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clarord (@ClaroRD)</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100</c:v>
                </c:pt>
                <c:pt idx="7">
                  <c:v>100</c:v>
                </c:pt>
              </c:numCache>
            </c:numRef>
          </c:val>
          <c:extLst>
            <c:ext xmlns:c16="http://schemas.microsoft.com/office/drawing/2014/chart" uri="{C3380CC4-5D6E-409C-BE32-E72D297353CC}">
              <c16:uniqueId val="{00000000-8D5E-49E6-95F5-6421AAB53672}"/>
            </c:ext>
          </c:extLst>
        </c:ser>
        <c:dLbls>
          <c:showLegendKey val="0"/>
          <c:showVal val="0"/>
          <c:showCatName val="0"/>
          <c:showSerName val="0"/>
          <c:showPercent val="0"/>
          <c:showBubbleSize val="0"/>
        </c:dLbls>
        <c:axId val="236666328"/>
        <c:axId val="236664032"/>
      </c:radarChart>
      <c:catAx>
        <c:axId val="236666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664032"/>
        <c:crosses val="autoZero"/>
        <c:auto val="1"/>
        <c:lblAlgn val="ctr"/>
        <c:lblOffset val="100"/>
        <c:noMultiLvlLbl val="0"/>
      </c:catAx>
      <c:valAx>
        <c:axId val="236664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666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clarord (@ClaroRD)</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105111</c:v>
                </c:pt>
                <c:pt idx="1">
                  <c:v>105137</c:v>
                </c:pt>
                <c:pt idx="2">
                  <c:v>105155</c:v>
                </c:pt>
                <c:pt idx="3">
                  <c:v>105195</c:v>
                </c:pt>
                <c:pt idx="4">
                  <c:v>105208</c:v>
                </c:pt>
                <c:pt idx="5">
                  <c:v>105258</c:v>
                </c:pt>
                <c:pt idx="6">
                  <c:v>105291</c:v>
                </c:pt>
                <c:pt idx="7">
                  <c:v>105317</c:v>
                </c:pt>
                <c:pt idx="8">
                  <c:v>105354</c:v>
                </c:pt>
                <c:pt idx="9">
                  <c:v>105388</c:v>
                </c:pt>
                <c:pt idx="10">
                  <c:v>105429</c:v>
                </c:pt>
                <c:pt idx="11">
                  <c:v>105468</c:v>
                </c:pt>
                <c:pt idx="12">
                  <c:v>105525</c:v>
                </c:pt>
                <c:pt idx="13">
                  <c:v>105596</c:v>
                </c:pt>
                <c:pt idx="14">
                  <c:v>105656</c:v>
                </c:pt>
                <c:pt idx="15">
                  <c:v>105708</c:v>
                </c:pt>
                <c:pt idx="16">
                  <c:v>105747</c:v>
                </c:pt>
                <c:pt idx="17">
                  <c:v>105806</c:v>
                </c:pt>
                <c:pt idx="18">
                  <c:v>105856</c:v>
                </c:pt>
                <c:pt idx="19">
                  <c:v>105906</c:v>
                </c:pt>
                <c:pt idx="20">
                  <c:v>105962</c:v>
                </c:pt>
                <c:pt idx="21">
                  <c:v>106044</c:v>
                </c:pt>
                <c:pt idx="22">
                  <c:v>106098</c:v>
                </c:pt>
                <c:pt idx="23">
                  <c:v>106145</c:v>
                </c:pt>
                <c:pt idx="24">
                  <c:v>106169</c:v>
                </c:pt>
                <c:pt idx="25">
                  <c:v>106200</c:v>
                </c:pt>
                <c:pt idx="26">
                  <c:v>106288</c:v>
                </c:pt>
                <c:pt idx="27">
                  <c:v>106316</c:v>
                </c:pt>
                <c:pt idx="28">
                  <c:v>106368</c:v>
                </c:pt>
                <c:pt idx="29">
                  <c:v>106402</c:v>
                </c:pt>
                <c:pt idx="30">
                  <c:v>106466</c:v>
                </c:pt>
              </c:numCache>
            </c:numRef>
          </c:val>
          <c:smooth val="0"/>
          <c:extLst>
            <c:ext xmlns:c16="http://schemas.microsoft.com/office/drawing/2014/chart" uri="{C3380CC4-5D6E-409C-BE32-E72D297353CC}">
              <c16:uniqueId val="{00000000-0E64-466C-941D-45F4451D6189}"/>
            </c:ext>
          </c:extLst>
        </c:ser>
        <c:dLbls>
          <c:showLegendKey val="0"/>
          <c:showVal val="0"/>
          <c:showCatName val="0"/>
          <c:showSerName val="0"/>
          <c:showPercent val="0"/>
          <c:showBubbleSize val="0"/>
        </c:dLbls>
        <c:smooth val="0"/>
        <c:axId val="232212872"/>
        <c:axId val="232214184"/>
      </c:lineChart>
      <c:dateAx>
        <c:axId val="232212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214184"/>
        <c:crosses val="autoZero"/>
        <c:auto val="1"/>
        <c:lblOffset val="100"/>
        <c:baseTimeUnit val="days"/>
      </c:dateAx>
      <c:valAx>
        <c:axId val="232214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212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clarord (@ClaroRD)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41</c:v>
                </c:pt>
                <c:pt idx="1">
                  <c:v>40</c:v>
                </c:pt>
                <c:pt idx="2">
                  <c:v>41</c:v>
                </c:pt>
                <c:pt idx="3">
                  <c:v>33</c:v>
                </c:pt>
                <c:pt idx="4">
                  <c:v>61</c:v>
                </c:pt>
                <c:pt idx="5">
                  <c:v>47</c:v>
                </c:pt>
                <c:pt idx="6">
                  <c:v>54</c:v>
                </c:pt>
              </c:numCache>
            </c:numRef>
          </c:val>
          <c:extLst>
            <c:ext xmlns:c16="http://schemas.microsoft.com/office/drawing/2014/chart" uri="{C3380CC4-5D6E-409C-BE32-E72D297353CC}">
              <c16:uniqueId val="{00000000-32AB-4BF0-8A6E-AF40F92011E0}"/>
            </c:ext>
          </c:extLst>
        </c:ser>
        <c:dLbls>
          <c:showLegendKey val="0"/>
          <c:showVal val="0"/>
          <c:showCatName val="0"/>
          <c:showSerName val="0"/>
          <c:showPercent val="0"/>
          <c:showBubbleSize val="0"/>
        </c:dLbls>
        <c:gapWidth val="219"/>
        <c:overlap val="-27"/>
        <c:axId val="283031192"/>
        <c:axId val="283026272"/>
      </c:barChart>
      <c:catAx>
        <c:axId val="283031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26272"/>
        <c:crosses val="autoZero"/>
        <c:auto val="1"/>
        <c:lblAlgn val="ctr"/>
        <c:lblOffset val="100"/>
        <c:noMultiLvlLbl val="0"/>
      </c:catAx>
      <c:valAx>
        <c:axId val="283026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31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clarord (@ClaroRD)</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7</c:v>
                </c:pt>
                <c:pt idx="1">
                  <c:v>8</c:v>
                </c:pt>
                <c:pt idx="2">
                  <c:v>0</c:v>
                </c:pt>
                <c:pt idx="3">
                  <c:v>0</c:v>
                </c:pt>
                <c:pt idx="4">
                  <c:v>0</c:v>
                </c:pt>
                <c:pt idx="5">
                  <c:v>0</c:v>
                </c:pt>
                <c:pt idx="6">
                  <c:v>0</c:v>
                </c:pt>
                <c:pt idx="7">
                  <c:v>0</c:v>
                </c:pt>
                <c:pt idx="8">
                  <c:v>0</c:v>
                </c:pt>
                <c:pt idx="9">
                  <c:v>1</c:v>
                </c:pt>
                <c:pt idx="10">
                  <c:v>6</c:v>
                </c:pt>
                <c:pt idx="11">
                  <c:v>12</c:v>
                </c:pt>
                <c:pt idx="12">
                  <c:v>16</c:v>
                </c:pt>
                <c:pt idx="13">
                  <c:v>16</c:v>
                </c:pt>
                <c:pt idx="14">
                  <c:v>10</c:v>
                </c:pt>
                <c:pt idx="15">
                  <c:v>8</c:v>
                </c:pt>
                <c:pt idx="16">
                  <c:v>3</c:v>
                </c:pt>
                <c:pt idx="17">
                  <c:v>3</c:v>
                </c:pt>
                <c:pt idx="18">
                  <c:v>10</c:v>
                </c:pt>
                <c:pt idx="19">
                  <c:v>10</c:v>
                </c:pt>
                <c:pt idx="20">
                  <c:v>17</c:v>
                </c:pt>
                <c:pt idx="21">
                  <c:v>15</c:v>
                </c:pt>
                <c:pt idx="22">
                  <c:v>14</c:v>
                </c:pt>
                <c:pt idx="23">
                  <c:v>13</c:v>
                </c:pt>
              </c:numCache>
            </c:numRef>
          </c:val>
          <c:smooth val="0"/>
          <c:extLst>
            <c:ext xmlns:c16="http://schemas.microsoft.com/office/drawing/2014/chart" uri="{C3380CC4-5D6E-409C-BE32-E72D297353CC}">
              <c16:uniqueId val="{00000000-223D-47EE-BB3E-F9D2E3171FD3}"/>
            </c:ext>
          </c:extLst>
        </c:ser>
        <c:dLbls>
          <c:showLegendKey val="0"/>
          <c:showVal val="0"/>
          <c:showCatName val="0"/>
          <c:showSerName val="0"/>
          <c:showPercent val="0"/>
          <c:showBubbleSize val="0"/>
        </c:dLbls>
        <c:smooth val="0"/>
        <c:axId val="283033488"/>
        <c:axId val="283025616"/>
      </c:lineChart>
      <c:catAx>
        <c:axId val="283033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25616"/>
        <c:crosses val="autoZero"/>
        <c:auto val="1"/>
        <c:lblAlgn val="ctr"/>
        <c:lblOffset val="100"/>
        <c:noMultiLvlLbl val="0"/>
      </c:catAx>
      <c:valAx>
        <c:axId val="283025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33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clarord (@ClaroRD)</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7.8104321851250005E-2</c:v>
                </c:pt>
                <c:pt idx="1">
                  <c:v>7.3023405301168007E-2</c:v>
                </c:pt>
                <c:pt idx="2">
                  <c:v>0</c:v>
                </c:pt>
                <c:pt idx="3">
                  <c:v>0</c:v>
                </c:pt>
                <c:pt idx="4">
                  <c:v>0</c:v>
                </c:pt>
                <c:pt idx="5">
                  <c:v>0</c:v>
                </c:pt>
                <c:pt idx="6">
                  <c:v>0</c:v>
                </c:pt>
                <c:pt idx="7">
                  <c:v>0</c:v>
                </c:pt>
                <c:pt idx="8">
                  <c:v>0</c:v>
                </c:pt>
                <c:pt idx="9">
                  <c:v>3.0249177600484001E-2</c:v>
                </c:pt>
                <c:pt idx="10">
                  <c:v>6.3570537301016999E-2</c:v>
                </c:pt>
                <c:pt idx="11">
                  <c:v>7.1841796801148994E-2</c:v>
                </c:pt>
                <c:pt idx="12">
                  <c:v>0.11201648580178999</c:v>
                </c:pt>
                <c:pt idx="13">
                  <c:v>6.6767099243174005E-2</c:v>
                </c:pt>
                <c:pt idx="14">
                  <c:v>5.3107931128122003E-2</c:v>
                </c:pt>
                <c:pt idx="15">
                  <c:v>6.2704024401003006E-2</c:v>
                </c:pt>
                <c:pt idx="16">
                  <c:v>4.6555374900745003E-2</c:v>
                </c:pt>
                <c:pt idx="17">
                  <c:v>0.15431807010247001</c:v>
                </c:pt>
                <c:pt idx="18">
                  <c:v>4.4144893560706E-2</c:v>
                </c:pt>
                <c:pt idx="19">
                  <c:v>4.8367174600773999E-2</c:v>
                </c:pt>
                <c:pt idx="20">
                  <c:v>0.11078761296177</c:v>
                </c:pt>
                <c:pt idx="21">
                  <c:v>9.2023669981472003E-2</c:v>
                </c:pt>
                <c:pt idx="22">
                  <c:v>0.10331984724165</c:v>
                </c:pt>
                <c:pt idx="23">
                  <c:v>6.9005936401104001E-2</c:v>
                </c:pt>
              </c:numCache>
            </c:numRef>
          </c:val>
          <c:smooth val="0"/>
          <c:extLst>
            <c:ext xmlns:c16="http://schemas.microsoft.com/office/drawing/2014/chart" uri="{C3380CC4-5D6E-409C-BE32-E72D297353CC}">
              <c16:uniqueId val="{00000000-1795-4CAA-BBA2-229628568EDC}"/>
            </c:ext>
          </c:extLst>
        </c:ser>
        <c:dLbls>
          <c:showLegendKey val="0"/>
          <c:showVal val="0"/>
          <c:showCatName val="0"/>
          <c:showSerName val="0"/>
          <c:showPercent val="0"/>
          <c:showBubbleSize val="0"/>
        </c:dLbls>
        <c:smooth val="0"/>
        <c:axId val="283035784"/>
        <c:axId val="232211888"/>
      </c:lineChart>
      <c:catAx>
        <c:axId val="28303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211888"/>
        <c:crosses val="autoZero"/>
        <c:auto val="1"/>
        <c:lblAlgn val="ctr"/>
        <c:lblOffset val="100"/>
        <c:noMultiLvlLbl val="0"/>
      </c:catAx>
      <c:valAx>
        <c:axId val="232211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35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clarord (@ClaroRD)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25</c:v>
                </c:pt>
                <c:pt idx="1">
                  <c:v>18</c:v>
                </c:pt>
                <c:pt idx="2">
                  <c:v>24</c:v>
                </c:pt>
                <c:pt idx="3">
                  <c:v>22</c:v>
                </c:pt>
                <c:pt idx="4">
                  <c:v>32</c:v>
                </c:pt>
                <c:pt idx="5">
                  <c:v>25</c:v>
                </c:pt>
                <c:pt idx="6">
                  <c:v>23</c:v>
                </c:pt>
              </c:numCache>
            </c:numRef>
          </c:val>
          <c:extLst>
            <c:ext xmlns:c16="http://schemas.microsoft.com/office/drawing/2014/chart" uri="{C3380CC4-5D6E-409C-BE32-E72D297353CC}">
              <c16:uniqueId val="{00000000-9964-46F3-B2EB-EB7B884689C7}"/>
            </c:ext>
          </c:extLst>
        </c:ser>
        <c:dLbls>
          <c:showLegendKey val="0"/>
          <c:showVal val="0"/>
          <c:showCatName val="0"/>
          <c:showSerName val="0"/>
          <c:showPercent val="0"/>
          <c:showBubbleSize val="0"/>
        </c:dLbls>
        <c:gapWidth val="219"/>
        <c:overlap val="-27"/>
        <c:axId val="281630240"/>
        <c:axId val="281635160"/>
      </c:barChart>
      <c:catAx>
        <c:axId val="281630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635160"/>
        <c:crosses val="autoZero"/>
        <c:auto val="1"/>
        <c:lblAlgn val="ctr"/>
        <c:lblOffset val="100"/>
        <c:noMultiLvlLbl val="0"/>
      </c:catAx>
      <c:valAx>
        <c:axId val="281635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630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clarord (@ClaroRD)</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0">
                  <c:v>9.4942266948806003E-2</c:v>
                </c:pt>
                <c:pt idx="1">
                  <c:v>6.2668010454239004E-2</c:v>
                </c:pt>
                <c:pt idx="2">
                  <c:v>5.6860076456342001E-2</c:v>
                </c:pt>
              </c:numCache>
            </c:numRef>
          </c:val>
          <c:extLst>
            <c:ext xmlns:c16="http://schemas.microsoft.com/office/drawing/2014/chart" uri="{C3380CC4-5D6E-409C-BE32-E72D297353CC}">
              <c16:uniqueId val="{00000000-0ABA-4781-8B8A-395FA9E04A4C}"/>
            </c:ext>
          </c:extLst>
        </c:ser>
        <c:dLbls>
          <c:showLegendKey val="0"/>
          <c:showVal val="0"/>
          <c:showCatName val="0"/>
          <c:showSerName val="0"/>
          <c:showPercent val="0"/>
          <c:showBubbleSize val="0"/>
        </c:dLbls>
        <c:gapWidth val="219"/>
        <c:overlap val="-27"/>
        <c:axId val="281631552"/>
        <c:axId val="281634176"/>
      </c:barChart>
      <c:catAx>
        <c:axId val="28163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634176"/>
        <c:crosses val="autoZero"/>
        <c:auto val="1"/>
        <c:lblAlgn val="ctr"/>
        <c:lblOffset val="100"/>
        <c:noMultiLvlLbl val="0"/>
      </c:catAx>
      <c:valAx>
        <c:axId val="281634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631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clarord (@ClaroRD)</c:v>
                </c:pt>
              </c:strCache>
            </c:strRef>
          </c:cat>
          <c:val>
            <c:numRef>
              <c:f>Sheet1!$B$2</c:f>
              <c:numCache>
                <c:formatCode>General</c:formatCode>
                <c:ptCount val="1"/>
                <c:pt idx="0">
                  <c:v>32</c:v>
                </c:pt>
              </c:numCache>
            </c:numRef>
          </c:val>
          <c:extLst>
            <c:ext xmlns:c16="http://schemas.microsoft.com/office/drawing/2014/chart" uri="{C3380CC4-5D6E-409C-BE32-E72D297353CC}">
              <c16:uniqueId val="{00000000-1D81-4604-A84B-C49CEDBE3EDD}"/>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clarord (@ClaroRD)</c:v>
                </c:pt>
              </c:strCache>
            </c:strRef>
          </c:cat>
          <c:val>
            <c:numRef>
              <c:f>Sheet1!$C$2</c:f>
              <c:numCache>
                <c:formatCode>General</c:formatCode>
                <c:ptCount val="1"/>
                <c:pt idx="0">
                  <c:v>111</c:v>
                </c:pt>
              </c:numCache>
            </c:numRef>
          </c:val>
          <c:extLst>
            <c:ext xmlns:c16="http://schemas.microsoft.com/office/drawing/2014/chart" uri="{C3380CC4-5D6E-409C-BE32-E72D297353CC}">
              <c16:uniqueId val="{00000001-1D81-4604-A84B-C49CEDBE3EDD}"/>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clarord (@ClaroRD)</c:v>
                </c:pt>
              </c:strCache>
            </c:strRef>
          </c:cat>
          <c:val>
            <c:numRef>
              <c:f>Sheet1!$D$2</c:f>
              <c:numCache>
                <c:formatCode>General</c:formatCode>
                <c:ptCount val="1"/>
                <c:pt idx="0">
                  <c:v>58</c:v>
                </c:pt>
              </c:numCache>
            </c:numRef>
          </c:val>
          <c:extLst>
            <c:ext xmlns:c16="http://schemas.microsoft.com/office/drawing/2014/chart" uri="{C3380CC4-5D6E-409C-BE32-E72D297353CC}">
              <c16:uniqueId val="{00000002-1D81-4604-A84B-C49CEDBE3EDD}"/>
            </c:ext>
          </c:extLst>
        </c:ser>
        <c:dLbls>
          <c:showLegendKey val="0"/>
          <c:showVal val="0"/>
          <c:showCatName val="0"/>
          <c:showSerName val="0"/>
          <c:showPercent val="0"/>
          <c:showBubbleSize val="0"/>
        </c:dLbls>
        <c:gapWidth val="150"/>
        <c:overlap val="100"/>
        <c:axId val="236664688"/>
        <c:axId val="278023720"/>
      </c:barChart>
      <c:catAx>
        <c:axId val="236664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023720"/>
        <c:crosses val="autoZero"/>
        <c:auto val="1"/>
        <c:lblAlgn val="ctr"/>
        <c:lblOffset val="100"/>
        <c:noMultiLvlLbl val="0"/>
      </c:catAx>
      <c:valAx>
        <c:axId val="278023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664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clarord (@ClaroRD)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6.7782624071673001E-2</c:v>
                </c:pt>
                <c:pt idx="1">
                  <c:v>5.0402692176805999E-2</c:v>
                </c:pt>
                <c:pt idx="2">
                  <c:v>5.2499774585455003E-2</c:v>
                </c:pt>
                <c:pt idx="3">
                  <c:v>9.6279211112652002E-2</c:v>
                </c:pt>
                <c:pt idx="4">
                  <c:v>9.6828026271819995E-2</c:v>
                </c:pt>
                <c:pt idx="5">
                  <c:v>0.11059855560177</c:v>
                </c:pt>
                <c:pt idx="6">
                  <c:v>7.5736378417211994E-2</c:v>
                </c:pt>
              </c:numCache>
            </c:numRef>
          </c:val>
          <c:extLst>
            <c:ext xmlns:c16="http://schemas.microsoft.com/office/drawing/2014/chart" uri="{C3380CC4-5D6E-409C-BE32-E72D297353CC}">
              <c16:uniqueId val="{00000000-CDD8-492D-8CA1-3A8B0F6D5F27}"/>
            </c:ext>
          </c:extLst>
        </c:ser>
        <c:dLbls>
          <c:showLegendKey val="0"/>
          <c:showVal val="0"/>
          <c:showCatName val="0"/>
          <c:showSerName val="0"/>
          <c:showPercent val="0"/>
          <c:showBubbleSize val="0"/>
        </c:dLbls>
        <c:gapWidth val="219"/>
        <c:overlap val="-27"/>
        <c:axId val="283574864"/>
        <c:axId val="283583720"/>
      </c:barChart>
      <c:catAx>
        <c:axId val="283574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83720"/>
        <c:crosses val="autoZero"/>
        <c:auto val="1"/>
        <c:lblAlgn val="ctr"/>
        <c:lblOffset val="100"/>
        <c:noMultiLvlLbl val="0"/>
      </c:catAx>
      <c:valAx>
        <c:axId val="283583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7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clarord (@ClaroRD)</c:v>
                </c:pt>
              </c:strCache>
            </c:strRef>
          </c:cat>
          <c:val>
            <c:numRef>
              <c:f>Sheet1!$B$2</c:f>
              <c:numCache>
                <c:formatCode>General</c:formatCode>
                <c:ptCount val="1"/>
                <c:pt idx="0">
                  <c:v>14824</c:v>
                </c:pt>
              </c:numCache>
            </c:numRef>
          </c:val>
          <c:extLst>
            <c:ext xmlns:c16="http://schemas.microsoft.com/office/drawing/2014/chart" uri="{C3380CC4-5D6E-409C-BE32-E72D297353CC}">
              <c16:uniqueId val="{00000000-37B1-4448-8C9D-9D4FF30079E9}"/>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clarord (@ClaroRD)</c:v>
                </c:pt>
              </c:strCache>
            </c:strRef>
          </c:cat>
          <c:val>
            <c:numRef>
              <c:f>Sheet1!$C$2</c:f>
              <c:numCache>
                <c:formatCode>General</c:formatCode>
                <c:ptCount val="1"/>
                <c:pt idx="0">
                  <c:v>2093</c:v>
                </c:pt>
              </c:numCache>
            </c:numRef>
          </c:val>
          <c:extLst>
            <c:ext xmlns:c16="http://schemas.microsoft.com/office/drawing/2014/chart" uri="{C3380CC4-5D6E-409C-BE32-E72D297353CC}">
              <c16:uniqueId val="{00000001-37B1-4448-8C9D-9D4FF30079E9}"/>
            </c:ext>
          </c:extLst>
        </c:ser>
        <c:dLbls>
          <c:showLegendKey val="0"/>
          <c:showVal val="0"/>
          <c:showCatName val="0"/>
          <c:showSerName val="0"/>
          <c:showPercent val="0"/>
          <c:showBubbleSize val="0"/>
        </c:dLbls>
        <c:gapWidth val="150"/>
        <c:overlap val="100"/>
        <c:axId val="283575848"/>
        <c:axId val="283581096"/>
      </c:barChart>
      <c:catAx>
        <c:axId val="283575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81096"/>
        <c:crosses val="autoZero"/>
        <c:auto val="1"/>
        <c:lblAlgn val="ctr"/>
        <c:lblOffset val="100"/>
        <c:noMultiLvlLbl val="0"/>
      </c:catAx>
      <c:valAx>
        <c:axId val="2835810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75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F88D4-AF9C-473F-9DEE-23A1999DE8A6}"/>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7CF62174-9CBC-4997-B4E3-95957600B0B5}"/>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775964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B92A2-03CC-47B1-AE95-F7749AEF25AC}"/>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DCBB2A9E-D5FF-4A0A-8445-752645D98DA5}"/>
              </a:ext>
            </a:extLst>
          </p:cNvPr>
          <p:cNvGraphicFramePr>
            <a:graphicFrameLocks noGrp="1"/>
          </p:cNvGraphicFramePr>
          <p:nvPr>
            <p:ph type="tbl" sz="quarter" idx="13"/>
            <p:extLst>
              <p:ext uri="{D42A27DB-BD31-4B8C-83A1-F6EECF244321}">
                <p14:modId xmlns:p14="http://schemas.microsoft.com/office/powerpoint/2010/main" val="2798417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05258652"/>
                    </a:ext>
                  </a:extLst>
                </a:gridCol>
                <a:gridCol w="699516">
                  <a:extLst>
                    <a:ext uri="{9D8B030D-6E8A-4147-A177-3AD203B41FA5}">
                      <a16:colId xmlns:a16="http://schemas.microsoft.com/office/drawing/2014/main" val="345077520"/>
                    </a:ext>
                  </a:extLst>
                </a:gridCol>
                <a:gridCol w="699516">
                  <a:extLst>
                    <a:ext uri="{9D8B030D-6E8A-4147-A177-3AD203B41FA5}">
                      <a16:colId xmlns:a16="http://schemas.microsoft.com/office/drawing/2014/main" val="1786728520"/>
                    </a:ext>
                  </a:extLst>
                </a:gridCol>
                <a:gridCol w="658368">
                  <a:extLst>
                    <a:ext uri="{9D8B030D-6E8A-4147-A177-3AD203B41FA5}">
                      <a16:colId xmlns:a16="http://schemas.microsoft.com/office/drawing/2014/main" val="4085213024"/>
                    </a:ext>
                  </a:extLst>
                </a:gridCol>
                <a:gridCol w="658368">
                  <a:extLst>
                    <a:ext uri="{9D8B030D-6E8A-4147-A177-3AD203B41FA5}">
                      <a16:colId xmlns:a16="http://schemas.microsoft.com/office/drawing/2014/main" val="1320589398"/>
                    </a:ext>
                  </a:extLst>
                </a:gridCol>
                <a:gridCol w="658368">
                  <a:extLst>
                    <a:ext uri="{9D8B030D-6E8A-4147-A177-3AD203B41FA5}">
                      <a16:colId xmlns:a16="http://schemas.microsoft.com/office/drawing/2014/main" val="3603547403"/>
                    </a:ext>
                  </a:extLst>
                </a:gridCol>
                <a:gridCol w="699516">
                  <a:extLst>
                    <a:ext uri="{9D8B030D-6E8A-4147-A177-3AD203B41FA5}">
                      <a16:colId xmlns:a16="http://schemas.microsoft.com/office/drawing/2014/main" val="2759622277"/>
                    </a:ext>
                  </a:extLst>
                </a:gridCol>
                <a:gridCol w="699516">
                  <a:extLst>
                    <a:ext uri="{9D8B030D-6E8A-4147-A177-3AD203B41FA5}">
                      <a16:colId xmlns:a16="http://schemas.microsoft.com/office/drawing/2014/main" val="1003280152"/>
                    </a:ext>
                  </a:extLst>
                </a:gridCol>
                <a:gridCol w="699516">
                  <a:extLst>
                    <a:ext uri="{9D8B030D-6E8A-4147-A177-3AD203B41FA5}">
                      <a16:colId xmlns:a16="http://schemas.microsoft.com/office/drawing/2014/main" val="4089416692"/>
                    </a:ext>
                  </a:extLst>
                </a:gridCol>
                <a:gridCol w="658368">
                  <a:extLst>
                    <a:ext uri="{9D8B030D-6E8A-4147-A177-3AD203B41FA5}">
                      <a16:colId xmlns:a16="http://schemas.microsoft.com/office/drawing/2014/main" val="406656495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470309660"/>
                  </a:ext>
                </a:extLst>
              </a:tr>
              <a:tr h="370840">
                <a:tc>
                  <a:txBody>
                    <a:bodyPr/>
                    <a:lstStyle/>
                    <a:p>
                      <a:r>
                        <a:rPr lang="en-US" sz="1000"/>
                        <a:t>clarord (@ClaroRD)</a:t>
                      </a:r>
                    </a:p>
                  </a:txBody>
                  <a:tcPr/>
                </a:tc>
                <a:tc>
                  <a:txBody>
                    <a:bodyPr/>
                    <a:lstStyle/>
                    <a:p>
                      <a:r>
                        <a:rPr lang="en-US" sz="1000"/>
                        <a:t>106466</a:t>
                      </a:r>
                    </a:p>
                  </a:txBody>
                  <a:tcPr/>
                </a:tc>
                <a:tc>
                  <a:txBody>
                    <a:bodyPr/>
                    <a:lstStyle/>
                    <a:p>
                      <a:r>
                        <a:rPr lang="en-US" sz="1000"/>
                        <a:t>1406</a:t>
                      </a:r>
                    </a:p>
                  </a:txBody>
                  <a:tcPr/>
                </a:tc>
                <a:tc>
                  <a:txBody>
                    <a:bodyPr/>
                    <a:lstStyle/>
                    <a:p>
                      <a:r>
                        <a:rPr lang="en-US" sz="1000"/>
                        <a:t>111</a:t>
                      </a:r>
                    </a:p>
                  </a:txBody>
                  <a:tcPr/>
                </a:tc>
                <a:tc>
                  <a:txBody>
                    <a:bodyPr/>
                    <a:lstStyle/>
                    <a:p>
                      <a:r>
                        <a:rPr lang="en-US" sz="1000"/>
                        <a:t>32</a:t>
                      </a:r>
                    </a:p>
                  </a:txBody>
                  <a:tcPr/>
                </a:tc>
                <a:tc>
                  <a:txBody>
                    <a:bodyPr/>
                    <a:lstStyle/>
                    <a:p>
                      <a:r>
                        <a:rPr lang="en-US" sz="1000"/>
                        <a:t>58</a:t>
                      </a:r>
                    </a:p>
                  </a:txBody>
                  <a:tcPr/>
                </a:tc>
                <a:tc>
                  <a:txBody>
                    <a:bodyPr/>
                    <a:lstStyle/>
                    <a:p>
                      <a:r>
                        <a:rPr lang="en-US" sz="1000"/>
                        <a:t>201</a:t>
                      </a:r>
                    </a:p>
                  </a:txBody>
                  <a:tcPr/>
                </a:tc>
                <a:tc>
                  <a:txBody>
                    <a:bodyPr/>
                    <a:lstStyle/>
                    <a:p>
                      <a:r>
                        <a:rPr lang="en-US" sz="1000"/>
                        <a:t>14824</a:t>
                      </a:r>
                    </a:p>
                  </a:txBody>
                  <a:tcPr/>
                </a:tc>
                <a:tc>
                  <a:txBody>
                    <a:bodyPr/>
                    <a:lstStyle/>
                    <a:p>
                      <a:r>
                        <a:rPr lang="en-US" sz="1000"/>
                        <a:t>2093</a:t>
                      </a:r>
                    </a:p>
                  </a:txBody>
                  <a:tcPr/>
                </a:tc>
                <a:tc>
                  <a:txBody>
                    <a:bodyPr/>
                    <a:lstStyle/>
                    <a:p>
                      <a:r>
                        <a:rPr lang="en-US" sz="1000"/>
                        <a:t>0.0796%</a:t>
                      </a:r>
                    </a:p>
                  </a:txBody>
                  <a:tcPr/>
                </a:tc>
                <a:extLst>
                  <a:ext uri="{0D108BD9-81ED-4DB2-BD59-A6C34878D82A}">
                    <a16:rowId xmlns:a16="http://schemas.microsoft.com/office/drawing/2014/main" val="3494310334"/>
                  </a:ext>
                </a:extLst>
              </a:tr>
            </a:tbl>
          </a:graphicData>
        </a:graphic>
      </p:graphicFrame>
      <p:sp>
        <p:nvSpPr>
          <p:cNvPr id="4" name="Text Placeholder 3">
            <a:extLst>
              <a:ext uri="{FF2B5EF4-FFF2-40B4-BE49-F238E27FC236}">
                <a16:creationId xmlns:a16="http://schemas.microsoft.com/office/drawing/2014/main" id="{CC06CC9C-876E-4761-9C2B-FE29283B99E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587726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E7DFE-9D31-443F-B990-C64AED844B87}"/>
              </a:ext>
            </a:extLst>
          </p:cNvPr>
          <p:cNvSpPr>
            <a:spLocks noGrp="1"/>
          </p:cNvSpPr>
          <p:nvPr>
            <p:ph type="title"/>
          </p:nvPr>
        </p:nvSpPr>
        <p:spPr/>
        <p:txBody>
          <a:bodyPr/>
          <a:lstStyle/>
          <a:p>
            <a:r>
              <a:rPr lang="en-US"/>
              <a:t>Instagram Key Metrics Radar</a:t>
            </a:r>
          </a:p>
        </p:txBody>
      </p:sp>
      <p:graphicFrame>
        <p:nvGraphicFramePr>
          <p:cNvPr id="6" name="Chart Placeholder 5">
            <a:extLst>
              <a:ext uri="{FF2B5EF4-FFF2-40B4-BE49-F238E27FC236}">
                <a16:creationId xmlns:a16="http://schemas.microsoft.com/office/drawing/2014/main" id="{412D51AB-EA56-42DD-A7F3-3734C25E7598}"/>
              </a:ext>
            </a:extLst>
          </p:cNvPr>
          <p:cNvGraphicFramePr>
            <a:graphicFrameLocks noGrp="1"/>
          </p:cNvGraphicFramePr>
          <p:nvPr>
            <p:ph type="chart" sz="quarter" idx="13"/>
            <p:extLst>
              <p:ext uri="{D42A27DB-BD31-4B8C-83A1-F6EECF244321}">
                <p14:modId xmlns:p14="http://schemas.microsoft.com/office/powerpoint/2010/main" val="316133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A921A6-C09D-4975-ACEA-78BD74DC00DB}"/>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774677FE-8835-4119-B77E-513E6DC164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92512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31E88-0FBA-4191-BF91-212993434F11}"/>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1140A66B-FE80-4C58-A0F7-C2B93E7216D0}"/>
              </a:ext>
            </a:extLst>
          </p:cNvPr>
          <p:cNvGraphicFramePr>
            <a:graphicFrameLocks noGrp="1"/>
          </p:cNvGraphicFramePr>
          <p:nvPr>
            <p:ph type="chart" sz="quarter" idx="13"/>
            <p:extLst>
              <p:ext uri="{D42A27DB-BD31-4B8C-83A1-F6EECF244321}">
                <p14:modId xmlns:p14="http://schemas.microsoft.com/office/powerpoint/2010/main" val="40273056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E2D107-37C4-4B53-92C7-A478440681E6}"/>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8D9211D8-A1C2-4D8D-9AEB-1F494F7323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46015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3102D-F68C-45A0-9CBE-A7D4AE82F832}"/>
              </a:ext>
            </a:extLst>
          </p:cNvPr>
          <p:cNvSpPr>
            <a:spLocks noGrp="1"/>
          </p:cNvSpPr>
          <p:nvPr>
            <p:ph type="title"/>
          </p:nvPr>
        </p:nvSpPr>
        <p:spPr/>
        <p:txBody>
          <a:bodyPr/>
          <a:lstStyle/>
          <a:p>
            <a:r>
              <a:rPr lang="en-US"/>
              <a:t>Instagram Followers Change Per Weekday</a:t>
            </a:r>
          </a:p>
        </p:txBody>
      </p:sp>
      <p:graphicFrame>
        <p:nvGraphicFramePr>
          <p:cNvPr id="6" name="Chart Placeholder 5">
            <a:extLst>
              <a:ext uri="{FF2B5EF4-FFF2-40B4-BE49-F238E27FC236}">
                <a16:creationId xmlns:a16="http://schemas.microsoft.com/office/drawing/2014/main" id="{8B2EA967-CFA8-45C0-A3E4-496B5DF9F7E1}"/>
              </a:ext>
            </a:extLst>
          </p:cNvPr>
          <p:cNvGraphicFramePr>
            <a:graphicFrameLocks noGrp="1"/>
          </p:cNvGraphicFramePr>
          <p:nvPr>
            <p:ph type="chart" sz="quarter" idx="13"/>
            <p:extLst>
              <p:ext uri="{D42A27DB-BD31-4B8C-83A1-F6EECF244321}">
                <p14:modId xmlns:p14="http://schemas.microsoft.com/office/powerpoint/2010/main" val="33291611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708045-FCC5-4ECA-9A0C-26BA8CAFEF59}"/>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88594294-7924-48FA-84F0-AAF84FEFA4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8602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E20C3-98B8-4AFA-BC49-F5CDB1345DE3}"/>
              </a:ext>
            </a:extLst>
          </p:cNvPr>
          <p:cNvSpPr>
            <a:spLocks noGrp="1"/>
          </p:cNvSpPr>
          <p:nvPr>
            <p:ph type="title"/>
          </p:nvPr>
        </p:nvSpPr>
        <p:spPr/>
        <p:txBody>
          <a:bodyPr/>
          <a:lstStyle/>
          <a:p>
            <a:r>
              <a:rPr lang="en-US"/>
              <a:t>Instagram Posts By Hour</a:t>
            </a:r>
          </a:p>
        </p:txBody>
      </p:sp>
      <p:graphicFrame>
        <p:nvGraphicFramePr>
          <p:cNvPr id="6" name="Chart Placeholder 5">
            <a:extLst>
              <a:ext uri="{FF2B5EF4-FFF2-40B4-BE49-F238E27FC236}">
                <a16:creationId xmlns:a16="http://schemas.microsoft.com/office/drawing/2014/main" id="{A96E7DE0-C5A1-4596-A2BD-248D1A7349CD}"/>
              </a:ext>
            </a:extLst>
          </p:cNvPr>
          <p:cNvGraphicFramePr>
            <a:graphicFrameLocks noGrp="1"/>
          </p:cNvGraphicFramePr>
          <p:nvPr>
            <p:ph type="chart" sz="quarter" idx="13"/>
            <p:extLst>
              <p:ext uri="{D42A27DB-BD31-4B8C-83A1-F6EECF244321}">
                <p14:modId xmlns:p14="http://schemas.microsoft.com/office/powerpoint/2010/main" val="2588860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37ABBB-B216-4864-9894-5CA35CB735A1}"/>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1EBF34A5-5451-445D-986A-5DEF08DA9B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39324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EB18B-BF24-406D-BEF8-FA6E4FF77B21}"/>
              </a:ext>
            </a:extLst>
          </p:cNvPr>
          <p:cNvSpPr>
            <a:spLocks noGrp="1"/>
          </p:cNvSpPr>
          <p:nvPr>
            <p:ph type="title"/>
          </p:nvPr>
        </p:nvSpPr>
        <p:spPr/>
        <p:txBody>
          <a:bodyPr/>
          <a:lstStyle/>
          <a:p>
            <a:r>
              <a:rPr lang="en-US"/>
              <a:t>Instagram Interaction Rate By Hour</a:t>
            </a:r>
          </a:p>
        </p:txBody>
      </p:sp>
      <p:graphicFrame>
        <p:nvGraphicFramePr>
          <p:cNvPr id="6" name="Chart Placeholder 5">
            <a:extLst>
              <a:ext uri="{FF2B5EF4-FFF2-40B4-BE49-F238E27FC236}">
                <a16:creationId xmlns:a16="http://schemas.microsoft.com/office/drawing/2014/main" id="{1966D921-9273-4109-AE7C-8C8DE6619572}"/>
              </a:ext>
            </a:extLst>
          </p:cNvPr>
          <p:cNvGraphicFramePr>
            <a:graphicFrameLocks noGrp="1"/>
          </p:cNvGraphicFramePr>
          <p:nvPr>
            <p:ph type="chart" sz="quarter" idx="13"/>
            <p:extLst>
              <p:ext uri="{D42A27DB-BD31-4B8C-83A1-F6EECF244321}">
                <p14:modId xmlns:p14="http://schemas.microsoft.com/office/powerpoint/2010/main" val="10261326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FEAC45-334C-49FE-8179-1E1CE9020EC0}"/>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9EBAC4E2-721B-4FFA-806E-E4DD204A3C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3247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99EFF-3558-49CC-B86D-7D76E877D51A}"/>
              </a:ext>
            </a:extLst>
          </p:cNvPr>
          <p:cNvSpPr>
            <a:spLocks noGrp="1"/>
          </p:cNvSpPr>
          <p:nvPr>
            <p:ph type="title"/>
          </p:nvPr>
        </p:nvSpPr>
        <p:spPr/>
        <p:txBody>
          <a:bodyPr/>
          <a:lstStyle/>
          <a:p>
            <a:r>
              <a:rPr lang="en-US"/>
              <a:t>Instagram Posts By Weekday</a:t>
            </a:r>
          </a:p>
        </p:txBody>
      </p:sp>
      <p:graphicFrame>
        <p:nvGraphicFramePr>
          <p:cNvPr id="6" name="Chart Placeholder 5">
            <a:extLst>
              <a:ext uri="{FF2B5EF4-FFF2-40B4-BE49-F238E27FC236}">
                <a16:creationId xmlns:a16="http://schemas.microsoft.com/office/drawing/2014/main" id="{B12AA993-80FD-45D5-AB2A-C05F685061E5}"/>
              </a:ext>
            </a:extLst>
          </p:cNvPr>
          <p:cNvGraphicFramePr>
            <a:graphicFrameLocks noGrp="1"/>
          </p:cNvGraphicFramePr>
          <p:nvPr>
            <p:ph type="chart" sz="quarter" idx="13"/>
            <p:extLst>
              <p:ext uri="{D42A27DB-BD31-4B8C-83A1-F6EECF244321}">
                <p14:modId xmlns:p14="http://schemas.microsoft.com/office/powerpoint/2010/main" val="7462415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5DAA7C-C478-43ED-9C2E-CDC88EF3DF3C}"/>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DB181DFD-D3D9-4291-89AF-8630CDE664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3967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39C64-E38E-4408-BD45-A51843770B23}"/>
              </a:ext>
            </a:extLst>
          </p:cNvPr>
          <p:cNvSpPr>
            <a:spLocks noGrp="1"/>
          </p:cNvSpPr>
          <p:nvPr>
            <p:ph type="title"/>
          </p:nvPr>
        </p:nvSpPr>
        <p:spPr/>
        <p:txBody>
          <a:bodyPr/>
          <a:lstStyle/>
          <a:p>
            <a:r>
              <a:rPr lang="en-US"/>
              <a:t>Instagram Interaction Rate By Post Type</a:t>
            </a:r>
          </a:p>
        </p:txBody>
      </p:sp>
      <p:graphicFrame>
        <p:nvGraphicFramePr>
          <p:cNvPr id="6" name="Chart Placeholder 5">
            <a:extLst>
              <a:ext uri="{FF2B5EF4-FFF2-40B4-BE49-F238E27FC236}">
                <a16:creationId xmlns:a16="http://schemas.microsoft.com/office/drawing/2014/main" id="{01FEF13F-DA63-49AA-B6DC-DE3180C7689D}"/>
              </a:ext>
            </a:extLst>
          </p:cNvPr>
          <p:cNvGraphicFramePr>
            <a:graphicFrameLocks noGrp="1"/>
          </p:cNvGraphicFramePr>
          <p:nvPr>
            <p:ph type="chart" sz="quarter" idx="13"/>
            <p:extLst>
              <p:ext uri="{D42A27DB-BD31-4B8C-83A1-F6EECF244321}">
                <p14:modId xmlns:p14="http://schemas.microsoft.com/office/powerpoint/2010/main" val="33984729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012B6D-B3AA-4B44-90CD-B3218F23C44B}"/>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D9CB1972-7EB5-49D9-84E5-89245D7267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79265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425A1-A9F4-4CAA-95BD-CE38B77A36D9}"/>
              </a:ext>
            </a:extLst>
          </p:cNvPr>
          <p:cNvSpPr>
            <a:spLocks noGrp="1"/>
          </p:cNvSpPr>
          <p:nvPr>
            <p:ph type="title"/>
          </p:nvPr>
        </p:nvSpPr>
        <p:spPr/>
        <p:txBody>
          <a:bodyPr/>
          <a:lstStyle/>
          <a:p>
            <a:r>
              <a:rPr lang="en-US"/>
              <a:t>Instagram Posts Type Distribution</a:t>
            </a:r>
          </a:p>
        </p:txBody>
      </p:sp>
      <p:graphicFrame>
        <p:nvGraphicFramePr>
          <p:cNvPr id="6" name="Chart Placeholder 5">
            <a:extLst>
              <a:ext uri="{FF2B5EF4-FFF2-40B4-BE49-F238E27FC236}">
                <a16:creationId xmlns:a16="http://schemas.microsoft.com/office/drawing/2014/main" id="{421099CD-28DB-473D-8CC9-E65358155938}"/>
              </a:ext>
            </a:extLst>
          </p:cNvPr>
          <p:cNvGraphicFramePr>
            <a:graphicFrameLocks noGrp="1"/>
          </p:cNvGraphicFramePr>
          <p:nvPr>
            <p:ph type="chart" sz="quarter" idx="13"/>
            <p:extLst>
              <p:ext uri="{D42A27DB-BD31-4B8C-83A1-F6EECF244321}">
                <p14:modId xmlns:p14="http://schemas.microsoft.com/office/powerpoint/2010/main" val="7759334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F9CBBA-AC0A-4431-B383-ADEB74FFAF3D}"/>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579FC26C-8551-43AD-9D3C-98F2CBABE1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0503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2C2B1-0D29-4827-A6AF-EE6680A3B20C}"/>
              </a:ext>
            </a:extLst>
          </p:cNvPr>
          <p:cNvSpPr>
            <a:spLocks noGrp="1"/>
          </p:cNvSpPr>
          <p:nvPr>
            <p:ph type="title"/>
          </p:nvPr>
        </p:nvSpPr>
        <p:spPr/>
        <p:txBody>
          <a:bodyPr/>
          <a:lstStyle/>
          <a:p>
            <a:r>
              <a:rPr lang="en-US"/>
              <a:t>Instagram Interaction Rate By Weekday</a:t>
            </a:r>
          </a:p>
        </p:txBody>
      </p:sp>
      <p:graphicFrame>
        <p:nvGraphicFramePr>
          <p:cNvPr id="6" name="Chart Placeholder 5">
            <a:extLst>
              <a:ext uri="{FF2B5EF4-FFF2-40B4-BE49-F238E27FC236}">
                <a16:creationId xmlns:a16="http://schemas.microsoft.com/office/drawing/2014/main" id="{2D2A976E-385D-467B-9C42-EC12FCB1C0E7}"/>
              </a:ext>
            </a:extLst>
          </p:cNvPr>
          <p:cNvGraphicFramePr>
            <a:graphicFrameLocks noGrp="1"/>
          </p:cNvGraphicFramePr>
          <p:nvPr>
            <p:ph type="chart" sz="quarter" idx="13"/>
            <p:extLst>
              <p:ext uri="{D42A27DB-BD31-4B8C-83A1-F6EECF244321}">
                <p14:modId xmlns:p14="http://schemas.microsoft.com/office/powerpoint/2010/main" val="828983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FCF732-DEE7-49A2-B0EE-78FA2CD3DC2F}"/>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23603C28-B7EE-4F49-A256-F0D7842FBB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01845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A1FCA-8188-42AF-BDBB-468C59F82A18}"/>
              </a:ext>
            </a:extLst>
          </p:cNvPr>
          <p:cNvSpPr>
            <a:spLocks noGrp="1"/>
          </p:cNvSpPr>
          <p:nvPr>
            <p:ph type="title"/>
          </p:nvPr>
        </p:nvSpPr>
        <p:spPr/>
        <p:txBody>
          <a:bodyPr/>
          <a:lstStyle/>
          <a:p>
            <a:r>
              <a:rPr lang="en-US"/>
              <a:t>Instagram Interactions Distribution</a:t>
            </a:r>
          </a:p>
        </p:txBody>
      </p:sp>
      <p:graphicFrame>
        <p:nvGraphicFramePr>
          <p:cNvPr id="6" name="Chart Placeholder 5">
            <a:extLst>
              <a:ext uri="{FF2B5EF4-FFF2-40B4-BE49-F238E27FC236}">
                <a16:creationId xmlns:a16="http://schemas.microsoft.com/office/drawing/2014/main" id="{0D7603A3-6E80-4B37-B92D-B7482CC2B310}"/>
              </a:ext>
            </a:extLst>
          </p:cNvPr>
          <p:cNvGraphicFramePr>
            <a:graphicFrameLocks noGrp="1"/>
          </p:cNvGraphicFramePr>
          <p:nvPr>
            <p:ph type="chart" sz="quarter" idx="13"/>
            <p:extLst>
              <p:ext uri="{D42A27DB-BD31-4B8C-83A1-F6EECF244321}">
                <p14:modId xmlns:p14="http://schemas.microsoft.com/office/powerpoint/2010/main" val="3707938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8BFF31-7B63-4A2A-95EF-987D2E3E83BF}"/>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698800D4-CB49-48E9-89FE-C804DEEA23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12394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888EB-6C0F-4E4F-B29C-86A78BD68181}"/>
              </a:ext>
            </a:extLst>
          </p:cNvPr>
          <p:cNvSpPr>
            <a:spLocks noGrp="1"/>
          </p:cNvSpPr>
          <p:nvPr>
            <p:ph type="title"/>
          </p:nvPr>
        </p:nvSpPr>
        <p:spPr/>
        <p:txBody>
          <a:bodyPr/>
          <a:lstStyle/>
          <a:p>
            <a:r>
              <a:rPr lang="en-US"/>
              <a:t>Instagram Posts Table - 1 of 3</a:t>
            </a:r>
          </a:p>
        </p:txBody>
      </p:sp>
      <p:graphicFrame>
        <p:nvGraphicFramePr>
          <p:cNvPr id="5" name="Table Placeholder 4">
            <a:extLst>
              <a:ext uri="{FF2B5EF4-FFF2-40B4-BE49-F238E27FC236}">
                <a16:creationId xmlns:a16="http://schemas.microsoft.com/office/drawing/2014/main" id="{B46739F0-A147-4672-B14E-AC1E58075573}"/>
              </a:ext>
            </a:extLst>
          </p:cNvPr>
          <p:cNvGraphicFramePr>
            <a:graphicFrameLocks noGrp="1"/>
          </p:cNvGraphicFramePr>
          <p:nvPr>
            <p:ph type="tbl" sz="quarter" idx="13"/>
            <p:extLst>
              <p:ext uri="{D42A27DB-BD31-4B8C-83A1-F6EECF244321}">
                <p14:modId xmlns:p14="http://schemas.microsoft.com/office/powerpoint/2010/main" val="3355701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24802211"/>
                    </a:ext>
                  </a:extLst>
                </a:gridCol>
                <a:gridCol w="987552">
                  <a:extLst>
                    <a:ext uri="{9D8B030D-6E8A-4147-A177-3AD203B41FA5}">
                      <a16:colId xmlns:a16="http://schemas.microsoft.com/office/drawing/2014/main" val="3666608914"/>
                    </a:ext>
                  </a:extLst>
                </a:gridCol>
                <a:gridCol w="987552">
                  <a:extLst>
                    <a:ext uri="{9D8B030D-6E8A-4147-A177-3AD203B41FA5}">
                      <a16:colId xmlns:a16="http://schemas.microsoft.com/office/drawing/2014/main" val="4223115420"/>
                    </a:ext>
                  </a:extLst>
                </a:gridCol>
                <a:gridCol w="987552">
                  <a:extLst>
                    <a:ext uri="{9D8B030D-6E8A-4147-A177-3AD203B41FA5}">
                      <a16:colId xmlns:a16="http://schemas.microsoft.com/office/drawing/2014/main" val="1305719657"/>
                    </a:ext>
                  </a:extLst>
                </a:gridCol>
                <a:gridCol w="987552">
                  <a:extLst>
                    <a:ext uri="{9D8B030D-6E8A-4147-A177-3AD203B41FA5}">
                      <a16:colId xmlns:a16="http://schemas.microsoft.com/office/drawing/2014/main" val="4181512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1835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clarord (@ClaroRD) - 2017-10-26 20:07:06</a:t>
                      </a:r>
                      <a:r>
                        <a:rPr kumimoji="0" lang="es-ES" sz="1000" b="0" i="0" u="none" strike="noStrike" kern="1200" cap="none" spc="0" normalizeH="0" baseline="0" noProof="0">
                          <a:ln>
                            <a:noFill/>
                          </a:ln>
                          <a:solidFill>
                            <a:prstClr val="black"/>
                          </a:solidFill>
                          <a:effectLst/>
                          <a:uLnTx/>
                          <a:uFillTx/>
                          <a:latin typeface="+mn-lt"/>
                          <a:ea typeface="+mn-ea"/>
                          <a:cs typeface="+mn-cs"/>
                        </a:rPr>
                        <a:t>
Gana entradas para ti y un acompañante a nuestro VIP Lounge Claro. Solo tienes comentar que día de este fin de semana (viernes, sábado o domingo) quieres ir al Estadio Quisqueya y etiquetar a tu acompañante. 
Seleccionaremos ganadores al azar que cumplan con las siguientes condiciones: deben seguir nuestra cuenta, ser titular de un servicio Claro, y ser mayor de edad. 
El premio es intransferible y el ganador debe presentar su cédula de identidad al momento de retirar sus boletas ¡Suerte fanáticos! #LaPelotaNosConecta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11891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clarord (@ClaroRD) - 2017-10-21 12:08:32</a:t>
                      </a:r>
                      <a:r>
                        <a:rPr kumimoji="0" lang="es-ES" sz="1000" b="0" i="0" u="none" strike="noStrike" kern="1200" cap="none" spc="0" normalizeH="0" baseline="0" noProof="0">
                          <a:ln>
                            <a:noFill/>
                          </a:ln>
                          <a:solidFill>
                            <a:prstClr val="black"/>
                          </a:solidFill>
                          <a:effectLst/>
                          <a:uLnTx/>
                          <a:uFillTx/>
                          <a:latin typeface="+mn-lt"/>
                          <a:ea typeface="+mn-ea"/>
                          <a:cs typeface="+mn-cs"/>
                        </a:rPr>
                        <a:t>
¿Quieres ir al juego de Licey y Escogido mañana domingo? Solo tienes que comentar ¿Con qué te conecta la pelota?, etiquetar a tu acompañante, y podrías ser elegido para ir al #VIPLounge Claro.
Seleccionaremos 4 personas al azar que cumplan con las siguientes condiciones: deben seguir nuestra página, ser titular de un servicio Claro, y ser mayor de edad.  Las boletas serán entregadas en la entrada del Estadio Quisqueya por una de nuestras promotoras entre 4:30pm y 5:30pm, debes presentar tu cédula. El premio es intransferible. #LaPelotaNosConecta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66437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clarord (@ClaroRD) - 2017-10-30 21:05:19</a:t>
                      </a:r>
                      <a:r>
                        <a:rPr kumimoji="0" lang="es-ES" sz="1000" b="0" i="0" u="none" strike="noStrike" kern="1200" cap="none" spc="0" normalizeH="0" baseline="0" noProof="0">
                          <a:ln>
                            <a:noFill/>
                          </a:ln>
                          <a:solidFill>
                            <a:prstClr val="black"/>
                          </a:solidFill>
                          <a:effectLst/>
                          <a:uLnTx/>
                          <a:uFillTx/>
                          <a:latin typeface="+mn-lt"/>
                          <a:ea typeface="+mn-ea"/>
                          <a:cs typeface="+mn-cs"/>
                        </a:rPr>
                        <a:t>
¡Atención a toda nuestra comunidad! Más información en www.claro.com.do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94971070"/>
                  </a:ext>
                </a:extLst>
              </a:tr>
            </a:tbl>
          </a:graphicData>
        </a:graphic>
      </p:graphicFrame>
      <p:sp>
        <p:nvSpPr>
          <p:cNvPr id="4" name="Text Placeholder 3">
            <a:extLst>
              <a:ext uri="{FF2B5EF4-FFF2-40B4-BE49-F238E27FC236}">
                <a16:creationId xmlns:a16="http://schemas.microsoft.com/office/drawing/2014/main" id="{A1DDB034-1DE7-4E8B-A3D7-3A4DEA99716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981427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30393-BBEC-4C13-BBC3-1D0865B0119B}"/>
              </a:ext>
            </a:extLst>
          </p:cNvPr>
          <p:cNvSpPr>
            <a:spLocks noGrp="1"/>
          </p:cNvSpPr>
          <p:nvPr>
            <p:ph type="title"/>
          </p:nvPr>
        </p:nvSpPr>
        <p:spPr/>
        <p:txBody>
          <a:bodyPr/>
          <a:lstStyle/>
          <a:p>
            <a:r>
              <a:rPr lang="en-US"/>
              <a:t>Instagram Posts Table - 2 of 3</a:t>
            </a:r>
          </a:p>
        </p:txBody>
      </p:sp>
      <p:graphicFrame>
        <p:nvGraphicFramePr>
          <p:cNvPr id="5" name="Table Placeholder 4">
            <a:extLst>
              <a:ext uri="{FF2B5EF4-FFF2-40B4-BE49-F238E27FC236}">
                <a16:creationId xmlns:a16="http://schemas.microsoft.com/office/drawing/2014/main" id="{69F7A025-F2FF-4043-8A61-B00FE1F3E272}"/>
              </a:ext>
            </a:extLst>
          </p:cNvPr>
          <p:cNvGraphicFramePr>
            <a:graphicFrameLocks noGrp="1"/>
          </p:cNvGraphicFramePr>
          <p:nvPr>
            <p:ph type="tbl" sz="quarter" idx="13"/>
            <p:extLst>
              <p:ext uri="{D42A27DB-BD31-4B8C-83A1-F6EECF244321}">
                <p14:modId xmlns:p14="http://schemas.microsoft.com/office/powerpoint/2010/main" val="2020153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08214603"/>
                    </a:ext>
                  </a:extLst>
                </a:gridCol>
                <a:gridCol w="987552">
                  <a:extLst>
                    <a:ext uri="{9D8B030D-6E8A-4147-A177-3AD203B41FA5}">
                      <a16:colId xmlns:a16="http://schemas.microsoft.com/office/drawing/2014/main" val="4140411232"/>
                    </a:ext>
                  </a:extLst>
                </a:gridCol>
                <a:gridCol w="987552">
                  <a:extLst>
                    <a:ext uri="{9D8B030D-6E8A-4147-A177-3AD203B41FA5}">
                      <a16:colId xmlns:a16="http://schemas.microsoft.com/office/drawing/2014/main" val="3682086815"/>
                    </a:ext>
                  </a:extLst>
                </a:gridCol>
                <a:gridCol w="987552">
                  <a:extLst>
                    <a:ext uri="{9D8B030D-6E8A-4147-A177-3AD203B41FA5}">
                      <a16:colId xmlns:a16="http://schemas.microsoft.com/office/drawing/2014/main" val="1204483687"/>
                    </a:ext>
                  </a:extLst>
                </a:gridCol>
                <a:gridCol w="987552">
                  <a:extLst>
                    <a:ext uri="{9D8B030D-6E8A-4147-A177-3AD203B41FA5}">
                      <a16:colId xmlns:a16="http://schemas.microsoft.com/office/drawing/2014/main" val="1549088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3260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clarord (@ClaroRD) - 2017-10-20 17:54:50</a:t>
                      </a:r>
                      <a:r>
                        <a:rPr kumimoji="0" lang="es-ES" sz="1000" b="0" i="0" u="none" strike="noStrike" kern="1200" cap="none" spc="0" normalizeH="0" baseline="0" noProof="0">
                          <a:ln>
                            <a:noFill/>
                          </a:ln>
                          <a:solidFill>
                            <a:prstClr val="black"/>
                          </a:solidFill>
                          <a:effectLst/>
                          <a:uLnTx/>
                          <a:uFillTx/>
                          <a:latin typeface="+mn-lt"/>
                          <a:ea typeface="+mn-ea"/>
                          <a:cs typeface="+mn-cs"/>
                        </a:rPr>
                        <a:t>
¡Hoy hay juego! Acompáñanos al #VIPLounge Claro, solo tienes que comentar ¿Con que te conecta la pelota? y etiquetar a tu acompañante. 
Seleccionaremos 4 personas al azar que cumplan con las siguientes condiciones: deben seguir nuestra cuenta, ser titular de un servicio Claro, y ser mayor de edad.  Las boletas serán entregadas en el Estadio Quisqueya hasta 30 minutos después de iniciado el juego, el ganador debe presentar su cédula de identidad en el momento de retirar las mismas. El premio es intransferible. #LaPelotaNosConecta
#LaPelotaNosConecta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06687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clarord (@ClaroRD) - 2017-10-14 13:33:46</a:t>
                      </a:r>
                      <a:r>
                        <a:rPr kumimoji="0" lang="es-ES" sz="1000" b="0" i="0" u="none" strike="noStrike" kern="1200" cap="none" spc="0" normalizeH="0" baseline="0" noProof="0">
                          <a:ln>
                            <a:noFill/>
                          </a:ln>
                          <a:solidFill>
                            <a:prstClr val="black"/>
                          </a:solidFill>
                          <a:effectLst/>
                          <a:uLnTx/>
                          <a:uFillTx/>
                          <a:latin typeface="+mn-lt"/>
                          <a:ea typeface="+mn-ea"/>
                          <a:cs typeface="+mn-cs"/>
                        </a:rPr>
                        <a:t>
Ya comenzó la temporada de pelota invernal dominicana y queremos que nos acompañes al VIP Claro para el juego de hoy, solo tienes que decirnos ¿Con que la pelota te conecta?
Seleccionaremos 3 personas al azar quienes irán con un acompañante a nuestro VIP del Estadio Quisqueya. 
Para participar serán elegibles los comentarios realizados hasta las 12:30 del mediodía de hoy y el ganador debe ser cliente Claro, titular de una cuenta activa. 
Las boletas serán entregadas en el Estadio Quisqueya hoy hasta 30 minutos después de iniciado el juego, el ganador debe presentar su cédula de identidad en el momento de retirar las mismas. El premio es intransferible.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61071923"/>
                  </a:ext>
                </a:extLst>
              </a:tr>
            </a:tbl>
          </a:graphicData>
        </a:graphic>
      </p:graphicFrame>
      <p:sp>
        <p:nvSpPr>
          <p:cNvPr id="4" name="Text Placeholder 3">
            <a:extLst>
              <a:ext uri="{FF2B5EF4-FFF2-40B4-BE49-F238E27FC236}">
                <a16:creationId xmlns:a16="http://schemas.microsoft.com/office/drawing/2014/main" id="{E82F5874-CE82-46B3-9F23-11369118EB8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8824399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DB7B1-3416-4E52-B64D-3F88A86D4C56}"/>
              </a:ext>
            </a:extLst>
          </p:cNvPr>
          <p:cNvSpPr>
            <a:spLocks noGrp="1"/>
          </p:cNvSpPr>
          <p:nvPr>
            <p:ph type="title"/>
          </p:nvPr>
        </p:nvSpPr>
        <p:spPr/>
        <p:txBody>
          <a:bodyPr/>
          <a:lstStyle/>
          <a:p>
            <a:r>
              <a:rPr lang="en-US"/>
              <a:t>Instagram Posts Table - 3 of 3</a:t>
            </a:r>
          </a:p>
        </p:txBody>
      </p:sp>
      <p:graphicFrame>
        <p:nvGraphicFramePr>
          <p:cNvPr id="5" name="Table Placeholder 4">
            <a:extLst>
              <a:ext uri="{FF2B5EF4-FFF2-40B4-BE49-F238E27FC236}">
                <a16:creationId xmlns:a16="http://schemas.microsoft.com/office/drawing/2014/main" id="{F3C1A428-0D1A-4225-9AF7-708868E49C58}"/>
              </a:ext>
            </a:extLst>
          </p:cNvPr>
          <p:cNvGraphicFramePr>
            <a:graphicFrameLocks noGrp="1"/>
          </p:cNvGraphicFramePr>
          <p:nvPr>
            <p:ph type="tbl" sz="quarter" idx="13"/>
            <p:extLst>
              <p:ext uri="{D42A27DB-BD31-4B8C-83A1-F6EECF244321}">
                <p14:modId xmlns:p14="http://schemas.microsoft.com/office/powerpoint/2010/main" val="2823912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32431053"/>
                    </a:ext>
                  </a:extLst>
                </a:gridCol>
                <a:gridCol w="987552">
                  <a:extLst>
                    <a:ext uri="{9D8B030D-6E8A-4147-A177-3AD203B41FA5}">
                      <a16:colId xmlns:a16="http://schemas.microsoft.com/office/drawing/2014/main" val="1806783905"/>
                    </a:ext>
                  </a:extLst>
                </a:gridCol>
                <a:gridCol w="987552">
                  <a:extLst>
                    <a:ext uri="{9D8B030D-6E8A-4147-A177-3AD203B41FA5}">
                      <a16:colId xmlns:a16="http://schemas.microsoft.com/office/drawing/2014/main" val="2368651025"/>
                    </a:ext>
                  </a:extLst>
                </a:gridCol>
                <a:gridCol w="987552">
                  <a:extLst>
                    <a:ext uri="{9D8B030D-6E8A-4147-A177-3AD203B41FA5}">
                      <a16:colId xmlns:a16="http://schemas.microsoft.com/office/drawing/2014/main" val="2662004611"/>
                    </a:ext>
                  </a:extLst>
                </a:gridCol>
                <a:gridCol w="987552">
                  <a:extLst>
                    <a:ext uri="{9D8B030D-6E8A-4147-A177-3AD203B41FA5}">
                      <a16:colId xmlns:a16="http://schemas.microsoft.com/office/drawing/2014/main" val="1620805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1341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clarord (@ClaroRD) - 2017-10-15 22:37:21</a:t>
                      </a:r>
                      <a:r>
                        <a:rPr kumimoji="0" lang="es-ES" sz="1000" b="0" i="0" u="none" strike="noStrike" kern="1200" cap="none" spc="0" normalizeH="0" baseline="0" noProof="0">
                          <a:ln>
                            <a:noFill/>
                          </a:ln>
                          <a:solidFill>
                            <a:prstClr val="black"/>
                          </a:solidFill>
                          <a:effectLst/>
                          <a:uLnTx/>
                          <a:uFillTx/>
                          <a:latin typeface="+mn-lt"/>
                          <a:ea typeface="+mn-ea"/>
                          <a:cs typeface="+mn-cs"/>
                        </a:rPr>
                        <a:t>
@katedelcastillo nos acompaña en la bienvenida de los Premios Iris, celebrando lo mejor del cine dominicano. #irisRD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09252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clarord (@ClaroRD) - 2017-10-13 22:29:50</a:t>
                      </a:r>
                      <a:r>
                        <a:rPr kumimoji="0" lang="es-ES" sz="1000" b="0" i="0" u="none" strike="noStrike" kern="1200" cap="none" spc="0" normalizeH="0" baseline="0" noProof="0">
                          <a:ln>
                            <a:noFill/>
                          </a:ln>
                          <a:solidFill>
                            <a:prstClr val="black"/>
                          </a:solidFill>
                          <a:effectLst/>
                          <a:uLnTx/>
                          <a:uFillTx/>
                          <a:latin typeface="+mn-lt"/>
                          <a:ea typeface="+mn-ea"/>
                          <a:cs typeface="+mn-cs"/>
                        </a:rPr>
                        <a:t>
Hoy los fanáticos dicen presente en el Estadio Quisqueya en el inicio de la temporada de Béisbol Invernal 2017. #Lapelotanosconecta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02583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clarord (@ClaroRD) - 2017-10-20 11:35:17</a:t>
                      </a:r>
                      <a:r>
                        <a:rPr kumimoji="0" lang="es-ES" sz="1000" b="0" i="0" u="none" strike="noStrike" kern="1200" cap="none" spc="0" normalizeH="0" baseline="0" noProof="0">
                          <a:ln>
                            <a:noFill/>
                          </a:ln>
                          <a:solidFill>
                            <a:prstClr val="black"/>
                          </a:solidFill>
                          <a:effectLst/>
                          <a:uLnTx/>
                          <a:uFillTx/>
                          <a:latin typeface="+mn-lt"/>
                          <a:ea typeface="+mn-ea"/>
                          <a:cs typeface="+mn-cs"/>
                        </a:rPr>
                        <a:t>
Sácale provecho a tus #DíasIlimitadosClaro y disfruta de todo lo que podrás hacer. Compra el Paquete de Internet Ilimitado Prepago que necesitas desde Mi Claro o marcando *112# desde tu móvil, más detalles en www.claro.com.do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6370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clarord (@ClaroRD) - 2017-10-28 21:44:34</a:t>
                      </a:r>
                      <a:r>
                        <a:rPr kumimoji="0" lang="es-ES" sz="1000" b="0" i="0" u="none" strike="noStrike" kern="1200" cap="none" spc="0" normalizeH="0" baseline="0" noProof="0">
                          <a:ln>
                            <a:noFill/>
                          </a:ln>
                          <a:solidFill>
                            <a:prstClr val="black"/>
                          </a:solidFill>
                          <a:effectLst/>
                          <a:uLnTx/>
                          <a:uFillTx/>
                          <a:latin typeface="+mn-lt"/>
                          <a:ea typeface="+mn-ea"/>
                          <a:cs typeface="+mn-cs"/>
                        </a:rPr>
                        <a:t>
La lluvia ha detenido el juego momentáneamente ¡pero a Tiguerito y Rufo no! El entretenimiento sigue. #lapelotanosconecta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69255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clarord (@ClaroRD) - 2017-10-13 22:36:32</a:t>
                      </a:r>
                      <a:r>
                        <a:rPr kumimoji="0" lang="es-ES" sz="1000" b="0" i="0" u="none" strike="noStrike" kern="1200" cap="none" spc="0" normalizeH="0" baseline="0" noProof="0">
                          <a:ln>
                            <a:noFill/>
                          </a:ln>
                          <a:solidFill>
                            <a:prstClr val="black"/>
                          </a:solidFill>
                          <a:effectLst/>
                          <a:uLnTx/>
                          <a:uFillTx/>
                          <a:latin typeface="+mn-lt"/>
                          <a:ea typeface="+mn-ea"/>
                          <a:cs typeface="+mn-cs"/>
                        </a:rPr>
                        <a:t>
Ellos llegaron al primer partido de la temporada preferida por todos los dominicanos. #Lapelotanosconecta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60175460"/>
                  </a:ext>
                </a:extLst>
              </a:tr>
            </a:tbl>
          </a:graphicData>
        </a:graphic>
      </p:graphicFrame>
      <p:sp>
        <p:nvSpPr>
          <p:cNvPr id="4" name="Text Placeholder 3">
            <a:extLst>
              <a:ext uri="{FF2B5EF4-FFF2-40B4-BE49-F238E27FC236}">
                <a16:creationId xmlns:a16="http://schemas.microsoft.com/office/drawing/2014/main" id="{44A2B55F-F61A-44B3-8D82-B4AE2FFBE63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71505426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302</Words>
  <Application>Microsoft Office PowerPoint</Application>
  <PresentationFormat>On-screen Show (4:3)</PresentationFormat>
  <Paragraphs>125</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Reporte Instagram</vt:lpstr>
      <vt:lpstr>Instagram Key Metrics Table</vt:lpstr>
      <vt:lpstr>Instagram Key Metrics Radar</vt:lpstr>
      <vt:lpstr>Instagram Followers Total</vt:lpstr>
      <vt:lpstr>Instagram Followers Change Per Weekday</vt:lpstr>
      <vt:lpstr>Instagram Posts By Hour</vt:lpstr>
      <vt:lpstr>Instagram Interaction Rate By Hour</vt:lpstr>
      <vt:lpstr>Instagram Posts By Weekday</vt:lpstr>
      <vt:lpstr>Instagram Interaction Rate By Post Type</vt:lpstr>
      <vt:lpstr>Instagram Posts Type Distribution</vt:lpstr>
      <vt:lpstr>Instagram Interaction Rate By Weekday</vt:lpstr>
      <vt:lpstr>Instagram Interactions Distribution</vt:lpstr>
      <vt:lpstr>Instagram Posts Table - 1 of 3</vt:lpstr>
      <vt:lpstr>Instagram Posts Table - 2 of 3</vt:lpstr>
      <vt:lpstr>Instagram Posts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2017-11-04T20:40:53Z</dcterms:created>
  <dcterms:modified xsi:type="dcterms:W3CDTF">2017-11-04T20:41:16Z</dcterms:modified>
</cp:coreProperties>
</file>