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6" r:id="rId29"/>
    <p:sldId id="287"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1146412</c:v>
                </c:pt>
                <c:pt idx="1">
                  <c:v>1146401</c:v>
                </c:pt>
                <c:pt idx="2">
                  <c:v>1146439</c:v>
                </c:pt>
                <c:pt idx="3">
                  <c:v>1146474</c:v>
                </c:pt>
                <c:pt idx="4">
                  <c:v>1146534</c:v>
                </c:pt>
                <c:pt idx="5">
                  <c:v>1146623</c:v>
                </c:pt>
                <c:pt idx="6">
                  <c:v>1146676</c:v>
                </c:pt>
                <c:pt idx="7">
                  <c:v>1146744</c:v>
                </c:pt>
                <c:pt idx="8">
                  <c:v>1146780</c:v>
                </c:pt>
                <c:pt idx="9">
                  <c:v>1146837</c:v>
                </c:pt>
                <c:pt idx="10">
                  <c:v>1146874</c:v>
                </c:pt>
                <c:pt idx="11">
                  <c:v>1147057</c:v>
                </c:pt>
                <c:pt idx="12">
                  <c:v>1147141</c:v>
                </c:pt>
                <c:pt idx="13">
                  <c:v>1147181</c:v>
                </c:pt>
                <c:pt idx="14">
                  <c:v>1147289</c:v>
                </c:pt>
                <c:pt idx="15">
                  <c:v>1147414</c:v>
                </c:pt>
                <c:pt idx="16">
                  <c:v>1147464</c:v>
                </c:pt>
                <c:pt idx="17">
                  <c:v>1147480</c:v>
                </c:pt>
                <c:pt idx="18">
                  <c:v>1147516</c:v>
                </c:pt>
                <c:pt idx="19">
                  <c:v>1147533</c:v>
                </c:pt>
                <c:pt idx="20">
                  <c:v>1147592</c:v>
                </c:pt>
                <c:pt idx="21">
                  <c:v>1147627</c:v>
                </c:pt>
                <c:pt idx="22">
                  <c:v>1147655</c:v>
                </c:pt>
                <c:pt idx="23">
                  <c:v>1147635</c:v>
                </c:pt>
                <c:pt idx="24">
                  <c:v>1147610</c:v>
                </c:pt>
                <c:pt idx="25">
                  <c:v>1147584</c:v>
                </c:pt>
                <c:pt idx="26">
                  <c:v>1147574</c:v>
                </c:pt>
                <c:pt idx="27">
                  <c:v>1147575</c:v>
                </c:pt>
                <c:pt idx="28">
                  <c:v>1147618</c:v>
                </c:pt>
                <c:pt idx="29">
                  <c:v>1147678</c:v>
                </c:pt>
                <c:pt idx="30">
                  <c:v>1147731</c:v>
                </c:pt>
              </c:numCache>
            </c:numRef>
          </c:val>
          <c:smooth val="0"/>
          <c:extLst>
            <c:ext xmlns:c16="http://schemas.microsoft.com/office/drawing/2014/chart" uri="{C3380CC4-5D6E-409C-BE32-E72D297353CC}">
              <c16:uniqueId val="{00000000-5A13-493A-978D-9A99BE259F2C}"/>
            </c:ext>
          </c:extLst>
        </c:ser>
        <c:dLbls>
          <c:showLegendKey val="0"/>
          <c:showVal val="0"/>
          <c:showCatName val="0"/>
          <c:showSerName val="0"/>
          <c:showPercent val="0"/>
          <c:showBubbleSize val="0"/>
        </c:dLbls>
        <c:smooth val="0"/>
        <c:axId val="288674664"/>
        <c:axId val="288674008"/>
      </c:lineChart>
      <c:dateAx>
        <c:axId val="28867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74008"/>
        <c:crosses val="autoZero"/>
        <c:auto val="1"/>
        <c:lblOffset val="100"/>
        <c:baseTimeUnit val="days"/>
      </c:dateAx>
      <c:valAx>
        <c:axId val="28867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7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Claro RD</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F3A0-40E0-861F-8555D95BEED7}"/>
            </c:ext>
          </c:extLst>
        </c:ser>
        <c:dLbls>
          <c:showLegendKey val="0"/>
          <c:showVal val="0"/>
          <c:showCatName val="0"/>
          <c:showSerName val="0"/>
          <c:showPercent val="0"/>
          <c:showBubbleSize val="0"/>
        </c:dLbls>
        <c:axId val="287419144"/>
        <c:axId val="287419472"/>
      </c:radarChart>
      <c:catAx>
        <c:axId val="28741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19472"/>
        <c:crosses val="autoZero"/>
        <c:auto val="1"/>
        <c:lblAlgn val="ctr"/>
        <c:lblOffset val="100"/>
        <c:noMultiLvlLbl val="0"/>
      </c:catAx>
      <c:valAx>
        <c:axId val="28741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1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0.11880701013698</c:v>
                </c:pt>
                <c:pt idx="1">
                  <c:v>1.1554504988768E-2</c:v>
                </c:pt>
                <c:pt idx="2">
                  <c:v>7.9232160406598993E-3</c:v>
                </c:pt>
                <c:pt idx="3">
                  <c:v>2.0759627931643002E-2</c:v>
                </c:pt>
                <c:pt idx="4">
                  <c:v>7.0358818343998E-2</c:v>
                </c:pt>
                <c:pt idx="5">
                  <c:v>6.5553760843134995E-2</c:v>
                </c:pt>
                <c:pt idx="6">
                  <c:v>3.7306776335023002E-2</c:v>
                </c:pt>
                <c:pt idx="7">
                  <c:v>1.7383064012115999E-2</c:v>
                </c:pt>
                <c:pt idx="8">
                  <c:v>5.5233779982245997E-2</c:v>
                </c:pt>
                <c:pt idx="9">
                  <c:v>9.5918410056435E-4</c:v>
                </c:pt>
                <c:pt idx="10">
                  <c:v>6.4803309921481006E-2</c:v>
                </c:pt>
                <c:pt idx="11">
                  <c:v>6.1891600877096997E-2</c:v>
                </c:pt>
                <c:pt idx="12">
                  <c:v>3.2398498921440998E-2</c:v>
                </c:pt>
                <c:pt idx="13">
                  <c:v>5.3122447503009998E-2</c:v>
                </c:pt>
                <c:pt idx="14">
                  <c:v>4.0493495714090999E-2</c:v>
                </c:pt>
                <c:pt idx="15">
                  <c:v>1.985941031621E-2</c:v>
                </c:pt>
                <c:pt idx="16">
                  <c:v>1.7417670382229002E-2</c:v>
                </c:pt>
                <c:pt idx="17">
                  <c:v>3.2277476051703002E-2</c:v>
                </c:pt>
                <c:pt idx="18">
                  <c:v>6.6448917558026002E-3</c:v>
                </c:pt>
                <c:pt idx="19">
                  <c:v>4.0340477991455001E-2</c:v>
                </c:pt>
                <c:pt idx="20">
                  <c:v>4.3570630606450996E-3</c:v>
                </c:pt>
                <c:pt idx="21">
                  <c:v>1.3829996602875001E-2</c:v>
                </c:pt>
                <c:pt idx="22">
                  <c:v>4.9376648853313998E-3</c:v>
                </c:pt>
                <c:pt idx="23">
                  <c:v>2.2480819417154E-3</c:v>
                </c:pt>
                <c:pt idx="24">
                  <c:v>1.6555974005377999E-3</c:v>
                </c:pt>
                <c:pt idx="25">
                  <c:v>0.11754997616759</c:v>
                </c:pt>
                <c:pt idx="26">
                  <c:v>4.3151713302525999E-2</c:v>
                </c:pt>
                <c:pt idx="27">
                  <c:v>4.7665771444804E-3</c:v>
                </c:pt>
                <c:pt idx="28">
                  <c:v>4.6096361437299997E-2</c:v>
                </c:pt>
                <c:pt idx="29">
                  <c:v>3.3786492025429E-2</c:v>
                </c:pt>
                <c:pt idx="30">
                  <c:v>6.0120030948745996E-3</c:v>
                </c:pt>
              </c:numCache>
            </c:numRef>
          </c:val>
          <c:smooth val="0"/>
          <c:extLst>
            <c:ext xmlns:c16="http://schemas.microsoft.com/office/drawing/2014/chart" uri="{C3380CC4-5D6E-409C-BE32-E72D297353CC}">
              <c16:uniqueId val="{00000000-026F-41D5-B14F-ECA14D35C6B3}"/>
            </c:ext>
          </c:extLst>
        </c:ser>
        <c:dLbls>
          <c:showLegendKey val="0"/>
          <c:showVal val="0"/>
          <c:showCatName val="0"/>
          <c:showSerName val="0"/>
          <c:showPercent val="0"/>
          <c:showBubbleSize val="0"/>
        </c:dLbls>
        <c:smooth val="0"/>
        <c:axId val="291189760"/>
        <c:axId val="291189432"/>
      </c:lineChart>
      <c:dateAx>
        <c:axId val="29118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89432"/>
        <c:crosses val="autoZero"/>
        <c:auto val="1"/>
        <c:lblOffset val="100"/>
        <c:baseTimeUnit val="days"/>
      </c:dateAx>
      <c:valAx>
        <c:axId val="29118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8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48</c:v>
                </c:pt>
                <c:pt idx="1">
                  <c:v>36</c:v>
                </c:pt>
                <c:pt idx="2">
                  <c:v>16</c:v>
                </c:pt>
                <c:pt idx="3">
                  <c:v>63</c:v>
                </c:pt>
                <c:pt idx="4">
                  <c:v>45</c:v>
                </c:pt>
                <c:pt idx="5">
                  <c:v>38</c:v>
                </c:pt>
                <c:pt idx="6">
                  <c:v>57</c:v>
                </c:pt>
              </c:numCache>
            </c:numRef>
          </c:val>
          <c:extLst>
            <c:ext xmlns:c16="http://schemas.microsoft.com/office/drawing/2014/chart" uri="{C3380CC4-5D6E-409C-BE32-E72D297353CC}">
              <c16:uniqueId val="{00000000-058E-43DB-9939-3C5CC5AF269A}"/>
            </c:ext>
          </c:extLst>
        </c:ser>
        <c:dLbls>
          <c:showLegendKey val="0"/>
          <c:showVal val="0"/>
          <c:showCatName val="0"/>
          <c:showSerName val="0"/>
          <c:showPercent val="0"/>
          <c:showBubbleSize val="0"/>
        </c:dLbls>
        <c:gapWidth val="219"/>
        <c:overlap val="-27"/>
        <c:axId val="291187136"/>
        <c:axId val="291187792"/>
      </c:barChart>
      <c:catAx>
        <c:axId val="29118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87792"/>
        <c:crosses val="autoZero"/>
        <c:auto val="1"/>
        <c:lblAlgn val="ctr"/>
        <c:lblOffset val="100"/>
        <c:noMultiLvlLbl val="0"/>
      </c:catAx>
      <c:valAx>
        <c:axId val="29118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8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30</c:v>
                </c:pt>
                <c:pt idx="1">
                  <c:v>-11</c:v>
                </c:pt>
                <c:pt idx="2">
                  <c:v>38</c:v>
                </c:pt>
                <c:pt idx="3">
                  <c:v>35</c:v>
                </c:pt>
                <c:pt idx="4">
                  <c:v>60</c:v>
                </c:pt>
                <c:pt idx="5">
                  <c:v>89</c:v>
                </c:pt>
                <c:pt idx="6">
                  <c:v>53</c:v>
                </c:pt>
                <c:pt idx="7">
                  <c:v>68</c:v>
                </c:pt>
                <c:pt idx="8">
                  <c:v>36</c:v>
                </c:pt>
                <c:pt idx="9">
                  <c:v>57</c:v>
                </c:pt>
                <c:pt idx="10">
                  <c:v>37</c:v>
                </c:pt>
                <c:pt idx="11">
                  <c:v>183</c:v>
                </c:pt>
                <c:pt idx="12">
                  <c:v>84</c:v>
                </c:pt>
                <c:pt idx="13">
                  <c:v>40</c:v>
                </c:pt>
                <c:pt idx="14">
                  <c:v>108</c:v>
                </c:pt>
                <c:pt idx="15">
                  <c:v>125</c:v>
                </c:pt>
                <c:pt idx="16">
                  <c:v>50</c:v>
                </c:pt>
                <c:pt idx="17">
                  <c:v>16</c:v>
                </c:pt>
                <c:pt idx="18">
                  <c:v>36</c:v>
                </c:pt>
                <c:pt idx="19">
                  <c:v>17</c:v>
                </c:pt>
                <c:pt idx="20">
                  <c:v>59</c:v>
                </c:pt>
                <c:pt idx="21">
                  <c:v>35</c:v>
                </c:pt>
                <c:pt idx="22">
                  <c:v>28</c:v>
                </c:pt>
                <c:pt idx="23">
                  <c:v>-20</c:v>
                </c:pt>
                <c:pt idx="24">
                  <c:v>-25</c:v>
                </c:pt>
                <c:pt idx="25">
                  <c:v>-26</c:v>
                </c:pt>
                <c:pt idx="26">
                  <c:v>-10</c:v>
                </c:pt>
                <c:pt idx="27">
                  <c:v>1</c:v>
                </c:pt>
                <c:pt idx="28">
                  <c:v>43</c:v>
                </c:pt>
                <c:pt idx="29">
                  <c:v>60</c:v>
                </c:pt>
                <c:pt idx="30">
                  <c:v>53</c:v>
                </c:pt>
              </c:numCache>
            </c:numRef>
          </c:val>
          <c:smooth val="0"/>
          <c:extLst>
            <c:ext xmlns:c16="http://schemas.microsoft.com/office/drawing/2014/chart" uri="{C3380CC4-5D6E-409C-BE32-E72D297353CC}">
              <c16:uniqueId val="{00000000-A43A-473C-B4C7-0A7792396D55}"/>
            </c:ext>
          </c:extLst>
        </c:ser>
        <c:dLbls>
          <c:showLegendKey val="0"/>
          <c:showVal val="0"/>
          <c:showCatName val="0"/>
          <c:showSerName val="0"/>
          <c:showPercent val="0"/>
          <c:showBubbleSize val="0"/>
        </c:dLbls>
        <c:smooth val="0"/>
        <c:axId val="291418224"/>
        <c:axId val="291411664"/>
      </c:lineChart>
      <c:dateAx>
        <c:axId val="29141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11664"/>
        <c:crosses val="autoZero"/>
        <c:auto val="1"/>
        <c:lblOffset val="100"/>
        <c:baseTimeUnit val="days"/>
      </c:dateAx>
      <c:valAx>
        <c:axId val="29141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1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c:v>
                </c:pt>
                <c:pt idx="1">
                  <c:v>13</c:v>
                </c:pt>
                <c:pt idx="2">
                  <c:v>6</c:v>
                </c:pt>
                <c:pt idx="3">
                  <c:v>7</c:v>
                </c:pt>
                <c:pt idx="4">
                  <c:v>6</c:v>
                </c:pt>
                <c:pt idx="5">
                  <c:v>8</c:v>
                </c:pt>
                <c:pt idx="6">
                  <c:v>9</c:v>
                </c:pt>
                <c:pt idx="7">
                  <c:v>3</c:v>
                </c:pt>
                <c:pt idx="8">
                  <c:v>5</c:v>
                </c:pt>
                <c:pt idx="9">
                  <c:v>1</c:v>
                </c:pt>
                <c:pt idx="10">
                  <c:v>10</c:v>
                </c:pt>
                <c:pt idx="11">
                  <c:v>8</c:v>
                </c:pt>
                <c:pt idx="12">
                  <c:v>14</c:v>
                </c:pt>
                <c:pt idx="13">
                  <c:v>10</c:v>
                </c:pt>
                <c:pt idx="14">
                  <c:v>9</c:v>
                </c:pt>
                <c:pt idx="15">
                  <c:v>7</c:v>
                </c:pt>
                <c:pt idx="16">
                  <c:v>7</c:v>
                </c:pt>
                <c:pt idx="17">
                  <c:v>8</c:v>
                </c:pt>
                <c:pt idx="18">
                  <c:v>8</c:v>
                </c:pt>
                <c:pt idx="19">
                  <c:v>12</c:v>
                </c:pt>
                <c:pt idx="20">
                  <c:v>2</c:v>
                </c:pt>
                <c:pt idx="21">
                  <c:v>7</c:v>
                </c:pt>
                <c:pt idx="22">
                  <c:v>3</c:v>
                </c:pt>
                <c:pt idx="23">
                  <c:v>5</c:v>
                </c:pt>
                <c:pt idx="24">
                  <c:v>1</c:v>
                </c:pt>
                <c:pt idx="25">
                  <c:v>4</c:v>
                </c:pt>
                <c:pt idx="26">
                  <c:v>5</c:v>
                </c:pt>
                <c:pt idx="27">
                  <c:v>10</c:v>
                </c:pt>
                <c:pt idx="28">
                  <c:v>3</c:v>
                </c:pt>
                <c:pt idx="29">
                  <c:v>4</c:v>
                </c:pt>
                <c:pt idx="30">
                  <c:v>5</c:v>
                </c:pt>
              </c:numCache>
            </c:numRef>
          </c:val>
          <c:smooth val="0"/>
          <c:extLst>
            <c:ext xmlns:c16="http://schemas.microsoft.com/office/drawing/2014/chart" uri="{C3380CC4-5D6E-409C-BE32-E72D297353CC}">
              <c16:uniqueId val="{00000000-9D15-4229-820C-4F17F014D452}"/>
            </c:ext>
          </c:extLst>
        </c:ser>
        <c:dLbls>
          <c:showLegendKey val="0"/>
          <c:showVal val="0"/>
          <c:showCatName val="0"/>
          <c:showSerName val="0"/>
          <c:showPercent val="0"/>
          <c:showBubbleSize val="0"/>
        </c:dLbls>
        <c:smooth val="0"/>
        <c:axId val="369412168"/>
        <c:axId val="369410856"/>
      </c:lineChart>
      <c:dateAx>
        <c:axId val="369412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0856"/>
        <c:crosses val="autoZero"/>
        <c:auto val="1"/>
        <c:lblOffset val="100"/>
        <c:baseTimeUnit val="days"/>
      </c:dateAx>
      <c:valAx>
        <c:axId val="36941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c:v>
                </c:pt>
                <c:pt idx="1">
                  <c:v>24</c:v>
                </c:pt>
                <c:pt idx="2">
                  <c:v>26</c:v>
                </c:pt>
                <c:pt idx="3">
                  <c:v>26</c:v>
                </c:pt>
                <c:pt idx="4">
                  <c:v>39</c:v>
                </c:pt>
                <c:pt idx="5">
                  <c:v>31</c:v>
                </c:pt>
                <c:pt idx="6">
                  <c:v>24</c:v>
                </c:pt>
              </c:numCache>
            </c:numRef>
          </c:val>
          <c:extLst>
            <c:ext xmlns:c16="http://schemas.microsoft.com/office/drawing/2014/chart" uri="{C3380CC4-5D6E-409C-BE32-E72D297353CC}">
              <c16:uniqueId val="{00000000-79D4-4333-887A-E624A26B56A6}"/>
            </c:ext>
          </c:extLst>
        </c:ser>
        <c:dLbls>
          <c:showLegendKey val="0"/>
          <c:showVal val="0"/>
          <c:showCatName val="0"/>
          <c:showSerName val="0"/>
          <c:showPercent val="0"/>
          <c:showBubbleSize val="0"/>
        </c:dLbls>
        <c:gapWidth val="219"/>
        <c:overlap val="-27"/>
        <c:axId val="369416432"/>
        <c:axId val="369417416"/>
      </c:barChart>
      <c:catAx>
        <c:axId val="3694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7416"/>
        <c:crosses val="autoZero"/>
        <c:auto val="1"/>
        <c:lblAlgn val="ctr"/>
        <c:lblOffset val="100"/>
        <c:noMultiLvlLbl val="0"/>
      </c:catAx>
      <c:valAx>
        <c:axId val="36941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2.2353128097562999E-2</c:v>
                </c:pt>
                <c:pt idx="1">
                  <c:v>8.8231969366615991E-3</c:v>
                </c:pt>
                <c:pt idx="2">
                  <c:v>4.0504500995613001E-2</c:v>
                </c:pt>
                <c:pt idx="3">
                  <c:v>5.5408682032492003E-2</c:v>
                </c:pt>
                <c:pt idx="4">
                  <c:v>4.3023737895284998E-2</c:v>
                </c:pt>
                <c:pt idx="5">
                  <c:v>2.9784133788607999E-2</c:v>
                </c:pt>
                <c:pt idx="6">
                  <c:v>3.705452118192E-2</c:v>
                </c:pt>
              </c:numCache>
            </c:numRef>
          </c:val>
          <c:extLst>
            <c:ext xmlns:c16="http://schemas.microsoft.com/office/drawing/2014/chart" uri="{C3380CC4-5D6E-409C-BE32-E72D297353CC}">
              <c16:uniqueId val="{00000000-DB0A-4C21-A883-B0504BF3067D}"/>
            </c:ext>
          </c:extLst>
        </c:ser>
        <c:dLbls>
          <c:showLegendKey val="0"/>
          <c:showVal val="0"/>
          <c:showCatName val="0"/>
          <c:showSerName val="0"/>
          <c:showPercent val="0"/>
          <c:showBubbleSize val="0"/>
        </c:dLbls>
        <c:gapWidth val="219"/>
        <c:overlap val="-27"/>
        <c:axId val="365706064"/>
        <c:axId val="365710984"/>
      </c:barChart>
      <c:catAx>
        <c:axId val="36570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0984"/>
        <c:crosses val="autoZero"/>
        <c:auto val="1"/>
        <c:lblAlgn val="ctr"/>
        <c:lblOffset val="100"/>
        <c:noMultiLvlLbl val="0"/>
      </c:catAx>
      <c:valAx>
        <c:axId val="36571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Claro RD</c:v>
                </c:pt>
              </c:strCache>
            </c:strRef>
          </c:cat>
          <c:val>
            <c:numRef>
              <c:f>Sheet1!$B$2</c:f>
              <c:numCache>
                <c:formatCode>General</c:formatCode>
                <c:ptCount val="1"/>
                <c:pt idx="0">
                  <c:v>12</c:v>
                </c:pt>
              </c:numCache>
            </c:numRef>
          </c:val>
          <c:extLst>
            <c:ext xmlns:c16="http://schemas.microsoft.com/office/drawing/2014/chart" uri="{C3380CC4-5D6E-409C-BE32-E72D297353CC}">
              <c16:uniqueId val="{00000000-398F-4C89-9E43-E81FD0F55435}"/>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Claro RD</c:v>
                </c:pt>
              </c:strCache>
            </c:strRef>
          </c:cat>
          <c:val>
            <c:numRef>
              <c:f>Sheet1!$C$2</c:f>
              <c:numCache>
                <c:formatCode>General</c:formatCode>
                <c:ptCount val="1"/>
                <c:pt idx="0">
                  <c:v>3</c:v>
                </c:pt>
              </c:numCache>
            </c:numRef>
          </c:val>
          <c:extLst>
            <c:ext xmlns:c16="http://schemas.microsoft.com/office/drawing/2014/chart" uri="{C3380CC4-5D6E-409C-BE32-E72D297353CC}">
              <c16:uniqueId val="{00000001-398F-4C89-9E43-E81FD0F5543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Claro RD</c:v>
                </c:pt>
              </c:strCache>
            </c:strRef>
          </c:cat>
          <c:val>
            <c:numRef>
              <c:f>Sheet1!$D$2</c:f>
              <c:numCache>
                <c:formatCode>General</c:formatCode>
                <c:ptCount val="1"/>
                <c:pt idx="0">
                  <c:v>121</c:v>
                </c:pt>
              </c:numCache>
            </c:numRef>
          </c:val>
          <c:extLst>
            <c:ext xmlns:c16="http://schemas.microsoft.com/office/drawing/2014/chart" uri="{C3380CC4-5D6E-409C-BE32-E72D297353CC}">
              <c16:uniqueId val="{00000002-398F-4C89-9E43-E81FD0F5543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Claro RD</c:v>
                </c:pt>
              </c:strCache>
            </c:strRef>
          </c:cat>
          <c:val>
            <c:numRef>
              <c:f>Sheet1!$E$2</c:f>
              <c:numCache>
                <c:formatCode>General</c:formatCode>
                <c:ptCount val="1"/>
                <c:pt idx="0">
                  <c:v>1</c:v>
                </c:pt>
              </c:numCache>
            </c:numRef>
          </c:val>
          <c:extLst>
            <c:ext xmlns:c16="http://schemas.microsoft.com/office/drawing/2014/chart" uri="{C3380CC4-5D6E-409C-BE32-E72D297353CC}">
              <c16:uniqueId val="{00000003-398F-4C89-9E43-E81FD0F55435}"/>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Claro RD</c:v>
                </c:pt>
              </c:strCache>
            </c:strRef>
          </c:cat>
          <c:val>
            <c:numRef>
              <c:f>Sheet1!$F$2</c:f>
              <c:numCache>
                <c:formatCode>General</c:formatCode>
                <c:ptCount val="1"/>
                <c:pt idx="0">
                  <c:v>65</c:v>
                </c:pt>
              </c:numCache>
            </c:numRef>
          </c:val>
          <c:extLst>
            <c:ext xmlns:c16="http://schemas.microsoft.com/office/drawing/2014/chart" uri="{C3380CC4-5D6E-409C-BE32-E72D297353CC}">
              <c16:uniqueId val="{00000004-398F-4C89-9E43-E81FD0F55435}"/>
            </c:ext>
          </c:extLst>
        </c:ser>
        <c:dLbls>
          <c:showLegendKey val="0"/>
          <c:showVal val="0"/>
          <c:showCatName val="0"/>
          <c:showSerName val="0"/>
          <c:showPercent val="0"/>
          <c:showBubbleSize val="0"/>
        </c:dLbls>
        <c:gapWidth val="150"/>
        <c:overlap val="100"/>
        <c:axId val="364161536"/>
        <c:axId val="364157600"/>
      </c:barChart>
      <c:catAx>
        <c:axId val="36416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57600"/>
        <c:crosses val="autoZero"/>
        <c:auto val="1"/>
        <c:lblAlgn val="ctr"/>
        <c:lblOffset val="100"/>
        <c:noMultiLvlLbl val="0"/>
      </c:catAx>
      <c:valAx>
        <c:axId val="364157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6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6.5906992679616002E-3</c:v>
                </c:pt>
                <c:pt idx="1">
                  <c:v>1.6065763521675E-3</c:v>
                </c:pt>
                <c:pt idx="2">
                  <c:v>2.9640710993477999E-3</c:v>
                </c:pt>
                <c:pt idx="3">
                  <c:v>0</c:v>
                </c:pt>
                <c:pt idx="4">
                  <c:v>0</c:v>
                </c:pt>
                <c:pt idx="5">
                  <c:v>0</c:v>
                </c:pt>
                <c:pt idx="6">
                  <c:v>0</c:v>
                </c:pt>
                <c:pt idx="7">
                  <c:v>0</c:v>
                </c:pt>
                <c:pt idx="8">
                  <c:v>0</c:v>
                </c:pt>
                <c:pt idx="9">
                  <c:v>0</c:v>
                </c:pt>
                <c:pt idx="10">
                  <c:v>4.5083770502685E-2</c:v>
                </c:pt>
                <c:pt idx="11">
                  <c:v>6.8430812042149E-2</c:v>
                </c:pt>
                <c:pt idx="12">
                  <c:v>4.2527287484226003E-2</c:v>
                </c:pt>
                <c:pt idx="13">
                  <c:v>3.2958339593237997E-2</c:v>
                </c:pt>
                <c:pt idx="14">
                  <c:v>4.6853633684789002E-2</c:v>
                </c:pt>
                <c:pt idx="15">
                  <c:v>4.8771562043189998E-2</c:v>
                </c:pt>
                <c:pt idx="16">
                  <c:v>1.6237007125104001E-2</c:v>
                </c:pt>
                <c:pt idx="17">
                  <c:v>1.5604962552449E-2</c:v>
                </c:pt>
                <c:pt idx="18">
                  <c:v>7.9966517092030995E-2</c:v>
                </c:pt>
                <c:pt idx="19">
                  <c:v>5.4000891961227003E-2</c:v>
                </c:pt>
                <c:pt idx="20">
                  <c:v>2.5451011879001999E-2</c:v>
                </c:pt>
                <c:pt idx="21">
                  <c:v>2.7401598460225E-2</c:v>
                </c:pt>
                <c:pt idx="22">
                  <c:v>1.8813133624684002E-2</c:v>
                </c:pt>
                <c:pt idx="23">
                  <c:v>1.5007166700479E-3</c:v>
                </c:pt>
              </c:numCache>
            </c:numRef>
          </c:val>
          <c:smooth val="0"/>
          <c:extLst>
            <c:ext xmlns:c16="http://schemas.microsoft.com/office/drawing/2014/chart" uri="{C3380CC4-5D6E-409C-BE32-E72D297353CC}">
              <c16:uniqueId val="{00000000-3A98-47EB-A2B4-04C2278C9C7E}"/>
            </c:ext>
          </c:extLst>
        </c:ser>
        <c:dLbls>
          <c:showLegendKey val="0"/>
          <c:showVal val="0"/>
          <c:showCatName val="0"/>
          <c:showSerName val="0"/>
          <c:showPercent val="0"/>
          <c:showBubbleSize val="0"/>
        </c:dLbls>
        <c:smooth val="0"/>
        <c:axId val="242306888"/>
        <c:axId val="242308528"/>
      </c:lineChart>
      <c:catAx>
        <c:axId val="24230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08528"/>
        <c:crosses val="autoZero"/>
        <c:auto val="1"/>
        <c:lblAlgn val="ctr"/>
        <c:lblOffset val="100"/>
        <c:noMultiLvlLbl val="0"/>
      </c:catAx>
      <c:valAx>
        <c:axId val="24230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0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10</c:v>
                </c:pt>
                <c:pt idx="1">
                  <c:v>7</c:v>
                </c:pt>
                <c:pt idx="2">
                  <c:v>1</c:v>
                </c:pt>
                <c:pt idx="3">
                  <c:v>0</c:v>
                </c:pt>
                <c:pt idx="4">
                  <c:v>0</c:v>
                </c:pt>
                <c:pt idx="5">
                  <c:v>0</c:v>
                </c:pt>
                <c:pt idx="6">
                  <c:v>0</c:v>
                </c:pt>
                <c:pt idx="7">
                  <c:v>0</c:v>
                </c:pt>
                <c:pt idx="8">
                  <c:v>0</c:v>
                </c:pt>
                <c:pt idx="9">
                  <c:v>0</c:v>
                </c:pt>
                <c:pt idx="10">
                  <c:v>7</c:v>
                </c:pt>
                <c:pt idx="11">
                  <c:v>20</c:v>
                </c:pt>
                <c:pt idx="12">
                  <c:v>11</c:v>
                </c:pt>
                <c:pt idx="13">
                  <c:v>18</c:v>
                </c:pt>
                <c:pt idx="14">
                  <c:v>9</c:v>
                </c:pt>
                <c:pt idx="15">
                  <c:v>9</c:v>
                </c:pt>
                <c:pt idx="16">
                  <c:v>8</c:v>
                </c:pt>
                <c:pt idx="17">
                  <c:v>7</c:v>
                </c:pt>
                <c:pt idx="18">
                  <c:v>11</c:v>
                </c:pt>
                <c:pt idx="19">
                  <c:v>14</c:v>
                </c:pt>
                <c:pt idx="20">
                  <c:v>17</c:v>
                </c:pt>
                <c:pt idx="21">
                  <c:v>19</c:v>
                </c:pt>
                <c:pt idx="22">
                  <c:v>20</c:v>
                </c:pt>
                <c:pt idx="23">
                  <c:v>14</c:v>
                </c:pt>
              </c:numCache>
            </c:numRef>
          </c:val>
          <c:smooth val="0"/>
          <c:extLst>
            <c:ext xmlns:c16="http://schemas.microsoft.com/office/drawing/2014/chart" uri="{C3380CC4-5D6E-409C-BE32-E72D297353CC}">
              <c16:uniqueId val="{00000000-7862-4C4D-89D3-81051EEB4FD4}"/>
            </c:ext>
          </c:extLst>
        </c:ser>
        <c:dLbls>
          <c:showLegendKey val="0"/>
          <c:showVal val="0"/>
          <c:showCatName val="0"/>
          <c:showSerName val="0"/>
          <c:showPercent val="0"/>
          <c:showBubbleSize val="0"/>
        </c:dLbls>
        <c:smooth val="0"/>
        <c:axId val="369406592"/>
        <c:axId val="369403640"/>
      </c:lineChart>
      <c:catAx>
        <c:axId val="36940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03640"/>
        <c:crosses val="autoZero"/>
        <c:auto val="1"/>
        <c:lblAlgn val="ctr"/>
        <c:lblOffset val="100"/>
        <c:noMultiLvlLbl val="0"/>
      </c:catAx>
      <c:valAx>
        <c:axId val="36940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0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6.1000424388667001E-4</c:v>
                </c:pt>
                <c:pt idx="1">
                  <c:v>1.5350800288858E-2</c:v>
                </c:pt>
                <c:pt idx="2">
                  <c:v>4.9298508654849998E-2</c:v>
                </c:pt>
                <c:pt idx="3">
                  <c:v>0</c:v>
                </c:pt>
                <c:pt idx="4">
                  <c:v>1.1196547621011001E-2</c:v>
                </c:pt>
                <c:pt idx="5">
                  <c:v>0</c:v>
                </c:pt>
                <c:pt idx="6">
                  <c:v>0</c:v>
                </c:pt>
              </c:numCache>
            </c:numRef>
          </c:val>
          <c:extLst>
            <c:ext xmlns:c16="http://schemas.microsoft.com/office/drawing/2014/chart" uri="{C3380CC4-5D6E-409C-BE32-E72D297353CC}">
              <c16:uniqueId val="{00000000-6E46-4910-8DCB-B6F498AF2259}"/>
            </c:ext>
          </c:extLst>
        </c:ser>
        <c:dLbls>
          <c:showLegendKey val="0"/>
          <c:showVal val="0"/>
          <c:showCatName val="0"/>
          <c:showSerName val="0"/>
          <c:showPercent val="0"/>
          <c:showBubbleSize val="0"/>
        </c:dLbls>
        <c:gapWidth val="219"/>
        <c:overlap val="-27"/>
        <c:axId val="287418488"/>
        <c:axId val="371112840"/>
      </c:barChart>
      <c:catAx>
        <c:axId val="28741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12840"/>
        <c:crosses val="autoZero"/>
        <c:auto val="1"/>
        <c:lblAlgn val="ctr"/>
        <c:lblOffset val="100"/>
        <c:noMultiLvlLbl val="0"/>
      </c:catAx>
      <c:valAx>
        <c:axId val="37111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1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Claro RD</c:v>
                </c:pt>
              </c:strCache>
            </c:strRef>
          </c:cat>
          <c:val>
            <c:numRef>
              <c:f>Sheet1!$B$2</c:f>
              <c:numCache>
                <c:formatCode>General</c:formatCode>
                <c:ptCount val="1"/>
                <c:pt idx="0">
                  <c:v>72136</c:v>
                </c:pt>
              </c:numCache>
            </c:numRef>
          </c:val>
          <c:extLst>
            <c:ext xmlns:c16="http://schemas.microsoft.com/office/drawing/2014/chart" uri="{C3380CC4-5D6E-409C-BE32-E72D297353CC}">
              <c16:uniqueId val="{00000000-DD09-4E39-BC0F-220567EDF74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Claro RD</c:v>
                </c:pt>
              </c:strCache>
            </c:strRef>
          </c:cat>
          <c:val>
            <c:numRef>
              <c:f>Sheet1!$C$2</c:f>
              <c:numCache>
                <c:formatCode>General</c:formatCode>
                <c:ptCount val="1"/>
                <c:pt idx="0">
                  <c:v>2178</c:v>
                </c:pt>
              </c:numCache>
            </c:numRef>
          </c:val>
          <c:extLst>
            <c:ext xmlns:c16="http://schemas.microsoft.com/office/drawing/2014/chart" uri="{C3380CC4-5D6E-409C-BE32-E72D297353CC}">
              <c16:uniqueId val="{00000001-DD09-4E39-BC0F-220567EDF74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Claro RD</c:v>
                </c:pt>
              </c:strCache>
            </c:strRef>
          </c:cat>
          <c:val>
            <c:numRef>
              <c:f>Sheet1!$D$2</c:f>
              <c:numCache>
                <c:formatCode>General</c:formatCode>
                <c:ptCount val="1"/>
                <c:pt idx="0">
                  <c:v>501</c:v>
                </c:pt>
              </c:numCache>
            </c:numRef>
          </c:val>
          <c:extLst>
            <c:ext xmlns:c16="http://schemas.microsoft.com/office/drawing/2014/chart" uri="{C3380CC4-5D6E-409C-BE32-E72D297353CC}">
              <c16:uniqueId val="{00000002-DD09-4E39-BC0F-220567EDF74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Claro RD</c:v>
                </c:pt>
              </c:strCache>
            </c:strRef>
          </c:cat>
          <c:val>
            <c:numRef>
              <c:f>Sheet1!$E$2</c:f>
              <c:numCache>
                <c:formatCode>General</c:formatCode>
                <c:ptCount val="1"/>
                <c:pt idx="0">
                  <c:v>233</c:v>
                </c:pt>
              </c:numCache>
            </c:numRef>
          </c:val>
          <c:extLst>
            <c:ext xmlns:c16="http://schemas.microsoft.com/office/drawing/2014/chart" uri="{C3380CC4-5D6E-409C-BE32-E72D297353CC}">
              <c16:uniqueId val="{00000003-DD09-4E39-BC0F-220567EDF74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Claro RD</c:v>
                </c:pt>
              </c:strCache>
            </c:strRef>
          </c:cat>
          <c:val>
            <c:numRef>
              <c:f>Sheet1!$F$2</c:f>
              <c:numCache>
                <c:formatCode>General</c:formatCode>
                <c:ptCount val="1"/>
                <c:pt idx="0">
                  <c:v>47</c:v>
                </c:pt>
              </c:numCache>
            </c:numRef>
          </c:val>
          <c:extLst>
            <c:ext xmlns:c16="http://schemas.microsoft.com/office/drawing/2014/chart" uri="{C3380CC4-5D6E-409C-BE32-E72D297353CC}">
              <c16:uniqueId val="{00000004-DD09-4E39-BC0F-220567EDF74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Claro RD</c:v>
                </c:pt>
              </c:strCache>
            </c:strRef>
          </c:cat>
          <c:val>
            <c:numRef>
              <c:f>Sheet1!$G$2</c:f>
              <c:numCache>
                <c:formatCode>General</c:formatCode>
                <c:ptCount val="1"/>
                <c:pt idx="0">
                  <c:v>155</c:v>
                </c:pt>
              </c:numCache>
            </c:numRef>
          </c:val>
          <c:extLst>
            <c:ext xmlns:c16="http://schemas.microsoft.com/office/drawing/2014/chart" uri="{C3380CC4-5D6E-409C-BE32-E72D297353CC}">
              <c16:uniqueId val="{00000005-DD09-4E39-BC0F-220567EDF74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Claro RD</c:v>
                </c:pt>
              </c:strCache>
            </c:strRef>
          </c:cat>
          <c:val>
            <c:numRef>
              <c:f>Sheet1!$H$2</c:f>
              <c:numCache>
                <c:formatCode>General</c:formatCode>
                <c:ptCount val="1"/>
                <c:pt idx="0">
                  <c:v>2680</c:v>
                </c:pt>
              </c:numCache>
            </c:numRef>
          </c:val>
          <c:extLst>
            <c:ext xmlns:c16="http://schemas.microsoft.com/office/drawing/2014/chart" uri="{C3380CC4-5D6E-409C-BE32-E72D297353CC}">
              <c16:uniqueId val="{00000006-DD09-4E39-BC0F-220567EDF74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Claro RD</c:v>
                </c:pt>
              </c:strCache>
            </c:strRef>
          </c:cat>
          <c:val>
            <c:numRef>
              <c:f>Sheet1!$I$2</c:f>
              <c:numCache>
                <c:formatCode>General</c:formatCode>
                <c:ptCount val="1"/>
                <c:pt idx="0">
                  <c:v>1348</c:v>
                </c:pt>
              </c:numCache>
            </c:numRef>
          </c:val>
          <c:extLst>
            <c:ext xmlns:c16="http://schemas.microsoft.com/office/drawing/2014/chart" uri="{C3380CC4-5D6E-409C-BE32-E72D297353CC}">
              <c16:uniqueId val="{00000007-DD09-4E39-BC0F-220567EDF74F}"/>
            </c:ext>
          </c:extLst>
        </c:ser>
        <c:dLbls>
          <c:showLegendKey val="0"/>
          <c:showVal val="0"/>
          <c:showCatName val="0"/>
          <c:showSerName val="0"/>
          <c:showPercent val="0"/>
          <c:showBubbleSize val="0"/>
        </c:dLbls>
        <c:gapWidth val="150"/>
        <c:overlap val="100"/>
        <c:axId val="371085616"/>
        <c:axId val="371082336"/>
      </c:barChart>
      <c:catAx>
        <c:axId val="37108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082336"/>
        <c:crosses val="autoZero"/>
        <c:auto val="1"/>
        <c:lblAlgn val="ctr"/>
        <c:lblOffset val="100"/>
        <c:noMultiLvlLbl val="0"/>
      </c:catAx>
      <c:valAx>
        <c:axId val="371082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08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5</c:v>
                </c:pt>
                <c:pt idx="1">
                  <c:v>0</c:v>
                </c:pt>
                <c:pt idx="2">
                  <c:v>0</c:v>
                </c:pt>
                <c:pt idx="3">
                  <c:v>0</c:v>
                </c:pt>
                <c:pt idx="4">
                  <c:v>6</c:v>
                </c:pt>
              </c:numCache>
            </c:numRef>
          </c:val>
          <c:extLst>
            <c:ext xmlns:c16="http://schemas.microsoft.com/office/drawing/2014/chart" uri="{C3380CC4-5D6E-409C-BE32-E72D297353CC}">
              <c16:uniqueId val="{00000000-D83B-4A00-9E05-BF2702FA16B0}"/>
            </c:ext>
          </c:extLst>
        </c:ser>
        <c:dLbls>
          <c:showLegendKey val="0"/>
          <c:showVal val="0"/>
          <c:showCatName val="0"/>
          <c:showSerName val="0"/>
          <c:showPercent val="0"/>
          <c:showBubbleSize val="0"/>
        </c:dLbls>
        <c:gapWidth val="219"/>
        <c:overlap val="-27"/>
        <c:axId val="422806968"/>
        <c:axId val="422807952"/>
      </c:barChart>
      <c:catAx>
        <c:axId val="42280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807952"/>
        <c:crosses val="autoZero"/>
        <c:auto val="1"/>
        <c:lblAlgn val="ctr"/>
        <c:lblOffset val="100"/>
        <c:noMultiLvlLbl val="0"/>
      </c:catAx>
      <c:valAx>
        <c:axId val="42280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80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74564-DE73-405A-9BE5-6A2D104A3FF4}"/>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C5C9D24-12D0-402D-895B-3A17C4A8E4C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5286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FE80-5936-42BF-AB0B-C812776A725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4D027FD-8DC4-4F5B-980E-4166C7FCD96E}"/>
              </a:ext>
            </a:extLst>
          </p:cNvPr>
          <p:cNvGraphicFramePr>
            <a:graphicFrameLocks noGrp="1"/>
          </p:cNvGraphicFramePr>
          <p:nvPr>
            <p:ph type="tbl" sz="quarter" idx="13"/>
            <p:extLst>
              <p:ext uri="{D42A27DB-BD31-4B8C-83A1-F6EECF244321}">
                <p14:modId xmlns:p14="http://schemas.microsoft.com/office/powerpoint/2010/main" val="402181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10089898"/>
                    </a:ext>
                  </a:extLst>
                </a:gridCol>
                <a:gridCol w="740664">
                  <a:extLst>
                    <a:ext uri="{9D8B030D-6E8A-4147-A177-3AD203B41FA5}">
                      <a16:colId xmlns:a16="http://schemas.microsoft.com/office/drawing/2014/main" val="2116064038"/>
                    </a:ext>
                  </a:extLst>
                </a:gridCol>
                <a:gridCol w="740664">
                  <a:extLst>
                    <a:ext uri="{9D8B030D-6E8A-4147-A177-3AD203B41FA5}">
                      <a16:colId xmlns:a16="http://schemas.microsoft.com/office/drawing/2014/main" val="1190632546"/>
                    </a:ext>
                  </a:extLst>
                </a:gridCol>
                <a:gridCol w="740664">
                  <a:extLst>
                    <a:ext uri="{9D8B030D-6E8A-4147-A177-3AD203B41FA5}">
                      <a16:colId xmlns:a16="http://schemas.microsoft.com/office/drawing/2014/main" val="905168696"/>
                    </a:ext>
                  </a:extLst>
                </a:gridCol>
                <a:gridCol w="740664">
                  <a:extLst>
                    <a:ext uri="{9D8B030D-6E8A-4147-A177-3AD203B41FA5}">
                      <a16:colId xmlns:a16="http://schemas.microsoft.com/office/drawing/2014/main" val="314317552"/>
                    </a:ext>
                  </a:extLst>
                </a:gridCol>
                <a:gridCol w="740664">
                  <a:extLst>
                    <a:ext uri="{9D8B030D-6E8A-4147-A177-3AD203B41FA5}">
                      <a16:colId xmlns:a16="http://schemas.microsoft.com/office/drawing/2014/main" val="2406225966"/>
                    </a:ext>
                  </a:extLst>
                </a:gridCol>
                <a:gridCol w="740664">
                  <a:extLst>
                    <a:ext uri="{9D8B030D-6E8A-4147-A177-3AD203B41FA5}">
                      <a16:colId xmlns:a16="http://schemas.microsoft.com/office/drawing/2014/main" val="3415014365"/>
                    </a:ext>
                  </a:extLst>
                </a:gridCol>
                <a:gridCol w="740664">
                  <a:extLst>
                    <a:ext uri="{9D8B030D-6E8A-4147-A177-3AD203B41FA5}">
                      <a16:colId xmlns:a16="http://schemas.microsoft.com/office/drawing/2014/main" val="4273010440"/>
                    </a:ext>
                  </a:extLst>
                </a:gridCol>
                <a:gridCol w="740664">
                  <a:extLst>
                    <a:ext uri="{9D8B030D-6E8A-4147-A177-3AD203B41FA5}">
                      <a16:colId xmlns:a16="http://schemas.microsoft.com/office/drawing/2014/main" val="2749632628"/>
                    </a:ext>
                  </a:extLst>
                </a:gridCol>
                <a:gridCol w="740664">
                  <a:extLst>
                    <a:ext uri="{9D8B030D-6E8A-4147-A177-3AD203B41FA5}">
                      <a16:colId xmlns:a16="http://schemas.microsoft.com/office/drawing/2014/main" val="34168409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0597437"/>
                  </a:ext>
                </a:extLst>
              </a:tr>
              <a:tr h="370840">
                <a:tc>
                  <a:txBody>
                    <a:bodyPr/>
                    <a:lstStyle/>
                    <a:p>
                      <a:r>
                        <a:rPr lang="en-US" sz="1000"/>
                        <a:t>Claro RD</a:t>
                      </a:r>
                    </a:p>
                  </a:txBody>
                  <a:tcPr/>
                </a:tc>
                <a:tc>
                  <a:txBody>
                    <a:bodyPr/>
                    <a:lstStyle/>
                    <a:p>
                      <a:r>
                        <a:rPr lang="en-US" sz="1000"/>
                        <a:t>1147731</a:t>
                      </a:r>
                    </a:p>
                  </a:txBody>
                  <a:tcPr/>
                </a:tc>
                <a:tc>
                  <a:txBody>
                    <a:bodyPr/>
                    <a:lstStyle/>
                    <a:p>
                      <a:r>
                        <a:rPr lang="en-US" sz="1000"/>
                        <a:t>1349</a:t>
                      </a:r>
                    </a:p>
                  </a:txBody>
                  <a:tcPr/>
                </a:tc>
                <a:tc>
                  <a:txBody>
                    <a:bodyPr/>
                    <a:lstStyle/>
                    <a:p>
                      <a:r>
                        <a:rPr lang="en-US" sz="1000"/>
                        <a:t>202</a:t>
                      </a:r>
                    </a:p>
                  </a:txBody>
                  <a:tcPr/>
                </a:tc>
                <a:tc>
                  <a:txBody>
                    <a:bodyPr/>
                    <a:lstStyle/>
                    <a:p>
                      <a:r>
                        <a:rPr lang="en-US" sz="1000"/>
                        <a:t>75250</a:t>
                      </a:r>
                    </a:p>
                  </a:txBody>
                  <a:tcPr/>
                </a:tc>
                <a:tc>
                  <a:txBody>
                    <a:bodyPr/>
                    <a:lstStyle/>
                    <a:p>
                      <a:r>
                        <a:rPr lang="en-US" sz="1000"/>
                        <a:t>2680</a:t>
                      </a:r>
                    </a:p>
                  </a:txBody>
                  <a:tcPr/>
                </a:tc>
                <a:tc>
                  <a:txBody>
                    <a:bodyPr/>
                    <a:lstStyle/>
                    <a:p>
                      <a:r>
                        <a:rPr lang="en-US" sz="1000"/>
                        <a:t>1348</a:t>
                      </a:r>
                    </a:p>
                  </a:txBody>
                  <a:tcPr/>
                </a:tc>
                <a:tc>
                  <a:txBody>
                    <a:bodyPr/>
                    <a:lstStyle/>
                    <a:p>
                      <a:r>
                        <a:rPr lang="en-US" sz="1000"/>
                        <a:t>76</a:t>
                      </a:r>
                    </a:p>
                  </a:txBody>
                  <a:tcPr/>
                </a:tc>
                <a:tc>
                  <a:txBody>
                    <a:bodyPr/>
                    <a:lstStyle/>
                    <a:p>
                      <a:r>
                        <a:rPr lang="en-US" sz="1000"/>
                        <a:t>0.0342%</a:t>
                      </a:r>
                    </a:p>
                  </a:txBody>
                  <a:tcPr/>
                </a:tc>
                <a:tc>
                  <a:txBody>
                    <a:bodyPr/>
                    <a:lstStyle/>
                    <a:p>
                      <a:r>
                        <a:rPr lang="en-US" sz="1000"/>
                        <a:t>45.5%</a:t>
                      </a:r>
                    </a:p>
                  </a:txBody>
                  <a:tcPr/>
                </a:tc>
                <a:extLst>
                  <a:ext uri="{0D108BD9-81ED-4DB2-BD59-A6C34878D82A}">
                    <a16:rowId xmlns:a16="http://schemas.microsoft.com/office/drawing/2014/main" val="1750972617"/>
                  </a:ext>
                </a:extLst>
              </a:tr>
            </a:tbl>
          </a:graphicData>
        </a:graphic>
      </p:graphicFrame>
      <p:sp>
        <p:nvSpPr>
          <p:cNvPr id="4" name="Text Placeholder 3">
            <a:extLst>
              <a:ext uri="{FF2B5EF4-FFF2-40B4-BE49-F238E27FC236}">
                <a16:creationId xmlns:a16="http://schemas.microsoft.com/office/drawing/2014/main" id="{1F86D8C8-2DC0-4AB1-B095-ABB2D519E92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26056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A660-AD95-42F6-9E68-9F868AF6206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E692987-998C-4192-A35D-4B7D5CEF381E}"/>
              </a:ext>
            </a:extLst>
          </p:cNvPr>
          <p:cNvGraphicFramePr>
            <a:graphicFrameLocks noGrp="1"/>
          </p:cNvGraphicFramePr>
          <p:nvPr>
            <p:ph type="chart" sz="quarter" idx="13"/>
            <p:extLst>
              <p:ext uri="{D42A27DB-BD31-4B8C-83A1-F6EECF244321}">
                <p14:modId xmlns:p14="http://schemas.microsoft.com/office/powerpoint/2010/main" val="1220865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E38EFD-7D0B-4A22-9641-E1401EA2B98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5813C35-61B7-4C10-83ED-46A82B692C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367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A52D9-851D-4E9A-BCBA-CF7DCFE62069}"/>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D9FC0DE-EF8A-4E19-87EB-BA68EFF4D6DF}"/>
              </a:ext>
            </a:extLst>
          </p:cNvPr>
          <p:cNvGraphicFramePr>
            <a:graphicFrameLocks noGrp="1"/>
          </p:cNvGraphicFramePr>
          <p:nvPr>
            <p:ph type="chart" sz="quarter" idx="13"/>
            <p:extLst>
              <p:ext uri="{D42A27DB-BD31-4B8C-83A1-F6EECF244321}">
                <p14:modId xmlns:p14="http://schemas.microsoft.com/office/powerpoint/2010/main" val="198456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9AF70-7D1E-4934-988D-7BC257B0DE4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DDF8918-FD93-4FEA-A4B4-2C0257BD8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719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DB1A6-111C-49BA-9DAE-246C179F726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C109706-262B-402D-9909-7700D5B78354}"/>
              </a:ext>
            </a:extLst>
          </p:cNvPr>
          <p:cNvGraphicFramePr>
            <a:graphicFrameLocks noGrp="1"/>
          </p:cNvGraphicFramePr>
          <p:nvPr>
            <p:ph type="chart" sz="quarter" idx="13"/>
            <p:extLst>
              <p:ext uri="{D42A27DB-BD31-4B8C-83A1-F6EECF244321}">
                <p14:modId xmlns:p14="http://schemas.microsoft.com/office/powerpoint/2010/main" val="2907146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21503B-176F-4499-BDD6-BB1E3B659F7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231AF9A-4DE4-4C6D-AC15-1D3E976933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122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219BF-2198-4E80-9CC4-C50FA239B56F}"/>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84472DD3-6A78-47D6-9996-1D5F3754FCAD}"/>
              </a:ext>
            </a:extLst>
          </p:cNvPr>
          <p:cNvGraphicFramePr>
            <a:graphicFrameLocks noGrp="1"/>
          </p:cNvGraphicFramePr>
          <p:nvPr>
            <p:ph type="chart" sz="quarter" idx="13"/>
            <p:extLst>
              <p:ext uri="{D42A27DB-BD31-4B8C-83A1-F6EECF244321}">
                <p14:modId xmlns:p14="http://schemas.microsoft.com/office/powerpoint/2010/main" val="643443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8C133-BF37-4159-B2B5-8A2E6D305DD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CEB7982-222F-44CA-9205-5B263163DC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5400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52AB-C0B9-4C2B-886C-564BFDC242A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1850A65-BEF8-4683-A8FF-4A7EA785B1F9}"/>
              </a:ext>
            </a:extLst>
          </p:cNvPr>
          <p:cNvGraphicFramePr>
            <a:graphicFrameLocks noGrp="1"/>
          </p:cNvGraphicFramePr>
          <p:nvPr>
            <p:ph type="chart" sz="quarter" idx="13"/>
            <p:extLst>
              <p:ext uri="{D42A27DB-BD31-4B8C-83A1-F6EECF244321}">
                <p14:modId xmlns:p14="http://schemas.microsoft.com/office/powerpoint/2010/main" val="2279013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8DFCC6-EFC8-499F-AF96-81EB221D4C4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937A955-02F7-4391-B372-FF5A99022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6564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15F5-B330-4CBC-8E15-3AB45053048D}"/>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DB2673E7-51F5-4440-98A2-5168FD088C14}"/>
              </a:ext>
            </a:extLst>
          </p:cNvPr>
          <p:cNvGraphicFramePr>
            <a:graphicFrameLocks noGrp="1"/>
          </p:cNvGraphicFramePr>
          <p:nvPr>
            <p:ph type="tbl" sz="quarter" idx="13"/>
            <p:extLst>
              <p:ext uri="{D42A27DB-BD31-4B8C-83A1-F6EECF244321}">
                <p14:modId xmlns:p14="http://schemas.microsoft.com/office/powerpoint/2010/main" val="1133858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9597598"/>
                    </a:ext>
                  </a:extLst>
                </a:gridCol>
                <a:gridCol w="658368">
                  <a:extLst>
                    <a:ext uri="{9D8B030D-6E8A-4147-A177-3AD203B41FA5}">
                      <a16:colId xmlns:a16="http://schemas.microsoft.com/office/drawing/2014/main" val="2809076582"/>
                    </a:ext>
                  </a:extLst>
                </a:gridCol>
                <a:gridCol w="658368">
                  <a:extLst>
                    <a:ext uri="{9D8B030D-6E8A-4147-A177-3AD203B41FA5}">
                      <a16:colId xmlns:a16="http://schemas.microsoft.com/office/drawing/2014/main" val="441206848"/>
                    </a:ext>
                  </a:extLst>
                </a:gridCol>
                <a:gridCol w="658368">
                  <a:extLst>
                    <a:ext uri="{9D8B030D-6E8A-4147-A177-3AD203B41FA5}">
                      <a16:colId xmlns:a16="http://schemas.microsoft.com/office/drawing/2014/main" val="184986396"/>
                    </a:ext>
                  </a:extLst>
                </a:gridCol>
                <a:gridCol w="658368">
                  <a:extLst>
                    <a:ext uri="{9D8B030D-6E8A-4147-A177-3AD203B41FA5}">
                      <a16:colId xmlns:a16="http://schemas.microsoft.com/office/drawing/2014/main" val="4178198917"/>
                    </a:ext>
                  </a:extLst>
                </a:gridCol>
                <a:gridCol w="658368">
                  <a:extLst>
                    <a:ext uri="{9D8B030D-6E8A-4147-A177-3AD203B41FA5}">
                      <a16:colId xmlns:a16="http://schemas.microsoft.com/office/drawing/2014/main" val="1963087234"/>
                    </a:ext>
                  </a:extLst>
                </a:gridCol>
                <a:gridCol w="658368">
                  <a:extLst>
                    <a:ext uri="{9D8B030D-6E8A-4147-A177-3AD203B41FA5}">
                      <a16:colId xmlns:a16="http://schemas.microsoft.com/office/drawing/2014/main" val="4230519434"/>
                    </a:ext>
                  </a:extLst>
                </a:gridCol>
                <a:gridCol w="658368">
                  <a:extLst>
                    <a:ext uri="{9D8B030D-6E8A-4147-A177-3AD203B41FA5}">
                      <a16:colId xmlns:a16="http://schemas.microsoft.com/office/drawing/2014/main" val="324822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4366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- 2017-10-11 18:13:42</a:t>
                      </a:r>
                      <a:r>
                        <a:rPr kumimoji="0" lang="es-ES" sz="1000" b="0" i="0" u="none" strike="noStrike" kern="1200" cap="none" spc="0" normalizeH="0" baseline="0" noProof="0">
                          <a:ln>
                            <a:noFill/>
                          </a:ln>
                          <a:solidFill>
                            <a:prstClr val="black"/>
                          </a:solidFill>
                          <a:effectLst/>
                          <a:uLnTx/>
                          <a:uFillTx/>
                          <a:latin typeface="+mn-lt"/>
                          <a:ea typeface="+mn-ea"/>
                          <a:cs typeface="+mn-cs"/>
                        </a:rPr>
                        <a:t>
¡Ponte a la moda! Ya tenemos disponibles los nuevos Samsung Galaxy J7 Neo y J7 Pro con un diseño totalmente renovado ¡Llévatelos en cómodas 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4148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- 2017-10-26 14:30:41</a:t>
                      </a:r>
                      <a:r>
                        <a:rPr kumimoji="0" lang="es-ES" sz="1000" b="0" i="0" u="none" strike="noStrike" kern="1200" cap="none" spc="0" normalizeH="0" baseline="0" noProof="0">
                          <a:ln>
                            <a:noFill/>
                          </a:ln>
                          <a:solidFill>
                            <a:prstClr val="black"/>
                          </a:solidFill>
                          <a:effectLst/>
                          <a:uLnTx/>
                          <a:uFillTx/>
                          <a:latin typeface="+mn-lt"/>
                          <a:ea typeface="+mn-ea"/>
                          <a:cs typeface="+mn-cs"/>
                        </a:rPr>
                        <a:t>
¡Ya está disponible el nuevo Galaxy Note8 con pantalla curva, resistente al agua y en color dorado exclusivo de Claro! Disfrútalo en la primera red 4.5G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550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- 2017-10-12 19:00:08</a:t>
                      </a:r>
                      <a:r>
                        <a:rPr kumimoji="0" lang="es-ES" sz="1000" b="0" i="0" u="none" strike="noStrike" kern="1200" cap="none" spc="0" normalizeH="0" baseline="0" noProof="0">
                          <a:ln>
                            <a:noFill/>
                          </a:ln>
                          <a:solidFill>
                            <a:prstClr val="black"/>
                          </a:solidFill>
                          <a:effectLst/>
                          <a:uLnTx/>
                          <a:uFillTx/>
                          <a:latin typeface="+mn-lt"/>
                          <a:ea typeface="+mn-ea"/>
                          <a:cs typeface="+mn-cs"/>
                        </a:rPr>
                        <a:t>
No te pierdas el LIVE de los IRIS Dominicana Movie Awards en nuestra página de Facebook. ¡Sintoniza el domingo 15 y disfruta de tus actores favoritos!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5833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- 2017-10-05 18:39:53</a:t>
                      </a:r>
                      <a:r>
                        <a:rPr kumimoji="0" lang="es-ES" sz="1000" b="0" i="0" u="none" strike="noStrike" kern="1200" cap="none" spc="0" normalizeH="0" baseline="0" noProof="0">
                          <a:ln>
                            <a:noFill/>
                          </a:ln>
                          <a:solidFill>
                            <a:prstClr val="black"/>
                          </a:solidFill>
                          <a:effectLst/>
                          <a:uLnTx/>
                          <a:uFillTx/>
                          <a:latin typeface="+mn-lt"/>
                          <a:ea typeface="+mn-ea"/>
                          <a:cs typeface="+mn-cs"/>
                        </a:rPr>
                        <a:t>
Combina todos los servicios y arma tu Multiplan para que disfrutes de más beneficios en familia. Conoce más en: http://bit.ly/2xlWrO2 #Claromultiplan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603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- 2017-10-09 13:32:25</a:t>
                      </a:r>
                      <a:r>
                        <a:rPr kumimoji="0" lang="es-ES" sz="1000" b="0" i="0" u="none" strike="noStrike" kern="1200" cap="none" spc="0" normalizeH="0" baseline="0" noProof="0">
                          <a:ln>
                            <a:noFill/>
                          </a:ln>
                          <a:solidFill>
                            <a:prstClr val="black"/>
                          </a:solidFill>
                          <a:effectLst/>
                          <a:uLnTx/>
                          <a:uFillTx/>
                          <a:latin typeface="+mn-lt"/>
                          <a:ea typeface="+mn-ea"/>
                          <a:cs typeface="+mn-cs"/>
                        </a:rPr>
                        <a:t>
Accede al correo personalizado de tu empresa desde cualquier dispositivo con la seguridad que te ofrece #Clarocloud.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7758138"/>
                  </a:ext>
                </a:extLst>
              </a:tr>
            </a:tbl>
          </a:graphicData>
        </a:graphic>
      </p:graphicFrame>
      <p:sp>
        <p:nvSpPr>
          <p:cNvPr id="4" name="Text Placeholder 3">
            <a:extLst>
              <a:ext uri="{FF2B5EF4-FFF2-40B4-BE49-F238E27FC236}">
                <a16:creationId xmlns:a16="http://schemas.microsoft.com/office/drawing/2014/main" id="{09E3DF30-5C1B-41B7-96F4-4C18B40C55A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23529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DF16F-C74D-402D-A1DD-20B24AC3DF7F}"/>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D7160C17-0903-4201-9720-CFB153C2630D}"/>
              </a:ext>
            </a:extLst>
          </p:cNvPr>
          <p:cNvGraphicFramePr>
            <a:graphicFrameLocks noGrp="1"/>
          </p:cNvGraphicFramePr>
          <p:nvPr>
            <p:ph type="tbl" sz="quarter" idx="13"/>
            <p:extLst>
              <p:ext uri="{D42A27DB-BD31-4B8C-83A1-F6EECF244321}">
                <p14:modId xmlns:p14="http://schemas.microsoft.com/office/powerpoint/2010/main" val="243464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5071911"/>
                    </a:ext>
                  </a:extLst>
                </a:gridCol>
                <a:gridCol w="658368">
                  <a:extLst>
                    <a:ext uri="{9D8B030D-6E8A-4147-A177-3AD203B41FA5}">
                      <a16:colId xmlns:a16="http://schemas.microsoft.com/office/drawing/2014/main" val="3204916070"/>
                    </a:ext>
                  </a:extLst>
                </a:gridCol>
                <a:gridCol w="658368">
                  <a:extLst>
                    <a:ext uri="{9D8B030D-6E8A-4147-A177-3AD203B41FA5}">
                      <a16:colId xmlns:a16="http://schemas.microsoft.com/office/drawing/2014/main" val="1977925534"/>
                    </a:ext>
                  </a:extLst>
                </a:gridCol>
                <a:gridCol w="658368">
                  <a:extLst>
                    <a:ext uri="{9D8B030D-6E8A-4147-A177-3AD203B41FA5}">
                      <a16:colId xmlns:a16="http://schemas.microsoft.com/office/drawing/2014/main" val="3663586585"/>
                    </a:ext>
                  </a:extLst>
                </a:gridCol>
                <a:gridCol w="658368">
                  <a:extLst>
                    <a:ext uri="{9D8B030D-6E8A-4147-A177-3AD203B41FA5}">
                      <a16:colId xmlns:a16="http://schemas.microsoft.com/office/drawing/2014/main" val="3531788217"/>
                    </a:ext>
                  </a:extLst>
                </a:gridCol>
                <a:gridCol w="658368">
                  <a:extLst>
                    <a:ext uri="{9D8B030D-6E8A-4147-A177-3AD203B41FA5}">
                      <a16:colId xmlns:a16="http://schemas.microsoft.com/office/drawing/2014/main" val="1628416880"/>
                    </a:ext>
                  </a:extLst>
                </a:gridCol>
                <a:gridCol w="658368">
                  <a:extLst>
                    <a:ext uri="{9D8B030D-6E8A-4147-A177-3AD203B41FA5}">
                      <a16:colId xmlns:a16="http://schemas.microsoft.com/office/drawing/2014/main" val="3052611921"/>
                    </a:ext>
                  </a:extLst>
                </a:gridCol>
                <a:gridCol w="658368">
                  <a:extLst>
                    <a:ext uri="{9D8B030D-6E8A-4147-A177-3AD203B41FA5}">
                      <a16:colId xmlns:a16="http://schemas.microsoft.com/office/drawing/2014/main" val="1346889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467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- 2017-10-14 15:30:03</a:t>
                      </a:r>
                      <a:r>
                        <a:rPr kumimoji="0" lang="es-ES" sz="1000" b="0" i="0" u="none" strike="noStrike" kern="1200" cap="none" spc="0" normalizeH="0" baseline="0" noProof="0">
                          <a:ln>
                            <a:noFill/>
                          </a:ln>
                          <a:solidFill>
                            <a:prstClr val="black"/>
                          </a:solidFill>
                          <a:effectLst/>
                          <a:uLnTx/>
                          <a:uFillTx/>
                          <a:latin typeface="+mn-lt"/>
                          <a:ea typeface="+mn-ea"/>
                          <a:cs typeface="+mn-cs"/>
                        </a:rPr>
                        <a:t>
El capitán Jack Sparrow se ve envuelto en una nueva aventura que lo llevará a enfrentarse a su peor pesadilla. ¡No te la pierdas en #Clarovideo! Mírala aquí: http://bit.ly/2xxCJKq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486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- 2017-10-01 11:42:44</a:t>
                      </a:r>
                      <a:r>
                        <a:rPr kumimoji="0" lang="es-ES" sz="1000" b="0" i="0" u="none" strike="noStrike" kern="1200" cap="none" spc="0" normalizeH="0" baseline="0" noProof="0">
                          <a:ln>
                            <a:noFill/>
                          </a:ln>
                          <a:solidFill>
                            <a:prstClr val="black"/>
                          </a:solidFill>
                          <a:effectLst/>
                          <a:uLnTx/>
                          <a:uFillTx/>
                          <a:latin typeface="+mn-lt"/>
                          <a:ea typeface="+mn-ea"/>
                          <a:cs typeface="+mn-cs"/>
                        </a:rPr>
                        <a:t>
En #Miclaroapp solicita tu Préstamo Prepago desde tu smartphone sin consumir tu internet, de forma fácil y rápida. Para más información visita: http://bit.ly/2rJVhWb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736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- 2017-10-07 11:30:02</a:t>
                      </a:r>
                      <a:r>
                        <a:rPr kumimoji="0" lang="es-ES" sz="1000" b="0" i="0" u="none" strike="noStrike" kern="1200" cap="none" spc="0" normalizeH="0" baseline="0" noProof="0">
                          <a:ln>
                            <a:noFill/>
                          </a:ln>
                          <a:solidFill>
                            <a:prstClr val="black"/>
                          </a:solidFill>
                          <a:effectLst/>
                          <a:uLnTx/>
                          <a:uFillTx/>
                          <a:latin typeface="+mn-lt"/>
                          <a:ea typeface="+mn-ea"/>
                          <a:cs typeface="+mn-cs"/>
                        </a:rPr>
                        <a:t>
¡Ven con tu mismo número y dale a tu familia el mejor entretenimiento! Disfruta la máxima velocidad de nuestros Planes Hogar y Multiplan. http://bit.ly/2s04HAZ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173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- 2017-10-06 12:20:03</a:t>
                      </a:r>
                      <a:r>
                        <a:rPr kumimoji="0" lang="es-ES" sz="1000" b="0" i="0" u="none" strike="noStrike" kern="1200" cap="none" spc="0" normalizeH="0" baseline="0" noProof="0">
                          <a:ln>
                            <a:noFill/>
                          </a:ln>
                          <a:solidFill>
                            <a:prstClr val="black"/>
                          </a:solidFill>
                          <a:effectLst/>
                          <a:uLnTx/>
                          <a:uFillTx/>
                          <a:latin typeface="+mn-lt"/>
                          <a:ea typeface="+mn-ea"/>
                          <a:cs typeface="+mn-cs"/>
                        </a:rPr>
                        <a:t>
Agrégale más entretenimiento a tu televisor con las funcionalidades y aplicaciones de #Clarotv.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948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- 2017-10-06 19:58:24</a:t>
                      </a:r>
                      <a:r>
                        <a:rPr kumimoji="0" lang="es-ES" sz="1000" b="0" i="0" u="none" strike="noStrike" kern="1200" cap="none" spc="0" normalizeH="0" baseline="0" noProof="0">
                          <a:ln>
                            <a:noFill/>
                          </a:ln>
                          <a:solidFill>
                            <a:prstClr val="black"/>
                          </a:solidFill>
                          <a:effectLst/>
                          <a:uLnTx/>
                          <a:uFillTx/>
                          <a:latin typeface="+mn-lt"/>
                          <a:ea typeface="+mn-ea"/>
                          <a:cs typeface="+mn-cs"/>
                        </a:rPr>
                        <a:t>
No te pierdas ningún detalle de los juegos de la #CopaIntercolegialClaro de Futsal Masculino, visita www.clarorddeportes.com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23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Claro RD - 2017-10-15 22:01:12</a:t>
                      </a:r>
                      <a:r>
                        <a:rPr kumimoji="0" lang="pt-BR" sz="1000" b="0" i="0" u="none" strike="noStrike" kern="1200" cap="none" spc="0" normalizeH="0" baseline="0" noProof="0">
                          <a:ln>
                            <a:noFill/>
                          </a:ln>
                          <a:solidFill>
                            <a:prstClr val="black"/>
                          </a:solidFill>
                          <a:effectLst/>
                          <a:uLnTx/>
                          <a:uFillTx/>
                          <a:latin typeface="+mn-lt"/>
                          <a:ea typeface="+mn-ea"/>
                          <a:cs typeface="+mn-cs"/>
                        </a:rPr>
                        <a:t>
Premios Iris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95116890"/>
                  </a:ext>
                </a:extLst>
              </a:tr>
            </a:tbl>
          </a:graphicData>
        </a:graphic>
      </p:graphicFrame>
      <p:sp>
        <p:nvSpPr>
          <p:cNvPr id="4" name="Text Placeholder 3">
            <a:extLst>
              <a:ext uri="{FF2B5EF4-FFF2-40B4-BE49-F238E27FC236}">
                <a16:creationId xmlns:a16="http://schemas.microsoft.com/office/drawing/2014/main" id="{75E5DAD7-8045-4173-991C-28168973F4F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9220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EF1A-D06C-4712-8F80-2763718C15F9}"/>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7E4876F1-C3EF-43CA-A896-AB2A8CDB318C}"/>
              </a:ext>
            </a:extLst>
          </p:cNvPr>
          <p:cNvGraphicFramePr>
            <a:graphicFrameLocks noGrp="1"/>
          </p:cNvGraphicFramePr>
          <p:nvPr>
            <p:ph type="tbl" sz="quarter" idx="13"/>
            <p:extLst>
              <p:ext uri="{D42A27DB-BD31-4B8C-83A1-F6EECF244321}">
                <p14:modId xmlns:p14="http://schemas.microsoft.com/office/powerpoint/2010/main" val="149430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8966587"/>
                    </a:ext>
                  </a:extLst>
                </a:gridCol>
                <a:gridCol w="658368">
                  <a:extLst>
                    <a:ext uri="{9D8B030D-6E8A-4147-A177-3AD203B41FA5}">
                      <a16:colId xmlns:a16="http://schemas.microsoft.com/office/drawing/2014/main" val="2434177457"/>
                    </a:ext>
                  </a:extLst>
                </a:gridCol>
                <a:gridCol w="658368">
                  <a:extLst>
                    <a:ext uri="{9D8B030D-6E8A-4147-A177-3AD203B41FA5}">
                      <a16:colId xmlns:a16="http://schemas.microsoft.com/office/drawing/2014/main" val="1032576242"/>
                    </a:ext>
                  </a:extLst>
                </a:gridCol>
                <a:gridCol w="658368">
                  <a:extLst>
                    <a:ext uri="{9D8B030D-6E8A-4147-A177-3AD203B41FA5}">
                      <a16:colId xmlns:a16="http://schemas.microsoft.com/office/drawing/2014/main" val="2785288130"/>
                    </a:ext>
                  </a:extLst>
                </a:gridCol>
                <a:gridCol w="658368">
                  <a:extLst>
                    <a:ext uri="{9D8B030D-6E8A-4147-A177-3AD203B41FA5}">
                      <a16:colId xmlns:a16="http://schemas.microsoft.com/office/drawing/2014/main" val="2244924905"/>
                    </a:ext>
                  </a:extLst>
                </a:gridCol>
                <a:gridCol w="658368">
                  <a:extLst>
                    <a:ext uri="{9D8B030D-6E8A-4147-A177-3AD203B41FA5}">
                      <a16:colId xmlns:a16="http://schemas.microsoft.com/office/drawing/2014/main" val="3166640095"/>
                    </a:ext>
                  </a:extLst>
                </a:gridCol>
                <a:gridCol w="658368">
                  <a:extLst>
                    <a:ext uri="{9D8B030D-6E8A-4147-A177-3AD203B41FA5}">
                      <a16:colId xmlns:a16="http://schemas.microsoft.com/office/drawing/2014/main" val="892280417"/>
                    </a:ext>
                  </a:extLst>
                </a:gridCol>
                <a:gridCol w="658368">
                  <a:extLst>
                    <a:ext uri="{9D8B030D-6E8A-4147-A177-3AD203B41FA5}">
                      <a16:colId xmlns:a16="http://schemas.microsoft.com/office/drawing/2014/main" val="125587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840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- 2017-10-20 10:00:17</a:t>
                      </a:r>
                      <a:r>
                        <a:rPr kumimoji="0" lang="es-ES" sz="1000" b="0" i="0" u="none" strike="noStrike" kern="1200" cap="none" spc="0" normalizeH="0" baseline="0" noProof="0">
                          <a:ln>
                            <a:noFill/>
                          </a:ln>
                          <a:solidFill>
                            <a:prstClr val="black"/>
                          </a:solidFill>
                          <a:effectLst/>
                          <a:uLnTx/>
                          <a:uFillTx/>
                          <a:latin typeface="+mn-lt"/>
                          <a:ea typeface="+mn-ea"/>
                          <a:cs typeface="+mn-cs"/>
                        </a:rPr>
                        <a:t>
¡Llegó el nuevo Samsung Galaxy Note 8! Sé uno de los primeros 25 en adquirirlo y llévate uno de los siguientes regalos, Wireless Charger convertible o un Gear VR + control. Disponible en la Tienda en Línea Claro y los Centros Claro seleccionados. Más detalles en: http://bit.ly/2yVt85s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321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- 2017-10-11 12:19:47</a:t>
                      </a:r>
                      <a:r>
                        <a:rPr kumimoji="0" lang="es-ES" sz="1000" b="0" i="0" u="none" strike="noStrike" kern="1200" cap="none" spc="0" normalizeH="0" baseline="0" noProof="0">
                          <a:ln>
                            <a:noFill/>
                          </a:ln>
                          <a:solidFill>
                            <a:prstClr val="black"/>
                          </a:solidFill>
                          <a:effectLst/>
                          <a:uLnTx/>
                          <a:uFillTx/>
                          <a:latin typeface="+mn-lt"/>
                          <a:ea typeface="+mn-ea"/>
                          <a:cs typeface="+mn-cs"/>
                        </a:rPr>
                        <a:t>
Con Multiplan Negocios tendrás una solución completa diseñada especialmente para tu empresa. Conoce más aquí: http://bit.ly/2rRA6Ft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804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- 2017-10-15 21:54:29</a:t>
                      </a:r>
                      <a:r>
                        <a:rPr kumimoji="0" lang="es-ES" sz="1000" b="0" i="0" u="none" strike="noStrike" kern="1200" cap="none" spc="0" normalizeH="0" baseline="0" noProof="0">
                          <a:ln>
                            <a:noFill/>
                          </a:ln>
                          <a:solidFill>
                            <a:prstClr val="black"/>
                          </a:solidFill>
                          <a:effectLst/>
                          <a:uLnTx/>
                          <a:uFillTx/>
                          <a:latin typeface="+mn-lt"/>
                          <a:ea typeface="+mn-ea"/>
                          <a:cs typeface="+mn-cs"/>
                        </a:rPr>
                        <a:t>
Convierte tu móvil en efecto activando tu #efectivoMóvil. Haz transferencias y depósitos, consulta tu balance, paga tus servicios y retira efectivo en puntos 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892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- 2017-10-18 20:00:07</a:t>
                      </a:r>
                      <a:r>
                        <a:rPr kumimoji="0" lang="es-ES" sz="1000" b="0" i="0" u="none" strike="noStrike" kern="1200" cap="none" spc="0" normalizeH="0" baseline="0" noProof="0">
                          <a:ln>
                            <a:noFill/>
                          </a:ln>
                          <a:solidFill>
                            <a:prstClr val="black"/>
                          </a:solidFill>
                          <a:effectLst/>
                          <a:uLnTx/>
                          <a:uFillTx/>
                          <a:latin typeface="+mn-lt"/>
                          <a:ea typeface="+mn-ea"/>
                          <a:cs typeface="+mn-cs"/>
                        </a:rPr>
                        <a:t>
¡Disfruta de los canales de los paquetes FOX Premium GRATIS! A partir del 601/1601 HD en Superior, Avanzado y Plus, 460 en Básico y Extra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222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- 2017-10-13 20:40:02</a:t>
                      </a:r>
                      <a:r>
                        <a:rPr kumimoji="0" lang="es-ES" sz="1000" b="0" i="0" u="none" strike="noStrike" kern="1200" cap="none" spc="0" normalizeH="0" baseline="0" noProof="0">
                          <a:ln>
                            <a:noFill/>
                          </a:ln>
                          <a:solidFill>
                            <a:prstClr val="black"/>
                          </a:solidFill>
                          <a:effectLst/>
                          <a:uLnTx/>
                          <a:uFillTx/>
                          <a:latin typeface="+mn-lt"/>
                          <a:ea typeface="+mn-ea"/>
                          <a:cs typeface="+mn-cs"/>
                        </a:rPr>
                        <a:t>
La Gunguna pone en tu pantalla una historia llena de intriga y acción. Mírala ahora en #Clarovideo: http://bit.ly/2xSDrX8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6737242"/>
                  </a:ext>
                </a:extLst>
              </a:tr>
            </a:tbl>
          </a:graphicData>
        </a:graphic>
      </p:graphicFrame>
      <p:sp>
        <p:nvSpPr>
          <p:cNvPr id="4" name="Text Placeholder 3">
            <a:extLst>
              <a:ext uri="{FF2B5EF4-FFF2-40B4-BE49-F238E27FC236}">
                <a16:creationId xmlns:a16="http://schemas.microsoft.com/office/drawing/2014/main" id="{D777612D-BFF6-4018-BE27-12C94F5B4B0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38814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DDC2-C49B-42D6-8FD9-3263E5E3C124}"/>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6BA74588-306D-46D3-A66B-AB9262862F95}"/>
              </a:ext>
            </a:extLst>
          </p:cNvPr>
          <p:cNvGraphicFramePr>
            <a:graphicFrameLocks noGrp="1"/>
          </p:cNvGraphicFramePr>
          <p:nvPr>
            <p:ph type="tbl" sz="quarter" idx="13"/>
            <p:extLst>
              <p:ext uri="{D42A27DB-BD31-4B8C-83A1-F6EECF244321}">
                <p14:modId xmlns:p14="http://schemas.microsoft.com/office/powerpoint/2010/main" val="33911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3455739"/>
                    </a:ext>
                  </a:extLst>
                </a:gridCol>
                <a:gridCol w="658368">
                  <a:extLst>
                    <a:ext uri="{9D8B030D-6E8A-4147-A177-3AD203B41FA5}">
                      <a16:colId xmlns:a16="http://schemas.microsoft.com/office/drawing/2014/main" val="350461013"/>
                    </a:ext>
                  </a:extLst>
                </a:gridCol>
                <a:gridCol w="658368">
                  <a:extLst>
                    <a:ext uri="{9D8B030D-6E8A-4147-A177-3AD203B41FA5}">
                      <a16:colId xmlns:a16="http://schemas.microsoft.com/office/drawing/2014/main" val="2637069991"/>
                    </a:ext>
                  </a:extLst>
                </a:gridCol>
                <a:gridCol w="658368">
                  <a:extLst>
                    <a:ext uri="{9D8B030D-6E8A-4147-A177-3AD203B41FA5}">
                      <a16:colId xmlns:a16="http://schemas.microsoft.com/office/drawing/2014/main" val="980249283"/>
                    </a:ext>
                  </a:extLst>
                </a:gridCol>
                <a:gridCol w="658368">
                  <a:extLst>
                    <a:ext uri="{9D8B030D-6E8A-4147-A177-3AD203B41FA5}">
                      <a16:colId xmlns:a16="http://schemas.microsoft.com/office/drawing/2014/main" val="2809285842"/>
                    </a:ext>
                  </a:extLst>
                </a:gridCol>
                <a:gridCol w="658368">
                  <a:extLst>
                    <a:ext uri="{9D8B030D-6E8A-4147-A177-3AD203B41FA5}">
                      <a16:colId xmlns:a16="http://schemas.microsoft.com/office/drawing/2014/main" val="723626467"/>
                    </a:ext>
                  </a:extLst>
                </a:gridCol>
                <a:gridCol w="658368">
                  <a:extLst>
                    <a:ext uri="{9D8B030D-6E8A-4147-A177-3AD203B41FA5}">
                      <a16:colId xmlns:a16="http://schemas.microsoft.com/office/drawing/2014/main" val="4215391810"/>
                    </a:ext>
                  </a:extLst>
                </a:gridCol>
                <a:gridCol w="658368">
                  <a:extLst>
                    <a:ext uri="{9D8B030D-6E8A-4147-A177-3AD203B41FA5}">
                      <a16:colId xmlns:a16="http://schemas.microsoft.com/office/drawing/2014/main" val="227215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25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- 2017-10-12 18:03:02</a:t>
                      </a:r>
                      <a:r>
                        <a:rPr kumimoji="0" lang="es-ES" sz="1000" b="0" i="0" u="none" strike="noStrike" kern="1200" cap="none" spc="0" normalizeH="0" baseline="0" noProof="0">
                          <a:ln>
                            <a:noFill/>
                          </a:ln>
                          <a:solidFill>
                            <a:prstClr val="black"/>
                          </a:solidFill>
                          <a:effectLst/>
                          <a:uLnTx/>
                          <a:uFillTx/>
                          <a:latin typeface="+mn-lt"/>
                          <a:ea typeface="+mn-ea"/>
                          <a:cs typeface="+mn-cs"/>
                        </a:rPr>
                        <a:t>
No te pierdas ni un solo momento del concierto de la #TemporadaSinfónica2017, este próximo 18 de octubre. Sigue nuestra transmisión en vivo por Facebook Live (Clarord).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643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- 2017-10-13 21:15:02</a:t>
                      </a:r>
                      <a:r>
                        <a:rPr kumimoji="0" lang="es-ES" sz="1000" b="0" i="0" u="none" strike="noStrike" kern="1200" cap="none" spc="0" normalizeH="0" baseline="0" noProof="0">
                          <a:ln>
                            <a:noFill/>
                          </a:ln>
                          <a:solidFill>
                            <a:prstClr val="black"/>
                          </a:solidFill>
                          <a:effectLst/>
                          <a:uLnTx/>
                          <a:uFillTx/>
                          <a:latin typeface="+mn-lt"/>
                          <a:ea typeface="+mn-ea"/>
                          <a:cs typeface="+mn-cs"/>
                        </a:rPr>
                        <a:t>
¿Eres de los que siempre tienen las pilas puestas? ¡Cuéntanos como es un día con Piquete para 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7106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- 2017-10-20 19:00:09</a:t>
                      </a:r>
                      <a:r>
                        <a:rPr kumimoji="0" lang="es-ES" sz="1000" b="0" i="0" u="none" strike="noStrike" kern="1200" cap="none" spc="0" normalizeH="0" baseline="0" noProof="0">
                          <a:ln>
                            <a:noFill/>
                          </a:ln>
                          <a:solidFill>
                            <a:prstClr val="black"/>
                          </a:solidFill>
                          <a:effectLst/>
                          <a:uLnTx/>
                          <a:uFillTx/>
                          <a:latin typeface="+mn-lt"/>
                          <a:ea typeface="+mn-ea"/>
                          <a:cs typeface="+mn-cs"/>
                        </a:rPr>
                        <a:t>
Vin Diesel regresa con más acción y no viene solo. No te la pierdas este sábado a las 9:00 p.m. Canales 617/1617 HD en planes Superior y Avanzado, 462 en Básico y Extra. #Clarotv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037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- 2017-10-14 11:00:05</a:t>
                      </a:r>
                      <a:r>
                        <a:rPr kumimoji="0" lang="es-ES" sz="1000" b="0" i="0" u="none" strike="noStrike" kern="1200" cap="none" spc="0" normalizeH="0" baseline="0" noProof="0">
                          <a:ln>
                            <a:noFill/>
                          </a:ln>
                          <a:solidFill>
                            <a:prstClr val="black"/>
                          </a:solidFill>
                          <a:effectLst/>
                          <a:uLnTx/>
                          <a:uFillTx/>
                          <a:latin typeface="+mn-lt"/>
                          <a:ea typeface="+mn-ea"/>
                          <a:cs typeface="+mn-cs"/>
                        </a:rPr>
                        <a:t>
Página Web de Claro cloud te ofrece herramientas con las cuales podrás crear un sitio web de manera rápida y sencilla. Aprovecha y haz que tu negocio tenga presencia en Internet. Conoce más en: http://bit.ly/2uCHJQb #Clarocloud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70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- 2017-10-27 11:00:06</a:t>
                      </a:r>
                      <a:r>
                        <a:rPr kumimoji="0" lang="es-ES" sz="1000" b="0" i="0" u="none" strike="noStrike" kern="1200" cap="none" spc="0" normalizeH="0" baseline="0" noProof="0">
                          <a:ln>
                            <a:noFill/>
                          </a:ln>
                          <a:solidFill>
                            <a:prstClr val="black"/>
                          </a:solidFill>
                          <a:effectLst/>
                          <a:uLnTx/>
                          <a:uFillTx/>
                          <a:latin typeface="+mn-lt"/>
                          <a:ea typeface="+mn-ea"/>
                          <a:cs typeface="+mn-cs"/>
                        </a:rPr>
                        <a:t>
Con #Claromúsica llevas la fiesta donde quiera que estés, arma la lista con tus canciones preferidas en: http://bit.ly/1pAIFHY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6615229"/>
                  </a:ext>
                </a:extLst>
              </a:tr>
            </a:tbl>
          </a:graphicData>
        </a:graphic>
      </p:graphicFrame>
      <p:sp>
        <p:nvSpPr>
          <p:cNvPr id="4" name="Text Placeholder 3">
            <a:extLst>
              <a:ext uri="{FF2B5EF4-FFF2-40B4-BE49-F238E27FC236}">
                <a16:creationId xmlns:a16="http://schemas.microsoft.com/office/drawing/2014/main" id="{FD70881F-58AC-40D0-A375-F49E6FEA88B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85969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45DD1-0BAF-473E-A4E4-308FD7E96E52}"/>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04E6954E-90EB-4523-B937-9DB712244917}"/>
              </a:ext>
            </a:extLst>
          </p:cNvPr>
          <p:cNvGraphicFramePr>
            <a:graphicFrameLocks noGrp="1"/>
          </p:cNvGraphicFramePr>
          <p:nvPr>
            <p:ph type="tbl" sz="quarter" idx="13"/>
            <p:extLst>
              <p:ext uri="{D42A27DB-BD31-4B8C-83A1-F6EECF244321}">
                <p14:modId xmlns:p14="http://schemas.microsoft.com/office/powerpoint/2010/main" val="981389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9273237"/>
                    </a:ext>
                  </a:extLst>
                </a:gridCol>
                <a:gridCol w="658368">
                  <a:extLst>
                    <a:ext uri="{9D8B030D-6E8A-4147-A177-3AD203B41FA5}">
                      <a16:colId xmlns:a16="http://schemas.microsoft.com/office/drawing/2014/main" val="1049157996"/>
                    </a:ext>
                  </a:extLst>
                </a:gridCol>
                <a:gridCol w="658368">
                  <a:extLst>
                    <a:ext uri="{9D8B030D-6E8A-4147-A177-3AD203B41FA5}">
                      <a16:colId xmlns:a16="http://schemas.microsoft.com/office/drawing/2014/main" val="959938585"/>
                    </a:ext>
                  </a:extLst>
                </a:gridCol>
                <a:gridCol w="658368">
                  <a:extLst>
                    <a:ext uri="{9D8B030D-6E8A-4147-A177-3AD203B41FA5}">
                      <a16:colId xmlns:a16="http://schemas.microsoft.com/office/drawing/2014/main" val="125399218"/>
                    </a:ext>
                  </a:extLst>
                </a:gridCol>
                <a:gridCol w="658368">
                  <a:extLst>
                    <a:ext uri="{9D8B030D-6E8A-4147-A177-3AD203B41FA5}">
                      <a16:colId xmlns:a16="http://schemas.microsoft.com/office/drawing/2014/main" val="3401617853"/>
                    </a:ext>
                  </a:extLst>
                </a:gridCol>
                <a:gridCol w="658368">
                  <a:extLst>
                    <a:ext uri="{9D8B030D-6E8A-4147-A177-3AD203B41FA5}">
                      <a16:colId xmlns:a16="http://schemas.microsoft.com/office/drawing/2014/main" val="3599323186"/>
                    </a:ext>
                  </a:extLst>
                </a:gridCol>
                <a:gridCol w="658368">
                  <a:extLst>
                    <a:ext uri="{9D8B030D-6E8A-4147-A177-3AD203B41FA5}">
                      <a16:colId xmlns:a16="http://schemas.microsoft.com/office/drawing/2014/main" val="1220154643"/>
                    </a:ext>
                  </a:extLst>
                </a:gridCol>
                <a:gridCol w="658368">
                  <a:extLst>
                    <a:ext uri="{9D8B030D-6E8A-4147-A177-3AD203B41FA5}">
                      <a16:colId xmlns:a16="http://schemas.microsoft.com/office/drawing/2014/main" val="1579359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95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- 2017-10-20 13:00:23</a:t>
                      </a:r>
                      <a:r>
                        <a:rPr kumimoji="0" lang="es-ES" sz="1000" b="0" i="0" u="none" strike="noStrike" kern="1200" cap="none" spc="0" normalizeH="0" baseline="0" noProof="0">
                          <a:ln>
                            <a:noFill/>
                          </a:ln>
                          <a:solidFill>
                            <a:prstClr val="black"/>
                          </a:solidFill>
                          <a:effectLst/>
                          <a:uLnTx/>
                          <a:uFillTx/>
                          <a:latin typeface="+mn-lt"/>
                          <a:ea typeface="+mn-ea"/>
                          <a:cs typeface="+mn-cs"/>
                        </a:rPr>
                        <a:t>
La ambición puede llevar al lugar equivocado, descubre la historia de Pedro en Código Paz, mírala en #Clarovideo: http://bit.ly/2yYMDqI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500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 - 2017-10-13 20:14:13</a:t>
                      </a:r>
                      <a:r>
                        <a:rPr kumimoji="0" lang="en-US" sz="1000" b="0" i="0" u="none" strike="noStrike" kern="1200" cap="none" spc="0" normalizeH="0" baseline="0" noProof="0">
                          <a:ln>
                            <a:noFill/>
                          </a:ln>
                          <a:solidFill>
                            <a:prstClr val="black"/>
                          </a:solidFill>
                          <a:effectLst/>
                          <a:uLnTx/>
                          <a:uFillTx/>
                          <a:latin typeface="+mn-lt"/>
                          <a:ea typeface="+mn-ea"/>
                          <a:cs typeface="+mn-cs"/>
                        </a:rPr>
                        <a:t>
Adquiere el Paquete de Internet que necesitas marcando *112# o descargando #MiClaroApp.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408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- 2017-10-16 21:00:03</a:t>
                      </a:r>
                      <a:r>
                        <a:rPr kumimoji="0" lang="es-ES" sz="1000" b="0" i="0" u="none" strike="noStrike" kern="1200" cap="none" spc="0" normalizeH="0" baseline="0" noProof="0">
                          <a:ln>
                            <a:noFill/>
                          </a:ln>
                          <a:solidFill>
                            <a:prstClr val="black"/>
                          </a:solidFill>
                          <a:effectLst/>
                          <a:uLnTx/>
                          <a:uFillTx/>
                          <a:latin typeface="+mn-lt"/>
                          <a:ea typeface="+mn-ea"/>
                          <a:cs typeface="+mn-cs"/>
                        </a:rPr>
                        <a:t>
De la mano de Jools Holland conoce nuevos talentos musicales todos los martes por The Concert Channel. #Clarotv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330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- 2017-10-17 11:30:04</a:t>
                      </a:r>
                      <a:r>
                        <a:rPr kumimoji="0" lang="es-ES" sz="1000" b="0" i="0" u="none" strike="noStrike" kern="1200" cap="none" spc="0" normalizeH="0" baseline="0" noProof="0">
                          <a:ln>
                            <a:noFill/>
                          </a:ln>
                          <a:solidFill>
                            <a:prstClr val="black"/>
                          </a:solidFill>
                          <a:effectLst/>
                          <a:uLnTx/>
                          <a:uFillTx/>
                          <a:latin typeface="+mn-lt"/>
                          <a:ea typeface="+mn-ea"/>
                          <a:cs typeface="+mn-cs"/>
                        </a:rPr>
                        <a:t>
¡Descubre todo lo que te ofrece #Clarotv y sácale el mayor provecho a tu servicio! Disponible en planes Superior y Avanzado: http://bit.ly/2fR4mM6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1831999"/>
                  </a:ext>
                </a:extLst>
              </a:tr>
            </a:tbl>
          </a:graphicData>
        </a:graphic>
      </p:graphicFrame>
      <p:sp>
        <p:nvSpPr>
          <p:cNvPr id="4" name="Text Placeholder 3">
            <a:extLst>
              <a:ext uri="{FF2B5EF4-FFF2-40B4-BE49-F238E27FC236}">
                <a16:creationId xmlns:a16="http://schemas.microsoft.com/office/drawing/2014/main" id="{F309A453-996D-4930-9B63-6BB4D5857CC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09067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64BBB-B77D-4B1A-B423-4BFB70EDB11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0128622-43F8-4082-B581-9604DA5DA4CD}"/>
              </a:ext>
            </a:extLst>
          </p:cNvPr>
          <p:cNvGraphicFramePr>
            <a:graphicFrameLocks noGrp="1"/>
          </p:cNvGraphicFramePr>
          <p:nvPr>
            <p:ph type="chart" sz="quarter" idx="13"/>
            <p:extLst>
              <p:ext uri="{D42A27DB-BD31-4B8C-83A1-F6EECF244321}">
                <p14:modId xmlns:p14="http://schemas.microsoft.com/office/powerpoint/2010/main" val="3107668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855982-5324-4481-8366-F683E9DB1A0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297470F-2D94-4795-99A3-6EFAD5D4C8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2186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094F7-CBE1-4A73-98D1-7638B9E610C7}"/>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E2F5A944-93AC-4F2B-A00E-650ACE7158AD}"/>
              </a:ext>
            </a:extLst>
          </p:cNvPr>
          <p:cNvGraphicFramePr>
            <a:graphicFrameLocks noGrp="1"/>
          </p:cNvGraphicFramePr>
          <p:nvPr>
            <p:ph type="chart" sz="quarter" idx="13"/>
            <p:extLst>
              <p:ext uri="{D42A27DB-BD31-4B8C-83A1-F6EECF244321}">
                <p14:modId xmlns:p14="http://schemas.microsoft.com/office/powerpoint/2010/main" val="2302006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D1EBE-80F9-4EB4-87FF-A37EF721954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113D644-810F-446E-B600-11645CB060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9885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8B35-DF91-4FB6-9D5E-77B762087E3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190E6EB-15A8-4CCA-A716-48B102892BF7}"/>
              </a:ext>
            </a:extLst>
          </p:cNvPr>
          <p:cNvGraphicFramePr>
            <a:graphicFrameLocks noGrp="1"/>
          </p:cNvGraphicFramePr>
          <p:nvPr>
            <p:ph type="chart" sz="quarter" idx="13"/>
            <p:extLst>
              <p:ext uri="{D42A27DB-BD31-4B8C-83A1-F6EECF244321}">
                <p14:modId xmlns:p14="http://schemas.microsoft.com/office/powerpoint/2010/main" val="923550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F8F2D8-B971-4B14-8E38-905AE724F50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95746BF-1603-4D71-BC0F-63C972A0B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6375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21A70-4717-4C30-9D64-CCCB4682F17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BF7DCEF-C748-476B-8193-7E647C79DE06}"/>
              </a:ext>
            </a:extLst>
          </p:cNvPr>
          <p:cNvGraphicFramePr>
            <a:graphicFrameLocks noGrp="1"/>
          </p:cNvGraphicFramePr>
          <p:nvPr>
            <p:ph type="chart" sz="quarter" idx="13"/>
            <p:extLst>
              <p:ext uri="{D42A27DB-BD31-4B8C-83A1-F6EECF244321}">
                <p14:modId xmlns:p14="http://schemas.microsoft.com/office/powerpoint/2010/main" val="2158869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697595-B144-4559-AC7B-265B5C13383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1E49783-4035-44B1-8993-4C950C7766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2990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A7EC0-52F9-4155-8160-D298B436304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5A5B219-FEF5-478B-ABEE-9BD1F43E90FC}"/>
              </a:ext>
            </a:extLst>
          </p:cNvPr>
          <p:cNvGraphicFramePr>
            <a:graphicFrameLocks noGrp="1"/>
          </p:cNvGraphicFramePr>
          <p:nvPr>
            <p:ph type="chart" sz="quarter" idx="13"/>
            <p:extLst>
              <p:ext uri="{D42A27DB-BD31-4B8C-83A1-F6EECF244321}">
                <p14:modId xmlns:p14="http://schemas.microsoft.com/office/powerpoint/2010/main" val="1178996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B46AB0-22F3-4D8E-9963-E03F9C31A8F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AF4D80C-F293-4FDC-80A0-3D0A1DD0A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3459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B82A7-2608-426F-9D44-DBD14FA7D68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0A969F10-BC4B-44CA-9AF8-4FDA1B7073B8}"/>
              </a:ext>
            </a:extLst>
          </p:cNvPr>
          <p:cNvGraphicFramePr>
            <a:graphicFrameLocks noGrp="1"/>
          </p:cNvGraphicFramePr>
          <p:nvPr>
            <p:ph type="chart" sz="quarter" idx="13"/>
            <p:extLst>
              <p:ext uri="{D42A27DB-BD31-4B8C-83A1-F6EECF244321}">
                <p14:modId xmlns:p14="http://schemas.microsoft.com/office/powerpoint/2010/main" val="1471287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63D4F0-7EFE-429F-9E2E-790953FDFF5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FB7A0E5-F5FA-40E9-BDEE-9723250D42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316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6637B-2AFA-4AE0-B39C-087CE149504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9C65285-2968-407B-AFE4-0DC888FC8393}"/>
              </a:ext>
            </a:extLst>
          </p:cNvPr>
          <p:cNvGraphicFramePr>
            <a:graphicFrameLocks noGrp="1"/>
          </p:cNvGraphicFramePr>
          <p:nvPr>
            <p:ph type="chart" sz="quarter" idx="13"/>
            <p:extLst>
              <p:ext uri="{D42A27DB-BD31-4B8C-83A1-F6EECF244321}">
                <p14:modId xmlns:p14="http://schemas.microsoft.com/office/powerpoint/2010/main" val="1174048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335BDF-AAD6-41D6-993B-A657AE762FF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9E81BB2-A287-42EB-8654-5FBEDF385B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1335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5AD76-3F09-443F-B2BE-71F3F2FCB6F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BDCBAE4-309C-4E03-89BC-E48F32862F02}"/>
              </a:ext>
            </a:extLst>
          </p:cNvPr>
          <p:cNvGraphicFramePr>
            <a:graphicFrameLocks noGrp="1"/>
          </p:cNvGraphicFramePr>
          <p:nvPr>
            <p:ph type="chart" sz="quarter" idx="13"/>
            <p:extLst>
              <p:ext uri="{D42A27DB-BD31-4B8C-83A1-F6EECF244321}">
                <p14:modId xmlns:p14="http://schemas.microsoft.com/office/powerpoint/2010/main" val="1064127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580A0-0FEC-4ECE-A8E4-57BFE049199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3AE308F-F5F5-4504-A704-73EC8B9F54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3434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CBDD-7434-4777-B398-81716023B6CF}"/>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711D6EB2-F263-41ED-A036-9BD489502985}"/>
              </a:ext>
            </a:extLst>
          </p:cNvPr>
          <p:cNvGraphicFramePr>
            <a:graphicFrameLocks noGrp="1"/>
          </p:cNvGraphicFramePr>
          <p:nvPr>
            <p:ph type="tbl" sz="quarter" idx="13"/>
            <p:extLst>
              <p:ext uri="{D42A27DB-BD31-4B8C-83A1-F6EECF244321}">
                <p14:modId xmlns:p14="http://schemas.microsoft.com/office/powerpoint/2010/main" val="3479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3230351"/>
                    </a:ext>
                  </a:extLst>
                </a:gridCol>
                <a:gridCol w="2468880">
                  <a:extLst>
                    <a:ext uri="{9D8B030D-6E8A-4147-A177-3AD203B41FA5}">
                      <a16:colId xmlns:a16="http://schemas.microsoft.com/office/drawing/2014/main" val="1180033699"/>
                    </a:ext>
                  </a:extLst>
                </a:gridCol>
                <a:gridCol w="822960">
                  <a:extLst>
                    <a:ext uri="{9D8B030D-6E8A-4147-A177-3AD203B41FA5}">
                      <a16:colId xmlns:a16="http://schemas.microsoft.com/office/drawing/2014/main" val="3765675895"/>
                    </a:ext>
                  </a:extLst>
                </a:gridCol>
                <a:gridCol w="822960">
                  <a:extLst>
                    <a:ext uri="{9D8B030D-6E8A-4147-A177-3AD203B41FA5}">
                      <a16:colId xmlns:a16="http://schemas.microsoft.com/office/drawing/2014/main" val="3906125378"/>
                    </a:ext>
                  </a:extLst>
                </a:gridCol>
                <a:gridCol w="822960">
                  <a:extLst>
                    <a:ext uri="{9D8B030D-6E8A-4147-A177-3AD203B41FA5}">
                      <a16:colId xmlns:a16="http://schemas.microsoft.com/office/drawing/2014/main" val="1616930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69880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Algeni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67674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Bryan de los Santos Breton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219420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Andri Daniel Fortunato Masebo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08586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Otoniel Joaquin 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658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Dianeily Montero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17093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Gina Paniagua Pérez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33783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Josemanuel Santo Vinges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70886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 Reynoso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91896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Miharbi Beeperson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25687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Heidy G. Bernal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318027448"/>
                  </a:ext>
                </a:extLst>
              </a:tr>
            </a:tbl>
          </a:graphicData>
        </a:graphic>
      </p:graphicFrame>
      <p:sp>
        <p:nvSpPr>
          <p:cNvPr id="4" name="Text Placeholder 3">
            <a:extLst>
              <a:ext uri="{FF2B5EF4-FFF2-40B4-BE49-F238E27FC236}">
                <a16:creationId xmlns:a16="http://schemas.microsoft.com/office/drawing/2014/main" id="{5A1DBC61-3148-431D-A607-FA34AF1503C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19181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C0AD-CE76-4960-A14E-D282102748E1}"/>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EA2D6E7-0EA6-46EF-948D-3ACD03093FB1}"/>
              </a:ext>
            </a:extLst>
          </p:cNvPr>
          <p:cNvGraphicFramePr>
            <a:graphicFrameLocks noGrp="1"/>
          </p:cNvGraphicFramePr>
          <p:nvPr>
            <p:ph type="tbl" sz="quarter" idx="13"/>
            <p:extLst>
              <p:ext uri="{D42A27DB-BD31-4B8C-83A1-F6EECF244321}">
                <p14:modId xmlns:p14="http://schemas.microsoft.com/office/powerpoint/2010/main" val="281555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0133253"/>
                    </a:ext>
                  </a:extLst>
                </a:gridCol>
                <a:gridCol w="2468880">
                  <a:extLst>
                    <a:ext uri="{9D8B030D-6E8A-4147-A177-3AD203B41FA5}">
                      <a16:colId xmlns:a16="http://schemas.microsoft.com/office/drawing/2014/main" val="2448839928"/>
                    </a:ext>
                  </a:extLst>
                </a:gridCol>
                <a:gridCol w="822960">
                  <a:extLst>
                    <a:ext uri="{9D8B030D-6E8A-4147-A177-3AD203B41FA5}">
                      <a16:colId xmlns:a16="http://schemas.microsoft.com/office/drawing/2014/main" val="3945015857"/>
                    </a:ext>
                  </a:extLst>
                </a:gridCol>
                <a:gridCol w="822960">
                  <a:extLst>
                    <a:ext uri="{9D8B030D-6E8A-4147-A177-3AD203B41FA5}">
                      <a16:colId xmlns:a16="http://schemas.microsoft.com/office/drawing/2014/main" val="404384650"/>
                    </a:ext>
                  </a:extLst>
                </a:gridCol>
                <a:gridCol w="822960">
                  <a:extLst>
                    <a:ext uri="{9D8B030D-6E8A-4147-A177-3AD203B41FA5}">
                      <a16:colId xmlns:a16="http://schemas.microsoft.com/office/drawing/2014/main" val="606425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76600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Guerra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64427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Junior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5502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Soriano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06868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Félix Santana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73307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Maribel Rumaldo Natera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226008494"/>
                  </a:ext>
                </a:extLst>
              </a:tr>
            </a:tbl>
          </a:graphicData>
        </a:graphic>
      </p:graphicFrame>
      <p:sp>
        <p:nvSpPr>
          <p:cNvPr id="4" name="Text Placeholder 3">
            <a:extLst>
              <a:ext uri="{FF2B5EF4-FFF2-40B4-BE49-F238E27FC236}">
                <a16:creationId xmlns:a16="http://schemas.microsoft.com/office/drawing/2014/main" id="{ADA70E36-A58E-4306-AABC-F455540DAAE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8925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D85F3-129C-437B-AE4A-ABB4F26AF742}"/>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66629C6E-AA24-4C34-80EE-4C3D3BA8FCF7}"/>
              </a:ext>
            </a:extLst>
          </p:cNvPr>
          <p:cNvGraphicFramePr>
            <a:graphicFrameLocks noGrp="1"/>
          </p:cNvGraphicFramePr>
          <p:nvPr>
            <p:ph type="tbl" sz="quarter" idx="13"/>
            <p:extLst>
              <p:ext uri="{D42A27DB-BD31-4B8C-83A1-F6EECF244321}">
                <p14:modId xmlns:p14="http://schemas.microsoft.com/office/powerpoint/2010/main" val="3743459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66699060"/>
                    </a:ext>
                  </a:extLst>
                </a:gridCol>
                <a:gridCol w="822960">
                  <a:extLst>
                    <a:ext uri="{9D8B030D-6E8A-4147-A177-3AD203B41FA5}">
                      <a16:colId xmlns:a16="http://schemas.microsoft.com/office/drawing/2014/main" val="3617156544"/>
                    </a:ext>
                  </a:extLst>
                </a:gridCol>
                <a:gridCol w="822960">
                  <a:extLst>
                    <a:ext uri="{9D8B030D-6E8A-4147-A177-3AD203B41FA5}">
                      <a16:colId xmlns:a16="http://schemas.microsoft.com/office/drawing/2014/main" val="420537936"/>
                    </a:ext>
                  </a:extLst>
                </a:gridCol>
                <a:gridCol w="822960">
                  <a:extLst>
                    <a:ext uri="{9D8B030D-6E8A-4147-A177-3AD203B41FA5}">
                      <a16:colId xmlns:a16="http://schemas.microsoft.com/office/drawing/2014/main" val="3781886204"/>
                    </a:ext>
                  </a:extLst>
                </a:gridCol>
                <a:gridCol w="822960">
                  <a:extLst>
                    <a:ext uri="{9D8B030D-6E8A-4147-A177-3AD203B41FA5}">
                      <a16:colId xmlns:a16="http://schemas.microsoft.com/office/drawing/2014/main" val="2690603493"/>
                    </a:ext>
                  </a:extLst>
                </a:gridCol>
                <a:gridCol w="822960">
                  <a:extLst>
                    <a:ext uri="{9D8B030D-6E8A-4147-A177-3AD203B41FA5}">
                      <a16:colId xmlns:a16="http://schemas.microsoft.com/office/drawing/2014/main" val="146373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5393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Alejandra Gran Perez - 2017-10-31 13:47:14</a:t>
                      </a:r>
                      <a:r>
                        <a:rPr kumimoji="0" lang="es-ES" sz="1000" b="0" i="0" u="none" strike="noStrike" kern="1200" cap="none" spc="0" normalizeH="0" baseline="0" noProof="0">
                          <a:ln>
                            <a:noFill/>
                          </a:ln>
                          <a:solidFill>
                            <a:prstClr val="black"/>
                          </a:solidFill>
                          <a:effectLst/>
                          <a:uLnTx/>
                          <a:uFillTx/>
                          <a:latin typeface="+mn-lt"/>
                          <a:ea typeface="+mn-ea"/>
                          <a:cs typeface="+mn-cs"/>
                        </a:rPr>
                        <a:t>
Trabajo desde casa el uso de internet y el teléfono tiene una importancia EXTREMA en mi día a día. Pero Claro RD decide jugar con mi tiempo cuando le da la gana y como le da la gana. El teléfono tiene interferencia desde hace días, ayer llamo para hacer la reclamación y me llamaron en la tarde que venía un técnico en camino. Me dijo que revisaría algo en las instalaciones afuera y luego subiría a mi casa.... resulta que aún lo estamos esperando. Hoy vuelven hacer lo mismo... y resulta que como van a venir, no puedo estar pendiente de mi trabajo y de ellos, porque no se si me dejarán sin internet, o que harán. Llamo a Claro RD para que me digan donde está el técnico. Me dicen que ellos no tienen contacto con los técnicos o con el departamento que hace el contacto con ellos, que debo seguir esperando... Instituto Dominicano de las Telecomunicaciones - INDOTEL Pro Consumidor RD #ClaroNoSirve Por lo menos que digan, no vamos a subir a la casa, desde las instalaciones de abajo del residenci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82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Christian Black - 2017-10-30 23:35:07</a:t>
                      </a:r>
                      <a:r>
                        <a:rPr kumimoji="0" lang="en-US" sz="1000" b="0" i="0" u="none" strike="noStrike" kern="1200" cap="none" spc="0" normalizeH="0" baseline="0" noProof="0">
                          <a:ln>
                            <a:noFill/>
                          </a:ln>
                          <a:solidFill>
                            <a:prstClr val="black"/>
                          </a:solidFill>
                          <a:effectLst/>
                          <a:uLnTx/>
                          <a:uFillTx/>
                          <a:latin typeface="+mn-lt"/>
                          <a:ea typeface="+mn-ea"/>
                          <a:cs typeface="+mn-cs"/>
                        </a:rPr>
                        <a:t>
❤⬇⬇😍YOU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206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Nicolás Santos - 2017-10-30 22:30:20</a:t>
                      </a:r>
                      <a:r>
                        <a:rPr kumimoji="0" lang="en-US" sz="1000" b="0" i="0" u="none" strike="noStrike" kern="1200" cap="none" spc="0" normalizeH="0" baseline="0" noProof="0">
                          <a:ln>
                            <a:noFill/>
                          </a:ln>
                          <a:solidFill>
                            <a:prstClr val="black"/>
                          </a:solidFill>
                          <a:effectLst/>
                          <a:uLnTx/>
                          <a:uFillTx/>
                          <a:latin typeface="+mn-lt"/>
                          <a:ea typeface="+mn-ea"/>
                          <a:cs typeface="+mn-cs"/>
                        </a:rPr>
                        <a:t>
https://youtu.be/ais_zCfMl3Y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032647"/>
                  </a:ext>
                </a:extLst>
              </a:tr>
            </a:tbl>
          </a:graphicData>
        </a:graphic>
      </p:graphicFrame>
      <p:sp>
        <p:nvSpPr>
          <p:cNvPr id="4" name="Text Placeholder 3">
            <a:extLst>
              <a:ext uri="{FF2B5EF4-FFF2-40B4-BE49-F238E27FC236}">
                <a16:creationId xmlns:a16="http://schemas.microsoft.com/office/drawing/2014/main" id="{44DA7951-4BBA-479F-920A-56AEB7E7B99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76188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6776-F8A0-49A3-B2AB-01A92E66EC38}"/>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9CAA1769-93DD-4F51-A70E-1CA01A785218}"/>
              </a:ext>
            </a:extLst>
          </p:cNvPr>
          <p:cNvGraphicFramePr>
            <a:graphicFrameLocks noGrp="1"/>
          </p:cNvGraphicFramePr>
          <p:nvPr>
            <p:ph type="tbl" sz="quarter" idx="13"/>
            <p:extLst>
              <p:ext uri="{D42A27DB-BD31-4B8C-83A1-F6EECF244321}">
                <p14:modId xmlns:p14="http://schemas.microsoft.com/office/powerpoint/2010/main" val="427141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864251"/>
                    </a:ext>
                  </a:extLst>
                </a:gridCol>
                <a:gridCol w="822960">
                  <a:extLst>
                    <a:ext uri="{9D8B030D-6E8A-4147-A177-3AD203B41FA5}">
                      <a16:colId xmlns:a16="http://schemas.microsoft.com/office/drawing/2014/main" val="209382915"/>
                    </a:ext>
                  </a:extLst>
                </a:gridCol>
                <a:gridCol w="822960">
                  <a:extLst>
                    <a:ext uri="{9D8B030D-6E8A-4147-A177-3AD203B41FA5}">
                      <a16:colId xmlns:a16="http://schemas.microsoft.com/office/drawing/2014/main" val="1927934354"/>
                    </a:ext>
                  </a:extLst>
                </a:gridCol>
                <a:gridCol w="822960">
                  <a:extLst>
                    <a:ext uri="{9D8B030D-6E8A-4147-A177-3AD203B41FA5}">
                      <a16:colId xmlns:a16="http://schemas.microsoft.com/office/drawing/2014/main" val="3470425681"/>
                    </a:ext>
                  </a:extLst>
                </a:gridCol>
                <a:gridCol w="822960">
                  <a:extLst>
                    <a:ext uri="{9D8B030D-6E8A-4147-A177-3AD203B41FA5}">
                      <a16:colId xmlns:a16="http://schemas.microsoft.com/office/drawing/2014/main" val="1637073124"/>
                    </a:ext>
                  </a:extLst>
                </a:gridCol>
                <a:gridCol w="822960">
                  <a:extLst>
                    <a:ext uri="{9D8B030D-6E8A-4147-A177-3AD203B41FA5}">
                      <a16:colId xmlns:a16="http://schemas.microsoft.com/office/drawing/2014/main" val="1447221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0242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Huascar Diaz - 2017-10-29 12:25:25</a:t>
                      </a:r>
                      <a:r>
                        <a:rPr kumimoji="0" lang="es-ES" sz="1000" b="0" i="0" u="none" strike="noStrike" kern="1200" cap="none" spc="0" normalizeH="0" baseline="0" noProof="0">
                          <a:ln>
                            <a:noFill/>
                          </a:ln>
                          <a:solidFill>
                            <a:prstClr val="black"/>
                          </a:solidFill>
                          <a:effectLst/>
                          <a:uLnTx/>
                          <a:uFillTx/>
                          <a:latin typeface="+mn-lt"/>
                          <a:ea typeface="+mn-ea"/>
                          <a:cs typeface="+mn-cs"/>
                        </a:rPr>
                        <a:t>
Tengo 4 dias que pague mi linea de negocios y sigo sin servicio, cada vez que llamo me salen con un cuento, primero que el sistema tardaría 4 horas , luego que el sistema estaba actualizando, luego llamo y me dicen que todo esta bien segun el sistema, Pero que el departamento técnico lo evaluara y estará listo en un plazo no mayor a 2 horas, 4 DÍAS SIN SERVICIO  Y CONTANDO!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10/30/2017 11:54:01</a:t>
                      </a:r>
                    </a:p>
                  </a:txBody>
                  <a:tcPr/>
                </a:tc>
                <a:extLst>
                  <a:ext uri="{0D108BD9-81ED-4DB2-BD59-A6C34878D82A}">
                    <a16:rowId xmlns:a16="http://schemas.microsoft.com/office/drawing/2014/main" val="407019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Alfonso Freshh - 2017-10-28 23:44:20</a:t>
                      </a:r>
                      <a:r>
                        <a:rPr kumimoji="0" lang="es-ES" sz="1000" b="0" i="0" u="none" strike="noStrike" kern="1200" cap="none" spc="0" normalizeH="0" baseline="0" noProof="0">
                          <a:ln>
                            <a:noFill/>
                          </a:ln>
                          <a:solidFill>
                            <a:prstClr val="black"/>
                          </a:solidFill>
                          <a:effectLst/>
                          <a:uLnTx/>
                          <a:uFillTx/>
                          <a:latin typeface="+mn-lt"/>
                          <a:ea typeface="+mn-ea"/>
                          <a:cs typeface="+mn-cs"/>
                        </a:rPr>
                        <a:t>
Cómo es posible que después de 9 reporte el Internet aún me siga dando el mismo problema con el internet. Ya le he pedido que me cambien de servidor, que me revisen el cableado, que me suban la data y luego la bajen. Pagando 10 megabite y el mismo me corra a 1 y lo mas lindo que la velocidad de subida es mas rápida. 31 es la fecha límite que le doy para la reparacion, si en ese límite no esta resuelto cambiare de compañia y le notificare a índotel con todo los casos y personas que me han atendido sobre el abuso que están haciendo.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10/30/2017 12:13:17</a:t>
                      </a:r>
                    </a:p>
                  </a:txBody>
                  <a:tcPr/>
                </a:tc>
                <a:extLst>
                  <a:ext uri="{0D108BD9-81ED-4DB2-BD59-A6C34878D82A}">
                    <a16:rowId xmlns:a16="http://schemas.microsoft.com/office/drawing/2014/main" val="228382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Isaias Sax - 2017-10-27 22:35:37</a:t>
                      </a:r>
                      <a:r>
                        <a:rPr kumimoji="0" lang="es-ES" sz="1000" b="0" i="0" u="none" strike="noStrike" kern="1200" cap="none" spc="0" normalizeH="0" baseline="0" noProof="0">
                          <a:ln>
                            <a:noFill/>
                          </a:ln>
                          <a:solidFill>
                            <a:prstClr val="black"/>
                          </a:solidFill>
                          <a:effectLst/>
                          <a:uLnTx/>
                          <a:uFillTx/>
                          <a:latin typeface="+mn-lt"/>
                          <a:ea typeface="+mn-ea"/>
                          <a:cs typeface="+mn-cs"/>
                        </a:rPr>
                        <a:t>
terminen de arreglar mi telefono, no es un chiste, yo les pago para 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10/30/2017 12:16:34</a:t>
                      </a:r>
                    </a:p>
                  </a:txBody>
                  <a:tcPr/>
                </a:tc>
                <a:extLst>
                  <a:ext uri="{0D108BD9-81ED-4DB2-BD59-A6C34878D82A}">
                    <a16:rowId xmlns:a16="http://schemas.microsoft.com/office/drawing/2014/main" val="174829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Bryan Arias Bssd - 2017-10-27 18:25:28</a:t>
                      </a:r>
                      <a:r>
                        <a:rPr kumimoji="0" lang="es-ES" sz="1000" b="0" i="0" u="none" strike="noStrike" kern="1200" cap="none" spc="0" normalizeH="0" baseline="0" noProof="0">
                          <a:ln>
                            <a:noFill/>
                          </a:ln>
                          <a:solidFill>
                            <a:prstClr val="black"/>
                          </a:solidFill>
                          <a:effectLst/>
                          <a:uLnTx/>
                          <a:uFillTx/>
                          <a:latin typeface="+mn-lt"/>
                          <a:ea typeface="+mn-ea"/>
                          <a:cs typeface="+mn-cs"/>
                        </a:rPr>
                        <a:t>
yo active un internet de 5 dias ilimitado
estaba normal mente descargando un archivo y luego el internet de repente me bajo a 30 kbps porque?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10/27/2017 19:11:47</a:t>
                      </a:r>
                    </a:p>
                  </a:txBody>
                  <a:tcPr/>
                </a:tc>
                <a:extLst>
                  <a:ext uri="{0D108BD9-81ED-4DB2-BD59-A6C34878D82A}">
                    <a16:rowId xmlns:a16="http://schemas.microsoft.com/office/drawing/2014/main" val="2783107356"/>
                  </a:ext>
                </a:extLst>
              </a:tr>
            </a:tbl>
          </a:graphicData>
        </a:graphic>
      </p:graphicFrame>
      <p:sp>
        <p:nvSpPr>
          <p:cNvPr id="4" name="Text Placeholder 3">
            <a:extLst>
              <a:ext uri="{FF2B5EF4-FFF2-40B4-BE49-F238E27FC236}">
                <a16:creationId xmlns:a16="http://schemas.microsoft.com/office/drawing/2014/main" id="{E3779946-047F-4EA6-B062-A7B4008E483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22197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512C1-38F4-41BC-AC1B-F91883E3918B}"/>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6995D136-1D84-4D93-A4FA-F43ECAF4A099}"/>
              </a:ext>
            </a:extLst>
          </p:cNvPr>
          <p:cNvGraphicFramePr>
            <a:graphicFrameLocks noGrp="1"/>
          </p:cNvGraphicFramePr>
          <p:nvPr>
            <p:ph type="tbl" sz="quarter" idx="13"/>
            <p:extLst>
              <p:ext uri="{D42A27DB-BD31-4B8C-83A1-F6EECF244321}">
                <p14:modId xmlns:p14="http://schemas.microsoft.com/office/powerpoint/2010/main" val="76294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66739858"/>
                    </a:ext>
                  </a:extLst>
                </a:gridCol>
                <a:gridCol w="822960">
                  <a:extLst>
                    <a:ext uri="{9D8B030D-6E8A-4147-A177-3AD203B41FA5}">
                      <a16:colId xmlns:a16="http://schemas.microsoft.com/office/drawing/2014/main" val="3066508423"/>
                    </a:ext>
                  </a:extLst>
                </a:gridCol>
                <a:gridCol w="822960">
                  <a:extLst>
                    <a:ext uri="{9D8B030D-6E8A-4147-A177-3AD203B41FA5}">
                      <a16:colId xmlns:a16="http://schemas.microsoft.com/office/drawing/2014/main" val="1562031334"/>
                    </a:ext>
                  </a:extLst>
                </a:gridCol>
                <a:gridCol w="822960">
                  <a:extLst>
                    <a:ext uri="{9D8B030D-6E8A-4147-A177-3AD203B41FA5}">
                      <a16:colId xmlns:a16="http://schemas.microsoft.com/office/drawing/2014/main" val="2710504675"/>
                    </a:ext>
                  </a:extLst>
                </a:gridCol>
                <a:gridCol w="822960">
                  <a:extLst>
                    <a:ext uri="{9D8B030D-6E8A-4147-A177-3AD203B41FA5}">
                      <a16:colId xmlns:a16="http://schemas.microsoft.com/office/drawing/2014/main" val="2039351881"/>
                    </a:ext>
                  </a:extLst>
                </a:gridCol>
                <a:gridCol w="822960">
                  <a:extLst>
                    <a:ext uri="{9D8B030D-6E8A-4147-A177-3AD203B41FA5}">
                      <a16:colId xmlns:a16="http://schemas.microsoft.com/office/drawing/2014/main" val="4175095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2326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Rosa Johanny Gonzalez - 2017-10-26 14:20:55</a:t>
                      </a:r>
                      <a:r>
                        <a:rPr kumimoji="0" lang="es-ES" sz="1000" b="0" i="0" u="none" strike="noStrike" kern="1200" cap="none" spc="0" normalizeH="0" baseline="0" noProof="0">
                          <a:ln>
                            <a:noFill/>
                          </a:ln>
                          <a:solidFill>
                            <a:prstClr val="black"/>
                          </a:solidFill>
                          <a:effectLst/>
                          <a:uLnTx/>
                          <a:uFillTx/>
                          <a:latin typeface="+mn-lt"/>
                          <a:ea typeface="+mn-ea"/>
                          <a:cs typeface="+mn-cs"/>
                        </a:rPr>
                        <a:t>
Entonces solicito una linea de teléfono, internet y cable, lo instalan y me venden un disparate, ya que el teléfono no lo he podido usar desde que me lo instalaron porque no tiene tono, he hecho dos reportes y no me resuelven, vuelvo y llamo y me dicen que para que me visite un técnico debo pagar 450 pesos, y ahorita me mandan la factura como si nada, con todo su descaro, con un servicio que ni me están brindando, si pudiera cancelar el contrato lo hiciera hoy mismo, así no se trata con el cliente.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10/26/2017 14:41:47</a:t>
                      </a:r>
                    </a:p>
                  </a:txBody>
                  <a:tcPr/>
                </a:tc>
                <a:extLst>
                  <a:ext uri="{0D108BD9-81ED-4DB2-BD59-A6C34878D82A}">
                    <a16:rowId xmlns:a16="http://schemas.microsoft.com/office/drawing/2014/main" val="138312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Grace Paloma Guerrero Adames - 2017-10-26 10:56:26</a:t>
                      </a:r>
                      <a:r>
                        <a:rPr kumimoji="0" lang="es-ES" sz="1000" b="0" i="0" u="none" strike="noStrike" kern="1200" cap="none" spc="0" normalizeH="0" baseline="0" noProof="0">
                          <a:ln>
                            <a:noFill/>
                          </a:ln>
                          <a:solidFill>
                            <a:prstClr val="black"/>
                          </a:solidFill>
                          <a:effectLst/>
                          <a:uLnTx/>
                          <a:uFillTx/>
                          <a:latin typeface="+mn-lt"/>
                          <a:ea typeface="+mn-ea"/>
                          <a:cs typeface="+mn-cs"/>
                        </a:rPr>
                        <a:t>
Solo quiero saber a que santo le prendo una vela para que me envien un tecnico casi una una semana sin internet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319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Dianeily Montero - 2017-10-24 18:42:10</a:t>
                      </a:r>
                      <a:r>
                        <a:rPr kumimoji="0" lang="es-ES" sz="1000" b="0" i="0" u="none" strike="noStrike" kern="1200" cap="none" spc="0" normalizeH="0" baseline="0" noProof="0">
                          <a:ln>
                            <a:noFill/>
                          </a:ln>
                          <a:solidFill>
                            <a:prstClr val="black"/>
                          </a:solidFill>
                          <a:effectLst/>
                          <a:uLnTx/>
                          <a:uFillTx/>
                          <a:latin typeface="+mn-lt"/>
                          <a:ea typeface="+mn-ea"/>
                          <a:cs typeface="+mn-cs"/>
                        </a:rPr>
                        <a:t>
Buena tarde yo kiero sabe cuando va a poner la parábola ar señor Víctor Manuel Montero Montero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 18:48:34</a:t>
                      </a:r>
                    </a:p>
                  </a:txBody>
                  <a:tcPr/>
                </a:tc>
                <a:extLst>
                  <a:ext uri="{0D108BD9-81ED-4DB2-BD59-A6C34878D82A}">
                    <a16:rowId xmlns:a16="http://schemas.microsoft.com/office/drawing/2014/main" val="261623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Francisco Herrera Gabriel - 2017-10-23 21:47:26</a:t>
                      </a:r>
                      <a:r>
                        <a:rPr kumimoji="0" lang="es-ES" sz="1000" b="0" i="0" u="none" strike="noStrike" kern="1200" cap="none" spc="0" normalizeH="0" baseline="0" noProof="0">
                          <a:ln>
                            <a:noFill/>
                          </a:ln>
                          <a:solidFill>
                            <a:prstClr val="black"/>
                          </a:solidFill>
                          <a:effectLst/>
                          <a:uLnTx/>
                          <a:uFillTx/>
                          <a:latin typeface="+mn-lt"/>
                          <a:ea typeface="+mn-ea"/>
                          <a:cs typeface="+mn-cs"/>
                        </a:rPr>
                        <a:t>
CUAL ES EL CODIGO PARA VER MI NUMERO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 10:38:58</a:t>
                      </a:r>
                    </a:p>
                  </a:txBody>
                  <a:tcPr/>
                </a:tc>
                <a:extLst>
                  <a:ext uri="{0D108BD9-81ED-4DB2-BD59-A6C34878D82A}">
                    <a16:rowId xmlns:a16="http://schemas.microsoft.com/office/drawing/2014/main" val="71900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Martinez Saldaña Daniel - 2017-10-23 18:46:44</a:t>
                      </a:r>
                      <a:r>
                        <a:rPr kumimoji="0" lang="es-ES" sz="1000" b="0" i="0" u="none" strike="noStrike" kern="1200" cap="none" spc="0" normalizeH="0" baseline="0" noProof="0">
                          <a:ln>
                            <a:noFill/>
                          </a:ln>
                          <a:solidFill>
                            <a:prstClr val="black"/>
                          </a:solidFill>
                          <a:effectLst/>
                          <a:uLnTx/>
                          <a:uFillTx/>
                          <a:latin typeface="+mn-lt"/>
                          <a:ea typeface="+mn-ea"/>
                          <a:cs typeface="+mn-cs"/>
                        </a:rPr>
                        <a:t>
ustedes son el FINAL, pa´ cobra ahí si son exigentes, pero para resolver una maldita avería, hay que hacer oraciones.  desde que cumpla estos dos malditos meses con ustedes me iré de aquí. Irresponsables. Mg*Vasasasasaso!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 19:02:55</a:t>
                      </a:r>
                    </a:p>
                  </a:txBody>
                  <a:tcPr/>
                </a:tc>
                <a:extLst>
                  <a:ext uri="{0D108BD9-81ED-4DB2-BD59-A6C34878D82A}">
                    <a16:rowId xmlns:a16="http://schemas.microsoft.com/office/drawing/2014/main" val="3084150029"/>
                  </a:ext>
                </a:extLst>
              </a:tr>
            </a:tbl>
          </a:graphicData>
        </a:graphic>
      </p:graphicFrame>
      <p:sp>
        <p:nvSpPr>
          <p:cNvPr id="4" name="Text Placeholder 3">
            <a:extLst>
              <a:ext uri="{FF2B5EF4-FFF2-40B4-BE49-F238E27FC236}">
                <a16:creationId xmlns:a16="http://schemas.microsoft.com/office/drawing/2014/main" id="{1131FD2B-38E6-4A67-94C5-41D58B3108F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2952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21504-0487-45A6-B2EC-961021610E1F}"/>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C1D05CC5-89B3-4127-9E3F-1588EE57202D}"/>
              </a:ext>
            </a:extLst>
          </p:cNvPr>
          <p:cNvGraphicFramePr>
            <a:graphicFrameLocks noGrp="1"/>
          </p:cNvGraphicFramePr>
          <p:nvPr>
            <p:ph type="tbl" sz="quarter" idx="13"/>
            <p:extLst>
              <p:ext uri="{D42A27DB-BD31-4B8C-83A1-F6EECF244321}">
                <p14:modId xmlns:p14="http://schemas.microsoft.com/office/powerpoint/2010/main" val="114490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79841575"/>
                    </a:ext>
                  </a:extLst>
                </a:gridCol>
                <a:gridCol w="822960">
                  <a:extLst>
                    <a:ext uri="{9D8B030D-6E8A-4147-A177-3AD203B41FA5}">
                      <a16:colId xmlns:a16="http://schemas.microsoft.com/office/drawing/2014/main" val="1291055308"/>
                    </a:ext>
                  </a:extLst>
                </a:gridCol>
                <a:gridCol w="822960">
                  <a:extLst>
                    <a:ext uri="{9D8B030D-6E8A-4147-A177-3AD203B41FA5}">
                      <a16:colId xmlns:a16="http://schemas.microsoft.com/office/drawing/2014/main" val="942705532"/>
                    </a:ext>
                  </a:extLst>
                </a:gridCol>
                <a:gridCol w="822960">
                  <a:extLst>
                    <a:ext uri="{9D8B030D-6E8A-4147-A177-3AD203B41FA5}">
                      <a16:colId xmlns:a16="http://schemas.microsoft.com/office/drawing/2014/main" val="473255415"/>
                    </a:ext>
                  </a:extLst>
                </a:gridCol>
                <a:gridCol w="822960">
                  <a:extLst>
                    <a:ext uri="{9D8B030D-6E8A-4147-A177-3AD203B41FA5}">
                      <a16:colId xmlns:a16="http://schemas.microsoft.com/office/drawing/2014/main" val="3566998894"/>
                    </a:ext>
                  </a:extLst>
                </a:gridCol>
                <a:gridCol w="822960">
                  <a:extLst>
                    <a:ext uri="{9D8B030D-6E8A-4147-A177-3AD203B41FA5}">
                      <a16:colId xmlns:a16="http://schemas.microsoft.com/office/drawing/2014/main" val="759409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9047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Luz Celeste Ureña - 2017-10-23 15:44:45</a:t>
                      </a:r>
                      <a:r>
                        <a:rPr kumimoji="0" lang="es-ES" sz="1000" b="0" i="0" u="none" strike="noStrike" kern="1200" cap="none" spc="0" normalizeH="0" baseline="0" noProof="0">
                          <a:ln>
                            <a:noFill/>
                          </a:ln>
                          <a:solidFill>
                            <a:prstClr val="black"/>
                          </a:solidFill>
                          <a:effectLst/>
                          <a:uLnTx/>
                          <a:uFillTx/>
                          <a:latin typeface="+mn-lt"/>
                          <a:ea typeface="+mn-ea"/>
                          <a:cs typeface="+mn-cs"/>
                        </a:rPr>
                        <a:t>
Waooo  excelente servicio realizaron lo chico en la mañana de hoy en mi hogar lo quiero felicitar , de la manera muy gentil , amable y sobre todo caballeroso... Al empleado  :Leuddy Daleo , targeta : 92936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8269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Leonel Ortiz - 2017-10-21 22:44:37</a:t>
                      </a:r>
                      <a:r>
                        <a:rPr kumimoji="0" lang="en-US" sz="1000" b="0" i="0" u="none" strike="noStrike" kern="1200" cap="none" spc="0" normalizeH="0" baseline="0" noProof="0">
                          <a:ln>
                            <a:noFill/>
                          </a:ln>
                          <a:solidFill>
                            <a:prstClr val="black"/>
                          </a:solidFill>
                          <a:effectLst/>
                          <a:uLnTx/>
                          <a:uFillTx/>
                          <a:latin typeface="+mn-lt"/>
                          <a:ea typeface="+mn-ea"/>
                          <a:cs typeface="+mn-cs"/>
                        </a:rPr>
                        <a:t>
Leonel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461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Robinson Light - 2017-10-21 09:50:10</a:t>
                      </a:r>
                      <a:r>
                        <a:rPr kumimoji="0" lang="es-ES" sz="1000" b="0" i="0" u="none" strike="noStrike" kern="1200" cap="none" spc="0" normalizeH="0" baseline="0" noProof="0">
                          <a:ln>
                            <a:noFill/>
                          </a:ln>
                          <a:solidFill>
                            <a:prstClr val="black"/>
                          </a:solidFill>
                          <a:effectLst/>
                          <a:uLnTx/>
                          <a:uFillTx/>
                          <a:latin typeface="+mn-lt"/>
                          <a:ea typeface="+mn-ea"/>
                          <a:cs typeface="+mn-cs"/>
                        </a:rPr>
                        <a:t>
no me gusta el nuevo correo de voz para móviles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764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Yennifer Mendoza - 2017-10-19 18:45:20</a:t>
                      </a:r>
                      <a:r>
                        <a:rPr kumimoji="0" lang="es-ES" sz="1000" b="0" i="0" u="none" strike="noStrike" kern="1200" cap="none" spc="0" normalizeH="0" baseline="0" noProof="0">
                          <a:ln>
                            <a:noFill/>
                          </a:ln>
                          <a:solidFill>
                            <a:prstClr val="black"/>
                          </a:solidFill>
                          <a:effectLst/>
                          <a:uLnTx/>
                          <a:uFillTx/>
                          <a:latin typeface="+mn-lt"/>
                          <a:ea typeface="+mn-ea"/>
                          <a:cs typeface="+mn-cs"/>
                        </a:rPr>
                        <a:t>
Pésimo servicio, tengo 1 mes sin servicio, esperando un traslado de negocios y nadie dice ni sabe nada, ingeniería tiene el caso y me cambian la fecha de compromiso cada vez que se vence la reclamación. Y para colmo de los colmos cuando llamo a servicio al cliente me dicen de mala manera que teno que esperar 15 días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20:55:22</a:t>
                      </a:r>
                    </a:p>
                  </a:txBody>
                  <a:tcPr/>
                </a:tc>
                <a:extLst>
                  <a:ext uri="{0D108BD9-81ED-4DB2-BD59-A6C34878D82A}">
                    <a16:rowId xmlns:a16="http://schemas.microsoft.com/office/drawing/2014/main" val="391207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Diane Hutchison - 2017-10-18 20:15:59</a:t>
                      </a:r>
                      <a:r>
                        <a:rPr kumimoji="0" lang="es-ES" sz="1000" b="0" i="0" u="none" strike="noStrike" kern="1200" cap="none" spc="0" normalizeH="0" baseline="0" noProof="0">
                          <a:ln>
                            <a:noFill/>
                          </a:ln>
                          <a:solidFill>
                            <a:prstClr val="black"/>
                          </a:solidFill>
                          <a:effectLst/>
                          <a:uLnTx/>
                          <a:uFillTx/>
                          <a:latin typeface="+mn-lt"/>
                          <a:ea typeface="+mn-ea"/>
                          <a:cs typeface="+mn-cs"/>
                        </a:rPr>
                        <a:t>
Otro día de mentira de parte de CLARO. Otro día sin servicio. 5 días completo sin teléfono o Internet.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17:09:28</a:t>
                      </a:r>
                    </a:p>
                  </a:txBody>
                  <a:tcPr/>
                </a:tc>
                <a:extLst>
                  <a:ext uri="{0D108BD9-81ED-4DB2-BD59-A6C34878D82A}">
                    <a16:rowId xmlns:a16="http://schemas.microsoft.com/office/drawing/2014/main" val="387128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Diane Hutchison - 2017-10-18 14:16:20</a:t>
                      </a:r>
                      <a:r>
                        <a:rPr kumimoji="0" lang="es-ES" sz="1000" b="0" i="0" u="none" strike="noStrike" kern="1200" cap="none" spc="0" normalizeH="0" baseline="0" noProof="0">
                          <a:ln>
                            <a:noFill/>
                          </a:ln>
                          <a:solidFill>
                            <a:prstClr val="black"/>
                          </a:solidFill>
                          <a:effectLst/>
                          <a:uLnTx/>
                          <a:uFillTx/>
                          <a:latin typeface="+mn-lt"/>
                          <a:ea typeface="+mn-ea"/>
                          <a:cs typeface="+mn-cs"/>
                        </a:rPr>
                        <a:t>
Claro son solamente habladores.   No cumplen con 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 15:09:55</a:t>
                      </a:r>
                    </a:p>
                  </a:txBody>
                  <a:tcPr/>
                </a:tc>
                <a:extLst>
                  <a:ext uri="{0D108BD9-81ED-4DB2-BD59-A6C34878D82A}">
                    <a16:rowId xmlns:a16="http://schemas.microsoft.com/office/drawing/2014/main" val="2567276292"/>
                  </a:ext>
                </a:extLst>
              </a:tr>
            </a:tbl>
          </a:graphicData>
        </a:graphic>
      </p:graphicFrame>
      <p:sp>
        <p:nvSpPr>
          <p:cNvPr id="4" name="Text Placeholder 3">
            <a:extLst>
              <a:ext uri="{FF2B5EF4-FFF2-40B4-BE49-F238E27FC236}">
                <a16:creationId xmlns:a16="http://schemas.microsoft.com/office/drawing/2014/main" id="{E7EB3C87-6A98-41D7-AFD3-B80AF61420A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84215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2E9D5-AB63-4250-A0E1-E856685615A3}"/>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76985FCE-0AA5-4065-81E7-3E8C3939AC53}"/>
              </a:ext>
            </a:extLst>
          </p:cNvPr>
          <p:cNvGraphicFramePr>
            <a:graphicFrameLocks noGrp="1"/>
          </p:cNvGraphicFramePr>
          <p:nvPr>
            <p:ph type="tbl" sz="quarter" idx="13"/>
            <p:extLst>
              <p:ext uri="{D42A27DB-BD31-4B8C-83A1-F6EECF244321}">
                <p14:modId xmlns:p14="http://schemas.microsoft.com/office/powerpoint/2010/main" val="1781397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49378340"/>
                    </a:ext>
                  </a:extLst>
                </a:gridCol>
                <a:gridCol w="822960">
                  <a:extLst>
                    <a:ext uri="{9D8B030D-6E8A-4147-A177-3AD203B41FA5}">
                      <a16:colId xmlns:a16="http://schemas.microsoft.com/office/drawing/2014/main" val="1145188543"/>
                    </a:ext>
                  </a:extLst>
                </a:gridCol>
                <a:gridCol w="822960">
                  <a:extLst>
                    <a:ext uri="{9D8B030D-6E8A-4147-A177-3AD203B41FA5}">
                      <a16:colId xmlns:a16="http://schemas.microsoft.com/office/drawing/2014/main" val="2079600394"/>
                    </a:ext>
                  </a:extLst>
                </a:gridCol>
                <a:gridCol w="822960">
                  <a:extLst>
                    <a:ext uri="{9D8B030D-6E8A-4147-A177-3AD203B41FA5}">
                      <a16:colId xmlns:a16="http://schemas.microsoft.com/office/drawing/2014/main" val="1665144961"/>
                    </a:ext>
                  </a:extLst>
                </a:gridCol>
                <a:gridCol w="822960">
                  <a:extLst>
                    <a:ext uri="{9D8B030D-6E8A-4147-A177-3AD203B41FA5}">
                      <a16:colId xmlns:a16="http://schemas.microsoft.com/office/drawing/2014/main" val="1535089784"/>
                    </a:ext>
                  </a:extLst>
                </a:gridCol>
                <a:gridCol w="822960">
                  <a:extLst>
                    <a:ext uri="{9D8B030D-6E8A-4147-A177-3AD203B41FA5}">
                      <a16:colId xmlns:a16="http://schemas.microsoft.com/office/drawing/2014/main" val="38376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3288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Diane Hutchison - 2017-10-18 14:12:47</a:t>
                      </a:r>
                      <a:r>
                        <a:rPr kumimoji="0" lang="es-ES" sz="1000" b="0" i="0" u="none" strike="noStrike" kern="1200" cap="none" spc="0" normalizeH="0" baseline="0" noProof="0">
                          <a:ln>
                            <a:noFill/>
                          </a:ln>
                          <a:solidFill>
                            <a:prstClr val="black"/>
                          </a:solidFill>
                          <a:effectLst/>
                          <a:uLnTx/>
                          <a:uFillTx/>
                          <a:latin typeface="+mn-lt"/>
                          <a:ea typeface="+mn-ea"/>
                          <a:cs typeface="+mn-cs"/>
                        </a:rPr>
                        <a:t>
Toman en cuenta que no tengo línea de teléfono/Internet desde Sabado. No han echo nada para dar el servicio por lo cual yo pago bastante.  Quiero eso reparado HOY.  NECESITO TELÉFONO Y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 15:11:46</a:t>
                      </a:r>
                    </a:p>
                  </a:txBody>
                  <a:tcPr/>
                </a:tc>
                <a:extLst>
                  <a:ext uri="{0D108BD9-81ED-4DB2-BD59-A6C34878D82A}">
                    <a16:rowId xmlns:a16="http://schemas.microsoft.com/office/drawing/2014/main" val="318235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Gina Paniagua Pérez - 2017-10-18 00:27:55</a:t>
                      </a:r>
                      <a:r>
                        <a:rPr kumimoji="0" lang="es-ES" sz="1000" b="0" i="0" u="none" strike="noStrike" kern="1200" cap="none" spc="0" normalizeH="0" baseline="0" noProof="0">
                          <a:ln>
                            <a:noFill/>
                          </a:ln>
                          <a:solidFill>
                            <a:prstClr val="black"/>
                          </a:solidFill>
                          <a:effectLst/>
                          <a:uLnTx/>
                          <a:uFillTx/>
                          <a:latin typeface="+mn-lt"/>
                          <a:ea typeface="+mn-ea"/>
                          <a:cs typeface="+mn-cs"/>
                        </a:rPr>
                        <a:t>
Hasta que por fin resolvieron!!! Pero ahora resulta que tengo mas de un año pagando por fibra óptima pero no lo tengo activado... Ahora viene: Gina vs Claro: Volumen 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1462620"/>
                  </a:ext>
                </a:extLst>
              </a:tr>
            </a:tbl>
          </a:graphicData>
        </a:graphic>
      </p:graphicFrame>
      <p:sp>
        <p:nvSpPr>
          <p:cNvPr id="4" name="Text Placeholder 3">
            <a:extLst>
              <a:ext uri="{FF2B5EF4-FFF2-40B4-BE49-F238E27FC236}">
                <a16:creationId xmlns:a16="http://schemas.microsoft.com/office/drawing/2014/main" id="{C66B801A-4743-4E30-9B92-A06EB5C5970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44385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3A906-53D6-47BA-A0D2-898A9802DA62}"/>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79361781-9610-4553-B583-EDDAEA000831}"/>
              </a:ext>
            </a:extLst>
          </p:cNvPr>
          <p:cNvGraphicFramePr>
            <a:graphicFrameLocks noGrp="1"/>
          </p:cNvGraphicFramePr>
          <p:nvPr>
            <p:ph type="tbl" sz="quarter" idx="13"/>
            <p:extLst>
              <p:ext uri="{D42A27DB-BD31-4B8C-83A1-F6EECF244321}">
                <p14:modId xmlns:p14="http://schemas.microsoft.com/office/powerpoint/2010/main" val="2089033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6532057"/>
                    </a:ext>
                  </a:extLst>
                </a:gridCol>
                <a:gridCol w="822960">
                  <a:extLst>
                    <a:ext uri="{9D8B030D-6E8A-4147-A177-3AD203B41FA5}">
                      <a16:colId xmlns:a16="http://schemas.microsoft.com/office/drawing/2014/main" val="3610775091"/>
                    </a:ext>
                  </a:extLst>
                </a:gridCol>
                <a:gridCol w="822960">
                  <a:extLst>
                    <a:ext uri="{9D8B030D-6E8A-4147-A177-3AD203B41FA5}">
                      <a16:colId xmlns:a16="http://schemas.microsoft.com/office/drawing/2014/main" val="2480811646"/>
                    </a:ext>
                  </a:extLst>
                </a:gridCol>
                <a:gridCol w="822960">
                  <a:extLst>
                    <a:ext uri="{9D8B030D-6E8A-4147-A177-3AD203B41FA5}">
                      <a16:colId xmlns:a16="http://schemas.microsoft.com/office/drawing/2014/main" val="2347750803"/>
                    </a:ext>
                  </a:extLst>
                </a:gridCol>
                <a:gridCol w="822960">
                  <a:extLst>
                    <a:ext uri="{9D8B030D-6E8A-4147-A177-3AD203B41FA5}">
                      <a16:colId xmlns:a16="http://schemas.microsoft.com/office/drawing/2014/main" val="3486108643"/>
                    </a:ext>
                  </a:extLst>
                </a:gridCol>
                <a:gridCol w="822960">
                  <a:extLst>
                    <a:ext uri="{9D8B030D-6E8A-4147-A177-3AD203B41FA5}">
                      <a16:colId xmlns:a16="http://schemas.microsoft.com/office/drawing/2014/main" val="465174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4346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Manuel Diaz Nin - 2017-10-17 19:14:57</a:t>
                      </a:r>
                      <a:r>
                        <a:rPr kumimoji="0" lang="es-ES" sz="1000" b="0" i="0" u="none" strike="noStrike" kern="1200" cap="none" spc="0" normalizeH="0" baseline="0" noProof="0">
                          <a:ln>
                            <a:noFill/>
                          </a:ln>
                          <a:solidFill>
                            <a:prstClr val="black"/>
                          </a:solidFill>
                          <a:effectLst/>
                          <a:uLnTx/>
                          <a:uFillTx/>
                          <a:latin typeface="+mn-lt"/>
                          <a:ea typeface="+mn-ea"/>
                          <a:cs typeface="+mn-cs"/>
                        </a:rPr>
                        <a:t>
El Costo de los Teléfonos Móviles 
Por José Díaz Nin
El Chatear,  bippear, Twittear, figurear, bufear, fantasmear, Whatsapear, hablar o usar cualquier aplicación  y hasta molestar con un celular le está saliendo caro a los dominicanos.
Definitivamente las autoridades competentes, en este caso, el INDOTEL y Pro-Consumidor deben iniciar un proceso de investigación en torno al costo por minuto, que los dominicanos estamos pagando en la comunicación telefónica y  lo más importante en la medición  o al  uso de los sistemas que manejan las propias telefónica en el cobro de estas tarifas.
Como sabrán, y como experiencia propia,  cuando recargamos un celular o compramos una tarjeta de llamadas  observamos que las telefónicas van disminuyendo el balance en la medida en que vamos haciendo llamadas y,  lean esto,  hasta sin hacer llamadas lo que hace posible que, estos minutos, pasen tan rápido que, en la mayoría de los casos, nos dejan sorprendidos.
Son muchas las denuncias que se hacen a través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336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Gina Paniagua Pérez - 2017-10-17 17:16:10</a:t>
                      </a:r>
                      <a:r>
                        <a:rPr kumimoji="0" lang="es-ES" sz="1000" b="0" i="0" u="none" strike="noStrike" kern="1200" cap="none" spc="0" normalizeH="0" baseline="0" noProof="0">
                          <a:ln>
                            <a:noFill/>
                          </a:ln>
                          <a:solidFill>
                            <a:prstClr val="black"/>
                          </a:solidFill>
                          <a:effectLst/>
                          <a:uLnTx/>
                          <a:uFillTx/>
                          <a:latin typeface="+mn-lt"/>
                          <a:ea typeface="+mn-ea"/>
                          <a:cs typeface="+mn-cs"/>
                        </a:rPr>
                        <a:t>
Y seguimos con la saga... despues de mucho insistir resulta que el técnico asignado trabaja hasta las 4pm... será que tendre que pedir vacaciones para acomodarle el horario a estos irresponsables?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3604489"/>
                  </a:ext>
                </a:extLst>
              </a:tr>
            </a:tbl>
          </a:graphicData>
        </a:graphic>
      </p:graphicFrame>
      <p:sp>
        <p:nvSpPr>
          <p:cNvPr id="4" name="Text Placeholder 3">
            <a:extLst>
              <a:ext uri="{FF2B5EF4-FFF2-40B4-BE49-F238E27FC236}">
                <a16:creationId xmlns:a16="http://schemas.microsoft.com/office/drawing/2014/main" id="{9C554806-154C-49E7-BB50-093B0C3CEA4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35313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9E15-714D-4F91-A3DE-C3559616FF2F}"/>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EF827DC6-483D-4F1F-B2EA-29939B314560}"/>
              </a:ext>
            </a:extLst>
          </p:cNvPr>
          <p:cNvGraphicFramePr>
            <a:graphicFrameLocks noGrp="1"/>
          </p:cNvGraphicFramePr>
          <p:nvPr>
            <p:ph type="tbl" sz="quarter" idx="13"/>
            <p:extLst>
              <p:ext uri="{D42A27DB-BD31-4B8C-83A1-F6EECF244321}">
                <p14:modId xmlns:p14="http://schemas.microsoft.com/office/powerpoint/2010/main" val="3712189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78983732"/>
                    </a:ext>
                  </a:extLst>
                </a:gridCol>
                <a:gridCol w="822960">
                  <a:extLst>
                    <a:ext uri="{9D8B030D-6E8A-4147-A177-3AD203B41FA5}">
                      <a16:colId xmlns:a16="http://schemas.microsoft.com/office/drawing/2014/main" val="1266256677"/>
                    </a:ext>
                  </a:extLst>
                </a:gridCol>
                <a:gridCol w="822960">
                  <a:extLst>
                    <a:ext uri="{9D8B030D-6E8A-4147-A177-3AD203B41FA5}">
                      <a16:colId xmlns:a16="http://schemas.microsoft.com/office/drawing/2014/main" val="210526350"/>
                    </a:ext>
                  </a:extLst>
                </a:gridCol>
                <a:gridCol w="822960">
                  <a:extLst>
                    <a:ext uri="{9D8B030D-6E8A-4147-A177-3AD203B41FA5}">
                      <a16:colId xmlns:a16="http://schemas.microsoft.com/office/drawing/2014/main" val="3173442009"/>
                    </a:ext>
                  </a:extLst>
                </a:gridCol>
                <a:gridCol w="822960">
                  <a:extLst>
                    <a:ext uri="{9D8B030D-6E8A-4147-A177-3AD203B41FA5}">
                      <a16:colId xmlns:a16="http://schemas.microsoft.com/office/drawing/2014/main" val="3435295408"/>
                    </a:ext>
                  </a:extLst>
                </a:gridCol>
                <a:gridCol w="822960">
                  <a:extLst>
                    <a:ext uri="{9D8B030D-6E8A-4147-A177-3AD203B41FA5}">
                      <a16:colId xmlns:a16="http://schemas.microsoft.com/office/drawing/2014/main" val="4012337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761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Heidy G. Bernal - 2017-10-17 16:44:47</a:t>
                      </a:r>
                      <a:r>
                        <a:rPr kumimoji="0" lang="es-ES" sz="1000" b="0" i="0" u="none" strike="noStrike" kern="1200" cap="none" spc="0" normalizeH="0" baseline="0" noProof="0">
                          <a:ln>
                            <a:noFill/>
                          </a:ln>
                          <a:solidFill>
                            <a:prstClr val="black"/>
                          </a:solidFill>
                          <a:effectLst/>
                          <a:uLnTx/>
                          <a:uFillTx/>
                          <a:latin typeface="+mn-lt"/>
                          <a:ea typeface="+mn-ea"/>
                          <a:cs typeface="+mn-cs"/>
                        </a:rPr>
                        <a:t>
Desde Oct del 2016, llamo mensualmente reportando problemas del internet, ya me tienen rejarta con su maldito servicio y los imbeciles y chapiadoras que tienen como representantes, tantas vainas que pasan a Diario y a ustedes no les cae un rayo y los mata a todos, ladrones, rastreros, solo saben robar y hablar metiras, que compañia tan podrida esta, espero de todo corazon ver un dia en las noticias algo super tragico que haya pasado con todos ustedes, hdsmm, LADRONES, RATAS!!!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7056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Veronica Ticona - 2017-10-17 16:27:32</a:t>
                      </a:r>
                      <a:r>
                        <a:rPr kumimoji="0" lang="es-ES" sz="1000" b="0" i="0" u="none" strike="noStrike" kern="1200" cap="none" spc="0" normalizeH="0" baseline="0" noProof="0">
                          <a:ln>
                            <a:noFill/>
                          </a:ln>
                          <a:solidFill>
                            <a:prstClr val="black"/>
                          </a:solidFill>
                          <a:effectLst/>
                          <a:uLnTx/>
                          <a:uFillTx/>
                          <a:latin typeface="+mn-lt"/>
                          <a:ea typeface="+mn-ea"/>
                          <a:cs typeface="+mn-cs"/>
                        </a:rPr>
                        <a:t>
GRACIAS CLARO EN EL DIA DE HOY ME RESOLVIERON EL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 18:15:22</a:t>
                      </a:r>
                    </a:p>
                  </a:txBody>
                  <a:tcPr/>
                </a:tc>
                <a:extLst>
                  <a:ext uri="{0D108BD9-81ED-4DB2-BD59-A6C34878D82A}">
                    <a16:rowId xmlns:a16="http://schemas.microsoft.com/office/drawing/2014/main" val="85811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Sangiovanni - 2017-10-17 16:00:56</a:t>
                      </a:r>
                      <a:r>
                        <a:rPr kumimoji="0" lang="es-ES" sz="1000" b="0" i="0" u="none" strike="noStrike" kern="1200" cap="none" spc="0" normalizeH="0" baseline="0" noProof="0">
                          <a:ln>
                            <a:noFill/>
                          </a:ln>
                          <a:solidFill>
                            <a:prstClr val="black"/>
                          </a:solidFill>
                          <a:effectLst/>
                          <a:uLnTx/>
                          <a:uFillTx/>
                          <a:latin typeface="+mn-lt"/>
                          <a:ea typeface="+mn-ea"/>
                          <a:cs typeface="+mn-cs"/>
                        </a:rPr>
                        <a:t>
Un suplicio llamar a servicio al cliente de Claro RD. Ese reguetton lo que da es deseo de cerrar y cambiar de compañía....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4843702"/>
                  </a:ext>
                </a:extLst>
              </a:tr>
            </a:tbl>
          </a:graphicData>
        </a:graphic>
      </p:graphicFrame>
      <p:sp>
        <p:nvSpPr>
          <p:cNvPr id="4" name="Text Placeholder 3">
            <a:extLst>
              <a:ext uri="{FF2B5EF4-FFF2-40B4-BE49-F238E27FC236}">
                <a16:creationId xmlns:a16="http://schemas.microsoft.com/office/drawing/2014/main" id="{E0885554-28AB-444A-A644-AD3A212FA2F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03457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5D793-9DDB-4F78-8929-DA54623CBE5D}"/>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FEDAE38C-D228-4474-9BA4-1D5E8BE4ABAD}"/>
              </a:ext>
            </a:extLst>
          </p:cNvPr>
          <p:cNvGraphicFramePr>
            <a:graphicFrameLocks noGrp="1"/>
          </p:cNvGraphicFramePr>
          <p:nvPr>
            <p:ph type="tbl" sz="quarter" idx="13"/>
            <p:extLst>
              <p:ext uri="{D42A27DB-BD31-4B8C-83A1-F6EECF244321}">
                <p14:modId xmlns:p14="http://schemas.microsoft.com/office/powerpoint/2010/main" val="2425414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6963850"/>
                    </a:ext>
                  </a:extLst>
                </a:gridCol>
                <a:gridCol w="1645920">
                  <a:extLst>
                    <a:ext uri="{9D8B030D-6E8A-4147-A177-3AD203B41FA5}">
                      <a16:colId xmlns:a16="http://schemas.microsoft.com/office/drawing/2014/main" val="4174440217"/>
                    </a:ext>
                  </a:extLst>
                </a:gridCol>
                <a:gridCol w="822960">
                  <a:extLst>
                    <a:ext uri="{9D8B030D-6E8A-4147-A177-3AD203B41FA5}">
                      <a16:colId xmlns:a16="http://schemas.microsoft.com/office/drawing/2014/main" val="290865773"/>
                    </a:ext>
                  </a:extLst>
                </a:gridCol>
                <a:gridCol w="822960">
                  <a:extLst>
                    <a:ext uri="{9D8B030D-6E8A-4147-A177-3AD203B41FA5}">
                      <a16:colId xmlns:a16="http://schemas.microsoft.com/office/drawing/2014/main" val="1480360280"/>
                    </a:ext>
                  </a:extLst>
                </a:gridCol>
                <a:gridCol w="822960">
                  <a:extLst>
                    <a:ext uri="{9D8B030D-6E8A-4147-A177-3AD203B41FA5}">
                      <a16:colId xmlns:a16="http://schemas.microsoft.com/office/drawing/2014/main" val="3323206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4754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Alejandra Gran Perez - 2017-10-31 12:47:14</a:t>
                      </a:r>
                      <a:r>
                        <a:rPr kumimoji="0" lang="es-ES" sz="1000" b="0" i="0" u="none" strike="noStrike" kern="1200" cap="none" spc="0" normalizeH="0" baseline="0" noProof="0">
                          <a:ln>
                            <a:noFill/>
                          </a:ln>
                          <a:solidFill>
                            <a:prstClr val="black"/>
                          </a:solidFill>
                          <a:effectLst/>
                          <a:uLnTx/>
                          <a:uFillTx/>
                          <a:latin typeface="+mn-lt"/>
                          <a:ea typeface="+mn-ea"/>
                          <a:cs typeface="+mn-cs"/>
                        </a:rPr>
                        <a:t>
Trabajo desde casa el uso de internet y el teléfono tiene una importancia EXTREMA en mi día a día. Pero Claro RD decide jugar con mi tiempo cuando le da la gana y como le da la gana. El teléfono tiene interferencia desde hace días, ayer llamo para hacer la reclamación y me llamaron en la tarde que venía un técnico en camino. Me dijo que revisaría algo en las instalaciones afuera y luego subiría a mi casa.... resulta que aún lo estamos esperando. Hoy vuelven hacer lo mismo... y resulta que como van a venir, no puedo estar pendiente de mi trabajo y de ellos, porque no se si me dejarán sin internet, o que harán. Llamo a Claro RD para que me digan donde está el técnico. Me dicen que ellos no tienen contacto con los técnicos o con el departamento que hace el contacto con ellos, que debo seguir esperando... Instituto Dominicano de las Telecomunicaciones - INDOTEL Pro Consumidor RD #ClaroNoSirve Por lo menos que digan, no vamos a subir a la casa, desde las instalaciones de abajo del residenci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2315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Bryan Arias Bssd - 2017-10-27 17:25:28</a:t>
                      </a:r>
                      <a:r>
                        <a:rPr kumimoji="0" lang="es-ES" sz="1000" b="0" i="0" u="none" strike="noStrike" kern="1200" cap="none" spc="0" normalizeH="0" baseline="0" noProof="0">
                          <a:ln>
                            <a:noFill/>
                          </a:ln>
                          <a:solidFill>
                            <a:prstClr val="black"/>
                          </a:solidFill>
                          <a:effectLst/>
                          <a:uLnTx/>
                          <a:uFillTx/>
                          <a:latin typeface="+mn-lt"/>
                          <a:ea typeface="+mn-ea"/>
                          <a:cs typeface="+mn-cs"/>
                        </a:rPr>
                        <a:t>
yo active un internet de 5 dias ilimitado
estaba normal mente descargando un archivo y luego el internet de repente me bajo a 30 kbps porque?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10/27/2017 18:11:47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843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Gina Paniagua Pérez - 2017-10-17 16:16:10</a:t>
                      </a:r>
                      <a:r>
                        <a:rPr kumimoji="0" lang="es-ES" sz="1000" b="0" i="0" u="none" strike="noStrike" kern="1200" cap="none" spc="0" normalizeH="0" baseline="0" noProof="0">
                          <a:ln>
                            <a:noFill/>
                          </a:ln>
                          <a:solidFill>
                            <a:prstClr val="black"/>
                          </a:solidFill>
                          <a:effectLst/>
                          <a:uLnTx/>
                          <a:uFillTx/>
                          <a:latin typeface="+mn-lt"/>
                          <a:ea typeface="+mn-ea"/>
                          <a:cs typeface="+mn-cs"/>
                        </a:rPr>
                        <a:t>
Y seguimos con la saga... despues de mucho insistir resulta que el técnico asignado trabaja hasta las 4pm... será que tendre que pedir vacaciones para acomodarle el horario a estos irresponsables?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5732878"/>
                  </a:ext>
                </a:extLst>
              </a:tr>
            </a:tbl>
          </a:graphicData>
        </a:graphic>
      </p:graphicFrame>
      <p:sp>
        <p:nvSpPr>
          <p:cNvPr id="4" name="Text Placeholder 3">
            <a:extLst>
              <a:ext uri="{FF2B5EF4-FFF2-40B4-BE49-F238E27FC236}">
                <a16:creationId xmlns:a16="http://schemas.microsoft.com/office/drawing/2014/main" id="{D689A340-CAC4-40B0-97AD-0C6312AEC5C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17232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30EB5-E599-48E6-B3CE-C88B97A3B096}"/>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2BD26EC7-1739-4F71-8C4E-2E639E097D54}"/>
              </a:ext>
            </a:extLst>
          </p:cNvPr>
          <p:cNvGraphicFramePr>
            <a:graphicFrameLocks noGrp="1"/>
          </p:cNvGraphicFramePr>
          <p:nvPr>
            <p:ph type="tbl" sz="quarter" idx="13"/>
            <p:extLst>
              <p:ext uri="{D42A27DB-BD31-4B8C-83A1-F6EECF244321}">
                <p14:modId xmlns:p14="http://schemas.microsoft.com/office/powerpoint/2010/main" val="3934458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85216438"/>
                    </a:ext>
                  </a:extLst>
                </a:gridCol>
                <a:gridCol w="1645920">
                  <a:extLst>
                    <a:ext uri="{9D8B030D-6E8A-4147-A177-3AD203B41FA5}">
                      <a16:colId xmlns:a16="http://schemas.microsoft.com/office/drawing/2014/main" val="518895297"/>
                    </a:ext>
                  </a:extLst>
                </a:gridCol>
                <a:gridCol w="822960">
                  <a:extLst>
                    <a:ext uri="{9D8B030D-6E8A-4147-A177-3AD203B41FA5}">
                      <a16:colId xmlns:a16="http://schemas.microsoft.com/office/drawing/2014/main" val="1078021544"/>
                    </a:ext>
                  </a:extLst>
                </a:gridCol>
                <a:gridCol w="822960">
                  <a:extLst>
                    <a:ext uri="{9D8B030D-6E8A-4147-A177-3AD203B41FA5}">
                      <a16:colId xmlns:a16="http://schemas.microsoft.com/office/drawing/2014/main" val="1532232140"/>
                    </a:ext>
                  </a:extLst>
                </a:gridCol>
                <a:gridCol w="822960">
                  <a:extLst>
                    <a:ext uri="{9D8B030D-6E8A-4147-A177-3AD203B41FA5}">
                      <a16:colId xmlns:a16="http://schemas.microsoft.com/office/drawing/2014/main" val="3673410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26623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Diane Hutchison - 2017-10-17 12:47:00</a:t>
                      </a:r>
                      <a:r>
                        <a:rPr kumimoji="0" lang="es-ES" sz="1000" b="0" i="0" u="none" strike="noStrike" kern="1200" cap="none" spc="0" normalizeH="0" baseline="0" noProof="0">
                          <a:ln>
                            <a:noFill/>
                          </a:ln>
                          <a:solidFill>
                            <a:prstClr val="black"/>
                          </a:solidFill>
                          <a:effectLst/>
                          <a:uLnTx/>
                          <a:uFillTx/>
                          <a:latin typeface="+mn-lt"/>
                          <a:ea typeface="+mn-ea"/>
                          <a:cs typeface="+mn-cs"/>
                        </a:rPr>
                        <a:t>
CLARO, R.D. Río San Juan, Sin servicio de Internet o tampoco de línea telefónica fija desde 4 días.  Que opinas de los técnicos y de la empresa?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 14:03:03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529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Gina Paniagua Pérez - 2017-10-17 11:18:17</a:t>
                      </a:r>
                      <a:r>
                        <a:rPr kumimoji="0" lang="es-ES" sz="1000" b="0" i="0" u="none" strike="noStrike" kern="1200" cap="none" spc="0" normalizeH="0" baseline="0" noProof="0">
                          <a:ln>
                            <a:noFill/>
                          </a:ln>
                          <a:solidFill>
                            <a:prstClr val="black"/>
                          </a:solidFill>
                          <a:effectLst/>
                          <a:uLnTx/>
                          <a:uFillTx/>
                          <a:latin typeface="+mn-lt"/>
                          <a:ea typeface="+mn-ea"/>
                          <a:cs typeface="+mn-cs"/>
                        </a:rPr>
                        <a:t>
Dia 7 de la averia... ahora cambian la versión del eterno cuento y ahora tengo que esperar que reinicien el modem a ver si funciona y sino funciona mandaran a un técnico! Pregunta... entonces duran 7 dias para hacer eso? Y será el mismo técnico que tengo 7 dias esperando? Irresponsables! Negligentes!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83577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Junior Ramirez - 2017-10-16 15:32:17</a:t>
                      </a:r>
                      <a:r>
                        <a:rPr kumimoji="0" lang="es-ES" sz="1000" b="0" i="0" u="none" strike="noStrike" kern="1200" cap="none" spc="0" normalizeH="0" baseline="0" noProof="0">
                          <a:ln>
                            <a:noFill/>
                          </a:ln>
                          <a:solidFill>
                            <a:prstClr val="black"/>
                          </a:solidFill>
                          <a:effectLst/>
                          <a:uLnTx/>
                          <a:uFillTx/>
                          <a:latin typeface="+mn-lt"/>
                          <a:ea typeface="+mn-ea"/>
                          <a:cs typeface="+mn-cs"/>
                        </a:rPr>
                        <a:t>
Esta fue la última un paquete de internet de un Gb+ los megas que suepestamente me regalaron donde yo no descargo nada de la web, no navego, nu use el instagram solo el Ws, mesenger y el Facebook Lite para economizar lo mas posible mi paquete de datos, para que en menos de una semana se acabe!? No mamen a los dueños de esta compañia solo les falta mangar su 115 y salir a atracar a punta de pistola para la calle, su internet apesta, desde que puede me voy para Orange con mi mismo número por que la verdad que esto no lo aguanta nadie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 17:21:54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3764009"/>
                  </a:ext>
                </a:extLst>
              </a:tr>
            </a:tbl>
          </a:graphicData>
        </a:graphic>
      </p:graphicFrame>
      <p:sp>
        <p:nvSpPr>
          <p:cNvPr id="4" name="Text Placeholder 3">
            <a:extLst>
              <a:ext uri="{FF2B5EF4-FFF2-40B4-BE49-F238E27FC236}">
                <a16:creationId xmlns:a16="http://schemas.microsoft.com/office/drawing/2014/main" id="{C56544A2-B46E-473C-AC3A-49DE642459C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74323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64729-FB02-4136-8506-3A62526F24E7}"/>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06B7909D-F243-4718-8111-F04E64B421A1}"/>
              </a:ext>
            </a:extLst>
          </p:cNvPr>
          <p:cNvGraphicFramePr>
            <a:graphicFrameLocks noGrp="1"/>
          </p:cNvGraphicFramePr>
          <p:nvPr>
            <p:ph type="tbl" sz="quarter" idx="13"/>
            <p:extLst>
              <p:ext uri="{D42A27DB-BD31-4B8C-83A1-F6EECF244321}">
                <p14:modId xmlns:p14="http://schemas.microsoft.com/office/powerpoint/2010/main" val="4150586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50635943"/>
                    </a:ext>
                  </a:extLst>
                </a:gridCol>
                <a:gridCol w="1645920">
                  <a:extLst>
                    <a:ext uri="{9D8B030D-6E8A-4147-A177-3AD203B41FA5}">
                      <a16:colId xmlns:a16="http://schemas.microsoft.com/office/drawing/2014/main" val="1782961343"/>
                    </a:ext>
                  </a:extLst>
                </a:gridCol>
                <a:gridCol w="822960">
                  <a:extLst>
                    <a:ext uri="{9D8B030D-6E8A-4147-A177-3AD203B41FA5}">
                      <a16:colId xmlns:a16="http://schemas.microsoft.com/office/drawing/2014/main" val="3542410601"/>
                    </a:ext>
                  </a:extLst>
                </a:gridCol>
                <a:gridCol w="822960">
                  <a:extLst>
                    <a:ext uri="{9D8B030D-6E8A-4147-A177-3AD203B41FA5}">
                      <a16:colId xmlns:a16="http://schemas.microsoft.com/office/drawing/2014/main" val="210275049"/>
                    </a:ext>
                  </a:extLst>
                </a:gridCol>
                <a:gridCol w="822960">
                  <a:extLst>
                    <a:ext uri="{9D8B030D-6E8A-4147-A177-3AD203B41FA5}">
                      <a16:colId xmlns:a16="http://schemas.microsoft.com/office/drawing/2014/main" val="424148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3260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Yennifer Mendoza - 2017-10-06 12:09:34</a:t>
                      </a:r>
                      <a:r>
                        <a:rPr kumimoji="0" lang="es-ES" sz="1000" b="0" i="0" u="none" strike="noStrike" kern="1200" cap="none" spc="0" normalizeH="0" baseline="0" noProof="0">
                          <a:ln>
                            <a:noFill/>
                          </a:ln>
                          <a:solidFill>
                            <a:prstClr val="black"/>
                          </a:solidFill>
                          <a:effectLst/>
                          <a:uLnTx/>
                          <a:uFillTx/>
                          <a:latin typeface="+mn-lt"/>
                          <a:ea typeface="+mn-ea"/>
                          <a:cs typeface="+mn-cs"/>
                        </a:rPr>
                        <a:t>
Tengo una solicitud de traslado de una linea de negocios hace mas de 6 días y nadie sabe darme respuestas, la ultima vez que llamamos la representante me dijo que no puede hacer mas nada, eso no es servicio. ¿Sabe lo que implica para un pequeño negocio estar sin teléfono tanto tiempo? que impotencia cuando la empresa que contratas no te brinda el servicio que prometió.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 13:01:30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921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David Muñoz Suárez - 2017-10-05 14:34:46</a:t>
                      </a:r>
                      <a:r>
                        <a:rPr kumimoji="0" lang="es-ES" sz="1000" b="0" i="0" u="none" strike="noStrike" kern="1200" cap="none" spc="0" normalizeH="0" baseline="0" noProof="0">
                          <a:ln>
                            <a:noFill/>
                          </a:ln>
                          <a:solidFill>
                            <a:prstClr val="black"/>
                          </a:solidFill>
                          <a:effectLst/>
                          <a:uLnTx/>
                          <a:uFillTx/>
                          <a:latin typeface="+mn-lt"/>
                          <a:ea typeface="+mn-ea"/>
                          <a:cs typeface="+mn-cs"/>
                        </a:rPr>
                        <a:t>
Algún canal del cable estará pasando el juego Perú vs Argentina de hoy??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578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Frantz Saint-fleur - 2017-10-03 20:25:30</a:t>
                      </a:r>
                      <a:r>
                        <a:rPr kumimoji="0" lang="es-ES" sz="1000" b="0" i="0" u="none" strike="noStrike" kern="1200" cap="none" spc="0" normalizeH="0" baseline="0" noProof="0">
                          <a:ln>
                            <a:noFill/>
                          </a:ln>
                          <a:solidFill>
                            <a:prstClr val="black"/>
                          </a:solidFill>
                          <a:effectLst/>
                          <a:uLnTx/>
                          <a:uFillTx/>
                          <a:latin typeface="+mn-lt"/>
                          <a:ea typeface="+mn-ea"/>
                          <a:cs typeface="+mn-cs"/>
                        </a:rPr>
                        <a:t>
Buenas tardes, me gustaría solicitar la aplicación de televisión de claro. Soy un extraño. Tengo un pasaporte. Dime cuánto tengo que pagar por el plan básico y cuánto voy a pagar? Soy un fan de fútbol, ​​cine y dibujos animados. Es que el plan básico contiene los canales que transmiten el Campeonato de Europa, películas y dibujos animados? por favor ¿Qué plan recomienda para los canales que necesito?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539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Frantz Saint-fleur - 2017-10-03 20:14:30</a:t>
                      </a:r>
                      <a:r>
                        <a:rPr kumimoji="0" lang="es-ES" sz="1000" b="0" i="0" u="none" strike="noStrike" kern="1200" cap="none" spc="0" normalizeH="0" baseline="0" noProof="0">
                          <a:ln>
                            <a:noFill/>
                          </a:ln>
                          <a:solidFill>
                            <a:prstClr val="black"/>
                          </a:solidFill>
                          <a:effectLst/>
                          <a:uLnTx/>
                          <a:uFillTx/>
                          <a:latin typeface="+mn-lt"/>
                          <a:ea typeface="+mn-ea"/>
                          <a:cs typeface="+mn-cs"/>
                        </a:rPr>
                        <a:t>
SALUDO! Me gustaría solicitar una aplicación por la televisión. Qué tengo que hacer por favor? Soy extranjero. Tengo pasaporte, trabajo como profesor de francés en un colegio. Quisiera saber el precio+el deposito. Quiero un plan básico. Por favor! Dime cuántos canales tienen el plan básico? Y hablame un poco del plan HBO MAX+FOX+PLUS.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0809521"/>
                  </a:ext>
                </a:extLst>
              </a:tr>
            </a:tbl>
          </a:graphicData>
        </a:graphic>
      </p:graphicFrame>
      <p:sp>
        <p:nvSpPr>
          <p:cNvPr id="4" name="Text Placeholder 3">
            <a:extLst>
              <a:ext uri="{FF2B5EF4-FFF2-40B4-BE49-F238E27FC236}">
                <a16:creationId xmlns:a16="http://schemas.microsoft.com/office/drawing/2014/main" id="{49206770-E18F-46EF-8E7F-49E84DC948F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20738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54A69-6021-4C3D-8E09-57AFFB8C3CA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12ACF84-F5E4-4AB0-8C3D-2A446EA7320F}"/>
              </a:ext>
            </a:extLst>
          </p:cNvPr>
          <p:cNvGraphicFramePr>
            <a:graphicFrameLocks noGrp="1"/>
          </p:cNvGraphicFramePr>
          <p:nvPr>
            <p:ph type="chart" sz="quarter" idx="13"/>
            <p:extLst>
              <p:ext uri="{D42A27DB-BD31-4B8C-83A1-F6EECF244321}">
                <p14:modId xmlns:p14="http://schemas.microsoft.com/office/powerpoint/2010/main" val="3432124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77773-7DFD-4DB7-8073-7F7798B98C8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40CD86D-91FC-4CCC-BEEF-57A483177C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1640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1612</Words>
  <Application>Microsoft Office PowerPoint</Application>
  <PresentationFormat>On-screen Show (4:3)</PresentationFormat>
  <Paragraphs>682</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2017-11-04T20:29:53Z</dcterms:created>
  <dcterms:modified xsi:type="dcterms:W3CDTF">2017-11-04T20:30:46Z</dcterms:modified>
</cp:coreProperties>
</file>