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155762</c:v>
                </c:pt>
                <c:pt idx="1">
                  <c:v>155785</c:v>
                </c:pt>
                <c:pt idx="2">
                  <c:v>155800</c:v>
                </c:pt>
                <c:pt idx="3">
                  <c:v>155813</c:v>
                </c:pt>
                <c:pt idx="4">
                  <c:v>155888</c:v>
                </c:pt>
                <c:pt idx="5">
                  <c:v>155940</c:v>
                </c:pt>
                <c:pt idx="6">
                  <c:v>155956</c:v>
                </c:pt>
                <c:pt idx="7">
                  <c:v>155983</c:v>
                </c:pt>
                <c:pt idx="8">
                  <c:v>155985</c:v>
                </c:pt>
                <c:pt idx="9">
                  <c:v>155991</c:v>
                </c:pt>
                <c:pt idx="10">
                  <c:v>155991</c:v>
                </c:pt>
                <c:pt idx="11">
                  <c:v>155994</c:v>
                </c:pt>
                <c:pt idx="12">
                  <c:v>155996</c:v>
                </c:pt>
                <c:pt idx="13">
                  <c:v>156001</c:v>
                </c:pt>
                <c:pt idx="14">
                  <c:v>155998</c:v>
                </c:pt>
                <c:pt idx="15">
                  <c:v>155996</c:v>
                </c:pt>
                <c:pt idx="16">
                  <c:v>156011</c:v>
                </c:pt>
                <c:pt idx="17">
                  <c:v>156019</c:v>
                </c:pt>
                <c:pt idx="18">
                  <c:v>156027</c:v>
                </c:pt>
                <c:pt idx="19">
                  <c:v>156025</c:v>
                </c:pt>
                <c:pt idx="20">
                  <c:v>156013</c:v>
                </c:pt>
                <c:pt idx="21">
                  <c:v>155998</c:v>
                </c:pt>
                <c:pt idx="22">
                  <c:v>155978</c:v>
                </c:pt>
                <c:pt idx="23">
                  <c:v>155987</c:v>
                </c:pt>
                <c:pt idx="24">
                  <c:v>156010</c:v>
                </c:pt>
                <c:pt idx="25">
                  <c:v>156028</c:v>
                </c:pt>
                <c:pt idx="26">
                  <c:v>156064</c:v>
                </c:pt>
                <c:pt idx="27">
                  <c:v>156074</c:v>
                </c:pt>
                <c:pt idx="28">
                  <c:v>156094</c:v>
                </c:pt>
                <c:pt idx="29">
                  <c:v>156126</c:v>
                </c:pt>
                <c:pt idx="30">
                  <c:v>156137</c:v>
                </c:pt>
              </c:numCache>
            </c:numRef>
          </c:val>
          <c:smooth val="0"/>
          <c:extLst>
            <c:ext xmlns:c16="http://schemas.microsoft.com/office/drawing/2014/chart" uri="{C3380CC4-5D6E-409C-BE32-E72D297353CC}">
              <c16:uniqueId val="{00000000-DBC8-4DFE-9D45-85E512B11FDC}"/>
            </c:ext>
          </c:extLst>
        </c:ser>
        <c:dLbls>
          <c:showLegendKey val="0"/>
          <c:showVal val="0"/>
          <c:showCatName val="0"/>
          <c:showSerName val="0"/>
          <c:showPercent val="0"/>
          <c:showBubbleSize val="0"/>
        </c:dLbls>
        <c:smooth val="0"/>
        <c:axId val="305000888"/>
        <c:axId val="305003512"/>
      </c:lineChart>
      <c:dateAx>
        <c:axId val="30500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03512"/>
        <c:crosses val="autoZero"/>
        <c:auto val="1"/>
        <c:lblOffset val="100"/>
        <c:baseTimeUnit val="days"/>
      </c:dateAx>
      <c:valAx>
        <c:axId val="30500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0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7B5-4FA2-9E25-92D701C57268}"/>
            </c:ext>
          </c:extLst>
        </c:ser>
        <c:dLbls>
          <c:showLegendKey val="0"/>
          <c:showVal val="0"/>
          <c:showCatName val="0"/>
          <c:showSerName val="0"/>
          <c:showPercent val="0"/>
          <c:showBubbleSize val="0"/>
        </c:dLbls>
        <c:axId val="263859448"/>
        <c:axId val="263859776"/>
      </c:radarChart>
      <c:catAx>
        <c:axId val="26385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859776"/>
        <c:crosses val="autoZero"/>
        <c:auto val="1"/>
        <c:lblAlgn val="ctr"/>
        <c:lblOffset val="100"/>
        <c:noMultiLvlLbl val="0"/>
      </c:catAx>
      <c:valAx>
        <c:axId val="26385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85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0.10230003873703999</c:v>
                </c:pt>
                <c:pt idx="1">
                  <c:v>0.49077824783499002</c:v>
                </c:pt>
                <c:pt idx="2">
                  <c:v>0.15629814111123</c:v>
                </c:pt>
                <c:pt idx="3">
                  <c:v>0.48409560607421998</c:v>
                </c:pt>
                <c:pt idx="4">
                  <c:v>0.54796278472891002</c:v>
                </c:pt>
                <c:pt idx="5">
                  <c:v>0.11737239760381001</c:v>
                </c:pt>
                <c:pt idx="6">
                  <c:v>0.45944802113525002</c:v>
                </c:pt>
                <c:pt idx="7">
                  <c:v>7.3091447659470996E-2</c:v>
                </c:pt>
                <c:pt idx="8">
                  <c:v>0</c:v>
                </c:pt>
                <c:pt idx="9">
                  <c:v>0.12981767828294</c:v>
                </c:pt>
                <c:pt idx="10">
                  <c:v>0.27928961713603001</c:v>
                </c:pt>
                <c:pt idx="11">
                  <c:v>0.20001025693624999</c:v>
                </c:pt>
                <c:pt idx="12">
                  <c:v>0.20801948780410001</c:v>
                </c:pt>
                <c:pt idx="13">
                  <c:v>0.11682842087719</c:v>
                </c:pt>
                <c:pt idx="14">
                  <c:v>0.37756652286233</c:v>
                </c:pt>
                <c:pt idx="15">
                  <c:v>0.51475348884913996</c:v>
                </c:pt>
                <c:pt idx="16">
                  <c:v>0.13781786247700001</c:v>
                </c:pt>
                <c:pt idx="17">
                  <c:v>0.22344005384098001</c:v>
                </c:pt>
                <c:pt idx="18">
                  <c:v>0.17305140908712</c:v>
                </c:pt>
                <c:pt idx="19">
                  <c:v>0.15446143591452999</c:v>
                </c:pt>
                <c:pt idx="20">
                  <c:v>0.19954834560748</c:v>
                </c:pt>
                <c:pt idx="21">
                  <c:v>0.47135241391836002</c:v>
                </c:pt>
                <c:pt idx="22">
                  <c:v>0.60025984904822005</c:v>
                </c:pt>
                <c:pt idx="23">
                  <c:v>1.1751355925683999</c:v>
                </c:pt>
                <c:pt idx="24">
                  <c:v>0.95642251823740998</c:v>
                </c:pt>
                <c:pt idx="25">
                  <c:v>0.79926162839141002</c:v>
                </c:pt>
                <c:pt idx="26">
                  <c:v>0</c:v>
                </c:pt>
                <c:pt idx="27">
                  <c:v>0.19670786639242999</c:v>
                </c:pt>
                <c:pt idx="28">
                  <c:v>1.0744214653648001</c:v>
                </c:pt>
                <c:pt idx="29">
                  <c:v>0.54512843507783004</c:v>
                </c:pt>
                <c:pt idx="30">
                  <c:v>7.4296584278587E-2</c:v>
                </c:pt>
              </c:numCache>
            </c:numRef>
          </c:val>
          <c:smooth val="0"/>
          <c:extLst>
            <c:ext xmlns:c16="http://schemas.microsoft.com/office/drawing/2014/chart" uri="{C3380CC4-5D6E-409C-BE32-E72D297353CC}">
              <c16:uniqueId val="{00000000-D226-4190-AAF4-256CBE54B00C}"/>
            </c:ext>
          </c:extLst>
        </c:ser>
        <c:dLbls>
          <c:showLegendKey val="0"/>
          <c:showVal val="0"/>
          <c:showCatName val="0"/>
          <c:showSerName val="0"/>
          <c:showPercent val="0"/>
          <c:showBubbleSize val="0"/>
        </c:dLbls>
        <c:smooth val="0"/>
        <c:axId val="261662560"/>
        <c:axId val="305003184"/>
      </c:lineChart>
      <c:dateAx>
        <c:axId val="26166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03184"/>
        <c:crosses val="autoZero"/>
        <c:auto val="1"/>
        <c:lblOffset val="100"/>
        <c:baseTimeUnit val="days"/>
      </c:dateAx>
      <c:valAx>
        <c:axId val="30500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6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11</c:v>
                </c:pt>
                <c:pt idx="2">
                  <c:v>11</c:v>
                </c:pt>
                <c:pt idx="3">
                  <c:v>26</c:v>
                </c:pt>
                <c:pt idx="4">
                  <c:v>22</c:v>
                </c:pt>
                <c:pt idx="5">
                  <c:v>5</c:v>
                </c:pt>
                <c:pt idx="6">
                  <c:v>10</c:v>
                </c:pt>
              </c:numCache>
            </c:numRef>
          </c:val>
          <c:extLst>
            <c:ext xmlns:c16="http://schemas.microsoft.com/office/drawing/2014/chart" uri="{C3380CC4-5D6E-409C-BE32-E72D297353CC}">
              <c16:uniqueId val="{00000000-F5D3-442B-B258-E5C2F18462F2}"/>
            </c:ext>
          </c:extLst>
        </c:ser>
        <c:dLbls>
          <c:showLegendKey val="0"/>
          <c:showVal val="0"/>
          <c:showCatName val="0"/>
          <c:showSerName val="0"/>
          <c:showPercent val="0"/>
          <c:showBubbleSize val="0"/>
        </c:dLbls>
        <c:gapWidth val="219"/>
        <c:overlap val="-27"/>
        <c:axId val="303959936"/>
        <c:axId val="303960920"/>
      </c:barChart>
      <c:catAx>
        <c:axId val="30395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60920"/>
        <c:crosses val="autoZero"/>
        <c:auto val="1"/>
        <c:lblAlgn val="ctr"/>
        <c:lblOffset val="100"/>
        <c:noMultiLvlLbl val="0"/>
      </c:catAx>
      <c:valAx>
        <c:axId val="30396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5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22</c:v>
                </c:pt>
                <c:pt idx="1">
                  <c:v>23</c:v>
                </c:pt>
                <c:pt idx="2">
                  <c:v>15</c:v>
                </c:pt>
                <c:pt idx="3">
                  <c:v>13</c:v>
                </c:pt>
                <c:pt idx="4">
                  <c:v>75</c:v>
                </c:pt>
                <c:pt idx="5">
                  <c:v>52</c:v>
                </c:pt>
                <c:pt idx="6">
                  <c:v>16</c:v>
                </c:pt>
                <c:pt idx="7">
                  <c:v>27</c:v>
                </c:pt>
                <c:pt idx="8">
                  <c:v>2</c:v>
                </c:pt>
                <c:pt idx="9">
                  <c:v>6</c:v>
                </c:pt>
                <c:pt idx="10">
                  <c:v>0</c:v>
                </c:pt>
                <c:pt idx="11">
                  <c:v>3</c:v>
                </c:pt>
                <c:pt idx="12">
                  <c:v>2</c:v>
                </c:pt>
                <c:pt idx="13">
                  <c:v>5</c:v>
                </c:pt>
                <c:pt idx="14">
                  <c:v>-3</c:v>
                </c:pt>
                <c:pt idx="15">
                  <c:v>-2</c:v>
                </c:pt>
                <c:pt idx="16">
                  <c:v>15</c:v>
                </c:pt>
                <c:pt idx="17">
                  <c:v>8</c:v>
                </c:pt>
                <c:pt idx="18">
                  <c:v>8</c:v>
                </c:pt>
                <c:pt idx="19">
                  <c:v>-2</c:v>
                </c:pt>
                <c:pt idx="20">
                  <c:v>-12</c:v>
                </c:pt>
                <c:pt idx="21">
                  <c:v>-15</c:v>
                </c:pt>
                <c:pt idx="22">
                  <c:v>-20</c:v>
                </c:pt>
                <c:pt idx="23">
                  <c:v>9</c:v>
                </c:pt>
                <c:pt idx="24">
                  <c:v>23</c:v>
                </c:pt>
                <c:pt idx="25">
                  <c:v>18</c:v>
                </c:pt>
                <c:pt idx="26">
                  <c:v>36</c:v>
                </c:pt>
                <c:pt idx="27">
                  <c:v>10</c:v>
                </c:pt>
                <c:pt idx="28">
                  <c:v>20</c:v>
                </c:pt>
                <c:pt idx="29">
                  <c:v>32</c:v>
                </c:pt>
                <c:pt idx="30">
                  <c:v>11</c:v>
                </c:pt>
              </c:numCache>
            </c:numRef>
          </c:val>
          <c:smooth val="0"/>
          <c:extLst>
            <c:ext xmlns:c16="http://schemas.microsoft.com/office/drawing/2014/chart" uri="{C3380CC4-5D6E-409C-BE32-E72D297353CC}">
              <c16:uniqueId val="{00000000-F5AF-4DE3-B2C7-DD7A8FCE7D5D}"/>
            </c:ext>
          </c:extLst>
        </c:ser>
        <c:dLbls>
          <c:showLegendKey val="0"/>
          <c:showVal val="0"/>
          <c:showCatName val="0"/>
          <c:showSerName val="0"/>
          <c:showPercent val="0"/>
          <c:showBubbleSize val="0"/>
        </c:dLbls>
        <c:smooth val="0"/>
        <c:axId val="309380104"/>
        <c:axId val="309379120"/>
      </c:lineChart>
      <c:dateAx>
        <c:axId val="30938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79120"/>
        <c:crosses val="autoZero"/>
        <c:auto val="1"/>
        <c:lblOffset val="100"/>
        <c:baseTimeUnit val="days"/>
      </c:dateAx>
      <c:valAx>
        <c:axId val="30937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8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c:v>
                </c:pt>
                <c:pt idx="1">
                  <c:v>2</c:v>
                </c:pt>
                <c:pt idx="2">
                  <c:v>2</c:v>
                </c:pt>
                <c:pt idx="3">
                  <c:v>4</c:v>
                </c:pt>
                <c:pt idx="4">
                  <c:v>2</c:v>
                </c:pt>
                <c:pt idx="5">
                  <c:v>2</c:v>
                </c:pt>
                <c:pt idx="6">
                  <c:v>2</c:v>
                </c:pt>
                <c:pt idx="7">
                  <c:v>1</c:v>
                </c:pt>
                <c:pt idx="8">
                  <c:v>0</c:v>
                </c:pt>
                <c:pt idx="9">
                  <c:v>2</c:v>
                </c:pt>
                <c:pt idx="10">
                  <c:v>3</c:v>
                </c:pt>
                <c:pt idx="11">
                  <c:v>1</c:v>
                </c:pt>
                <c:pt idx="12">
                  <c:v>2</c:v>
                </c:pt>
                <c:pt idx="13">
                  <c:v>4</c:v>
                </c:pt>
                <c:pt idx="14">
                  <c:v>1</c:v>
                </c:pt>
                <c:pt idx="15">
                  <c:v>2</c:v>
                </c:pt>
                <c:pt idx="16">
                  <c:v>2</c:v>
                </c:pt>
                <c:pt idx="17">
                  <c:v>5</c:v>
                </c:pt>
                <c:pt idx="18">
                  <c:v>6</c:v>
                </c:pt>
                <c:pt idx="19">
                  <c:v>6</c:v>
                </c:pt>
                <c:pt idx="20">
                  <c:v>3</c:v>
                </c:pt>
                <c:pt idx="21">
                  <c:v>3</c:v>
                </c:pt>
                <c:pt idx="22">
                  <c:v>3</c:v>
                </c:pt>
                <c:pt idx="23">
                  <c:v>1</c:v>
                </c:pt>
                <c:pt idx="24">
                  <c:v>1</c:v>
                </c:pt>
                <c:pt idx="25">
                  <c:v>2</c:v>
                </c:pt>
                <c:pt idx="26">
                  <c:v>0</c:v>
                </c:pt>
                <c:pt idx="27">
                  <c:v>1</c:v>
                </c:pt>
                <c:pt idx="28">
                  <c:v>2</c:v>
                </c:pt>
                <c:pt idx="29">
                  <c:v>1</c:v>
                </c:pt>
                <c:pt idx="30">
                  <c:v>1</c:v>
                </c:pt>
              </c:numCache>
            </c:numRef>
          </c:val>
          <c:smooth val="0"/>
          <c:extLst>
            <c:ext xmlns:c16="http://schemas.microsoft.com/office/drawing/2014/chart" uri="{C3380CC4-5D6E-409C-BE32-E72D297353CC}">
              <c16:uniqueId val="{00000000-41B9-419B-8484-B4B4B7C6D8BE}"/>
            </c:ext>
          </c:extLst>
        </c:ser>
        <c:dLbls>
          <c:showLegendKey val="0"/>
          <c:showVal val="0"/>
          <c:showCatName val="0"/>
          <c:showSerName val="0"/>
          <c:showPercent val="0"/>
          <c:showBubbleSize val="0"/>
        </c:dLbls>
        <c:smooth val="0"/>
        <c:axId val="381688784"/>
        <c:axId val="381690424"/>
      </c:lineChart>
      <c:dateAx>
        <c:axId val="38168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90424"/>
        <c:crosses val="autoZero"/>
        <c:auto val="1"/>
        <c:lblOffset val="100"/>
        <c:baseTimeUnit val="days"/>
      </c:dateAx>
      <c:valAx>
        <c:axId val="38169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8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8</c:v>
                </c:pt>
                <c:pt idx="2">
                  <c:v>13</c:v>
                </c:pt>
                <c:pt idx="3">
                  <c:v>11</c:v>
                </c:pt>
                <c:pt idx="4">
                  <c:v>10</c:v>
                </c:pt>
                <c:pt idx="5">
                  <c:v>10</c:v>
                </c:pt>
                <c:pt idx="6">
                  <c:v>10</c:v>
                </c:pt>
              </c:numCache>
            </c:numRef>
          </c:val>
          <c:extLst>
            <c:ext xmlns:c16="http://schemas.microsoft.com/office/drawing/2014/chart" uri="{C3380CC4-5D6E-409C-BE32-E72D297353CC}">
              <c16:uniqueId val="{00000000-77D9-412E-B07F-57158188A452}"/>
            </c:ext>
          </c:extLst>
        </c:ser>
        <c:dLbls>
          <c:showLegendKey val="0"/>
          <c:showVal val="0"/>
          <c:showCatName val="0"/>
          <c:showSerName val="0"/>
          <c:showPercent val="0"/>
          <c:showBubbleSize val="0"/>
        </c:dLbls>
        <c:gapWidth val="219"/>
        <c:overlap val="-27"/>
        <c:axId val="381704528"/>
        <c:axId val="381709776"/>
      </c:barChart>
      <c:catAx>
        <c:axId val="38170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09776"/>
        <c:crosses val="autoZero"/>
        <c:auto val="1"/>
        <c:lblAlgn val="ctr"/>
        <c:lblOffset val="100"/>
        <c:noMultiLvlLbl val="0"/>
      </c:catAx>
      <c:valAx>
        <c:axId val="38170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0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0.54464921224245999</c:v>
                </c:pt>
                <c:pt idx="1">
                  <c:v>0.26218507332524998</c:v>
                </c:pt>
                <c:pt idx="2">
                  <c:v>0.37285364988653003</c:v>
                </c:pt>
                <c:pt idx="3">
                  <c:v>0.35757610734044998</c:v>
                </c:pt>
                <c:pt idx="4">
                  <c:v>0.15780800133376999</c:v>
                </c:pt>
                <c:pt idx="5">
                  <c:v>0.21821236429858001</c:v>
                </c:pt>
                <c:pt idx="6">
                  <c:v>0.43225669930554</c:v>
                </c:pt>
              </c:numCache>
            </c:numRef>
          </c:val>
          <c:extLst>
            <c:ext xmlns:c16="http://schemas.microsoft.com/office/drawing/2014/chart" uri="{C3380CC4-5D6E-409C-BE32-E72D297353CC}">
              <c16:uniqueId val="{00000000-F5C1-4B0F-8529-72A44A7316BA}"/>
            </c:ext>
          </c:extLst>
        </c:ser>
        <c:dLbls>
          <c:showLegendKey val="0"/>
          <c:showVal val="0"/>
          <c:showCatName val="0"/>
          <c:showSerName val="0"/>
          <c:showPercent val="0"/>
          <c:showBubbleSize val="0"/>
        </c:dLbls>
        <c:gapWidth val="219"/>
        <c:overlap val="-27"/>
        <c:axId val="310433608"/>
        <c:axId val="310435248"/>
      </c:barChart>
      <c:catAx>
        <c:axId val="310433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35248"/>
        <c:crosses val="autoZero"/>
        <c:auto val="1"/>
        <c:lblAlgn val="ctr"/>
        <c:lblOffset val="100"/>
        <c:noMultiLvlLbl val="0"/>
      </c:catAx>
      <c:valAx>
        <c:axId val="31043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3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Gustavo Posse</c:v>
                </c:pt>
              </c:strCache>
            </c:strRef>
          </c:cat>
          <c:val>
            <c:numRef>
              <c:f>Sheet1!$B$2</c:f>
              <c:numCache>
                <c:formatCode>General</c:formatCode>
                <c:ptCount val="1"/>
                <c:pt idx="0">
                  <c:v>3</c:v>
                </c:pt>
              </c:numCache>
            </c:numRef>
          </c:val>
          <c:extLst>
            <c:ext xmlns:c16="http://schemas.microsoft.com/office/drawing/2014/chart" uri="{C3380CC4-5D6E-409C-BE32-E72D297353CC}">
              <c16:uniqueId val="{00000000-E218-4FD4-B877-B09F5F35ED6E}"/>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Gustavo Posse</c:v>
                </c:pt>
              </c:strCache>
            </c:strRef>
          </c:cat>
          <c:val>
            <c:numRef>
              <c:f>Sheet1!$C$2</c:f>
              <c:numCache>
                <c:formatCode>General</c:formatCode>
                <c:ptCount val="1"/>
                <c:pt idx="0">
                  <c:v>2</c:v>
                </c:pt>
              </c:numCache>
            </c:numRef>
          </c:val>
          <c:extLst>
            <c:ext xmlns:c16="http://schemas.microsoft.com/office/drawing/2014/chart" uri="{C3380CC4-5D6E-409C-BE32-E72D297353CC}">
              <c16:uniqueId val="{00000001-E218-4FD4-B877-B09F5F35ED6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Gustavo Posse</c:v>
                </c:pt>
              </c:strCache>
            </c:strRef>
          </c:cat>
          <c:val>
            <c:numRef>
              <c:f>Sheet1!$D$2</c:f>
              <c:numCache>
                <c:formatCode>General</c:formatCode>
                <c:ptCount val="1"/>
                <c:pt idx="0">
                  <c:v>39</c:v>
                </c:pt>
              </c:numCache>
            </c:numRef>
          </c:val>
          <c:extLst>
            <c:ext xmlns:c16="http://schemas.microsoft.com/office/drawing/2014/chart" uri="{C3380CC4-5D6E-409C-BE32-E72D297353CC}">
              <c16:uniqueId val="{00000002-E218-4FD4-B877-B09F5F35ED6E}"/>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Gustavo Posse</c:v>
                </c:pt>
              </c:strCache>
            </c:strRef>
          </c:cat>
          <c:val>
            <c:numRef>
              <c:f>Sheet1!$E$2</c:f>
              <c:numCache>
                <c:formatCode>General</c:formatCode>
                <c:ptCount val="1"/>
                <c:pt idx="0">
                  <c:v>26</c:v>
                </c:pt>
              </c:numCache>
            </c:numRef>
          </c:val>
          <c:extLst>
            <c:ext xmlns:c16="http://schemas.microsoft.com/office/drawing/2014/chart" uri="{C3380CC4-5D6E-409C-BE32-E72D297353CC}">
              <c16:uniqueId val="{00000003-E218-4FD4-B877-B09F5F35ED6E}"/>
            </c:ext>
          </c:extLst>
        </c:ser>
        <c:dLbls>
          <c:showLegendKey val="0"/>
          <c:showVal val="0"/>
          <c:showCatName val="0"/>
          <c:showSerName val="0"/>
          <c:showPercent val="0"/>
          <c:showBubbleSize val="0"/>
        </c:dLbls>
        <c:gapWidth val="150"/>
        <c:overlap val="100"/>
        <c:axId val="381695672"/>
        <c:axId val="381692720"/>
      </c:barChart>
      <c:catAx>
        <c:axId val="38169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92720"/>
        <c:crosses val="autoZero"/>
        <c:auto val="1"/>
        <c:lblAlgn val="ctr"/>
        <c:lblOffset val="100"/>
        <c:noMultiLvlLbl val="0"/>
      </c:catAx>
      <c:valAx>
        <c:axId val="381692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9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1.5166186778163</c:v>
                </c:pt>
                <c:pt idx="1">
                  <c:v>8.2724655153618001E-2</c:v>
                </c:pt>
                <c:pt idx="2">
                  <c:v>0.15005867679028001</c:v>
                </c:pt>
                <c:pt idx="3">
                  <c:v>0</c:v>
                </c:pt>
                <c:pt idx="4">
                  <c:v>1.8911240933955</c:v>
                </c:pt>
                <c:pt idx="5">
                  <c:v>0</c:v>
                </c:pt>
                <c:pt idx="6">
                  <c:v>0</c:v>
                </c:pt>
                <c:pt idx="7">
                  <c:v>0</c:v>
                </c:pt>
                <c:pt idx="8">
                  <c:v>0</c:v>
                </c:pt>
                <c:pt idx="9">
                  <c:v>0</c:v>
                </c:pt>
                <c:pt idx="10">
                  <c:v>0.20617036148750001</c:v>
                </c:pt>
                <c:pt idx="11">
                  <c:v>0.1023904646475</c:v>
                </c:pt>
                <c:pt idx="12">
                  <c:v>0.17561812173808</c:v>
                </c:pt>
                <c:pt idx="13">
                  <c:v>0.17923675283283999</c:v>
                </c:pt>
                <c:pt idx="14">
                  <c:v>0.45035925219842998</c:v>
                </c:pt>
                <c:pt idx="15">
                  <c:v>0.59478385779054999</c:v>
                </c:pt>
                <c:pt idx="16">
                  <c:v>0.74917115025747005</c:v>
                </c:pt>
                <c:pt idx="17">
                  <c:v>0.3319674146087</c:v>
                </c:pt>
                <c:pt idx="18">
                  <c:v>0.54572621345525996</c:v>
                </c:pt>
                <c:pt idx="19">
                  <c:v>9.9141330905033007E-2</c:v>
                </c:pt>
                <c:pt idx="20">
                  <c:v>0.48010226220937002</c:v>
                </c:pt>
                <c:pt idx="21">
                  <c:v>0.11805315481753</c:v>
                </c:pt>
                <c:pt idx="22">
                  <c:v>0.26779702319497001</c:v>
                </c:pt>
                <c:pt idx="23">
                  <c:v>0.28868125784227999</c:v>
                </c:pt>
              </c:numCache>
            </c:numRef>
          </c:val>
          <c:smooth val="0"/>
          <c:extLst>
            <c:ext xmlns:c16="http://schemas.microsoft.com/office/drawing/2014/chart" uri="{C3380CC4-5D6E-409C-BE32-E72D297353CC}">
              <c16:uniqueId val="{00000000-2379-4664-A466-269660B57FD3}"/>
            </c:ext>
          </c:extLst>
        </c:ser>
        <c:dLbls>
          <c:showLegendKey val="0"/>
          <c:showVal val="0"/>
          <c:showCatName val="0"/>
          <c:showSerName val="0"/>
          <c:showPercent val="0"/>
          <c:showBubbleSize val="0"/>
        </c:dLbls>
        <c:smooth val="0"/>
        <c:axId val="193038832"/>
        <c:axId val="165912504"/>
      </c:lineChart>
      <c:catAx>
        <c:axId val="19303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912504"/>
        <c:crosses val="autoZero"/>
        <c:auto val="1"/>
        <c:lblAlgn val="ctr"/>
        <c:lblOffset val="100"/>
        <c:noMultiLvlLbl val="0"/>
      </c:catAx>
      <c:valAx>
        <c:axId val="16591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30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1</c:v>
                </c:pt>
                <c:pt idx="2">
                  <c:v>1</c:v>
                </c:pt>
                <c:pt idx="3">
                  <c:v>0</c:v>
                </c:pt>
                <c:pt idx="4">
                  <c:v>1</c:v>
                </c:pt>
                <c:pt idx="5">
                  <c:v>0</c:v>
                </c:pt>
                <c:pt idx="6">
                  <c:v>0</c:v>
                </c:pt>
                <c:pt idx="7">
                  <c:v>0</c:v>
                </c:pt>
                <c:pt idx="8">
                  <c:v>0</c:v>
                </c:pt>
                <c:pt idx="9">
                  <c:v>0</c:v>
                </c:pt>
                <c:pt idx="10">
                  <c:v>2</c:v>
                </c:pt>
                <c:pt idx="11">
                  <c:v>3</c:v>
                </c:pt>
                <c:pt idx="12">
                  <c:v>7</c:v>
                </c:pt>
                <c:pt idx="13">
                  <c:v>2</c:v>
                </c:pt>
                <c:pt idx="14">
                  <c:v>7</c:v>
                </c:pt>
                <c:pt idx="15">
                  <c:v>4</c:v>
                </c:pt>
                <c:pt idx="16">
                  <c:v>4</c:v>
                </c:pt>
                <c:pt idx="17">
                  <c:v>6</c:v>
                </c:pt>
                <c:pt idx="18">
                  <c:v>1</c:v>
                </c:pt>
                <c:pt idx="19">
                  <c:v>5</c:v>
                </c:pt>
                <c:pt idx="20">
                  <c:v>3</c:v>
                </c:pt>
                <c:pt idx="21">
                  <c:v>11</c:v>
                </c:pt>
                <c:pt idx="22">
                  <c:v>5</c:v>
                </c:pt>
                <c:pt idx="23">
                  <c:v>6</c:v>
                </c:pt>
              </c:numCache>
            </c:numRef>
          </c:val>
          <c:smooth val="0"/>
          <c:extLst>
            <c:ext xmlns:c16="http://schemas.microsoft.com/office/drawing/2014/chart" uri="{C3380CC4-5D6E-409C-BE32-E72D297353CC}">
              <c16:uniqueId val="{00000000-D519-4FC2-9D19-C749721F5A34}"/>
            </c:ext>
          </c:extLst>
        </c:ser>
        <c:dLbls>
          <c:showLegendKey val="0"/>
          <c:showVal val="0"/>
          <c:showCatName val="0"/>
          <c:showSerName val="0"/>
          <c:showPercent val="0"/>
          <c:showBubbleSize val="0"/>
        </c:dLbls>
        <c:smooth val="0"/>
        <c:axId val="305530352"/>
        <c:axId val="305530680"/>
      </c:lineChart>
      <c:catAx>
        <c:axId val="30553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30680"/>
        <c:crosses val="autoZero"/>
        <c:auto val="1"/>
        <c:lblAlgn val="ctr"/>
        <c:lblOffset val="100"/>
        <c:noMultiLvlLbl val="0"/>
      </c:catAx>
      <c:valAx>
        <c:axId val="30553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3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0.40125391672187</c:v>
                </c:pt>
                <c:pt idx="2">
                  <c:v>0.29217928336825</c:v>
                </c:pt>
                <c:pt idx="3">
                  <c:v>0</c:v>
                </c:pt>
                <c:pt idx="4">
                  <c:v>0.38427737416060997</c:v>
                </c:pt>
                <c:pt idx="5">
                  <c:v>0</c:v>
                </c:pt>
                <c:pt idx="6">
                  <c:v>0</c:v>
                </c:pt>
              </c:numCache>
            </c:numRef>
          </c:val>
          <c:extLst>
            <c:ext xmlns:c16="http://schemas.microsoft.com/office/drawing/2014/chart" uri="{C3380CC4-5D6E-409C-BE32-E72D297353CC}">
              <c16:uniqueId val="{00000000-B386-45F6-9538-98C342C11C28}"/>
            </c:ext>
          </c:extLst>
        </c:ser>
        <c:dLbls>
          <c:showLegendKey val="0"/>
          <c:showVal val="0"/>
          <c:showCatName val="0"/>
          <c:showSerName val="0"/>
          <c:showPercent val="0"/>
          <c:showBubbleSize val="0"/>
        </c:dLbls>
        <c:gapWidth val="219"/>
        <c:overlap val="-27"/>
        <c:axId val="305523464"/>
        <c:axId val="305524120"/>
      </c:barChart>
      <c:catAx>
        <c:axId val="305523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24120"/>
        <c:crosses val="autoZero"/>
        <c:auto val="1"/>
        <c:lblAlgn val="ctr"/>
        <c:lblOffset val="100"/>
        <c:noMultiLvlLbl val="0"/>
      </c:catAx>
      <c:valAx>
        <c:axId val="30552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2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Gustavo Posse</c:v>
                </c:pt>
              </c:strCache>
            </c:strRef>
          </c:cat>
          <c:val>
            <c:numRef>
              <c:f>Sheet1!$B$2</c:f>
              <c:numCache>
                <c:formatCode>General</c:formatCode>
                <c:ptCount val="1"/>
                <c:pt idx="0">
                  <c:v>24400</c:v>
                </c:pt>
              </c:numCache>
            </c:numRef>
          </c:val>
          <c:extLst>
            <c:ext xmlns:c16="http://schemas.microsoft.com/office/drawing/2014/chart" uri="{C3380CC4-5D6E-409C-BE32-E72D297353CC}">
              <c16:uniqueId val="{00000000-FB2F-474F-8921-930D3E2E49E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Gustavo Posse</c:v>
                </c:pt>
              </c:strCache>
            </c:strRef>
          </c:cat>
          <c:val>
            <c:numRef>
              <c:f>Sheet1!$C$2</c:f>
              <c:numCache>
                <c:formatCode>General</c:formatCode>
                <c:ptCount val="1"/>
                <c:pt idx="0">
                  <c:v>2515</c:v>
                </c:pt>
              </c:numCache>
            </c:numRef>
          </c:val>
          <c:extLst>
            <c:ext xmlns:c16="http://schemas.microsoft.com/office/drawing/2014/chart" uri="{C3380CC4-5D6E-409C-BE32-E72D297353CC}">
              <c16:uniqueId val="{00000001-FB2F-474F-8921-930D3E2E49E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Gustavo Posse</c:v>
                </c:pt>
              </c:strCache>
            </c:strRef>
          </c:cat>
          <c:val>
            <c:numRef>
              <c:f>Sheet1!$D$2</c:f>
              <c:numCache>
                <c:formatCode>General</c:formatCode>
                <c:ptCount val="1"/>
                <c:pt idx="0">
                  <c:v>162</c:v>
                </c:pt>
              </c:numCache>
            </c:numRef>
          </c:val>
          <c:extLst>
            <c:ext xmlns:c16="http://schemas.microsoft.com/office/drawing/2014/chart" uri="{C3380CC4-5D6E-409C-BE32-E72D297353CC}">
              <c16:uniqueId val="{00000002-FB2F-474F-8921-930D3E2E49E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Gustavo Posse</c:v>
                </c:pt>
              </c:strCache>
            </c:strRef>
          </c:cat>
          <c:val>
            <c:numRef>
              <c:f>Sheet1!$E$2</c:f>
              <c:numCache>
                <c:formatCode>General</c:formatCode>
                <c:ptCount val="1"/>
                <c:pt idx="0">
                  <c:v>65</c:v>
                </c:pt>
              </c:numCache>
            </c:numRef>
          </c:val>
          <c:extLst>
            <c:ext xmlns:c16="http://schemas.microsoft.com/office/drawing/2014/chart" uri="{C3380CC4-5D6E-409C-BE32-E72D297353CC}">
              <c16:uniqueId val="{00000003-FB2F-474F-8921-930D3E2E49E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Gustavo Posse</c:v>
                </c:pt>
              </c:strCache>
            </c:strRef>
          </c:cat>
          <c:val>
            <c:numRef>
              <c:f>Sheet1!$F$2</c:f>
              <c:numCache>
                <c:formatCode>General</c:formatCode>
                <c:ptCount val="1"/>
                <c:pt idx="0">
                  <c:v>25</c:v>
                </c:pt>
              </c:numCache>
            </c:numRef>
          </c:val>
          <c:extLst>
            <c:ext xmlns:c16="http://schemas.microsoft.com/office/drawing/2014/chart" uri="{C3380CC4-5D6E-409C-BE32-E72D297353CC}">
              <c16:uniqueId val="{00000004-FB2F-474F-8921-930D3E2E49E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Gustavo Posse</c:v>
                </c:pt>
              </c:strCache>
            </c:strRef>
          </c:cat>
          <c:val>
            <c:numRef>
              <c:f>Sheet1!$G$2</c:f>
              <c:numCache>
                <c:formatCode>General</c:formatCode>
                <c:ptCount val="1"/>
                <c:pt idx="0">
                  <c:v>416</c:v>
                </c:pt>
              </c:numCache>
            </c:numRef>
          </c:val>
          <c:extLst>
            <c:ext xmlns:c16="http://schemas.microsoft.com/office/drawing/2014/chart" uri="{C3380CC4-5D6E-409C-BE32-E72D297353CC}">
              <c16:uniqueId val="{00000005-FB2F-474F-8921-930D3E2E49E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Gustavo Posse</c:v>
                </c:pt>
              </c:strCache>
            </c:strRef>
          </c:cat>
          <c:val>
            <c:numRef>
              <c:f>Sheet1!$H$2</c:f>
              <c:numCache>
                <c:formatCode>General</c:formatCode>
                <c:ptCount val="1"/>
                <c:pt idx="0">
                  <c:v>3597</c:v>
                </c:pt>
              </c:numCache>
            </c:numRef>
          </c:val>
          <c:extLst>
            <c:ext xmlns:c16="http://schemas.microsoft.com/office/drawing/2014/chart" uri="{C3380CC4-5D6E-409C-BE32-E72D297353CC}">
              <c16:uniqueId val="{00000006-FB2F-474F-8921-930D3E2E49E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Gustavo Posse</c:v>
                </c:pt>
              </c:strCache>
            </c:strRef>
          </c:cat>
          <c:val>
            <c:numRef>
              <c:f>Sheet1!$I$2</c:f>
              <c:numCache>
                <c:formatCode>General</c:formatCode>
                <c:ptCount val="1"/>
                <c:pt idx="0">
                  <c:v>5184</c:v>
                </c:pt>
              </c:numCache>
            </c:numRef>
          </c:val>
          <c:extLst>
            <c:ext xmlns:c16="http://schemas.microsoft.com/office/drawing/2014/chart" uri="{C3380CC4-5D6E-409C-BE32-E72D297353CC}">
              <c16:uniqueId val="{00000007-FB2F-474F-8921-930D3E2E49EB}"/>
            </c:ext>
          </c:extLst>
        </c:ser>
        <c:dLbls>
          <c:showLegendKey val="0"/>
          <c:showVal val="0"/>
          <c:showCatName val="0"/>
          <c:showSerName val="0"/>
          <c:showPercent val="0"/>
          <c:showBubbleSize val="0"/>
        </c:dLbls>
        <c:gapWidth val="150"/>
        <c:overlap val="100"/>
        <c:axId val="305522152"/>
        <c:axId val="305524776"/>
      </c:barChart>
      <c:catAx>
        <c:axId val="30552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24776"/>
        <c:crosses val="autoZero"/>
        <c:auto val="1"/>
        <c:lblAlgn val="ctr"/>
        <c:lblOffset val="100"/>
        <c:noMultiLvlLbl val="0"/>
      </c:catAx>
      <c:valAx>
        <c:axId val="305524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2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019-48A9-A24C-0F6E16E31594}"/>
            </c:ext>
          </c:extLst>
        </c:ser>
        <c:dLbls>
          <c:showLegendKey val="0"/>
          <c:showVal val="0"/>
          <c:showCatName val="0"/>
          <c:showSerName val="0"/>
          <c:showPercent val="0"/>
          <c:showBubbleSize val="0"/>
        </c:dLbls>
        <c:gapWidth val="219"/>
        <c:overlap val="-27"/>
        <c:axId val="310881248"/>
        <c:axId val="310885840"/>
      </c:barChart>
      <c:catAx>
        <c:axId val="31088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85840"/>
        <c:crosses val="autoZero"/>
        <c:auto val="1"/>
        <c:lblAlgn val="ctr"/>
        <c:lblOffset val="100"/>
        <c:noMultiLvlLbl val="0"/>
      </c:catAx>
      <c:valAx>
        <c:axId val="31088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8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B8086-7068-4E46-BFA6-EE99EF1948E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AAA52CC-7471-47BE-87C8-74E02BED292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97060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2DFCA-6A13-4B3D-BE81-6E4735764E3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E828E97-439E-4D69-B45D-640F27E8EEFC}"/>
              </a:ext>
            </a:extLst>
          </p:cNvPr>
          <p:cNvGraphicFramePr>
            <a:graphicFrameLocks noGrp="1"/>
          </p:cNvGraphicFramePr>
          <p:nvPr>
            <p:ph type="tbl" sz="quarter" idx="13"/>
            <p:extLst>
              <p:ext uri="{D42A27DB-BD31-4B8C-83A1-F6EECF244321}">
                <p14:modId xmlns:p14="http://schemas.microsoft.com/office/powerpoint/2010/main" val="2438206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93560559"/>
                    </a:ext>
                  </a:extLst>
                </a:gridCol>
                <a:gridCol w="740664">
                  <a:extLst>
                    <a:ext uri="{9D8B030D-6E8A-4147-A177-3AD203B41FA5}">
                      <a16:colId xmlns:a16="http://schemas.microsoft.com/office/drawing/2014/main" val="3127735389"/>
                    </a:ext>
                  </a:extLst>
                </a:gridCol>
                <a:gridCol w="740664">
                  <a:extLst>
                    <a:ext uri="{9D8B030D-6E8A-4147-A177-3AD203B41FA5}">
                      <a16:colId xmlns:a16="http://schemas.microsoft.com/office/drawing/2014/main" val="2798755196"/>
                    </a:ext>
                  </a:extLst>
                </a:gridCol>
                <a:gridCol w="740664">
                  <a:extLst>
                    <a:ext uri="{9D8B030D-6E8A-4147-A177-3AD203B41FA5}">
                      <a16:colId xmlns:a16="http://schemas.microsoft.com/office/drawing/2014/main" val="625734904"/>
                    </a:ext>
                  </a:extLst>
                </a:gridCol>
                <a:gridCol w="740664">
                  <a:extLst>
                    <a:ext uri="{9D8B030D-6E8A-4147-A177-3AD203B41FA5}">
                      <a16:colId xmlns:a16="http://schemas.microsoft.com/office/drawing/2014/main" val="3851133772"/>
                    </a:ext>
                  </a:extLst>
                </a:gridCol>
                <a:gridCol w="740664">
                  <a:extLst>
                    <a:ext uri="{9D8B030D-6E8A-4147-A177-3AD203B41FA5}">
                      <a16:colId xmlns:a16="http://schemas.microsoft.com/office/drawing/2014/main" val="4234684561"/>
                    </a:ext>
                  </a:extLst>
                </a:gridCol>
                <a:gridCol w="740664">
                  <a:extLst>
                    <a:ext uri="{9D8B030D-6E8A-4147-A177-3AD203B41FA5}">
                      <a16:colId xmlns:a16="http://schemas.microsoft.com/office/drawing/2014/main" val="3410666788"/>
                    </a:ext>
                  </a:extLst>
                </a:gridCol>
                <a:gridCol w="740664">
                  <a:extLst>
                    <a:ext uri="{9D8B030D-6E8A-4147-A177-3AD203B41FA5}">
                      <a16:colId xmlns:a16="http://schemas.microsoft.com/office/drawing/2014/main" val="4114741112"/>
                    </a:ext>
                  </a:extLst>
                </a:gridCol>
                <a:gridCol w="740664">
                  <a:extLst>
                    <a:ext uri="{9D8B030D-6E8A-4147-A177-3AD203B41FA5}">
                      <a16:colId xmlns:a16="http://schemas.microsoft.com/office/drawing/2014/main" val="3019690212"/>
                    </a:ext>
                  </a:extLst>
                </a:gridCol>
                <a:gridCol w="740664">
                  <a:extLst>
                    <a:ext uri="{9D8B030D-6E8A-4147-A177-3AD203B41FA5}">
                      <a16:colId xmlns:a16="http://schemas.microsoft.com/office/drawing/2014/main" val="21027298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59787417"/>
                  </a:ext>
                </a:extLst>
              </a:tr>
              <a:tr h="370840">
                <a:tc>
                  <a:txBody>
                    <a:bodyPr/>
                    <a:lstStyle/>
                    <a:p>
                      <a:r>
                        <a:rPr lang="en-US" sz="1000"/>
                        <a:t>Gustavo Posse</a:t>
                      </a:r>
                    </a:p>
                  </a:txBody>
                  <a:tcPr/>
                </a:tc>
                <a:tc>
                  <a:txBody>
                    <a:bodyPr/>
                    <a:lstStyle/>
                    <a:p>
                      <a:r>
                        <a:rPr lang="en-US" sz="1000"/>
                        <a:t>156137</a:t>
                      </a:r>
                    </a:p>
                  </a:txBody>
                  <a:tcPr/>
                </a:tc>
                <a:tc>
                  <a:txBody>
                    <a:bodyPr/>
                    <a:lstStyle/>
                    <a:p>
                      <a:r>
                        <a:rPr lang="en-US" sz="1000"/>
                        <a:t>397</a:t>
                      </a:r>
                    </a:p>
                  </a:txBody>
                  <a:tcPr/>
                </a:tc>
                <a:tc>
                  <a:txBody>
                    <a:bodyPr/>
                    <a:lstStyle/>
                    <a:p>
                      <a:r>
                        <a:rPr lang="en-US" sz="1000"/>
                        <a:t>70</a:t>
                      </a:r>
                    </a:p>
                  </a:txBody>
                  <a:tcPr/>
                </a:tc>
                <a:tc>
                  <a:txBody>
                    <a:bodyPr/>
                    <a:lstStyle/>
                    <a:p>
                      <a:r>
                        <a:rPr lang="en-US" sz="1000"/>
                        <a:t>27583</a:t>
                      </a:r>
                    </a:p>
                  </a:txBody>
                  <a:tcPr/>
                </a:tc>
                <a:tc>
                  <a:txBody>
                    <a:bodyPr/>
                    <a:lstStyle/>
                    <a:p>
                      <a:r>
                        <a:rPr lang="en-US" sz="1000"/>
                        <a:t>3597</a:t>
                      </a:r>
                    </a:p>
                  </a:txBody>
                  <a:tcPr/>
                </a:tc>
                <a:tc>
                  <a:txBody>
                    <a:bodyPr/>
                    <a:lstStyle/>
                    <a:p>
                      <a:r>
                        <a:rPr lang="en-US" sz="1000"/>
                        <a:t>5184</a:t>
                      </a:r>
                    </a:p>
                  </a:txBody>
                  <a:tcPr/>
                </a:tc>
                <a:tc>
                  <a:txBody>
                    <a:bodyPr/>
                    <a:lstStyle/>
                    <a:p>
                      <a:r>
                        <a:rPr lang="en-US" sz="1000"/>
                        <a:t>0</a:t>
                      </a:r>
                    </a:p>
                  </a:txBody>
                  <a:tcPr/>
                </a:tc>
                <a:tc>
                  <a:txBody>
                    <a:bodyPr/>
                    <a:lstStyle/>
                    <a:p>
                      <a:r>
                        <a:rPr lang="en-US" sz="1000"/>
                        <a:t>0.3331%</a:t>
                      </a:r>
                    </a:p>
                  </a:txBody>
                  <a:tcPr/>
                </a:tc>
                <a:tc>
                  <a:txBody>
                    <a:bodyPr/>
                    <a:lstStyle/>
                    <a:p>
                      <a:r>
                        <a:rPr lang="en-US" sz="1000"/>
                        <a:t>0.0%</a:t>
                      </a:r>
                    </a:p>
                  </a:txBody>
                  <a:tcPr/>
                </a:tc>
                <a:extLst>
                  <a:ext uri="{0D108BD9-81ED-4DB2-BD59-A6C34878D82A}">
                    <a16:rowId xmlns:a16="http://schemas.microsoft.com/office/drawing/2014/main" val="1975273255"/>
                  </a:ext>
                </a:extLst>
              </a:tr>
            </a:tbl>
          </a:graphicData>
        </a:graphic>
      </p:graphicFrame>
      <p:sp>
        <p:nvSpPr>
          <p:cNvPr id="4" name="Text Placeholder 3">
            <a:extLst>
              <a:ext uri="{FF2B5EF4-FFF2-40B4-BE49-F238E27FC236}">
                <a16:creationId xmlns:a16="http://schemas.microsoft.com/office/drawing/2014/main" id="{D443F02D-C329-4F8B-8783-66B8BF47E51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08692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04023-59BF-4E2E-BC0F-B9C6F04B162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0A2E504-9A41-4E98-A628-82B50D894257}"/>
              </a:ext>
            </a:extLst>
          </p:cNvPr>
          <p:cNvGraphicFramePr>
            <a:graphicFrameLocks noGrp="1"/>
          </p:cNvGraphicFramePr>
          <p:nvPr>
            <p:ph type="chart" sz="quarter" idx="13"/>
            <p:extLst>
              <p:ext uri="{D42A27DB-BD31-4B8C-83A1-F6EECF244321}">
                <p14:modId xmlns:p14="http://schemas.microsoft.com/office/powerpoint/2010/main" val="4015826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A866C-86A0-41A8-A95F-BC052323583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D75DFED-4BD5-4A5D-A103-EFE2968CA3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76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AF02D-3678-4AE2-AACE-7A3EF46CCE76}"/>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62E9D374-CD59-4DD5-87C4-DC2BE0A298F1}"/>
              </a:ext>
            </a:extLst>
          </p:cNvPr>
          <p:cNvGraphicFramePr>
            <a:graphicFrameLocks noGrp="1"/>
          </p:cNvGraphicFramePr>
          <p:nvPr>
            <p:ph type="chart" sz="quarter" idx="13"/>
            <p:extLst>
              <p:ext uri="{D42A27DB-BD31-4B8C-83A1-F6EECF244321}">
                <p14:modId xmlns:p14="http://schemas.microsoft.com/office/powerpoint/2010/main" val="1885007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00CF5-9F6A-41E5-AD90-AF83F0CBDA1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624F55F-9EDA-455E-B79F-8F627D105C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127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D52C9-D1D0-4186-B856-1E6541C07B7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4001865-8CF8-469A-90C6-62DE8174B8D3}"/>
              </a:ext>
            </a:extLst>
          </p:cNvPr>
          <p:cNvGraphicFramePr>
            <a:graphicFrameLocks noGrp="1"/>
          </p:cNvGraphicFramePr>
          <p:nvPr>
            <p:ph type="chart" sz="quarter" idx="13"/>
            <p:extLst>
              <p:ext uri="{D42A27DB-BD31-4B8C-83A1-F6EECF244321}">
                <p14:modId xmlns:p14="http://schemas.microsoft.com/office/powerpoint/2010/main" val="3819913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BBACAD-55BD-4196-A845-CAF71C5A061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30B291F-35E1-4724-9D9C-3244E85242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6758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84671-70E8-453B-874D-BEA18506AD32}"/>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7DE57D6-E5EB-4B6F-8DC6-7040D2BE8652}"/>
              </a:ext>
            </a:extLst>
          </p:cNvPr>
          <p:cNvGraphicFramePr>
            <a:graphicFrameLocks noGrp="1"/>
          </p:cNvGraphicFramePr>
          <p:nvPr>
            <p:ph type="chart" sz="quarter" idx="13"/>
            <p:extLst>
              <p:ext uri="{D42A27DB-BD31-4B8C-83A1-F6EECF244321}">
                <p14:modId xmlns:p14="http://schemas.microsoft.com/office/powerpoint/2010/main" val="3002957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1AA8A0-B8FC-44E4-B711-10D47C9755E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61D8945-4B7F-44A1-8E68-F3EF71A16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1437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621D9-6988-49E1-8339-2EABFA633B0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937DF2B-B60C-4AD8-826D-50D13A0A92FD}"/>
              </a:ext>
            </a:extLst>
          </p:cNvPr>
          <p:cNvGraphicFramePr>
            <a:graphicFrameLocks noGrp="1"/>
          </p:cNvGraphicFramePr>
          <p:nvPr>
            <p:ph type="chart" sz="quarter" idx="13"/>
            <p:extLst>
              <p:ext uri="{D42A27DB-BD31-4B8C-83A1-F6EECF244321}">
                <p14:modId xmlns:p14="http://schemas.microsoft.com/office/powerpoint/2010/main" val="2565508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0EEF77-C2AA-4C36-952E-9678C0BACC2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081478E-E205-4E41-BBE6-1DCF3AF7FA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6762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8645-8BEE-41A4-AF24-7090CD017628}"/>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FC3D3A46-0DC7-42DB-A2FD-BEFD7B8679D8}"/>
              </a:ext>
            </a:extLst>
          </p:cNvPr>
          <p:cNvGraphicFramePr>
            <a:graphicFrameLocks noGrp="1"/>
          </p:cNvGraphicFramePr>
          <p:nvPr>
            <p:ph type="tbl" sz="quarter" idx="13"/>
            <p:extLst>
              <p:ext uri="{D42A27DB-BD31-4B8C-83A1-F6EECF244321}">
                <p14:modId xmlns:p14="http://schemas.microsoft.com/office/powerpoint/2010/main" val="3030306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9385577"/>
                    </a:ext>
                  </a:extLst>
                </a:gridCol>
                <a:gridCol w="658368">
                  <a:extLst>
                    <a:ext uri="{9D8B030D-6E8A-4147-A177-3AD203B41FA5}">
                      <a16:colId xmlns:a16="http://schemas.microsoft.com/office/drawing/2014/main" val="268812737"/>
                    </a:ext>
                  </a:extLst>
                </a:gridCol>
                <a:gridCol w="658368">
                  <a:extLst>
                    <a:ext uri="{9D8B030D-6E8A-4147-A177-3AD203B41FA5}">
                      <a16:colId xmlns:a16="http://schemas.microsoft.com/office/drawing/2014/main" val="3616315699"/>
                    </a:ext>
                  </a:extLst>
                </a:gridCol>
                <a:gridCol w="658368">
                  <a:extLst>
                    <a:ext uri="{9D8B030D-6E8A-4147-A177-3AD203B41FA5}">
                      <a16:colId xmlns:a16="http://schemas.microsoft.com/office/drawing/2014/main" val="1264232003"/>
                    </a:ext>
                  </a:extLst>
                </a:gridCol>
                <a:gridCol w="658368">
                  <a:extLst>
                    <a:ext uri="{9D8B030D-6E8A-4147-A177-3AD203B41FA5}">
                      <a16:colId xmlns:a16="http://schemas.microsoft.com/office/drawing/2014/main" val="2443289142"/>
                    </a:ext>
                  </a:extLst>
                </a:gridCol>
                <a:gridCol w="658368">
                  <a:extLst>
                    <a:ext uri="{9D8B030D-6E8A-4147-A177-3AD203B41FA5}">
                      <a16:colId xmlns:a16="http://schemas.microsoft.com/office/drawing/2014/main" val="107455004"/>
                    </a:ext>
                  </a:extLst>
                </a:gridCol>
                <a:gridCol w="658368">
                  <a:extLst>
                    <a:ext uri="{9D8B030D-6E8A-4147-A177-3AD203B41FA5}">
                      <a16:colId xmlns:a16="http://schemas.microsoft.com/office/drawing/2014/main" val="3297188565"/>
                    </a:ext>
                  </a:extLst>
                </a:gridCol>
                <a:gridCol w="658368">
                  <a:extLst>
                    <a:ext uri="{9D8B030D-6E8A-4147-A177-3AD203B41FA5}">
                      <a16:colId xmlns:a16="http://schemas.microsoft.com/office/drawing/2014/main" val="554918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311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- 2017-10-29 04:34:08</a:t>
                      </a:r>
                      <a:r>
                        <a:rPr kumimoji="0" lang="es-ES" sz="1000" b="0" i="0" u="none" strike="noStrike" kern="1200" cap="none" spc="0" normalizeH="0" baseline="0" noProof="0">
                          <a:ln>
                            <a:noFill/>
                          </a:ln>
                          <a:solidFill>
                            <a:prstClr val="black"/>
                          </a:solidFill>
                          <a:effectLst/>
                          <a:uLnTx/>
                          <a:uFillTx/>
                          <a:latin typeface="+mn-lt"/>
                          <a:ea typeface="+mn-ea"/>
                          <a:cs typeface="+mn-cs"/>
                        </a:rPr>
                        <a:t>
Estamos trabajando en la madrugada, para colocar los puentes ferroviarios, en el nuevo túnel de La Calandria y las vías del Ferrocarril General Belgrano Norte, en #VillaAdelina.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640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- 2017-10-23 00:05:27</a:t>
                      </a:r>
                      <a:r>
                        <a:rPr kumimoji="0" lang="es-ES" sz="1000" b="0" i="0" u="none" strike="noStrike" kern="1200" cap="none" spc="0" normalizeH="0" baseline="0" noProof="0">
                          <a:ln>
                            <a:noFill/>
                          </a:ln>
                          <a:solidFill>
                            <a:prstClr val="black"/>
                          </a:solidFill>
                          <a:effectLst/>
                          <a:uLnTx/>
                          <a:uFillTx/>
                          <a:latin typeface="+mn-lt"/>
                          <a:ea typeface="+mn-ea"/>
                          <a:cs typeface="+mn-cs"/>
                        </a:rPr>
                        <a:t>
¡Los vecinos de #SanIsidro volvieron a confiar en nosotros! #Cambiemos obtuvo el 61,2% , Unidad Ciudadana, 21,47% y 1Pais 9,06%.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0046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- 2017-10-26 14:09:19</a:t>
                      </a:r>
                      <a:r>
                        <a:rPr kumimoji="0" lang="es-ES" sz="1000" b="0" i="0" u="none" strike="noStrike" kern="1200" cap="none" spc="0" normalizeH="0" baseline="0" noProof="0">
                          <a:ln>
                            <a:noFill/>
                          </a:ln>
                          <a:solidFill>
                            <a:prstClr val="black"/>
                          </a:solidFill>
                          <a:effectLst/>
                          <a:uLnTx/>
                          <a:uFillTx/>
                          <a:latin typeface="+mn-lt"/>
                          <a:ea typeface="+mn-ea"/>
                          <a:cs typeface="+mn-cs"/>
                        </a:rPr>
                        <a:t>
Estuve en el Boulevard Roque Sáenz Peña, en el Bajo de San Isidro, recorriendo las obras que están quedando muy bien y que forman parte del proyecto del muelle, desde el que saldrán lanchas hacia Puerto Madero. Estamos haciendo nuevo asfalto,  cunetas, sumideros, dársenas de estacionamiento, iluminación y forestación.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1518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- 2017-10-24 16:32:04</a:t>
                      </a:r>
                      <a:r>
                        <a:rPr kumimoji="0" lang="es-ES" sz="1000" b="0" i="0" u="none" strike="noStrike" kern="1200" cap="none" spc="0" normalizeH="0" baseline="0" noProof="0">
                          <a:ln>
                            <a:noFill/>
                          </a:ln>
                          <a:solidFill>
                            <a:prstClr val="black"/>
                          </a:solidFill>
                          <a:effectLst/>
                          <a:uLnTx/>
                          <a:uFillTx/>
                          <a:latin typeface="+mn-lt"/>
                          <a:ea typeface="+mn-ea"/>
                          <a:cs typeface="+mn-cs"/>
                        </a:rPr>
                        <a:t>
Asfaltamos los pasajes 1 y 2 del barrio La Cava, en Beccar.  Actualmente, trabajamos en el pasaje 3. Estas obras se realizan en simultáneo con la conexión de red cloacal y colocación de luminarias.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2523350"/>
                  </a:ext>
                </a:extLst>
              </a:tr>
            </a:tbl>
          </a:graphicData>
        </a:graphic>
      </p:graphicFrame>
      <p:sp>
        <p:nvSpPr>
          <p:cNvPr id="4" name="Text Placeholder 3">
            <a:extLst>
              <a:ext uri="{FF2B5EF4-FFF2-40B4-BE49-F238E27FC236}">
                <a16:creationId xmlns:a16="http://schemas.microsoft.com/office/drawing/2014/main" id="{7B609C28-CB4F-42D7-87C6-97504614D60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26102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208D8-801B-4EF9-AF5E-9DD0C121B0A7}"/>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B05A91ED-EE8D-4763-880A-9DD7BFBA4060}"/>
              </a:ext>
            </a:extLst>
          </p:cNvPr>
          <p:cNvGraphicFramePr>
            <a:graphicFrameLocks noGrp="1"/>
          </p:cNvGraphicFramePr>
          <p:nvPr>
            <p:ph type="tbl" sz="quarter" idx="13"/>
            <p:extLst>
              <p:ext uri="{D42A27DB-BD31-4B8C-83A1-F6EECF244321}">
                <p14:modId xmlns:p14="http://schemas.microsoft.com/office/powerpoint/2010/main" val="227837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2948408"/>
                    </a:ext>
                  </a:extLst>
                </a:gridCol>
                <a:gridCol w="658368">
                  <a:extLst>
                    <a:ext uri="{9D8B030D-6E8A-4147-A177-3AD203B41FA5}">
                      <a16:colId xmlns:a16="http://schemas.microsoft.com/office/drawing/2014/main" val="3170155422"/>
                    </a:ext>
                  </a:extLst>
                </a:gridCol>
                <a:gridCol w="658368">
                  <a:extLst>
                    <a:ext uri="{9D8B030D-6E8A-4147-A177-3AD203B41FA5}">
                      <a16:colId xmlns:a16="http://schemas.microsoft.com/office/drawing/2014/main" val="2458167701"/>
                    </a:ext>
                  </a:extLst>
                </a:gridCol>
                <a:gridCol w="658368">
                  <a:extLst>
                    <a:ext uri="{9D8B030D-6E8A-4147-A177-3AD203B41FA5}">
                      <a16:colId xmlns:a16="http://schemas.microsoft.com/office/drawing/2014/main" val="4203865442"/>
                    </a:ext>
                  </a:extLst>
                </a:gridCol>
                <a:gridCol w="658368">
                  <a:extLst>
                    <a:ext uri="{9D8B030D-6E8A-4147-A177-3AD203B41FA5}">
                      <a16:colId xmlns:a16="http://schemas.microsoft.com/office/drawing/2014/main" val="3427902086"/>
                    </a:ext>
                  </a:extLst>
                </a:gridCol>
                <a:gridCol w="658368">
                  <a:extLst>
                    <a:ext uri="{9D8B030D-6E8A-4147-A177-3AD203B41FA5}">
                      <a16:colId xmlns:a16="http://schemas.microsoft.com/office/drawing/2014/main" val="2978448589"/>
                    </a:ext>
                  </a:extLst>
                </a:gridCol>
                <a:gridCol w="658368">
                  <a:extLst>
                    <a:ext uri="{9D8B030D-6E8A-4147-A177-3AD203B41FA5}">
                      <a16:colId xmlns:a16="http://schemas.microsoft.com/office/drawing/2014/main" val="1542098849"/>
                    </a:ext>
                  </a:extLst>
                </a:gridCol>
                <a:gridCol w="658368">
                  <a:extLst>
                    <a:ext uri="{9D8B030D-6E8A-4147-A177-3AD203B41FA5}">
                      <a16:colId xmlns:a16="http://schemas.microsoft.com/office/drawing/2014/main" val="4149904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134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- 2017-10-04 15:08:07</a:t>
                      </a:r>
                      <a:r>
                        <a:rPr kumimoji="0" lang="es-ES" sz="1000" b="0" i="0" u="none" strike="noStrike" kern="1200" cap="none" spc="0" normalizeH="0" baseline="0" noProof="0">
                          <a:ln>
                            <a:noFill/>
                          </a:ln>
                          <a:solidFill>
                            <a:prstClr val="black"/>
                          </a:solidFill>
                          <a:effectLst/>
                          <a:uLnTx/>
                          <a:uFillTx/>
                          <a:latin typeface="+mn-lt"/>
                          <a:ea typeface="+mn-ea"/>
                          <a:cs typeface="+mn-cs"/>
                        </a:rPr>
                        <a:t>
Recorrí las obras que estamos haciendo en Sarratea; el túnel y el ensanche y repavimentación de la Av. Sarratea, en Boulogne.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1563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- 2017-10-05 17:04:55</a:t>
                      </a:r>
                      <a:r>
                        <a:rPr kumimoji="0" lang="es-ES" sz="1000" b="0" i="0" u="none" strike="noStrike" kern="1200" cap="none" spc="0" normalizeH="0" baseline="0" noProof="0">
                          <a:ln>
                            <a:noFill/>
                          </a:ln>
                          <a:solidFill>
                            <a:prstClr val="black"/>
                          </a:solidFill>
                          <a:effectLst/>
                          <a:uLnTx/>
                          <a:uFillTx/>
                          <a:latin typeface="+mn-lt"/>
                          <a:ea typeface="+mn-ea"/>
                          <a:cs typeface="+mn-cs"/>
                        </a:rPr>
                        <a:t>
Estamos colocando lectores de patentes en distintas avenidas de San Isidro. Esta tecnología brinda un mayor control en los accesos al municipio y nos permite detectar a tiempo, los delitos que se cometen en autos robados, con patente falsas o con pedidos de captura. Seguimos trabajando en la prevención contra la inseguridad. #SanIsidro #cambiandosi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354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Gustavo Posse - 2017-10-25 16:29:13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877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- 2017-10-16 14:00:00</a:t>
                      </a:r>
                      <a:r>
                        <a:rPr kumimoji="0" lang="es-ES" sz="1000" b="0" i="0" u="none" strike="noStrike" kern="1200" cap="none" spc="0" normalizeH="0" baseline="0" noProof="0">
                          <a:ln>
                            <a:noFill/>
                          </a:ln>
                          <a:solidFill>
                            <a:prstClr val="black"/>
                          </a:solidFill>
                          <a:effectLst/>
                          <a:uLnTx/>
                          <a:uFillTx/>
                          <a:latin typeface="+mn-lt"/>
                          <a:ea typeface="+mn-ea"/>
                          <a:cs typeface="+mn-cs"/>
                        </a:rPr>
                        <a:t>
¡Trabajar en un plan integral de obras es cambiar hacia adelante!
#ObrasQueMejoranTuVida #CambiarHaciaAdelante #MirarHaciaAdelante #JuntosEsMejor #CambiandoJuntos #SanIsidro #cambiandosi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7546028"/>
                  </a:ext>
                </a:extLst>
              </a:tr>
            </a:tbl>
          </a:graphicData>
        </a:graphic>
      </p:graphicFrame>
      <p:sp>
        <p:nvSpPr>
          <p:cNvPr id="4" name="Text Placeholder 3">
            <a:extLst>
              <a:ext uri="{FF2B5EF4-FFF2-40B4-BE49-F238E27FC236}">
                <a16:creationId xmlns:a16="http://schemas.microsoft.com/office/drawing/2014/main" id="{1D7DBBF1-DC06-4EB1-9AA4-69D2ADF2BDD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62750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7450F-B9E0-4A0B-B4F9-C2765E234B03}"/>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22C4404F-DBE3-4060-BADC-DFED7781C30F}"/>
              </a:ext>
            </a:extLst>
          </p:cNvPr>
          <p:cNvGraphicFramePr>
            <a:graphicFrameLocks noGrp="1"/>
          </p:cNvGraphicFramePr>
          <p:nvPr>
            <p:ph type="tbl" sz="quarter" idx="13"/>
            <p:extLst>
              <p:ext uri="{D42A27DB-BD31-4B8C-83A1-F6EECF244321}">
                <p14:modId xmlns:p14="http://schemas.microsoft.com/office/powerpoint/2010/main" val="4140565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3181782"/>
                    </a:ext>
                  </a:extLst>
                </a:gridCol>
                <a:gridCol w="658368">
                  <a:extLst>
                    <a:ext uri="{9D8B030D-6E8A-4147-A177-3AD203B41FA5}">
                      <a16:colId xmlns:a16="http://schemas.microsoft.com/office/drawing/2014/main" val="3095170874"/>
                    </a:ext>
                  </a:extLst>
                </a:gridCol>
                <a:gridCol w="658368">
                  <a:extLst>
                    <a:ext uri="{9D8B030D-6E8A-4147-A177-3AD203B41FA5}">
                      <a16:colId xmlns:a16="http://schemas.microsoft.com/office/drawing/2014/main" val="3091312796"/>
                    </a:ext>
                  </a:extLst>
                </a:gridCol>
                <a:gridCol w="658368">
                  <a:extLst>
                    <a:ext uri="{9D8B030D-6E8A-4147-A177-3AD203B41FA5}">
                      <a16:colId xmlns:a16="http://schemas.microsoft.com/office/drawing/2014/main" val="1927149458"/>
                    </a:ext>
                  </a:extLst>
                </a:gridCol>
                <a:gridCol w="658368">
                  <a:extLst>
                    <a:ext uri="{9D8B030D-6E8A-4147-A177-3AD203B41FA5}">
                      <a16:colId xmlns:a16="http://schemas.microsoft.com/office/drawing/2014/main" val="1339316906"/>
                    </a:ext>
                  </a:extLst>
                </a:gridCol>
                <a:gridCol w="658368">
                  <a:extLst>
                    <a:ext uri="{9D8B030D-6E8A-4147-A177-3AD203B41FA5}">
                      <a16:colId xmlns:a16="http://schemas.microsoft.com/office/drawing/2014/main" val="3239805409"/>
                    </a:ext>
                  </a:extLst>
                </a:gridCol>
                <a:gridCol w="658368">
                  <a:extLst>
                    <a:ext uri="{9D8B030D-6E8A-4147-A177-3AD203B41FA5}">
                      <a16:colId xmlns:a16="http://schemas.microsoft.com/office/drawing/2014/main" val="2556684856"/>
                    </a:ext>
                  </a:extLst>
                </a:gridCol>
                <a:gridCol w="658368">
                  <a:extLst>
                    <a:ext uri="{9D8B030D-6E8A-4147-A177-3AD203B41FA5}">
                      <a16:colId xmlns:a16="http://schemas.microsoft.com/office/drawing/2014/main" val="47790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747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- 2017-10-07 15:49:38</a:t>
                      </a:r>
                      <a:r>
                        <a:rPr kumimoji="0" lang="es-ES" sz="1000" b="0" i="0" u="none" strike="noStrike" kern="1200" cap="none" spc="0" normalizeH="0" baseline="0" noProof="0">
                          <a:ln>
                            <a:noFill/>
                          </a:ln>
                          <a:solidFill>
                            <a:prstClr val="black"/>
                          </a:solidFill>
                          <a:effectLst/>
                          <a:uLnTx/>
                          <a:uFillTx/>
                          <a:latin typeface="+mn-lt"/>
                          <a:ea typeface="+mn-ea"/>
                          <a:cs typeface="+mn-cs"/>
                        </a:rPr>
                        <a:t>
Inauguramos la escultura "Tiempo Libre", en la rotonda de Fleming y Unidad Nacional, en #Martínez. Es un gran trabajo de Gabriel Soifer. El Paseo de las Bicicletas está más lindo. ¡A disfrutar!
 #tiempolibre #paseodebicicletas #SanIsidro #cambiandosi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074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- 2017-10-02 16:08:55</a:t>
                      </a:r>
                      <a:r>
                        <a:rPr kumimoji="0" lang="es-ES" sz="1000" b="0" i="0" u="none" strike="noStrike" kern="1200" cap="none" spc="0" normalizeH="0" baseline="0" noProof="0">
                          <a:ln>
                            <a:noFill/>
                          </a:ln>
                          <a:solidFill>
                            <a:prstClr val="black"/>
                          </a:solidFill>
                          <a:effectLst/>
                          <a:uLnTx/>
                          <a:uFillTx/>
                          <a:latin typeface="+mn-lt"/>
                          <a:ea typeface="+mn-ea"/>
                          <a:cs typeface="+mn-cs"/>
                        </a:rPr>
                        <a:t>
Con Marcelo Orfila, presidente de #TrenesArgentinos, recorrimos las obras de puesta en valor de las estaciones del #TrenMitre de #Martínez, #Acassuso y #SanIsidro. Ahora el viaje es más cómodo y seguro.
#MirarHaciaAdelante #CadaVezMejor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50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- 2017-10-11 20:09:25</a:t>
                      </a:r>
                      <a:r>
                        <a:rPr kumimoji="0" lang="es-ES" sz="1000" b="0" i="0" u="none" strike="noStrike" kern="1200" cap="none" spc="0" normalizeH="0" baseline="0" noProof="0">
                          <a:ln>
                            <a:noFill/>
                          </a:ln>
                          <a:solidFill>
                            <a:prstClr val="black"/>
                          </a:solidFill>
                          <a:effectLst/>
                          <a:uLnTx/>
                          <a:uFillTx/>
                          <a:latin typeface="+mn-lt"/>
                          <a:ea typeface="+mn-ea"/>
                          <a:cs typeface="+mn-cs"/>
                        </a:rPr>
                        <a:t>
Con Gladys González y Andres Rolon visitamos el Centro de Desarrollo Infantil y Estimulación Temprana "El Nido", único en la provincia de Buenos Aires, perteneciente al Sistema de Salud Pública Municipal. Esperamos que el El Nido MSI se pueda replicar en toda la provincia y en el resto del país.
#MirarHaciaAdelante #CambiandoJuntos #cambiandosi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5983741"/>
                  </a:ext>
                </a:extLst>
              </a:tr>
            </a:tbl>
          </a:graphicData>
        </a:graphic>
      </p:graphicFrame>
      <p:sp>
        <p:nvSpPr>
          <p:cNvPr id="4" name="Text Placeholder 3">
            <a:extLst>
              <a:ext uri="{FF2B5EF4-FFF2-40B4-BE49-F238E27FC236}">
                <a16:creationId xmlns:a16="http://schemas.microsoft.com/office/drawing/2014/main" id="{EEE55EDB-CE85-4C0C-9795-41E5676B1DE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71460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4116-4B67-4430-B781-37FDDC728604}"/>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C111B183-467A-45F4-89C4-BE871EE89A30}"/>
              </a:ext>
            </a:extLst>
          </p:cNvPr>
          <p:cNvGraphicFramePr>
            <a:graphicFrameLocks noGrp="1"/>
          </p:cNvGraphicFramePr>
          <p:nvPr>
            <p:ph type="tbl" sz="quarter" idx="13"/>
            <p:extLst>
              <p:ext uri="{D42A27DB-BD31-4B8C-83A1-F6EECF244321}">
                <p14:modId xmlns:p14="http://schemas.microsoft.com/office/powerpoint/2010/main" val="46393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6120572"/>
                    </a:ext>
                  </a:extLst>
                </a:gridCol>
                <a:gridCol w="658368">
                  <a:extLst>
                    <a:ext uri="{9D8B030D-6E8A-4147-A177-3AD203B41FA5}">
                      <a16:colId xmlns:a16="http://schemas.microsoft.com/office/drawing/2014/main" val="4031855526"/>
                    </a:ext>
                  </a:extLst>
                </a:gridCol>
                <a:gridCol w="658368">
                  <a:extLst>
                    <a:ext uri="{9D8B030D-6E8A-4147-A177-3AD203B41FA5}">
                      <a16:colId xmlns:a16="http://schemas.microsoft.com/office/drawing/2014/main" val="137801682"/>
                    </a:ext>
                  </a:extLst>
                </a:gridCol>
                <a:gridCol w="658368">
                  <a:extLst>
                    <a:ext uri="{9D8B030D-6E8A-4147-A177-3AD203B41FA5}">
                      <a16:colId xmlns:a16="http://schemas.microsoft.com/office/drawing/2014/main" val="3512312686"/>
                    </a:ext>
                  </a:extLst>
                </a:gridCol>
                <a:gridCol w="658368">
                  <a:extLst>
                    <a:ext uri="{9D8B030D-6E8A-4147-A177-3AD203B41FA5}">
                      <a16:colId xmlns:a16="http://schemas.microsoft.com/office/drawing/2014/main" val="490175767"/>
                    </a:ext>
                  </a:extLst>
                </a:gridCol>
                <a:gridCol w="658368">
                  <a:extLst>
                    <a:ext uri="{9D8B030D-6E8A-4147-A177-3AD203B41FA5}">
                      <a16:colId xmlns:a16="http://schemas.microsoft.com/office/drawing/2014/main" val="131738112"/>
                    </a:ext>
                  </a:extLst>
                </a:gridCol>
                <a:gridCol w="658368">
                  <a:extLst>
                    <a:ext uri="{9D8B030D-6E8A-4147-A177-3AD203B41FA5}">
                      <a16:colId xmlns:a16="http://schemas.microsoft.com/office/drawing/2014/main" val="388769062"/>
                    </a:ext>
                  </a:extLst>
                </a:gridCol>
                <a:gridCol w="658368">
                  <a:extLst>
                    <a:ext uri="{9D8B030D-6E8A-4147-A177-3AD203B41FA5}">
                      <a16:colId xmlns:a16="http://schemas.microsoft.com/office/drawing/2014/main" val="1012374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293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- 2017-10-18 20:28:51</a:t>
                      </a:r>
                      <a:r>
                        <a:rPr kumimoji="0" lang="es-ES" sz="1000" b="0" i="0" u="none" strike="noStrike" kern="1200" cap="none" spc="0" normalizeH="0" baseline="0" noProof="0">
                          <a:ln>
                            <a:noFill/>
                          </a:ln>
                          <a:solidFill>
                            <a:prstClr val="black"/>
                          </a:solidFill>
                          <a:effectLst/>
                          <a:uLnTx/>
                          <a:uFillTx/>
                          <a:latin typeface="+mn-lt"/>
                          <a:ea typeface="+mn-ea"/>
                          <a:cs typeface="+mn-cs"/>
                        </a:rPr>
                        <a:t>
Hoy, nos reunimos con la candidata a diputada nacional de #Cambiemos, Josefina Mendoza, el diputado provincial Walter Carusso y Andres Rolon candidato y concejal de San Isidro. Charlamos sobre cómo se podría replicar en la provincia y en el resto del país nuestro Sistema de Salud Pública Municipal, para que todos tengan las mismas posibilidades de atención gratuita en sus municipios.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636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- 2017-10-22 23:42:44</a:t>
                      </a:r>
                      <a:r>
                        <a:rPr kumimoji="0" lang="en-US" sz="1000" b="0" i="0" u="none" strike="noStrike" kern="1200" cap="none" spc="0" normalizeH="0" baseline="0" noProof="0">
                          <a:ln>
                            <a:noFill/>
                          </a:ln>
                          <a:solidFill>
                            <a:prstClr val="black"/>
                          </a:solidFill>
                          <a:effectLst/>
                          <a:uLnTx/>
                          <a:uFillTx/>
                          <a:latin typeface="+mn-lt"/>
                          <a:ea typeface="+mn-ea"/>
                          <a:cs typeface="+mn-cs"/>
                        </a:rPr>
                        <a:t>
#Elecciones2017 #CambiandoSI #SanIsidro #Cambiemos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157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- 2017-10-04 22:00:00</a:t>
                      </a:r>
                      <a:r>
                        <a:rPr kumimoji="0" lang="es-ES" sz="1000" b="0" i="0" u="none" strike="noStrike" kern="1200" cap="none" spc="0" normalizeH="0" baseline="0" noProof="0">
                          <a:ln>
                            <a:noFill/>
                          </a:ln>
                          <a:solidFill>
                            <a:prstClr val="black"/>
                          </a:solidFill>
                          <a:effectLst/>
                          <a:uLnTx/>
                          <a:uFillTx/>
                          <a:latin typeface="+mn-lt"/>
                          <a:ea typeface="+mn-ea"/>
                          <a:cs typeface="+mn-cs"/>
                        </a:rPr>
                        <a:t>
Con Emilio Basavilbaso firmamos un convenio para que ANSES tenga un punto de atención en el Centro de Salud "San Isidro Labrador". Los vecinos, además de atenderse, podrán realizar trámites de #Anses. Y habrá abogados de San Isidro Municipio que brindarán asesoramiento gratuito a jubilados, en el programa de la #ReparaciónHistórica.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163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- 2017-10-30 18:57:55</a:t>
                      </a:r>
                      <a:r>
                        <a:rPr kumimoji="0" lang="es-ES" sz="1000" b="0" i="0" u="none" strike="noStrike" kern="1200" cap="none" spc="0" normalizeH="0" baseline="0" noProof="0">
                          <a:ln>
                            <a:noFill/>
                          </a:ln>
                          <a:solidFill>
                            <a:prstClr val="black"/>
                          </a:solidFill>
                          <a:effectLst/>
                          <a:uLnTx/>
                          <a:uFillTx/>
                          <a:latin typeface="+mn-lt"/>
                          <a:ea typeface="+mn-ea"/>
                          <a:cs typeface="+mn-cs"/>
                        </a:rPr>
                        <a:t>
Se cumplen 34 años del triunfo de #Alfonsín y de la recuperación de la democracia. No olvidemos jamás defender los valores de la República.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5633047"/>
                  </a:ext>
                </a:extLst>
              </a:tr>
            </a:tbl>
          </a:graphicData>
        </a:graphic>
      </p:graphicFrame>
      <p:sp>
        <p:nvSpPr>
          <p:cNvPr id="4" name="Text Placeholder 3">
            <a:extLst>
              <a:ext uri="{FF2B5EF4-FFF2-40B4-BE49-F238E27FC236}">
                <a16:creationId xmlns:a16="http://schemas.microsoft.com/office/drawing/2014/main" id="{4FE5B11B-4034-48A7-A11A-CF9D3D0052D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53077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84974-ECDF-456B-B638-DF642C8712AD}"/>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52D4211C-3852-4DC0-9386-0E28EA850EAA}"/>
              </a:ext>
            </a:extLst>
          </p:cNvPr>
          <p:cNvGraphicFramePr>
            <a:graphicFrameLocks noGrp="1"/>
          </p:cNvGraphicFramePr>
          <p:nvPr>
            <p:ph type="tbl" sz="quarter" idx="13"/>
            <p:extLst>
              <p:ext uri="{D42A27DB-BD31-4B8C-83A1-F6EECF244321}">
                <p14:modId xmlns:p14="http://schemas.microsoft.com/office/powerpoint/2010/main" val="2279549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2784173"/>
                    </a:ext>
                  </a:extLst>
                </a:gridCol>
                <a:gridCol w="658368">
                  <a:extLst>
                    <a:ext uri="{9D8B030D-6E8A-4147-A177-3AD203B41FA5}">
                      <a16:colId xmlns:a16="http://schemas.microsoft.com/office/drawing/2014/main" val="159056844"/>
                    </a:ext>
                  </a:extLst>
                </a:gridCol>
                <a:gridCol w="658368">
                  <a:extLst>
                    <a:ext uri="{9D8B030D-6E8A-4147-A177-3AD203B41FA5}">
                      <a16:colId xmlns:a16="http://schemas.microsoft.com/office/drawing/2014/main" val="3223720196"/>
                    </a:ext>
                  </a:extLst>
                </a:gridCol>
                <a:gridCol w="658368">
                  <a:extLst>
                    <a:ext uri="{9D8B030D-6E8A-4147-A177-3AD203B41FA5}">
                      <a16:colId xmlns:a16="http://schemas.microsoft.com/office/drawing/2014/main" val="225441203"/>
                    </a:ext>
                  </a:extLst>
                </a:gridCol>
                <a:gridCol w="658368">
                  <a:extLst>
                    <a:ext uri="{9D8B030D-6E8A-4147-A177-3AD203B41FA5}">
                      <a16:colId xmlns:a16="http://schemas.microsoft.com/office/drawing/2014/main" val="1838138444"/>
                    </a:ext>
                  </a:extLst>
                </a:gridCol>
                <a:gridCol w="658368">
                  <a:extLst>
                    <a:ext uri="{9D8B030D-6E8A-4147-A177-3AD203B41FA5}">
                      <a16:colId xmlns:a16="http://schemas.microsoft.com/office/drawing/2014/main" val="2677177186"/>
                    </a:ext>
                  </a:extLst>
                </a:gridCol>
                <a:gridCol w="658368">
                  <a:extLst>
                    <a:ext uri="{9D8B030D-6E8A-4147-A177-3AD203B41FA5}">
                      <a16:colId xmlns:a16="http://schemas.microsoft.com/office/drawing/2014/main" val="3649979141"/>
                    </a:ext>
                  </a:extLst>
                </a:gridCol>
                <a:gridCol w="658368">
                  <a:extLst>
                    <a:ext uri="{9D8B030D-6E8A-4147-A177-3AD203B41FA5}">
                      <a16:colId xmlns:a16="http://schemas.microsoft.com/office/drawing/2014/main" val="1815084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865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Gustavo Posse - 2017-10-22 23:30:29</a:t>
                      </a:r>
                      <a:r>
                        <a:rPr kumimoji="0" lang="it-IT" sz="1000" b="0" i="0" u="none" strike="noStrike" kern="1200" cap="none" spc="0" normalizeH="0" baseline="0" noProof="0">
                          <a:ln>
                            <a:noFill/>
                          </a:ln>
                          <a:solidFill>
                            <a:prstClr val="black"/>
                          </a:solidFill>
                          <a:effectLst/>
                          <a:uLnTx/>
                          <a:uFillTx/>
                          <a:latin typeface="+mn-lt"/>
                          <a:ea typeface="+mn-ea"/>
                          <a:cs typeface="+mn-cs"/>
                        </a:rPr>
                        <a:t>
#Elecciones2017 #CambiandoSI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508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- 2017-10-15 10:30:34</a:t>
                      </a:r>
                      <a:r>
                        <a:rPr kumimoji="0" lang="es-ES" sz="1000" b="0" i="0" u="none" strike="noStrike" kern="1200" cap="none" spc="0" normalizeH="0" baseline="0" noProof="0">
                          <a:ln>
                            <a:noFill/>
                          </a:ln>
                          <a:solidFill>
                            <a:prstClr val="black"/>
                          </a:solidFill>
                          <a:effectLst/>
                          <a:uLnTx/>
                          <a:uFillTx/>
                          <a:latin typeface="+mn-lt"/>
                          <a:ea typeface="+mn-ea"/>
                          <a:cs typeface="+mn-cs"/>
                        </a:rPr>
                        <a:t>
Feliz día mamá. Gracias por TODO. ¡Te quiero mucho!
#FelizDíaDeLaMadre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960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- 2017-10-22 12:57:58</a:t>
                      </a:r>
                      <a:r>
                        <a:rPr kumimoji="0" lang="es-ES" sz="1000" b="0" i="0" u="none" strike="noStrike" kern="1200" cap="none" spc="0" normalizeH="0" baseline="0" noProof="0">
                          <a:ln>
                            <a:noFill/>
                          </a:ln>
                          <a:solidFill>
                            <a:prstClr val="black"/>
                          </a:solidFill>
                          <a:effectLst/>
                          <a:uLnTx/>
                          <a:uFillTx/>
                          <a:latin typeface="+mn-lt"/>
                          <a:ea typeface="+mn-ea"/>
                          <a:cs typeface="+mn-cs"/>
                        </a:rPr>
                        <a:t>
Es una gran alegría ver la participación de la gente en paz social.
#HoySeVota #Elecciones2017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459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Gustavo Posse - 2017-10-19 15:30:07</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671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- 2017-10-13 17:45:29</a:t>
                      </a:r>
                      <a:r>
                        <a:rPr kumimoji="0" lang="es-ES" sz="1000" b="0" i="0" u="none" strike="noStrike" kern="1200" cap="none" spc="0" normalizeH="0" baseline="0" noProof="0">
                          <a:ln>
                            <a:noFill/>
                          </a:ln>
                          <a:solidFill>
                            <a:prstClr val="black"/>
                          </a:solidFill>
                          <a:effectLst/>
                          <a:uLnTx/>
                          <a:uFillTx/>
                          <a:latin typeface="+mn-lt"/>
                          <a:ea typeface="+mn-ea"/>
                          <a:cs typeface="+mn-cs"/>
                        </a:rPr>
                        <a:t>
¡Trabajar en un plan modelo de seguridad es cambiar hacia adelante!
#Seguridad #CambiarHaciaAdelante #MirarHaciaAdelante #JuntosEsMejor #CambiandoJuntos #SanIsidro #cambiandosi
Esteban Bullrich Andres Rolon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7066366"/>
                  </a:ext>
                </a:extLst>
              </a:tr>
            </a:tbl>
          </a:graphicData>
        </a:graphic>
      </p:graphicFrame>
      <p:sp>
        <p:nvSpPr>
          <p:cNvPr id="4" name="Text Placeholder 3">
            <a:extLst>
              <a:ext uri="{FF2B5EF4-FFF2-40B4-BE49-F238E27FC236}">
                <a16:creationId xmlns:a16="http://schemas.microsoft.com/office/drawing/2014/main" id="{BE24B990-67B9-4670-96C1-273F5D7A52F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33287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207C9-8888-49B2-BA70-806322FB6B26}"/>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0B15C261-9C75-4AF0-A863-4D971F5E0F09}"/>
              </a:ext>
            </a:extLst>
          </p:cNvPr>
          <p:cNvGraphicFramePr>
            <a:graphicFrameLocks noGrp="1"/>
          </p:cNvGraphicFramePr>
          <p:nvPr>
            <p:ph type="tbl" sz="quarter" idx="13"/>
            <p:extLst>
              <p:ext uri="{D42A27DB-BD31-4B8C-83A1-F6EECF244321}">
                <p14:modId xmlns:p14="http://schemas.microsoft.com/office/powerpoint/2010/main" val="910961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7831589"/>
                    </a:ext>
                  </a:extLst>
                </a:gridCol>
                <a:gridCol w="658368">
                  <a:extLst>
                    <a:ext uri="{9D8B030D-6E8A-4147-A177-3AD203B41FA5}">
                      <a16:colId xmlns:a16="http://schemas.microsoft.com/office/drawing/2014/main" val="2037097010"/>
                    </a:ext>
                  </a:extLst>
                </a:gridCol>
                <a:gridCol w="658368">
                  <a:extLst>
                    <a:ext uri="{9D8B030D-6E8A-4147-A177-3AD203B41FA5}">
                      <a16:colId xmlns:a16="http://schemas.microsoft.com/office/drawing/2014/main" val="2443635987"/>
                    </a:ext>
                  </a:extLst>
                </a:gridCol>
                <a:gridCol w="658368">
                  <a:extLst>
                    <a:ext uri="{9D8B030D-6E8A-4147-A177-3AD203B41FA5}">
                      <a16:colId xmlns:a16="http://schemas.microsoft.com/office/drawing/2014/main" val="286930445"/>
                    </a:ext>
                  </a:extLst>
                </a:gridCol>
                <a:gridCol w="658368">
                  <a:extLst>
                    <a:ext uri="{9D8B030D-6E8A-4147-A177-3AD203B41FA5}">
                      <a16:colId xmlns:a16="http://schemas.microsoft.com/office/drawing/2014/main" val="3390038091"/>
                    </a:ext>
                  </a:extLst>
                </a:gridCol>
                <a:gridCol w="658368">
                  <a:extLst>
                    <a:ext uri="{9D8B030D-6E8A-4147-A177-3AD203B41FA5}">
                      <a16:colId xmlns:a16="http://schemas.microsoft.com/office/drawing/2014/main" val="454265249"/>
                    </a:ext>
                  </a:extLst>
                </a:gridCol>
                <a:gridCol w="658368">
                  <a:extLst>
                    <a:ext uri="{9D8B030D-6E8A-4147-A177-3AD203B41FA5}">
                      <a16:colId xmlns:a16="http://schemas.microsoft.com/office/drawing/2014/main" val="3314657437"/>
                    </a:ext>
                  </a:extLst>
                </a:gridCol>
                <a:gridCol w="658368">
                  <a:extLst>
                    <a:ext uri="{9D8B030D-6E8A-4147-A177-3AD203B41FA5}">
                      <a16:colId xmlns:a16="http://schemas.microsoft.com/office/drawing/2014/main" val="1115984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7315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- 2017-10-21 12:22:10</a:t>
                      </a:r>
                      <a:r>
                        <a:rPr kumimoji="0" lang="es-ES" sz="1000" b="0" i="0" u="none" strike="noStrike" kern="1200" cap="none" spc="0" normalizeH="0" baseline="0" noProof="0">
                          <a:ln>
                            <a:noFill/>
                          </a:ln>
                          <a:solidFill>
                            <a:prstClr val="black"/>
                          </a:solidFill>
                          <a:effectLst/>
                          <a:uLnTx/>
                          <a:uFillTx/>
                          <a:latin typeface="+mn-lt"/>
                          <a:ea typeface="+mn-ea"/>
                          <a:cs typeface="+mn-cs"/>
                        </a:rPr>
                        <a:t>
Detectamos un intento de fraude y queremos avisarte para que no te engañen:
La única boleta oficial de CAMBIEMOS es la 508, con nuestro candidato a Concejal Andres Rolon, en la lista. Corroborá que la boleta tenga la fecha correcta. En la parte superior debe figurar: ELECCIONES GENERALES DEL 22 DE OCTUBRE DE 2017. ¡Vamos juntos hacia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7568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- 2017-10-20 22:35:00</a:t>
                      </a:r>
                      <a:r>
                        <a:rPr kumimoji="0" lang="es-ES" sz="1000" b="0" i="0" u="none" strike="noStrike" kern="1200" cap="none" spc="0" normalizeH="0" baseline="0" noProof="0">
                          <a:ln>
                            <a:noFill/>
                          </a:ln>
                          <a:solidFill>
                            <a:prstClr val="black"/>
                          </a:solidFill>
                          <a:effectLst/>
                          <a:uLnTx/>
                          <a:uFillTx/>
                          <a:latin typeface="+mn-lt"/>
                          <a:ea typeface="+mn-ea"/>
                          <a:cs typeface="+mn-cs"/>
                        </a:rPr>
                        <a:t>
La democracia necesita de la participación de todos. Vení a votar.
LISTA 508 Esteban Bullrich Graciela Ocaña Andres Rolon
#YoVotoCambiemos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41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- 2017-10-29 23:38:31</a:t>
                      </a:r>
                      <a:r>
                        <a:rPr kumimoji="0" lang="es-ES" sz="1000" b="0" i="0" u="none" strike="noStrike" kern="1200" cap="none" spc="0" normalizeH="0" baseline="0" noProof="0">
                          <a:ln>
                            <a:noFill/>
                          </a:ln>
                          <a:solidFill>
                            <a:prstClr val="black"/>
                          </a:solidFill>
                          <a:effectLst/>
                          <a:uLnTx/>
                          <a:uFillTx/>
                          <a:latin typeface="+mn-lt"/>
                          <a:ea typeface="+mn-ea"/>
                          <a:cs typeface="+mn-cs"/>
                        </a:rPr>
                        <a:t>
Disfrutamos de una gran jornada de #Pinksoccer. Un torneo de #FútbolFememino, que además de fomentar el deporte, concientiza sobre el  #CancerDeMama y la #ViolenciaDeGenero. Organizado por Caras Argentina PINK Soccer y San Isidro Municipio ¡Felicitaciones!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8435863"/>
                  </a:ext>
                </a:extLst>
              </a:tr>
            </a:tbl>
          </a:graphicData>
        </a:graphic>
      </p:graphicFrame>
      <p:sp>
        <p:nvSpPr>
          <p:cNvPr id="4" name="Text Placeholder 3">
            <a:extLst>
              <a:ext uri="{FF2B5EF4-FFF2-40B4-BE49-F238E27FC236}">
                <a16:creationId xmlns:a16="http://schemas.microsoft.com/office/drawing/2014/main" id="{837330BD-8AA6-453B-B064-CF713BB38BA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2303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0C6A1-8263-4FFD-ABCA-53CC0949F92D}"/>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36277F83-91C2-46D9-8346-92E6F1318BCC}"/>
              </a:ext>
            </a:extLst>
          </p:cNvPr>
          <p:cNvGraphicFramePr>
            <a:graphicFrameLocks noGrp="1"/>
          </p:cNvGraphicFramePr>
          <p:nvPr>
            <p:ph type="tbl" sz="quarter" idx="13"/>
            <p:extLst>
              <p:ext uri="{D42A27DB-BD31-4B8C-83A1-F6EECF244321}">
                <p14:modId xmlns:p14="http://schemas.microsoft.com/office/powerpoint/2010/main" val="1824234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1469845"/>
                    </a:ext>
                  </a:extLst>
                </a:gridCol>
                <a:gridCol w="658368">
                  <a:extLst>
                    <a:ext uri="{9D8B030D-6E8A-4147-A177-3AD203B41FA5}">
                      <a16:colId xmlns:a16="http://schemas.microsoft.com/office/drawing/2014/main" val="3759825200"/>
                    </a:ext>
                  </a:extLst>
                </a:gridCol>
                <a:gridCol w="658368">
                  <a:extLst>
                    <a:ext uri="{9D8B030D-6E8A-4147-A177-3AD203B41FA5}">
                      <a16:colId xmlns:a16="http://schemas.microsoft.com/office/drawing/2014/main" val="1837578435"/>
                    </a:ext>
                  </a:extLst>
                </a:gridCol>
                <a:gridCol w="658368">
                  <a:extLst>
                    <a:ext uri="{9D8B030D-6E8A-4147-A177-3AD203B41FA5}">
                      <a16:colId xmlns:a16="http://schemas.microsoft.com/office/drawing/2014/main" val="3868600394"/>
                    </a:ext>
                  </a:extLst>
                </a:gridCol>
                <a:gridCol w="658368">
                  <a:extLst>
                    <a:ext uri="{9D8B030D-6E8A-4147-A177-3AD203B41FA5}">
                      <a16:colId xmlns:a16="http://schemas.microsoft.com/office/drawing/2014/main" val="3156035905"/>
                    </a:ext>
                  </a:extLst>
                </a:gridCol>
                <a:gridCol w="658368">
                  <a:extLst>
                    <a:ext uri="{9D8B030D-6E8A-4147-A177-3AD203B41FA5}">
                      <a16:colId xmlns:a16="http://schemas.microsoft.com/office/drawing/2014/main" val="1939035758"/>
                    </a:ext>
                  </a:extLst>
                </a:gridCol>
                <a:gridCol w="658368">
                  <a:extLst>
                    <a:ext uri="{9D8B030D-6E8A-4147-A177-3AD203B41FA5}">
                      <a16:colId xmlns:a16="http://schemas.microsoft.com/office/drawing/2014/main" val="3896431393"/>
                    </a:ext>
                  </a:extLst>
                </a:gridCol>
                <a:gridCol w="658368">
                  <a:extLst>
                    <a:ext uri="{9D8B030D-6E8A-4147-A177-3AD203B41FA5}">
                      <a16:colId xmlns:a16="http://schemas.microsoft.com/office/drawing/2014/main" val="4201536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808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- 2017-10-19 14:00:00</a:t>
                      </a:r>
                      <a:r>
                        <a:rPr kumimoji="0" lang="es-ES" sz="1000" b="0" i="0" u="none" strike="noStrike" kern="1200" cap="none" spc="0" normalizeH="0" baseline="0" noProof="0">
                          <a:ln>
                            <a:noFill/>
                          </a:ln>
                          <a:solidFill>
                            <a:prstClr val="black"/>
                          </a:solidFill>
                          <a:effectLst/>
                          <a:uLnTx/>
                          <a:uFillTx/>
                          <a:latin typeface="+mn-lt"/>
                          <a:ea typeface="+mn-ea"/>
                          <a:cs typeface="+mn-cs"/>
                        </a:rPr>
                        <a:t>
¡Profundizar nuestro compromiso social es cambiar hacia adelante!
#DesarrolloSocial #CambiarHaciaAdelante #JuntosEsMejor #SanIsidro #cambiandosi
Esteban Bullrich Andres Rolon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641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- 2017-10-18 14:00:00</a:t>
                      </a:r>
                      <a:r>
                        <a:rPr kumimoji="0" lang="es-ES" sz="1000" b="0" i="0" u="none" strike="noStrike" kern="1200" cap="none" spc="0" normalizeH="0" baseline="0" noProof="0">
                          <a:ln>
                            <a:noFill/>
                          </a:ln>
                          <a:solidFill>
                            <a:prstClr val="black"/>
                          </a:solidFill>
                          <a:effectLst/>
                          <a:uLnTx/>
                          <a:uFillTx/>
                          <a:latin typeface="+mn-lt"/>
                          <a:ea typeface="+mn-ea"/>
                          <a:cs typeface="+mn-cs"/>
                        </a:rPr>
                        <a:t>
¡Ampliar y modernizar nuestros hospitales es cambiar hacia adelante!
#Salud #CambiarHaciaAdelante #JuntosEsMejor #SanIsidro #cambiandosi
Esteban Bullrich Andres Rolon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3118294"/>
                  </a:ext>
                </a:extLst>
              </a:tr>
            </a:tbl>
          </a:graphicData>
        </a:graphic>
      </p:graphicFrame>
      <p:sp>
        <p:nvSpPr>
          <p:cNvPr id="4" name="Text Placeholder 3">
            <a:extLst>
              <a:ext uri="{FF2B5EF4-FFF2-40B4-BE49-F238E27FC236}">
                <a16:creationId xmlns:a16="http://schemas.microsoft.com/office/drawing/2014/main" id="{9EC09D11-D95B-4182-BB2A-B3E5943A466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59949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947ED-AA20-4511-A3FC-A2347D786AF4}"/>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2F3FC5A-F4C2-4ADE-AD3A-EFA22C4E5859}"/>
              </a:ext>
            </a:extLst>
          </p:cNvPr>
          <p:cNvGraphicFramePr>
            <a:graphicFrameLocks noGrp="1"/>
          </p:cNvGraphicFramePr>
          <p:nvPr>
            <p:ph type="chart" sz="quarter" idx="13"/>
            <p:extLst>
              <p:ext uri="{D42A27DB-BD31-4B8C-83A1-F6EECF244321}">
                <p14:modId xmlns:p14="http://schemas.microsoft.com/office/powerpoint/2010/main" val="1158524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E64D5D-3D75-4EC0-AEC1-6301AA71662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9601E3D-AEF9-48A4-9E8D-5EDA54A0DB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4247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8A72E-14D1-4B2C-9C07-EA43BCC016B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CB33D10-95D7-4BED-B4F5-F506E9425099}"/>
              </a:ext>
            </a:extLst>
          </p:cNvPr>
          <p:cNvGraphicFramePr>
            <a:graphicFrameLocks noGrp="1"/>
          </p:cNvGraphicFramePr>
          <p:nvPr>
            <p:ph type="chart" sz="quarter" idx="13"/>
            <p:extLst>
              <p:ext uri="{D42A27DB-BD31-4B8C-83A1-F6EECF244321}">
                <p14:modId xmlns:p14="http://schemas.microsoft.com/office/powerpoint/2010/main" val="3237110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F86245-1E43-4355-9499-E688C6347A5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F8A4C2A-3A46-475A-B6C4-F6E46B161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555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B7861-C23F-4F6F-9B2B-A67E4120538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EF8F058F-2490-497A-A664-18C13AB99C12}"/>
              </a:ext>
            </a:extLst>
          </p:cNvPr>
          <p:cNvGraphicFramePr>
            <a:graphicFrameLocks noGrp="1"/>
          </p:cNvGraphicFramePr>
          <p:nvPr>
            <p:ph type="chart" sz="quarter" idx="13"/>
            <p:extLst>
              <p:ext uri="{D42A27DB-BD31-4B8C-83A1-F6EECF244321}">
                <p14:modId xmlns:p14="http://schemas.microsoft.com/office/powerpoint/2010/main" val="1572018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5FDE49-F918-4A25-B0B3-FEE2CC4392D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66E6F8E-2F8C-49B1-A4A9-663872B42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2476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CF049-64C3-4702-85F6-FF9175EDB9CB}"/>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47264C0E-9A20-4489-AC16-341DFFAAD6E5}"/>
              </a:ext>
            </a:extLst>
          </p:cNvPr>
          <p:cNvGraphicFramePr>
            <a:graphicFrameLocks noGrp="1"/>
          </p:cNvGraphicFramePr>
          <p:nvPr>
            <p:ph type="chart" sz="quarter" idx="13"/>
            <p:extLst>
              <p:ext uri="{D42A27DB-BD31-4B8C-83A1-F6EECF244321}">
                <p14:modId xmlns:p14="http://schemas.microsoft.com/office/powerpoint/2010/main" val="2868348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CF47C-3081-426C-881C-90C71B332AC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754BD0D-F084-4438-8C80-5F93B02722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462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A8B8-5E08-4466-B73F-7AD7083701B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C44C66C2-12C4-44EF-AE4A-01A7A7C73FC2}"/>
              </a:ext>
            </a:extLst>
          </p:cNvPr>
          <p:cNvGraphicFramePr>
            <a:graphicFrameLocks noGrp="1"/>
          </p:cNvGraphicFramePr>
          <p:nvPr>
            <p:ph type="chart" sz="quarter" idx="13"/>
            <p:extLst>
              <p:ext uri="{D42A27DB-BD31-4B8C-83A1-F6EECF244321}">
                <p14:modId xmlns:p14="http://schemas.microsoft.com/office/powerpoint/2010/main" val="1722938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2DCDB-14EC-40AD-9C73-11C041F4265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A5AE348-B31A-4928-92AD-12E36542E3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79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9FD6E-62B4-449E-9797-639F0BA498A6}"/>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D9157CD-DEE4-4C22-8532-7CDADB02985B}"/>
              </a:ext>
            </a:extLst>
          </p:cNvPr>
          <p:cNvGraphicFramePr>
            <a:graphicFrameLocks noGrp="1"/>
          </p:cNvGraphicFramePr>
          <p:nvPr>
            <p:ph type="chart" sz="quarter" idx="13"/>
            <p:extLst>
              <p:ext uri="{D42A27DB-BD31-4B8C-83A1-F6EECF244321}">
                <p14:modId xmlns:p14="http://schemas.microsoft.com/office/powerpoint/2010/main" val="2708402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29027D-2E58-437B-9911-EF0702568F1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0464D91-FEA1-4D0D-AE69-086E1C539D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950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61E6B-B953-4C77-9389-CB94547E1380}"/>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8D7284E-AAFC-44C6-BF01-3068CA9C30CE}"/>
              </a:ext>
            </a:extLst>
          </p:cNvPr>
          <p:cNvGraphicFramePr>
            <a:graphicFrameLocks noGrp="1"/>
          </p:cNvGraphicFramePr>
          <p:nvPr>
            <p:ph type="chart" sz="quarter" idx="13"/>
            <p:extLst>
              <p:ext uri="{D42A27DB-BD31-4B8C-83A1-F6EECF244321}">
                <p14:modId xmlns:p14="http://schemas.microsoft.com/office/powerpoint/2010/main" val="1571638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930947-4596-4091-9512-6795C38B5FA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C4DF63F-EC22-4F44-9EB0-A9A3199DF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084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05A86-0802-4B10-97CE-629B5C56D683}"/>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F8D265F3-D1D7-4965-924E-D1491AB5924D}"/>
              </a:ext>
            </a:extLst>
          </p:cNvPr>
          <p:cNvGraphicFramePr>
            <a:graphicFrameLocks noGrp="1"/>
          </p:cNvGraphicFramePr>
          <p:nvPr>
            <p:ph type="chart" sz="quarter" idx="13"/>
            <p:extLst>
              <p:ext uri="{D42A27DB-BD31-4B8C-83A1-F6EECF244321}">
                <p14:modId xmlns:p14="http://schemas.microsoft.com/office/powerpoint/2010/main" val="1762527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4B9F49-D374-4CCD-919C-CDEC2B254E3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1A02A09-5A25-4216-8C3C-30AA3D9469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884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20416-2D4A-4828-B602-80693C57E35E}"/>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CB952FBA-CCA2-40E0-A334-A7DF89D5FC50}"/>
              </a:ext>
            </a:extLst>
          </p:cNvPr>
          <p:cNvGraphicFramePr>
            <a:graphicFrameLocks noGrp="1"/>
          </p:cNvGraphicFramePr>
          <p:nvPr>
            <p:ph type="tbl" sz="quarter" idx="13"/>
            <p:extLst>
              <p:ext uri="{D42A27DB-BD31-4B8C-83A1-F6EECF244321}">
                <p14:modId xmlns:p14="http://schemas.microsoft.com/office/powerpoint/2010/main" val="162651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3117086"/>
                    </a:ext>
                  </a:extLst>
                </a:gridCol>
                <a:gridCol w="2468880">
                  <a:extLst>
                    <a:ext uri="{9D8B030D-6E8A-4147-A177-3AD203B41FA5}">
                      <a16:colId xmlns:a16="http://schemas.microsoft.com/office/drawing/2014/main" val="246895704"/>
                    </a:ext>
                  </a:extLst>
                </a:gridCol>
                <a:gridCol w="822960">
                  <a:extLst>
                    <a:ext uri="{9D8B030D-6E8A-4147-A177-3AD203B41FA5}">
                      <a16:colId xmlns:a16="http://schemas.microsoft.com/office/drawing/2014/main" val="2435126277"/>
                    </a:ext>
                  </a:extLst>
                </a:gridCol>
                <a:gridCol w="822960">
                  <a:extLst>
                    <a:ext uri="{9D8B030D-6E8A-4147-A177-3AD203B41FA5}">
                      <a16:colId xmlns:a16="http://schemas.microsoft.com/office/drawing/2014/main" val="1848375341"/>
                    </a:ext>
                  </a:extLst>
                </a:gridCol>
                <a:gridCol w="822960">
                  <a:extLst>
                    <a:ext uri="{9D8B030D-6E8A-4147-A177-3AD203B41FA5}">
                      <a16:colId xmlns:a16="http://schemas.microsoft.com/office/drawing/2014/main" val="1054856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29461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95606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Fontanet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62387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Analía Aparicio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00558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Antonio De Pasqua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61879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Enrique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22996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 Angela Mug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13346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Blanca Da Silva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04873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Garb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49114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Irene Benitez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37147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Carpi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16785534"/>
                  </a:ext>
                </a:extLst>
              </a:tr>
            </a:tbl>
          </a:graphicData>
        </a:graphic>
      </p:graphicFrame>
      <p:sp>
        <p:nvSpPr>
          <p:cNvPr id="4" name="Text Placeholder 3">
            <a:extLst>
              <a:ext uri="{FF2B5EF4-FFF2-40B4-BE49-F238E27FC236}">
                <a16:creationId xmlns:a16="http://schemas.microsoft.com/office/drawing/2014/main" id="{04204E0B-B859-4082-A0E4-2A74D19B443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6635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35B58-29E9-41F5-ABF3-C7E743E9B63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1E8E20F5-A337-4B10-8CD7-8A00E7C43F36}"/>
              </a:ext>
            </a:extLst>
          </p:cNvPr>
          <p:cNvGraphicFramePr>
            <a:graphicFrameLocks noGrp="1"/>
          </p:cNvGraphicFramePr>
          <p:nvPr>
            <p:ph type="tbl" sz="quarter" idx="13"/>
            <p:extLst>
              <p:ext uri="{D42A27DB-BD31-4B8C-83A1-F6EECF244321}">
                <p14:modId xmlns:p14="http://schemas.microsoft.com/office/powerpoint/2010/main" val="2461151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0157025"/>
                    </a:ext>
                  </a:extLst>
                </a:gridCol>
                <a:gridCol w="2468880">
                  <a:extLst>
                    <a:ext uri="{9D8B030D-6E8A-4147-A177-3AD203B41FA5}">
                      <a16:colId xmlns:a16="http://schemas.microsoft.com/office/drawing/2014/main" val="3452852066"/>
                    </a:ext>
                  </a:extLst>
                </a:gridCol>
                <a:gridCol w="822960">
                  <a:extLst>
                    <a:ext uri="{9D8B030D-6E8A-4147-A177-3AD203B41FA5}">
                      <a16:colId xmlns:a16="http://schemas.microsoft.com/office/drawing/2014/main" val="3243286330"/>
                    </a:ext>
                  </a:extLst>
                </a:gridCol>
                <a:gridCol w="822960">
                  <a:extLst>
                    <a:ext uri="{9D8B030D-6E8A-4147-A177-3AD203B41FA5}">
                      <a16:colId xmlns:a16="http://schemas.microsoft.com/office/drawing/2014/main" val="2948546703"/>
                    </a:ext>
                  </a:extLst>
                </a:gridCol>
                <a:gridCol w="822960">
                  <a:extLst>
                    <a:ext uri="{9D8B030D-6E8A-4147-A177-3AD203B41FA5}">
                      <a16:colId xmlns:a16="http://schemas.microsoft.com/office/drawing/2014/main" val="3592825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53751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Marilyn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64995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Tomás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50616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Amalia C Florez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34832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Menichelli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54090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Maura Eva Cabrera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244722651"/>
                  </a:ext>
                </a:extLst>
              </a:tr>
            </a:tbl>
          </a:graphicData>
        </a:graphic>
      </p:graphicFrame>
      <p:sp>
        <p:nvSpPr>
          <p:cNvPr id="4" name="Text Placeholder 3">
            <a:extLst>
              <a:ext uri="{FF2B5EF4-FFF2-40B4-BE49-F238E27FC236}">
                <a16:creationId xmlns:a16="http://schemas.microsoft.com/office/drawing/2014/main" id="{677AE295-5C02-414E-8E09-D63CC08600D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25748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008AA-E626-46C8-BC58-A51D2566C9B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CC32F1FC-9B59-499F-943F-779EBF731C34}"/>
              </a:ext>
            </a:extLst>
          </p:cNvPr>
          <p:cNvGraphicFramePr>
            <a:graphicFrameLocks noGrp="1"/>
          </p:cNvGraphicFramePr>
          <p:nvPr>
            <p:ph type="chart" sz="quarter" idx="13"/>
            <p:extLst>
              <p:ext uri="{D42A27DB-BD31-4B8C-83A1-F6EECF244321}">
                <p14:modId xmlns:p14="http://schemas.microsoft.com/office/powerpoint/2010/main" val="2544332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39465-F2F5-43CF-82E8-201E6A3CFA2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EB54A85-951D-4324-9436-6EB58EF2E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6431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863</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2017-11-04T14:10:41Z</dcterms:created>
  <dcterms:modified xsi:type="dcterms:W3CDTF">2017-11-04T14:11:24Z</dcterms:modified>
</cp:coreProperties>
</file>