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70955</c:v>
                </c:pt>
                <c:pt idx="1">
                  <c:v>70998</c:v>
                </c:pt>
                <c:pt idx="2">
                  <c:v>71040</c:v>
                </c:pt>
                <c:pt idx="3">
                  <c:v>71132</c:v>
                </c:pt>
                <c:pt idx="4">
                  <c:v>71254</c:v>
                </c:pt>
                <c:pt idx="5">
                  <c:v>71342</c:v>
                </c:pt>
                <c:pt idx="6">
                  <c:v>71377</c:v>
                </c:pt>
                <c:pt idx="7">
                  <c:v>71430</c:v>
                </c:pt>
                <c:pt idx="8">
                  <c:v>71456</c:v>
                </c:pt>
                <c:pt idx="9">
                  <c:v>71482</c:v>
                </c:pt>
                <c:pt idx="10">
                  <c:v>71596</c:v>
                </c:pt>
                <c:pt idx="11">
                  <c:v>71719</c:v>
                </c:pt>
                <c:pt idx="12">
                  <c:v>71761</c:v>
                </c:pt>
                <c:pt idx="13">
                  <c:v>71801</c:v>
                </c:pt>
                <c:pt idx="14">
                  <c:v>71831</c:v>
                </c:pt>
                <c:pt idx="15">
                  <c:v>71847</c:v>
                </c:pt>
                <c:pt idx="16">
                  <c:v>71862</c:v>
                </c:pt>
                <c:pt idx="17">
                  <c:v>71942</c:v>
                </c:pt>
                <c:pt idx="18">
                  <c:v>72008</c:v>
                </c:pt>
                <c:pt idx="19">
                  <c:v>72024</c:v>
                </c:pt>
                <c:pt idx="20">
                  <c:v>72035</c:v>
                </c:pt>
                <c:pt idx="21">
                  <c:v>72051</c:v>
                </c:pt>
                <c:pt idx="22">
                  <c:v>72060</c:v>
                </c:pt>
                <c:pt idx="23">
                  <c:v>72090</c:v>
                </c:pt>
                <c:pt idx="24">
                  <c:v>72143</c:v>
                </c:pt>
                <c:pt idx="25">
                  <c:v>72173</c:v>
                </c:pt>
                <c:pt idx="26">
                  <c:v>72191</c:v>
                </c:pt>
                <c:pt idx="27">
                  <c:v>72200</c:v>
                </c:pt>
                <c:pt idx="28">
                  <c:v>72238</c:v>
                </c:pt>
                <c:pt idx="29">
                  <c:v>72263</c:v>
                </c:pt>
                <c:pt idx="30">
                  <c:v>72279</c:v>
                </c:pt>
              </c:numCache>
            </c:numRef>
          </c:val>
          <c:smooth val="0"/>
          <c:extLst>
            <c:ext xmlns:c16="http://schemas.microsoft.com/office/drawing/2014/chart" uri="{C3380CC4-5D6E-409C-BE32-E72D297353CC}">
              <c16:uniqueId val="{00000000-13FA-4F61-B961-A100A11926C2}"/>
            </c:ext>
          </c:extLst>
        </c:ser>
        <c:dLbls>
          <c:showLegendKey val="0"/>
          <c:showVal val="0"/>
          <c:showCatName val="0"/>
          <c:showSerName val="0"/>
          <c:showPercent val="0"/>
          <c:showBubbleSize val="0"/>
        </c:dLbls>
        <c:smooth val="0"/>
        <c:axId val="231907112"/>
        <c:axId val="294567920"/>
      </c:lineChart>
      <c:dateAx>
        <c:axId val="231907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67920"/>
        <c:crosses val="autoZero"/>
        <c:auto val="1"/>
        <c:lblOffset val="100"/>
        <c:baseTimeUnit val="days"/>
      </c:dateAx>
      <c:valAx>
        <c:axId val="29456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90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81BC-443D-8F36-DD529BDAA0C0}"/>
            </c:ext>
          </c:extLst>
        </c:ser>
        <c:dLbls>
          <c:showLegendKey val="0"/>
          <c:showVal val="0"/>
          <c:showCatName val="0"/>
          <c:showSerName val="0"/>
          <c:showPercent val="0"/>
          <c:showBubbleSize val="0"/>
        </c:dLbls>
        <c:axId val="294565952"/>
        <c:axId val="294568576"/>
      </c:radarChart>
      <c:catAx>
        <c:axId val="29456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68576"/>
        <c:crosses val="autoZero"/>
        <c:auto val="1"/>
        <c:lblAlgn val="ctr"/>
        <c:lblOffset val="100"/>
        <c:noMultiLvlLbl val="0"/>
      </c:catAx>
      <c:valAx>
        <c:axId val="29456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6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0.38966838233565998</c:v>
                </c:pt>
                <c:pt idx="1">
                  <c:v>0.19337522542831001</c:v>
                </c:pt>
                <c:pt idx="2">
                  <c:v>1.3982173784480001</c:v>
                </c:pt>
                <c:pt idx="3">
                  <c:v>0.82885518948879</c:v>
                </c:pt>
                <c:pt idx="4">
                  <c:v>0.18646496144284</c:v>
                </c:pt>
                <c:pt idx="5">
                  <c:v>0.43759993267692998</c:v>
                </c:pt>
                <c:pt idx="6">
                  <c:v>3.0362906804561E-2</c:v>
                </c:pt>
                <c:pt idx="7">
                  <c:v>0.39073988487879002</c:v>
                </c:pt>
                <c:pt idx="8">
                  <c:v>0.99449911117954004</c:v>
                </c:pt>
                <c:pt idx="9">
                  <c:v>0.41171696819600001</c:v>
                </c:pt>
                <c:pt idx="10">
                  <c:v>1.4504908744414</c:v>
                </c:pt>
                <c:pt idx="11">
                  <c:v>0.73858799559010002</c:v>
                </c:pt>
                <c:pt idx="12">
                  <c:v>0.16959390391227999</c:v>
                </c:pt>
                <c:pt idx="13">
                  <c:v>0.25438486507572</c:v>
                </c:pt>
                <c:pt idx="14">
                  <c:v>0.12253536816308</c:v>
                </c:pt>
                <c:pt idx="15">
                  <c:v>0.19766422138393</c:v>
                </c:pt>
                <c:pt idx="16">
                  <c:v>0.35163897161836999</c:v>
                </c:pt>
                <c:pt idx="17">
                  <c:v>1.168604489444</c:v>
                </c:pt>
                <c:pt idx="18">
                  <c:v>0.40986453629733</c:v>
                </c:pt>
                <c:pt idx="19">
                  <c:v>0.23050433237057999</c:v>
                </c:pt>
                <c:pt idx="20">
                  <c:v>0.21010056134798</c:v>
                </c:pt>
                <c:pt idx="21">
                  <c:v>0.24638063378815001</c:v>
                </c:pt>
                <c:pt idx="22">
                  <c:v>0.21696389332223001</c:v>
                </c:pt>
                <c:pt idx="23">
                  <c:v>1.1599028789454999</c:v>
                </c:pt>
                <c:pt idx="24">
                  <c:v>0.12653225359143999</c:v>
                </c:pt>
                <c:pt idx="25">
                  <c:v>0.16491587904321001</c:v>
                </c:pt>
                <c:pt idx="26">
                  <c:v>0.16624643262863001</c:v>
                </c:pt>
                <c:pt idx="27">
                  <c:v>0.14266915991411999</c:v>
                </c:pt>
                <c:pt idx="28">
                  <c:v>0.59679585704592997</c:v>
                </c:pt>
                <c:pt idx="29">
                  <c:v>0.10311418685121</c:v>
                </c:pt>
                <c:pt idx="30">
                  <c:v>0.31640169178047001</c:v>
                </c:pt>
              </c:numCache>
            </c:numRef>
          </c:val>
          <c:smooth val="0"/>
          <c:extLst>
            <c:ext xmlns:c16="http://schemas.microsoft.com/office/drawing/2014/chart" uri="{C3380CC4-5D6E-409C-BE32-E72D297353CC}">
              <c16:uniqueId val="{00000000-10A2-4A99-98CF-9C60EB66080D}"/>
            </c:ext>
          </c:extLst>
        </c:ser>
        <c:dLbls>
          <c:showLegendKey val="0"/>
          <c:showVal val="0"/>
          <c:showCatName val="0"/>
          <c:showSerName val="0"/>
          <c:showPercent val="0"/>
          <c:showBubbleSize val="0"/>
        </c:dLbls>
        <c:smooth val="0"/>
        <c:axId val="296653608"/>
        <c:axId val="296652952"/>
      </c:lineChart>
      <c:dateAx>
        <c:axId val="296653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52952"/>
        <c:crosses val="autoZero"/>
        <c:auto val="1"/>
        <c:lblOffset val="100"/>
        <c:baseTimeUnit val="days"/>
      </c:dateAx>
      <c:valAx>
        <c:axId val="296652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53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c:v>
                </c:pt>
                <c:pt idx="1">
                  <c:v>26</c:v>
                </c:pt>
                <c:pt idx="2">
                  <c:v>85</c:v>
                </c:pt>
                <c:pt idx="3">
                  <c:v>85</c:v>
                </c:pt>
                <c:pt idx="4">
                  <c:v>41</c:v>
                </c:pt>
                <c:pt idx="5">
                  <c:v>24</c:v>
                </c:pt>
                <c:pt idx="6">
                  <c:v>43</c:v>
                </c:pt>
              </c:numCache>
            </c:numRef>
          </c:val>
          <c:extLst>
            <c:ext xmlns:c16="http://schemas.microsoft.com/office/drawing/2014/chart" uri="{C3380CC4-5D6E-409C-BE32-E72D297353CC}">
              <c16:uniqueId val="{00000000-67AF-4FDC-9819-CF3EFD7B40A5}"/>
            </c:ext>
          </c:extLst>
        </c:ser>
        <c:dLbls>
          <c:showLegendKey val="0"/>
          <c:showVal val="0"/>
          <c:showCatName val="0"/>
          <c:showSerName val="0"/>
          <c:showPercent val="0"/>
          <c:showBubbleSize val="0"/>
        </c:dLbls>
        <c:gapWidth val="219"/>
        <c:overlap val="-27"/>
        <c:axId val="297769064"/>
        <c:axId val="297768736"/>
      </c:barChart>
      <c:catAx>
        <c:axId val="297769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68736"/>
        <c:crosses val="autoZero"/>
        <c:auto val="1"/>
        <c:lblAlgn val="ctr"/>
        <c:lblOffset val="100"/>
        <c:noMultiLvlLbl val="0"/>
      </c:catAx>
      <c:valAx>
        <c:axId val="29776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6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80</c:v>
                </c:pt>
                <c:pt idx="1">
                  <c:v>43</c:v>
                </c:pt>
                <c:pt idx="2">
                  <c:v>42</c:v>
                </c:pt>
                <c:pt idx="3">
                  <c:v>92</c:v>
                </c:pt>
                <c:pt idx="4">
                  <c:v>122</c:v>
                </c:pt>
                <c:pt idx="5">
                  <c:v>88</c:v>
                </c:pt>
                <c:pt idx="6">
                  <c:v>35</c:v>
                </c:pt>
                <c:pt idx="7">
                  <c:v>53</c:v>
                </c:pt>
                <c:pt idx="8">
                  <c:v>26</c:v>
                </c:pt>
                <c:pt idx="9">
                  <c:v>26</c:v>
                </c:pt>
                <c:pt idx="10">
                  <c:v>114</c:v>
                </c:pt>
                <c:pt idx="11">
                  <c:v>123</c:v>
                </c:pt>
                <c:pt idx="12">
                  <c:v>42</c:v>
                </c:pt>
                <c:pt idx="13">
                  <c:v>40</c:v>
                </c:pt>
                <c:pt idx="14">
                  <c:v>30</c:v>
                </c:pt>
                <c:pt idx="15">
                  <c:v>16</c:v>
                </c:pt>
                <c:pt idx="16">
                  <c:v>15</c:v>
                </c:pt>
                <c:pt idx="17">
                  <c:v>80</c:v>
                </c:pt>
                <c:pt idx="18">
                  <c:v>66</c:v>
                </c:pt>
                <c:pt idx="19">
                  <c:v>16</c:v>
                </c:pt>
                <c:pt idx="20">
                  <c:v>11</c:v>
                </c:pt>
                <c:pt idx="21">
                  <c:v>16</c:v>
                </c:pt>
                <c:pt idx="22">
                  <c:v>9</c:v>
                </c:pt>
                <c:pt idx="23">
                  <c:v>30</c:v>
                </c:pt>
                <c:pt idx="24">
                  <c:v>53</c:v>
                </c:pt>
                <c:pt idx="25">
                  <c:v>30</c:v>
                </c:pt>
                <c:pt idx="26">
                  <c:v>18</c:v>
                </c:pt>
                <c:pt idx="27">
                  <c:v>9</c:v>
                </c:pt>
                <c:pt idx="28">
                  <c:v>38</c:v>
                </c:pt>
                <c:pt idx="29">
                  <c:v>25</c:v>
                </c:pt>
                <c:pt idx="30">
                  <c:v>16</c:v>
                </c:pt>
              </c:numCache>
            </c:numRef>
          </c:val>
          <c:smooth val="0"/>
          <c:extLst>
            <c:ext xmlns:c16="http://schemas.microsoft.com/office/drawing/2014/chart" uri="{C3380CC4-5D6E-409C-BE32-E72D297353CC}">
              <c16:uniqueId val="{00000000-49EB-41A3-AACA-E3162C214E8C}"/>
            </c:ext>
          </c:extLst>
        </c:ser>
        <c:dLbls>
          <c:showLegendKey val="0"/>
          <c:showVal val="0"/>
          <c:showCatName val="0"/>
          <c:showSerName val="0"/>
          <c:showPercent val="0"/>
          <c:showBubbleSize val="0"/>
        </c:dLbls>
        <c:smooth val="0"/>
        <c:axId val="297769720"/>
        <c:axId val="297766768"/>
      </c:lineChart>
      <c:dateAx>
        <c:axId val="297769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66768"/>
        <c:crosses val="autoZero"/>
        <c:auto val="1"/>
        <c:lblOffset val="100"/>
        <c:baseTimeUnit val="days"/>
      </c:dateAx>
      <c:valAx>
        <c:axId val="29776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69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c:v>
                </c:pt>
                <c:pt idx="1">
                  <c:v>4</c:v>
                </c:pt>
                <c:pt idx="2">
                  <c:v>4</c:v>
                </c:pt>
                <c:pt idx="3">
                  <c:v>5</c:v>
                </c:pt>
                <c:pt idx="4">
                  <c:v>4</c:v>
                </c:pt>
                <c:pt idx="5">
                  <c:v>4</c:v>
                </c:pt>
                <c:pt idx="6">
                  <c:v>3</c:v>
                </c:pt>
                <c:pt idx="7">
                  <c:v>3</c:v>
                </c:pt>
                <c:pt idx="8">
                  <c:v>4</c:v>
                </c:pt>
                <c:pt idx="9">
                  <c:v>4</c:v>
                </c:pt>
                <c:pt idx="10">
                  <c:v>3</c:v>
                </c:pt>
                <c:pt idx="11">
                  <c:v>4</c:v>
                </c:pt>
                <c:pt idx="12">
                  <c:v>3</c:v>
                </c:pt>
                <c:pt idx="13">
                  <c:v>5</c:v>
                </c:pt>
                <c:pt idx="14">
                  <c:v>3</c:v>
                </c:pt>
                <c:pt idx="15">
                  <c:v>4</c:v>
                </c:pt>
                <c:pt idx="16">
                  <c:v>3</c:v>
                </c:pt>
                <c:pt idx="17">
                  <c:v>4</c:v>
                </c:pt>
                <c:pt idx="18">
                  <c:v>3</c:v>
                </c:pt>
                <c:pt idx="19">
                  <c:v>3</c:v>
                </c:pt>
                <c:pt idx="20">
                  <c:v>3</c:v>
                </c:pt>
                <c:pt idx="21">
                  <c:v>2</c:v>
                </c:pt>
                <c:pt idx="22">
                  <c:v>3</c:v>
                </c:pt>
                <c:pt idx="23">
                  <c:v>3</c:v>
                </c:pt>
                <c:pt idx="24">
                  <c:v>4</c:v>
                </c:pt>
                <c:pt idx="25">
                  <c:v>1</c:v>
                </c:pt>
                <c:pt idx="26">
                  <c:v>3</c:v>
                </c:pt>
                <c:pt idx="27">
                  <c:v>4</c:v>
                </c:pt>
                <c:pt idx="28">
                  <c:v>5</c:v>
                </c:pt>
                <c:pt idx="29">
                  <c:v>4</c:v>
                </c:pt>
                <c:pt idx="30">
                  <c:v>3</c:v>
                </c:pt>
              </c:numCache>
            </c:numRef>
          </c:val>
          <c:smooth val="0"/>
          <c:extLst>
            <c:ext xmlns:c16="http://schemas.microsoft.com/office/drawing/2014/chart" uri="{C3380CC4-5D6E-409C-BE32-E72D297353CC}">
              <c16:uniqueId val="{00000000-3E7A-4CE1-9FF8-4E13EB7C4F27}"/>
            </c:ext>
          </c:extLst>
        </c:ser>
        <c:dLbls>
          <c:showLegendKey val="0"/>
          <c:showVal val="0"/>
          <c:showCatName val="0"/>
          <c:showSerName val="0"/>
          <c:showPercent val="0"/>
          <c:showBubbleSize val="0"/>
        </c:dLbls>
        <c:smooth val="0"/>
        <c:axId val="374979872"/>
        <c:axId val="374980528"/>
      </c:lineChart>
      <c:dateAx>
        <c:axId val="37497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80528"/>
        <c:crosses val="autoZero"/>
        <c:auto val="1"/>
        <c:lblOffset val="100"/>
        <c:baseTimeUnit val="days"/>
      </c:dateAx>
      <c:valAx>
        <c:axId val="37498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7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19</c:v>
                </c:pt>
                <c:pt idx="1">
                  <c:v>17</c:v>
                </c:pt>
                <c:pt idx="2">
                  <c:v>16</c:v>
                </c:pt>
                <c:pt idx="3">
                  <c:v>12</c:v>
                </c:pt>
                <c:pt idx="4">
                  <c:v>13</c:v>
                </c:pt>
                <c:pt idx="5">
                  <c:v>15</c:v>
                </c:pt>
                <c:pt idx="6">
                  <c:v>16</c:v>
                </c:pt>
              </c:numCache>
            </c:numRef>
          </c:val>
          <c:extLst>
            <c:ext xmlns:c16="http://schemas.microsoft.com/office/drawing/2014/chart" uri="{C3380CC4-5D6E-409C-BE32-E72D297353CC}">
              <c16:uniqueId val="{00000000-FAD1-4367-89E6-9FE1DA6620CC}"/>
            </c:ext>
          </c:extLst>
        </c:ser>
        <c:dLbls>
          <c:showLegendKey val="0"/>
          <c:showVal val="0"/>
          <c:showCatName val="0"/>
          <c:showSerName val="0"/>
          <c:showPercent val="0"/>
          <c:showBubbleSize val="0"/>
        </c:dLbls>
        <c:gapWidth val="219"/>
        <c:overlap val="-27"/>
        <c:axId val="374987088"/>
        <c:axId val="374981840"/>
      </c:barChart>
      <c:catAx>
        <c:axId val="37498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81840"/>
        <c:crosses val="autoZero"/>
        <c:auto val="1"/>
        <c:lblAlgn val="ctr"/>
        <c:lblOffset val="100"/>
        <c:noMultiLvlLbl val="0"/>
      </c:catAx>
      <c:valAx>
        <c:axId val="37498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87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0.34731536102498001</c:v>
                </c:pt>
                <c:pt idx="1">
                  <c:v>0.74752215420427004</c:v>
                </c:pt>
                <c:pt idx="2">
                  <c:v>0.85393481994498999</c:v>
                </c:pt>
                <c:pt idx="3">
                  <c:v>0.42494566001555001</c:v>
                </c:pt>
                <c:pt idx="4">
                  <c:v>0.26540754719817999</c:v>
                </c:pt>
                <c:pt idx="5">
                  <c:v>0.17165384382665</c:v>
                </c:pt>
                <c:pt idx="6">
                  <c:v>0.38747783347529002</c:v>
                </c:pt>
              </c:numCache>
            </c:numRef>
          </c:val>
          <c:extLst>
            <c:ext xmlns:c16="http://schemas.microsoft.com/office/drawing/2014/chart" uri="{C3380CC4-5D6E-409C-BE32-E72D297353CC}">
              <c16:uniqueId val="{00000000-9929-4396-B137-25A7ECA94C21}"/>
            </c:ext>
          </c:extLst>
        </c:ser>
        <c:dLbls>
          <c:showLegendKey val="0"/>
          <c:showVal val="0"/>
          <c:showCatName val="0"/>
          <c:showSerName val="0"/>
          <c:showPercent val="0"/>
          <c:showBubbleSize val="0"/>
        </c:dLbls>
        <c:gapWidth val="219"/>
        <c:overlap val="-27"/>
        <c:axId val="374963800"/>
        <c:axId val="368852072"/>
      </c:barChart>
      <c:catAx>
        <c:axId val="374963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852072"/>
        <c:crosses val="autoZero"/>
        <c:auto val="1"/>
        <c:lblAlgn val="ctr"/>
        <c:lblOffset val="100"/>
        <c:noMultiLvlLbl val="0"/>
      </c:catAx>
      <c:valAx>
        <c:axId val="36885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6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San Isidro Municipio</c:v>
                </c:pt>
              </c:strCache>
            </c:strRef>
          </c:cat>
          <c:val>
            <c:numRef>
              <c:f>Sheet1!$B$2</c:f>
              <c:numCache>
                <c:formatCode>General</c:formatCode>
                <c:ptCount val="1"/>
                <c:pt idx="0">
                  <c:v>2</c:v>
                </c:pt>
              </c:numCache>
            </c:numRef>
          </c:val>
          <c:extLst>
            <c:ext xmlns:c16="http://schemas.microsoft.com/office/drawing/2014/chart" uri="{C3380CC4-5D6E-409C-BE32-E72D297353CC}">
              <c16:uniqueId val="{00000000-03CE-412B-BBA9-DA2E61B4E441}"/>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San Isidro Municipio</c:v>
                </c:pt>
              </c:strCache>
            </c:strRef>
          </c:cat>
          <c:val>
            <c:numRef>
              <c:f>Sheet1!$C$2</c:f>
              <c:numCache>
                <c:formatCode>General</c:formatCode>
                <c:ptCount val="1"/>
                <c:pt idx="0">
                  <c:v>1</c:v>
                </c:pt>
              </c:numCache>
            </c:numRef>
          </c:val>
          <c:extLst>
            <c:ext xmlns:c16="http://schemas.microsoft.com/office/drawing/2014/chart" uri="{C3380CC4-5D6E-409C-BE32-E72D297353CC}">
              <c16:uniqueId val="{00000001-03CE-412B-BBA9-DA2E61B4E441}"/>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San Isidro Municipio</c:v>
                </c:pt>
              </c:strCache>
            </c:strRef>
          </c:cat>
          <c:val>
            <c:numRef>
              <c:f>Sheet1!$D$2</c:f>
              <c:numCache>
                <c:formatCode>General</c:formatCode>
                <c:ptCount val="1"/>
                <c:pt idx="0">
                  <c:v>89</c:v>
                </c:pt>
              </c:numCache>
            </c:numRef>
          </c:val>
          <c:extLst>
            <c:ext xmlns:c16="http://schemas.microsoft.com/office/drawing/2014/chart" uri="{C3380CC4-5D6E-409C-BE32-E72D297353CC}">
              <c16:uniqueId val="{00000002-03CE-412B-BBA9-DA2E61B4E441}"/>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San Isidro Municipio</c:v>
                </c:pt>
              </c:strCache>
            </c:strRef>
          </c:cat>
          <c:val>
            <c:numRef>
              <c:f>Sheet1!$E$2</c:f>
              <c:numCache>
                <c:formatCode>General</c:formatCode>
                <c:ptCount val="1"/>
                <c:pt idx="0">
                  <c:v>16</c:v>
                </c:pt>
              </c:numCache>
            </c:numRef>
          </c:val>
          <c:extLst>
            <c:ext xmlns:c16="http://schemas.microsoft.com/office/drawing/2014/chart" uri="{C3380CC4-5D6E-409C-BE32-E72D297353CC}">
              <c16:uniqueId val="{00000003-03CE-412B-BBA9-DA2E61B4E441}"/>
            </c:ext>
          </c:extLst>
        </c:ser>
        <c:dLbls>
          <c:showLegendKey val="0"/>
          <c:showVal val="0"/>
          <c:showCatName val="0"/>
          <c:showSerName val="0"/>
          <c:showPercent val="0"/>
          <c:showBubbleSize val="0"/>
        </c:dLbls>
        <c:gapWidth val="150"/>
        <c:overlap val="100"/>
        <c:axId val="368868144"/>
        <c:axId val="368862896"/>
      </c:barChart>
      <c:catAx>
        <c:axId val="36886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862896"/>
        <c:crosses val="autoZero"/>
        <c:auto val="1"/>
        <c:lblAlgn val="ctr"/>
        <c:lblOffset val="100"/>
        <c:noMultiLvlLbl val="0"/>
      </c:catAx>
      <c:valAx>
        <c:axId val="368862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86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0.42398334800162002</c:v>
                </c:pt>
                <c:pt idx="1">
                  <c:v>0</c:v>
                </c:pt>
                <c:pt idx="2">
                  <c:v>0.27520500677534998</c:v>
                </c:pt>
                <c:pt idx="3">
                  <c:v>2.422362851515</c:v>
                </c:pt>
                <c:pt idx="4">
                  <c:v>0</c:v>
                </c:pt>
                <c:pt idx="5">
                  <c:v>0</c:v>
                </c:pt>
                <c:pt idx="6">
                  <c:v>0</c:v>
                </c:pt>
                <c:pt idx="7">
                  <c:v>0</c:v>
                </c:pt>
                <c:pt idx="8">
                  <c:v>0.39720790317999</c:v>
                </c:pt>
                <c:pt idx="9">
                  <c:v>0.11385384798067</c:v>
                </c:pt>
                <c:pt idx="10">
                  <c:v>0.42712655239371999</c:v>
                </c:pt>
                <c:pt idx="11">
                  <c:v>0.19813829168005001</c:v>
                </c:pt>
                <c:pt idx="12">
                  <c:v>0.19231754280579</c:v>
                </c:pt>
                <c:pt idx="13">
                  <c:v>0.11734629730523</c:v>
                </c:pt>
                <c:pt idx="14">
                  <c:v>0.99697786718448</c:v>
                </c:pt>
                <c:pt idx="15">
                  <c:v>0.70285542656776001</c:v>
                </c:pt>
                <c:pt idx="16">
                  <c:v>0.36024614782839998</c:v>
                </c:pt>
                <c:pt idx="17">
                  <c:v>0.19208471285081999</c:v>
                </c:pt>
                <c:pt idx="18">
                  <c:v>0.60675486265361001</c:v>
                </c:pt>
                <c:pt idx="19">
                  <c:v>0.32916334883981002</c:v>
                </c:pt>
                <c:pt idx="20">
                  <c:v>1.0334856041239</c:v>
                </c:pt>
                <c:pt idx="21">
                  <c:v>0.25774276015254999</c:v>
                </c:pt>
                <c:pt idx="22">
                  <c:v>0.50753348184302005</c:v>
                </c:pt>
                <c:pt idx="23">
                  <c:v>0.25983822974728998</c:v>
                </c:pt>
              </c:numCache>
            </c:numRef>
          </c:val>
          <c:smooth val="0"/>
          <c:extLst>
            <c:ext xmlns:c16="http://schemas.microsoft.com/office/drawing/2014/chart" uri="{C3380CC4-5D6E-409C-BE32-E72D297353CC}">
              <c16:uniqueId val="{00000000-05A7-48C5-BA5A-1B877F2C1B47}"/>
            </c:ext>
          </c:extLst>
        </c:ser>
        <c:dLbls>
          <c:showLegendKey val="0"/>
          <c:showVal val="0"/>
          <c:showCatName val="0"/>
          <c:showSerName val="0"/>
          <c:showPercent val="0"/>
          <c:showBubbleSize val="0"/>
        </c:dLbls>
        <c:smooth val="0"/>
        <c:axId val="297944392"/>
        <c:axId val="297938816"/>
      </c:lineChart>
      <c:catAx>
        <c:axId val="297944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38816"/>
        <c:crosses val="autoZero"/>
        <c:auto val="1"/>
        <c:lblAlgn val="ctr"/>
        <c:lblOffset val="100"/>
        <c:noMultiLvlLbl val="0"/>
      </c:catAx>
      <c:valAx>
        <c:axId val="29793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944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San Isidro Municipio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c:v>
                </c:pt>
                <c:pt idx="1">
                  <c:v>0</c:v>
                </c:pt>
                <c:pt idx="2">
                  <c:v>2</c:v>
                </c:pt>
                <c:pt idx="3">
                  <c:v>1</c:v>
                </c:pt>
                <c:pt idx="4">
                  <c:v>0</c:v>
                </c:pt>
                <c:pt idx="5">
                  <c:v>0</c:v>
                </c:pt>
                <c:pt idx="6">
                  <c:v>0</c:v>
                </c:pt>
                <c:pt idx="7">
                  <c:v>0</c:v>
                </c:pt>
                <c:pt idx="8">
                  <c:v>3</c:v>
                </c:pt>
                <c:pt idx="9">
                  <c:v>6</c:v>
                </c:pt>
                <c:pt idx="10">
                  <c:v>8</c:v>
                </c:pt>
                <c:pt idx="11">
                  <c:v>6</c:v>
                </c:pt>
                <c:pt idx="12">
                  <c:v>3</c:v>
                </c:pt>
                <c:pt idx="13">
                  <c:v>6</c:v>
                </c:pt>
                <c:pt idx="14">
                  <c:v>9</c:v>
                </c:pt>
                <c:pt idx="15">
                  <c:v>8</c:v>
                </c:pt>
                <c:pt idx="16">
                  <c:v>8</c:v>
                </c:pt>
                <c:pt idx="17">
                  <c:v>6</c:v>
                </c:pt>
                <c:pt idx="18">
                  <c:v>6</c:v>
                </c:pt>
                <c:pt idx="19">
                  <c:v>8</c:v>
                </c:pt>
                <c:pt idx="20">
                  <c:v>5</c:v>
                </c:pt>
                <c:pt idx="21">
                  <c:v>6</c:v>
                </c:pt>
                <c:pt idx="22">
                  <c:v>13</c:v>
                </c:pt>
                <c:pt idx="23">
                  <c:v>2</c:v>
                </c:pt>
              </c:numCache>
            </c:numRef>
          </c:val>
          <c:smooth val="0"/>
          <c:extLst>
            <c:ext xmlns:c16="http://schemas.microsoft.com/office/drawing/2014/chart" uri="{C3380CC4-5D6E-409C-BE32-E72D297353CC}">
              <c16:uniqueId val="{00000000-1394-4CC9-BD78-BD130AAE9DD7}"/>
            </c:ext>
          </c:extLst>
        </c:ser>
        <c:dLbls>
          <c:showLegendKey val="0"/>
          <c:showVal val="0"/>
          <c:showCatName val="0"/>
          <c:showSerName val="0"/>
          <c:showPercent val="0"/>
          <c:showBubbleSize val="0"/>
        </c:dLbls>
        <c:smooth val="0"/>
        <c:axId val="296656888"/>
        <c:axId val="296658856"/>
      </c:lineChart>
      <c:catAx>
        <c:axId val="296656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58856"/>
        <c:crosses val="autoZero"/>
        <c:auto val="1"/>
        <c:lblAlgn val="ctr"/>
        <c:lblOffset val="100"/>
        <c:noMultiLvlLbl val="0"/>
      </c:catAx>
      <c:valAx>
        <c:axId val="29665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65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0.30420898283619002</c:v>
                </c:pt>
                <c:pt idx="2">
                  <c:v>0.41412049706982001</c:v>
                </c:pt>
                <c:pt idx="3">
                  <c:v>0</c:v>
                </c:pt>
                <c:pt idx="4">
                  <c:v>0.76708771482588001</c:v>
                </c:pt>
                <c:pt idx="5">
                  <c:v>0</c:v>
                </c:pt>
                <c:pt idx="6">
                  <c:v>0</c:v>
                </c:pt>
              </c:numCache>
            </c:numRef>
          </c:val>
          <c:extLst>
            <c:ext xmlns:c16="http://schemas.microsoft.com/office/drawing/2014/chart" uri="{C3380CC4-5D6E-409C-BE32-E72D297353CC}">
              <c16:uniqueId val="{00000000-98B3-446D-AAB8-B38E0EF59BFB}"/>
            </c:ext>
          </c:extLst>
        </c:ser>
        <c:dLbls>
          <c:showLegendKey val="0"/>
          <c:showVal val="0"/>
          <c:showCatName val="0"/>
          <c:showSerName val="0"/>
          <c:showPercent val="0"/>
          <c:showBubbleSize val="0"/>
        </c:dLbls>
        <c:gapWidth val="219"/>
        <c:overlap val="-27"/>
        <c:axId val="374972000"/>
        <c:axId val="374973640"/>
      </c:barChart>
      <c:catAx>
        <c:axId val="374972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73640"/>
        <c:crosses val="autoZero"/>
        <c:auto val="1"/>
        <c:lblAlgn val="ctr"/>
        <c:lblOffset val="100"/>
        <c:noMultiLvlLbl val="0"/>
      </c:catAx>
      <c:valAx>
        <c:axId val="374973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72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San Isidro Municipio</c:v>
                </c:pt>
              </c:strCache>
            </c:strRef>
          </c:cat>
          <c:val>
            <c:numRef>
              <c:f>Sheet1!$B$2</c:f>
              <c:numCache>
                <c:formatCode>General</c:formatCode>
                <c:ptCount val="1"/>
                <c:pt idx="0">
                  <c:v>20224</c:v>
                </c:pt>
              </c:numCache>
            </c:numRef>
          </c:val>
          <c:extLst>
            <c:ext xmlns:c16="http://schemas.microsoft.com/office/drawing/2014/chart" uri="{C3380CC4-5D6E-409C-BE32-E72D297353CC}">
              <c16:uniqueId val="{00000000-009B-4B1F-8319-BF19EE5CD4A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San Isidro Municipio</c:v>
                </c:pt>
              </c:strCache>
            </c:strRef>
          </c:cat>
          <c:val>
            <c:numRef>
              <c:f>Sheet1!$C$2</c:f>
              <c:numCache>
                <c:formatCode>General</c:formatCode>
                <c:ptCount val="1"/>
                <c:pt idx="0">
                  <c:v>1678</c:v>
                </c:pt>
              </c:numCache>
            </c:numRef>
          </c:val>
          <c:extLst>
            <c:ext xmlns:c16="http://schemas.microsoft.com/office/drawing/2014/chart" uri="{C3380CC4-5D6E-409C-BE32-E72D297353CC}">
              <c16:uniqueId val="{00000001-009B-4B1F-8319-BF19EE5CD4A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San Isidro Municipio</c:v>
                </c:pt>
              </c:strCache>
            </c:strRef>
          </c:cat>
          <c:val>
            <c:numRef>
              <c:f>Sheet1!$D$2</c:f>
              <c:numCache>
                <c:formatCode>General</c:formatCode>
                <c:ptCount val="1"/>
                <c:pt idx="0">
                  <c:v>64</c:v>
                </c:pt>
              </c:numCache>
            </c:numRef>
          </c:val>
          <c:extLst>
            <c:ext xmlns:c16="http://schemas.microsoft.com/office/drawing/2014/chart" uri="{C3380CC4-5D6E-409C-BE32-E72D297353CC}">
              <c16:uniqueId val="{00000002-009B-4B1F-8319-BF19EE5CD4A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San Isidro Municipio</c:v>
                </c:pt>
              </c:strCache>
            </c:strRef>
          </c:cat>
          <c:val>
            <c:numRef>
              <c:f>Sheet1!$E$2</c:f>
              <c:numCache>
                <c:formatCode>General</c:formatCode>
                <c:ptCount val="1"/>
                <c:pt idx="0">
                  <c:v>207</c:v>
                </c:pt>
              </c:numCache>
            </c:numRef>
          </c:val>
          <c:extLst>
            <c:ext xmlns:c16="http://schemas.microsoft.com/office/drawing/2014/chart" uri="{C3380CC4-5D6E-409C-BE32-E72D297353CC}">
              <c16:uniqueId val="{00000003-009B-4B1F-8319-BF19EE5CD4A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San Isidro Municipio</c:v>
                </c:pt>
              </c:strCache>
            </c:strRef>
          </c:cat>
          <c:val>
            <c:numRef>
              <c:f>Sheet1!$F$2</c:f>
              <c:numCache>
                <c:formatCode>General</c:formatCode>
                <c:ptCount val="1"/>
                <c:pt idx="0">
                  <c:v>53</c:v>
                </c:pt>
              </c:numCache>
            </c:numRef>
          </c:val>
          <c:extLst>
            <c:ext xmlns:c16="http://schemas.microsoft.com/office/drawing/2014/chart" uri="{C3380CC4-5D6E-409C-BE32-E72D297353CC}">
              <c16:uniqueId val="{00000004-009B-4B1F-8319-BF19EE5CD4A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San Isidro Municipio</c:v>
                </c:pt>
              </c:strCache>
            </c:strRef>
          </c:cat>
          <c:val>
            <c:numRef>
              <c:f>Sheet1!$G$2</c:f>
              <c:numCache>
                <c:formatCode>General</c:formatCode>
                <c:ptCount val="1"/>
                <c:pt idx="0">
                  <c:v>432</c:v>
                </c:pt>
              </c:numCache>
            </c:numRef>
          </c:val>
          <c:extLst>
            <c:ext xmlns:c16="http://schemas.microsoft.com/office/drawing/2014/chart" uri="{C3380CC4-5D6E-409C-BE32-E72D297353CC}">
              <c16:uniqueId val="{00000005-009B-4B1F-8319-BF19EE5CD4A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San Isidro Municipio</c:v>
                </c:pt>
              </c:strCache>
            </c:strRef>
          </c:cat>
          <c:val>
            <c:numRef>
              <c:f>Sheet1!$H$2</c:f>
              <c:numCache>
                <c:formatCode>General</c:formatCode>
                <c:ptCount val="1"/>
                <c:pt idx="0">
                  <c:v>5203</c:v>
                </c:pt>
              </c:numCache>
            </c:numRef>
          </c:val>
          <c:extLst>
            <c:ext xmlns:c16="http://schemas.microsoft.com/office/drawing/2014/chart" uri="{C3380CC4-5D6E-409C-BE32-E72D297353CC}">
              <c16:uniqueId val="{00000006-009B-4B1F-8319-BF19EE5CD4A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San Isidro Municipio</c:v>
                </c:pt>
              </c:strCache>
            </c:strRef>
          </c:cat>
          <c:val>
            <c:numRef>
              <c:f>Sheet1!$I$2</c:f>
              <c:numCache>
                <c:formatCode>General</c:formatCode>
                <c:ptCount val="1"/>
                <c:pt idx="0">
                  <c:v>8158</c:v>
                </c:pt>
              </c:numCache>
            </c:numRef>
          </c:val>
          <c:extLst>
            <c:ext xmlns:c16="http://schemas.microsoft.com/office/drawing/2014/chart" uri="{C3380CC4-5D6E-409C-BE32-E72D297353CC}">
              <c16:uniqueId val="{00000007-009B-4B1F-8319-BF19EE5CD4AE}"/>
            </c:ext>
          </c:extLst>
        </c:ser>
        <c:dLbls>
          <c:showLegendKey val="0"/>
          <c:showVal val="0"/>
          <c:showCatName val="0"/>
          <c:showSerName val="0"/>
          <c:showPercent val="0"/>
          <c:showBubbleSize val="0"/>
        </c:dLbls>
        <c:gapWidth val="150"/>
        <c:overlap val="100"/>
        <c:axId val="297765784"/>
        <c:axId val="297767752"/>
      </c:barChart>
      <c:catAx>
        <c:axId val="29776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67752"/>
        <c:crosses val="autoZero"/>
        <c:auto val="1"/>
        <c:lblAlgn val="ctr"/>
        <c:lblOffset val="100"/>
        <c:noMultiLvlLbl val="0"/>
      </c:catAx>
      <c:valAx>
        <c:axId val="297767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6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San Isidro Municipio</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6B1-4697-A469-BF7E6699C6F3}"/>
            </c:ext>
          </c:extLst>
        </c:ser>
        <c:dLbls>
          <c:showLegendKey val="0"/>
          <c:showVal val="0"/>
          <c:showCatName val="0"/>
          <c:showSerName val="0"/>
          <c:showPercent val="0"/>
          <c:showBubbleSize val="0"/>
        </c:dLbls>
        <c:gapWidth val="219"/>
        <c:overlap val="-27"/>
        <c:axId val="239552160"/>
        <c:axId val="239558064"/>
      </c:barChart>
      <c:catAx>
        <c:axId val="23955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558064"/>
        <c:crosses val="autoZero"/>
        <c:auto val="1"/>
        <c:lblAlgn val="ctr"/>
        <c:lblOffset val="100"/>
        <c:noMultiLvlLbl val="0"/>
      </c:catAx>
      <c:valAx>
        <c:axId val="23955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55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342AC-2E33-492B-88CF-EDE165FB2A2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7F126429-9CFA-467F-B6E2-E579DC099FC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508044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6E91D-79D2-4A47-AEAC-F35689358F7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A42655E-62E3-463C-A2D0-95475C1F794A}"/>
              </a:ext>
            </a:extLst>
          </p:cNvPr>
          <p:cNvGraphicFramePr>
            <a:graphicFrameLocks noGrp="1"/>
          </p:cNvGraphicFramePr>
          <p:nvPr>
            <p:ph type="tbl" sz="quarter" idx="13"/>
            <p:extLst>
              <p:ext uri="{D42A27DB-BD31-4B8C-83A1-F6EECF244321}">
                <p14:modId xmlns:p14="http://schemas.microsoft.com/office/powerpoint/2010/main" val="2254293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30316833"/>
                    </a:ext>
                  </a:extLst>
                </a:gridCol>
                <a:gridCol w="740664">
                  <a:extLst>
                    <a:ext uri="{9D8B030D-6E8A-4147-A177-3AD203B41FA5}">
                      <a16:colId xmlns:a16="http://schemas.microsoft.com/office/drawing/2014/main" val="2885661289"/>
                    </a:ext>
                  </a:extLst>
                </a:gridCol>
                <a:gridCol w="740664">
                  <a:extLst>
                    <a:ext uri="{9D8B030D-6E8A-4147-A177-3AD203B41FA5}">
                      <a16:colId xmlns:a16="http://schemas.microsoft.com/office/drawing/2014/main" val="1038061897"/>
                    </a:ext>
                  </a:extLst>
                </a:gridCol>
                <a:gridCol w="740664">
                  <a:extLst>
                    <a:ext uri="{9D8B030D-6E8A-4147-A177-3AD203B41FA5}">
                      <a16:colId xmlns:a16="http://schemas.microsoft.com/office/drawing/2014/main" val="2053531407"/>
                    </a:ext>
                  </a:extLst>
                </a:gridCol>
                <a:gridCol w="740664">
                  <a:extLst>
                    <a:ext uri="{9D8B030D-6E8A-4147-A177-3AD203B41FA5}">
                      <a16:colId xmlns:a16="http://schemas.microsoft.com/office/drawing/2014/main" val="1343031225"/>
                    </a:ext>
                  </a:extLst>
                </a:gridCol>
                <a:gridCol w="740664">
                  <a:extLst>
                    <a:ext uri="{9D8B030D-6E8A-4147-A177-3AD203B41FA5}">
                      <a16:colId xmlns:a16="http://schemas.microsoft.com/office/drawing/2014/main" val="4273492344"/>
                    </a:ext>
                  </a:extLst>
                </a:gridCol>
                <a:gridCol w="740664">
                  <a:extLst>
                    <a:ext uri="{9D8B030D-6E8A-4147-A177-3AD203B41FA5}">
                      <a16:colId xmlns:a16="http://schemas.microsoft.com/office/drawing/2014/main" val="226542172"/>
                    </a:ext>
                  </a:extLst>
                </a:gridCol>
                <a:gridCol w="740664">
                  <a:extLst>
                    <a:ext uri="{9D8B030D-6E8A-4147-A177-3AD203B41FA5}">
                      <a16:colId xmlns:a16="http://schemas.microsoft.com/office/drawing/2014/main" val="2973888172"/>
                    </a:ext>
                  </a:extLst>
                </a:gridCol>
                <a:gridCol w="740664">
                  <a:extLst>
                    <a:ext uri="{9D8B030D-6E8A-4147-A177-3AD203B41FA5}">
                      <a16:colId xmlns:a16="http://schemas.microsoft.com/office/drawing/2014/main" val="2760198558"/>
                    </a:ext>
                  </a:extLst>
                </a:gridCol>
                <a:gridCol w="740664">
                  <a:extLst>
                    <a:ext uri="{9D8B030D-6E8A-4147-A177-3AD203B41FA5}">
                      <a16:colId xmlns:a16="http://schemas.microsoft.com/office/drawing/2014/main" val="481634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00304394"/>
                  </a:ext>
                </a:extLst>
              </a:tr>
              <a:tr h="370840">
                <a:tc>
                  <a:txBody>
                    <a:bodyPr/>
                    <a:lstStyle/>
                    <a:p>
                      <a:r>
                        <a:rPr lang="en-US" sz="1000"/>
                        <a:t>San Isidro Municipio</a:t>
                      </a:r>
                    </a:p>
                  </a:txBody>
                  <a:tcPr/>
                </a:tc>
                <a:tc>
                  <a:txBody>
                    <a:bodyPr/>
                    <a:lstStyle/>
                    <a:p>
                      <a:r>
                        <a:rPr lang="en-US" sz="1000"/>
                        <a:t>72279</a:t>
                      </a:r>
                    </a:p>
                  </a:txBody>
                  <a:tcPr/>
                </a:tc>
                <a:tc>
                  <a:txBody>
                    <a:bodyPr/>
                    <a:lstStyle/>
                    <a:p>
                      <a:r>
                        <a:rPr lang="en-US" sz="1000"/>
                        <a:t>1404</a:t>
                      </a:r>
                    </a:p>
                  </a:txBody>
                  <a:tcPr/>
                </a:tc>
                <a:tc>
                  <a:txBody>
                    <a:bodyPr/>
                    <a:lstStyle/>
                    <a:p>
                      <a:r>
                        <a:rPr lang="en-US" sz="1000"/>
                        <a:t>108</a:t>
                      </a:r>
                    </a:p>
                  </a:txBody>
                  <a:tcPr/>
                </a:tc>
                <a:tc>
                  <a:txBody>
                    <a:bodyPr/>
                    <a:lstStyle/>
                    <a:p>
                      <a:r>
                        <a:rPr lang="en-US" sz="1000"/>
                        <a:t>22658</a:t>
                      </a:r>
                    </a:p>
                  </a:txBody>
                  <a:tcPr/>
                </a:tc>
                <a:tc>
                  <a:txBody>
                    <a:bodyPr/>
                    <a:lstStyle/>
                    <a:p>
                      <a:r>
                        <a:rPr lang="en-US" sz="1000"/>
                        <a:t>5203</a:t>
                      </a:r>
                    </a:p>
                  </a:txBody>
                  <a:tcPr/>
                </a:tc>
                <a:tc>
                  <a:txBody>
                    <a:bodyPr/>
                    <a:lstStyle/>
                    <a:p>
                      <a:r>
                        <a:rPr lang="en-US" sz="1000"/>
                        <a:t>8158</a:t>
                      </a:r>
                    </a:p>
                  </a:txBody>
                  <a:tcPr/>
                </a:tc>
                <a:tc>
                  <a:txBody>
                    <a:bodyPr/>
                    <a:lstStyle/>
                    <a:p>
                      <a:r>
                        <a:rPr lang="en-US" sz="1000"/>
                        <a:t>0</a:t>
                      </a:r>
                    </a:p>
                  </a:txBody>
                  <a:tcPr/>
                </a:tc>
                <a:tc>
                  <a:txBody>
                    <a:bodyPr/>
                    <a:lstStyle/>
                    <a:p>
                      <a:r>
                        <a:rPr lang="en-US" sz="1000"/>
                        <a:t>0.4659%</a:t>
                      </a:r>
                    </a:p>
                  </a:txBody>
                  <a:tcPr/>
                </a:tc>
                <a:tc>
                  <a:txBody>
                    <a:bodyPr/>
                    <a:lstStyle/>
                    <a:p>
                      <a:r>
                        <a:rPr lang="en-US" sz="1000"/>
                        <a:t>0.0%</a:t>
                      </a:r>
                    </a:p>
                  </a:txBody>
                  <a:tcPr/>
                </a:tc>
                <a:extLst>
                  <a:ext uri="{0D108BD9-81ED-4DB2-BD59-A6C34878D82A}">
                    <a16:rowId xmlns:a16="http://schemas.microsoft.com/office/drawing/2014/main" val="3643316554"/>
                  </a:ext>
                </a:extLst>
              </a:tr>
            </a:tbl>
          </a:graphicData>
        </a:graphic>
      </p:graphicFrame>
      <p:sp>
        <p:nvSpPr>
          <p:cNvPr id="4" name="Text Placeholder 3">
            <a:extLst>
              <a:ext uri="{FF2B5EF4-FFF2-40B4-BE49-F238E27FC236}">
                <a16:creationId xmlns:a16="http://schemas.microsoft.com/office/drawing/2014/main" id="{9991D3F2-7D8C-4857-BEC8-015240DF6AB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51810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606C4-FD1B-4829-8D53-34EF9537FD5E}"/>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351011D-7DA5-4030-8A56-EB27159ADBDC}"/>
              </a:ext>
            </a:extLst>
          </p:cNvPr>
          <p:cNvGraphicFramePr>
            <a:graphicFrameLocks noGrp="1"/>
          </p:cNvGraphicFramePr>
          <p:nvPr>
            <p:ph type="chart" sz="quarter" idx="13"/>
            <p:extLst>
              <p:ext uri="{D42A27DB-BD31-4B8C-83A1-F6EECF244321}">
                <p14:modId xmlns:p14="http://schemas.microsoft.com/office/powerpoint/2010/main" val="11010451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E23EDD-879D-4CC5-B5FF-003E90418FB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57E20AB-E9DC-4A9D-9A40-2FB9DB6079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0678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1F8F5-D9BE-49C7-8A9E-8BE5DA30307A}"/>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9836C567-4BBC-4106-B09D-5F43B1F51597}"/>
              </a:ext>
            </a:extLst>
          </p:cNvPr>
          <p:cNvGraphicFramePr>
            <a:graphicFrameLocks noGrp="1"/>
          </p:cNvGraphicFramePr>
          <p:nvPr>
            <p:ph type="chart" sz="quarter" idx="13"/>
            <p:extLst>
              <p:ext uri="{D42A27DB-BD31-4B8C-83A1-F6EECF244321}">
                <p14:modId xmlns:p14="http://schemas.microsoft.com/office/powerpoint/2010/main" val="2924036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59E357-E6EF-4C6E-AFCF-4241D91522B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0B6D86D-E9A9-4895-801E-ACF5BDCBBC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1655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90F46-EAF6-4E57-B6F2-AFFC448B76C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C648737-5876-4F30-83DE-4682334C7337}"/>
              </a:ext>
            </a:extLst>
          </p:cNvPr>
          <p:cNvGraphicFramePr>
            <a:graphicFrameLocks noGrp="1"/>
          </p:cNvGraphicFramePr>
          <p:nvPr>
            <p:ph type="chart" sz="quarter" idx="13"/>
            <p:extLst>
              <p:ext uri="{D42A27DB-BD31-4B8C-83A1-F6EECF244321}">
                <p14:modId xmlns:p14="http://schemas.microsoft.com/office/powerpoint/2010/main" val="2282157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C4324B-D381-4896-93D1-B658F93CD26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DF094CE-FC43-4620-8E1D-044B2C40C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5296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17678-26FF-4B1D-843C-B14C9362D7BD}"/>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8CEFE79F-A1A6-48A5-8519-3AFF64F61B8D}"/>
              </a:ext>
            </a:extLst>
          </p:cNvPr>
          <p:cNvGraphicFramePr>
            <a:graphicFrameLocks noGrp="1"/>
          </p:cNvGraphicFramePr>
          <p:nvPr>
            <p:ph type="chart" sz="quarter" idx="13"/>
            <p:extLst>
              <p:ext uri="{D42A27DB-BD31-4B8C-83A1-F6EECF244321}">
                <p14:modId xmlns:p14="http://schemas.microsoft.com/office/powerpoint/2010/main" val="30037937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F14DB6-1E3D-4722-9A6E-0699DDBA6EC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03ED9671-AAF5-433C-8096-9CF4843398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7870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9F0D6-480A-46F0-B155-1F94802BA2D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9242F03C-002E-4DB0-915D-ED6A77CBE6D1}"/>
              </a:ext>
            </a:extLst>
          </p:cNvPr>
          <p:cNvGraphicFramePr>
            <a:graphicFrameLocks noGrp="1"/>
          </p:cNvGraphicFramePr>
          <p:nvPr>
            <p:ph type="chart" sz="quarter" idx="13"/>
            <p:extLst>
              <p:ext uri="{D42A27DB-BD31-4B8C-83A1-F6EECF244321}">
                <p14:modId xmlns:p14="http://schemas.microsoft.com/office/powerpoint/2010/main" val="3128820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D0F071-D3DC-4DEE-9723-AAAC03E3A91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E0FE7B8-22A2-48FB-A770-D738BACC2D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0614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53700-8AE4-486A-BB5D-E6469BAB1F43}"/>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29FAADF5-543C-4985-B59A-577F0041371F}"/>
              </a:ext>
            </a:extLst>
          </p:cNvPr>
          <p:cNvGraphicFramePr>
            <a:graphicFrameLocks noGrp="1"/>
          </p:cNvGraphicFramePr>
          <p:nvPr>
            <p:ph type="tbl" sz="quarter" idx="13"/>
            <p:extLst>
              <p:ext uri="{D42A27DB-BD31-4B8C-83A1-F6EECF244321}">
                <p14:modId xmlns:p14="http://schemas.microsoft.com/office/powerpoint/2010/main" val="84631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0914451"/>
                    </a:ext>
                  </a:extLst>
                </a:gridCol>
                <a:gridCol w="658368">
                  <a:extLst>
                    <a:ext uri="{9D8B030D-6E8A-4147-A177-3AD203B41FA5}">
                      <a16:colId xmlns:a16="http://schemas.microsoft.com/office/drawing/2014/main" val="1011109603"/>
                    </a:ext>
                  </a:extLst>
                </a:gridCol>
                <a:gridCol w="658368">
                  <a:extLst>
                    <a:ext uri="{9D8B030D-6E8A-4147-A177-3AD203B41FA5}">
                      <a16:colId xmlns:a16="http://schemas.microsoft.com/office/drawing/2014/main" val="1901155795"/>
                    </a:ext>
                  </a:extLst>
                </a:gridCol>
                <a:gridCol w="658368">
                  <a:extLst>
                    <a:ext uri="{9D8B030D-6E8A-4147-A177-3AD203B41FA5}">
                      <a16:colId xmlns:a16="http://schemas.microsoft.com/office/drawing/2014/main" val="2637237207"/>
                    </a:ext>
                  </a:extLst>
                </a:gridCol>
                <a:gridCol w="658368">
                  <a:extLst>
                    <a:ext uri="{9D8B030D-6E8A-4147-A177-3AD203B41FA5}">
                      <a16:colId xmlns:a16="http://schemas.microsoft.com/office/drawing/2014/main" val="3085102151"/>
                    </a:ext>
                  </a:extLst>
                </a:gridCol>
                <a:gridCol w="658368">
                  <a:extLst>
                    <a:ext uri="{9D8B030D-6E8A-4147-A177-3AD203B41FA5}">
                      <a16:colId xmlns:a16="http://schemas.microsoft.com/office/drawing/2014/main" val="1212618391"/>
                    </a:ext>
                  </a:extLst>
                </a:gridCol>
                <a:gridCol w="658368">
                  <a:extLst>
                    <a:ext uri="{9D8B030D-6E8A-4147-A177-3AD203B41FA5}">
                      <a16:colId xmlns:a16="http://schemas.microsoft.com/office/drawing/2014/main" val="4201137054"/>
                    </a:ext>
                  </a:extLst>
                </a:gridCol>
                <a:gridCol w="658368">
                  <a:extLst>
                    <a:ext uri="{9D8B030D-6E8A-4147-A177-3AD203B41FA5}">
                      <a16:colId xmlns:a16="http://schemas.microsoft.com/office/drawing/2014/main" val="3400475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7933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- 2017-10-03 14:40:34</a:t>
                      </a:r>
                      <a:r>
                        <a:rPr kumimoji="0" lang="es-ES" sz="1000" b="0" i="0" u="none" strike="noStrike" kern="1200" cap="none" spc="0" normalizeH="0" baseline="0" noProof="0">
                          <a:ln>
                            <a:noFill/>
                          </a:ln>
                          <a:solidFill>
                            <a:prstClr val="black"/>
                          </a:solidFill>
                          <a:effectLst/>
                          <a:uLnTx/>
                          <a:uFillTx/>
                          <a:latin typeface="+mn-lt"/>
                          <a:ea typeface="+mn-ea"/>
                          <a:cs typeface="+mn-cs"/>
                        </a:rPr>
                        <a:t>
CALLE DON BOSCO COMO NUEVA
Repavimentamos un tramo de Don Bosco, entre Av. Juan Segundo Fernández y la colectora este del Acceso Tigre, una calle importante que une el barrio de La Horqueta con el centro de San Isidro.
#ObrasQueMejoranTuVida #SanIsidro #CadaVezMejor #ObrasPúblicasSI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79430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- 2017-10-04 20:55:21</a:t>
                      </a:r>
                      <a:r>
                        <a:rPr kumimoji="0" lang="es-ES" sz="1000" b="0" i="0" u="none" strike="noStrike" kern="1200" cap="none" spc="0" normalizeH="0" baseline="0" noProof="0">
                          <a:ln>
                            <a:noFill/>
                          </a:ln>
                          <a:solidFill>
                            <a:prstClr val="black"/>
                          </a:solidFill>
                          <a:effectLst/>
                          <a:uLnTx/>
                          <a:uFillTx/>
                          <a:latin typeface="+mn-lt"/>
                          <a:ea typeface="+mn-ea"/>
                          <a:cs typeface="+mn-cs"/>
                        </a:rPr>
                        <a:t>
¡A PUERTO MADERO POR EL RÍO!
Inauguramos una nueva vía de transporte para llegar a #PuertoMadero. Con la mejor vista y el aire más puro. Dentro de poco tiempo vas a poder disfrutar el servicio.
#AlTrabajoEnLancha #MejorPorElRío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5385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- 2017-10-24 14:45:25</a:t>
                      </a:r>
                      <a:r>
                        <a:rPr kumimoji="0" lang="es-ES" sz="1000" b="0" i="0" u="none" strike="noStrike" kern="1200" cap="none" spc="0" normalizeH="0" baseline="0" noProof="0">
                          <a:ln>
                            <a:noFill/>
                          </a:ln>
                          <a:solidFill>
                            <a:prstClr val="black"/>
                          </a:solidFill>
                          <a:effectLst/>
                          <a:uLnTx/>
                          <a:uFillTx/>
                          <a:latin typeface="+mn-lt"/>
                          <a:ea typeface="+mn-ea"/>
                          <a:cs typeface="+mn-cs"/>
                        </a:rPr>
                        <a:t>
REGALAMOS ENTRADAS PARA Bocas Abiertas
Seguinos en facebook y contanos con quién irías. Mañana publicamos a los ganadores.
#BocasAbiertas #Sorteo #Gourmet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05162936"/>
                  </a:ext>
                </a:extLst>
              </a:tr>
            </a:tbl>
          </a:graphicData>
        </a:graphic>
      </p:graphicFrame>
      <p:sp>
        <p:nvSpPr>
          <p:cNvPr id="4" name="Text Placeholder 3">
            <a:extLst>
              <a:ext uri="{FF2B5EF4-FFF2-40B4-BE49-F238E27FC236}">
                <a16:creationId xmlns:a16="http://schemas.microsoft.com/office/drawing/2014/main" id="{97A1258B-F65F-4154-808C-28EE37CDFB1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24774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F87BE-B137-4052-85E4-16CD88DA6288}"/>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B5296090-AF07-402F-8A29-A465DD8741DE}"/>
              </a:ext>
            </a:extLst>
          </p:cNvPr>
          <p:cNvGraphicFramePr>
            <a:graphicFrameLocks noGrp="1"/>
          </p:cNvGraphicFramePr>
          <p:nvPr>
            <p:ph type="tbl" sz="quarter" idx="13"/>
            <p:extLst>
              <p:ext uri="{D42A27DB-BD31-4B8C-83A1-F6EECF244321}">
                <p14:modId xmlns:p14="http://schemas.microsoft.com/office/powerpoint/2010/main" val="53912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61506865"/>
                    </a:ext>
                  </a:extLst>
                </a:gridCol>
                <a:gridCol w="658368">
                  <a:extLst>
                    <a:ext uri="{9D8B030D-6E8A-4147-A177-3AD203B41FA5}">
                      <a16:colId xmlns:a16="http://schemas.microsoft.com/office/drawing/2014/main" val="134006493"/>
                    </a:ext>
                  </a:extLst>
                </a:gridCol>
                <a:gridCol w="658368">
                  <a:extLst>
                    <a:ext uri="{9D8B030D-6E8A-4147-A177-3AD203B41FA5}">
                      <a16:colId xmlns:a16="http://schemas.microsoft.com/office/drawing/2014/main" val="1903206974"/>
                    </a:ext>
                  </a:extLst>
                </a:gridCol>
                <a:gridCol w="658368">
                  <a:extLst>
                    <a:ext uri="{9D8B030D-6E8A-4147-A177-3AD203B41FA5}">
                      <a16:colId xmlns:a16="http://schemas.microsoft.com/office/drawing/2014/main" val="2524654548"/>
                    </a:ext>
                  </a:extLst>
                </a:gridCol>
                <a:gridCol w="658368">
                  <a:extLst>
                    <a:ext uri="{9D8B030D-6E8A-4147-A177-3AD203B41FA5}">
                      <a16:colId xmlns:a16="http://schemas.microsoft.com/office/drawing/2014/main" val="1009088235"/>
                    </a:ext>
                  </a:extLst>
                </a:gridCol>
                <a:gridCol w="658368">
                  <a:extLst>
                    <a:ext uri="{9D8B030D-6E8A-4147-A177-3AD203B41FA5}">
                      <a16:colId xmlns:a16="http://schemas.microsoft.com/office/drawing/2014/main" val="305121729"/>
                    </a:ext>
                  </a:extLst>
                </a:gridCol>
                <a:gridCol w="658368">
                  <a:extLst>
                    <a:ext uri="{9D8B030D-6E8A-4147-A177-3AD203B41FA5}">
                      <a16:colId xmlns:a16="http://schemas.microsoft.com/office/drawing/2014/main" val="83258216"/>
                    </a:ext>
                  </a:extLst>
                </a:gridCol>
                <a:gridCol w="658368">
                  <a:extLst>
                    <a:ext uri="{9D8B030D-6E8A-4147-A177-3AD203B41FA5}">
                      <a16:colId xmlns:a16="http://schemas.microsoft.com/office/drawing/2014/main" val="944797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99094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- 2017-10-11 15:30:12</a:t>
                      </a:r>
                      <a:r>
                        <a:rPr kumimoji="0" lang="es-ES" sz="1000" b="0" i="0" u="none" strike="noStrike" kern="1200" cap="none" spc="0" normalizeH="0" baseline="0" noProof="0">
                          <a:ln>
                            <a:noFill/>
                          </a:ln>
                          <a:solidFill>
                            <a:prstClr val="black"/>
                          </a:solidFill>
                          <a:effectLst/>
                          <a:uLnTx/>
                          <a:uFillTx/>
                          <a:latin typeface="+mn-lt"/>
                          <a:ea typeface="+mn-ea"/>
                          <a:cs typeface="+mn-cs"/>
                        </a:rPr>
                        <a:t>
ENTRADAS PARA AUTOCLÁSICA GRATIS
Regalamos entradas para AutoClásica. Arrobá en los comentarios, con quién irías. Único requisito: Los participantes tienen que seguirnos en las redes sociales. El viernes por la mañana anunciamos a los ganadores 🏎️🎉
#Autoclásica2017 #SanIsidro #Gratis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3007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- 2017-10-18 10:56:48</a:t>
                      </a:r>
                      <a:r>
                        <a:rPr kumimoji="0" lang="es-ES" sz="1000" b="0" i="0" u="none" strike="noStrike" kern="1200" cap="none" spc="0" normalizeH="0" baseline="0" noProof="0">
                          <a:ln>
                            <a:noFill/>
                          </a:ln>
                          <a:solidFill>
                            <a:prstClr val="black"/>
                          </a:solidFill>
                          <a:effectLst/>
                          <a:uLnTx/>
                          <a:uFillTx/>
                          <a:latin typeface="+mn-lt"/>
                          <a:ea typeface="+mn-ea"/>
                          <a:cs typeface="+mn-cs"/>
                        </a:rPr>
                        <a:t>
ALERTA METEOROLÓGICA
Te solicitamos que no arrojes residuos a la calle.
#Alerta #Lluvias #Prevención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449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- 2017-10-29 03:28:05</a:t>
                      </a:r>
                      <a:r>
                        <a:rPr kumimoji="0" lang="es-ES" sz="1000" b="0" i="0" u="none" strike="noStrike" kern="1200" cap="none" spc="0" normalizeH="0" baseline="0" noProof="0">
                          <a:ln>
                            <a:noFill/>
                          </a:ln>
                          <a:solidFill>
                            <a:prstClr val="black"/>
                          </a:solidFill>
                          <a:effectLst/>
                          <a:uLnTx/>
                          <a:uFillTx/>
                          <a:latin typeface="+mn-lt"/>
                          <a:ea typeface="+mn-ea"/>
                          <a:cs typeface="+mn-cs"/>
                        </a:rPr>
                        <a:t>
En este momento estamos colocando los puentes ferroviarios en el nuevo túnel de La Calandria y las vías del Ferrocarril General Belgrano Norte, #VillaAdelina.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87005460"/>
                  </a:ext>
                </a:extLst>
              </a:tr>
            </a:tbl>
          </a:graphicData>
        </a:graphic>
      </p:graphicFrame>
      <p:sp>
        <p:nvSpPr>
          <p:cNvPr id="4" name="Text Placeholder 3">
            <a:extLst>
              <a:ext uri="{FF2B5EF4-FFF2-40B4-BE49-F238E27FC236}">
                <a16:creationId xmlns:a16="http://schemas.microsoft.com/office/drawing/2014/main" id="{5171158D-71A5-4901-92FA-434EE6AFFBE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76810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CCD98-1AED-41AC-995A-35786FD1FB5C}"/>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B0A2A969-BBBE-424F-99F0-A2A7785651F5}"/>
              </a:ext>
            </a:extLst>
          </p:cNvPr>
          <p:cNvGraphicFramePr>
            <a:graphicFrameLocks noGrp="1"/>
          </p:cNvGraphicFramePr>
          <p:nvPr>
            <p:ph type="tbl" sz="quarter" idx="13"/>
            <p:extLst>
              <p:ext uri="{D42A27DB-BD31-4B8C-83A1-F6EECF244321}">
                <p14:modId xmlns:p14="http://schemas.microsoft.com/office/powerpoint/2010/main" val="2996703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81830307"/>
                    </a:ext>
                  </a:extLst>
                </a:gridCol>
                <a:gridCol w="658368">
                  <a:extLst>
                    <a:ext uri="{9D8B030D-6E8A-4147-A177-3AD203B41FA5}">
                      <a16:colId xmlns:a16="http://schemas.microsoft.com/office/drawing/2014/main" val="3904365399"/>
                    </a:ext>
                  </a:extLst>
                </a:gridCol>
                <a:gridCol w="658368">
                  <a:extLst>
                    <a:ext uri="{9D8B030D-6E8A-4147-A177-3AD203B41FA5}">
                      <a16:colId xmlns:a16="http://schemas.microsoft.com/office/drawing/2014/main" val="3752688358"/>
                    </a:ext>
                  </a:extLst>
                </a:gridCol>
                <a:gridCol w="658368">
                  <a:extLst>
                    <a:ext uri="{9D8B030D-6E8A-4147-A177-3AD203B41FA5}">
                      <a16:colId xmlns:a16="http://schemas.microsoft.com/office/drawing/2014/main" val="57568880"/>
                    </a:ext>
                  </a:extLst>
                </a:gridCol>
                <a:gridCol w="658368">
                  <a:extLst>
                    <a:ext uri="{9D8B030D-6E8A-4147-A177-3AD203B41FA5}">
                      <a16:colId xmlns:a16="http://schemas.microsoft.com/office/drawing/2014/main" val="281166075"/>
                    </a:ext>
                  </a:extLst>
                </a:gridCol>
                <a:gridCol w="658368">
                  <a:extLst>
                    <a:ext uri="{9D8B030D-6E8A-4147-A177-3AD203B41FA5}">
                      <a16:colId xmlns:a16="http://schemas.microsoft.com/office/drawing/2014/main" val="3913185083"/>
                    </a:ext>
                  </a:extLst>
                </a:gridCol>
                <a:gridCol w="658368">
                  <a:extLst>
                    <a:ext uri="{9D8B030D-6E8A-4147-A177-3AD203B41FA5}">
                      <a16:colId xmlns:a16="http://schemas.microsoft.com/office/drawing/2014/main" val="2989818759"/>
                    </a:ext>
                  </a:extLst>
                </a:gridCol>
                <a:gridCol w="658368">
                  <a:extLst>
                    <a:ext uri="{9D8B030D-6E8A-4147-A177-3AD203B41FA5}">
                      <a16:colId xmlns:a16="http://schemas.microsoft.com/office/drawing/2014/main" val="2202003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5066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- 2017-10-09 16:18:27</a:t>
                      </a:r>
                      <a:r>
                        <a:rPr kumimoji="0" lang="es-ES" sz="1000" b="0" i="0" u="none" strike="noStrike" kern="1200" cap="none" spc="0" normalizeH="0" baseline="0" noProof="0">
                          <a:ln>
                            <a:noFill/>
                          </a:ln>
                          <a:solidFill>
                            <a:prstClr val="black"/>
                          </a:solidFill>
                          <a:effectLst/>
                          <a:uLnTx/>
                          <a:uFillTx/>
                          <a:latin typeface="+mn-lt"/>
                          <a:ea typeface="+mn-ea"/>
                          <a:cs typeface="+mn-cs"/>
                        </a:rPr>
                        <a:t>
TRANSITAR MÁS SEGUROS
Seguimos colocando lectores de patentes en calles y avenidas que limitan con otros municipios. Es para supervisar el ingreso y egreso de vehículos a San Isidro. Esta tecnología nos permite detectar a tiempo delitos que se cometen en autos robados, con patente falsas o pedidos de captura.  Trabajamos para prevenir la inseguridad. 
#Seguridad #Tranquilidad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086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- 2017-10-12 15:35:58</a:t>
                      </a:r>
                      <a:r>
                        <a:rPr kumimoji="0" lang="es-ES" sz="1000" b="0" i="0" u="none" strike="noStrike" kern="1200" cap="none" spc="0" normalizeH="0" baseline="0" noProof="0">
                          <a:ln>
                            <a:noFill/>
                          </a:ln>
                          <a:solidFill>
                            <a:prstClr val="black"/>
                          </a:solidFill>
                          <a:effectLst/>
                          <a:uLnTx/>
                          <a:uFillTx/>
                          <a:latin typeface="+mn-lt"/>
                          <a:ea typeface="+mn-ea"/>
                          <a:cs typeface="+mn-cs"/>
                        </a:rPr>
                        <a:t>
ADHERIMOS AL MES DE CONCIENTIZACIÓN SOBRE EL CÁNCER DE MAMA  
El cáncer de mama detectado a tiempo, es curable. Con un diagnóstico temprano se supera. Controlate.
#CáncerDeMama #MiLuchaEsRosa #HaceteLosControles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878778"/>
                  </a:ext>
                </a:extLst>
              </a:tr>
            </a:tbl>
          </a:graphicData>
        </a:graphic>
      </p:graphicFrame>
      <p:sp>
        <p:nvSpPr>
          <p:cNvPr id="4" name="Text Placeholder 3">
            <a:extLst>
              <a:ext uri="{FF2B5EF4-FFF2-40B4-BE49-F238E27FC236}">
                <a16:creationId xmlns:a16="http://schemas.microsoft.com/office/drawing/2014/main" id="{3A96BAAD-4F36-444F-8A1B-4A4F51B92F0F}"/>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961663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29540-19A1-44B1-AB4A-160F88FE6D04}"/>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5EBE7770-1BD5-404F-B4CB-C8D500DF5A7B}"/>
              </a:ext>
            </a:extLst>
          </p:cNvPr>
          <p:cNvGraphicFramePr>
            <a:graphicFrameLocks noGrp="1"/>
          </p:cNvGraphicFramePr>
          <p:nvPr>
            <p:ph type="tbl" sz="quarter" idx="13"/>
            <p:extLst>
              <p:ext uri="{D42A27DB-BD31-4B8C-83A1-F6EECF244321}">
                <p14:modId xmlns:p14="http://schemas.microsoft.com/office/powerpoint/2010/main" val="206904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64097656"/>
                    </a:ext>
                  </a:extLst>
                </a:gridCol>
                <a:gridCol w="658368">
                  <a:extLst>
                    <a:ext uri="{9D8B030D-6E8A-4147-A177-3AD203B41FA5}">
                      <a16:colId xmlns:a16="http://schemas.microsoft.com/office/drawing/2014/main" val="3650853289"/>
                    </a:ext>
                  </a:extLst>
                </a:gridCol>
                <a:gridCol w="658368">
                  <a:extLst>
                    <a:ext uri="{9D8B030D-6E8A-4147-A177-3AD203B41FA5}">
                      <a16:colId xmlns:a16="http://schemas.microsoft.com/office/drawing/2014/main" val="3522919924"/>
                    </a:ext>
                  </a:extLst>
                </a:gridCol>
                <a:gridCol w="658368">
                  <a:extLst>
                    <a:ext uri="{9D8B030D-6E8A-4147-A177-3AD203B41FA5}">
                      <a16:colId xmlns:a16="http://schemas.microsoft.com/office/drawing/2014/main" val="2621522397"/>
                    </a:ext>
                  </a:extLst>
                </a:gridCol>
                <a:gridCol w="658368">
                  <a:extLst>
                    <a:ext uri="{9D8B030D-6E8A-4147-A177-3AD203B41FA5}">
                      <a16:colId xmlns:a16="http://schemas.microsoft.com/office/drawing/2014/main" val="1651971039"/>
                    </a:ext>
                  </a:extLst>
                </a:gridCol>
                <a:gridCol w="658368">
                  <a:extLst>
                    <a:ext uri="{9D8B030D-6E8A-4147-A177-3AD203B41FA5}">
                      <a16:colId xmlns:a16="http://schemas.microsoft.com/office/drawing/2014/main" val="3107408458"/>
                    </a:ext>
                  </a:extLst>
                </a:gridCol>
                <a:gridCol w="658368">
                  <a:extLst>
                    <a:ext uri="{9D8B030D-6E8A-4147-A177-3AD203B41FA5}">
                      <a16:colId xmlns:a16="http://schemas.microsoft.com/office/drawing/2014/main" val="2337502409"/>
                    </a:ext>
                  </a:extLst>
                </a:gridCol>
                <a:gridCol w="658368">
                  <a:extLst>
                    <a:ext uri="{9D8B030D-6E8A-4147-A177-3AD203B41FA5}">
                      <a16:colId xmlns:a16="http://schemas.microsoft.com/office/drawing/2014/main" val="2787490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0755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- 2017-10-11 22:40:00</a:t>
                      </a:r>
                      <a:r>
                        <a:rPr kumimoji="0" lang="es-ES" sz="1000" b="0" i="0" u="none" strike="noStrike" kern="1200" cap="none" spc="0" normalizeH="0" baseline="0" noProof="0">
                          <a:ln>
                            <a:noFill/>
                          </a:ln>
                          <a:solidFill>
                            <a:prstClr val="black"/>
                          </a:solidFill>
                          <a:effectLst/>
                          <a:uLnTx/>
                          <a:uFillTx/>
                          <a:latin typeface="+mn-lt"/>
                          <a:ea typeface="+mn-ea"/>
                          <a:cs typeface="+mn-cs"/>
                        </a:rPr>
                        <a:t>
VANDALISMO EN LAS NUEVAS LUMINARIAS LED DE SAN ISIDRO
En el último mes, se robaron de la calle unas 150 luces LED, en los distintos barrios de San Isidro. Logramos frenar momentáneamente esta modalidad, pero necesitamos tu ayuda. Si ves a alguien en situación sospechosa queriendo sustraer las luminarias públicas, avisá a Cuidado Comunitario al 4512-3333. Estos actos vandálicos nos perjudican a todos. 
Cuidemos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719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- 2017-10-18 18:30:00</a:t>
                      </a:r>
                      <a:r>
                        <a:rPr kumimoji="0" lang="es-ES" sz="1000" b="0" i="0" u="none" strike="noStrike" kern="1200" cap="none" spc="0" normalizeH="0" baseline="0" noProof="0">
                          <a:ln>
                            <a:noFill/>
                          </a:ln>
                          <a:solidFill>
                            <a:prstClr val="black"/>
                          </a:solidFill>
                          <a:effectLst/>
                          <a:uLnTx/>
                          <a:uFillTx/>
                          <a:latin typeface="+mn-lt"/>
                          <a:ea typeface="+mn-ea"/>
                          <a:cs typeface="+mn-cs"/>
                        </a:rPr>
                        <a:t>
TOMKINSON SIGUE MEJORANDO
Repavimentamos Tomkinson, entre Av. Andrés Rolón y Bariloche, en #Beccar. Ya finalizamos cinco cuadras entre Bariloche y Murature. Trabajamos en conjunto con el gobierno de la Provincia de Buenos Aires.
#ObrasQueMejoranTuVida #CadaVezMejor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3587625"/>
                  </a:ext>
                </a:extLst>
              </a:tr>
            </a:tbl>
          </a:graphicData>
        </a:graphic>
      </p:graphicFrame>
      <p:sp>
        <p:nvSpPr>
          <p:cNvPr id="4" name="Text Placeholder 3">
            <a:extLst>
              <a:ext uri="{FF2B5EF4-FFF2-40B4-BE49-F238E27FC236}">
                <a16:creationId xmlns:a16="http://schemas.microsoft.com/office/drawing/2014/main" id="{5E01B0A2-2D60-4F3B-938A-CBC3D93BA2D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969812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EFFC8-1000-4D0F-9821-CE3FFE23E5A9}"/>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3B1E4AAF-C1A6-4328-9E71-DD125AB8B4CD}"/>
              </a:ext>
            </a:extLst>
          </p:cNvPr>
          <p:cNvGraphicFramePr>
            <a:graphicFrameLocks noGrp="1"/>
          </p:cNvGraphicFramePr>
          <p:nvPr>
            <p:ph type="tbl" sz="quarter" idx="13"/>
            <p:extLst>
              <p:ext uri="{D42A27DB-BD31-4B8C-83A1-F6EECF244321}">
                <p14:modId xmlns:p14="http://schemas.microsoft.com/office/powerpoint/2010/main" val="4038094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90917528"/>
                    </a:ext>
                  </a:extLst>
                </a:gridCol>
                <a:gridCol w="658368">
                  <a:extLst>
                    <a:ext uri="{9D8B030D-6E8A-4147-A177-3AD203B41FA5}">
                      <a16:colId xmlns:a16="http://schemas.microsoft.com/office/drawing/2014/main" val="1462412160"/>
                    </a:ext>
                  </a:extLst>
                </a:gridCol>
                <a:gridCol w="658368">
                  <a:extLst>
                    <a:ext uri="{9D8B030D-6E8A-4147-A177-3AD203B41FA5}">
                      <a16:colId xmlns:a16="http://schemas.microsoft.com/office/drawing/2014/main" val="893644723"/>
                    </a:ext>
                  </a:extLst>
                </a:gridCol>
                <a:gridCol w="658368">
                  <a:extLst>
                    <a:ext uri="{9D8B030D-6E8A-4147-A177-3AD203B41FA5}">
                      <a16:colId xmlns:a16="http://schemas.microsoft.com/office/drawing/2014/main" val="4141019277"/>
                    </a:ext>
                  </a:extLst>
                </a:gridCol>
                <a:gridCol w="658368">
                  <a:extLst>
                    <a:ext uri="{9D8B030D-6E8A-4147-A177-3AD203B41FA5}">
                      <a16:colId xmlns:a16="http://schemas.microsoft.com/office/drawing/2014/main" val="3957955590"/>
                    </a:ext>
                  </a:extLst>
                </a:gridCol>
                <a:gridCol w="658368">
                  <a:extLst>
                    <a:ext uri="{9D8B030D-6E8A-4147-A177-3AD203B41FA5}">
                      <a16:colId xmlns:a16="http://schemas.microsoft.com/office/drawing/2014/main" val="664412734"/>
                    </a:ext>
                  </a:extLst>
                </a:gridCol>
                <a:gridCol w="658368">
                  <a:extLst>
                    <a:ext uri="{9D8B030D-6E8A-4147-A177-3AD203B41FA5}">
                      <a16:colId xmlns:a16="http://schemas.microsoft.com/office/drawing/2014/main" val="2077413203"/>
                    </a:ext>
                  </a:extLst>
                </a:gridCol>
                <a:gridCol w="658368">
                  <a:extLst>
                    <a:ext uri="{9D8B030D-6E8A-4147-A177-3AD203B41FA5}">
                      <a16:colId xmlns:a16="http://schemas.microsoft.com/office/drawing/2014/main" val="3403302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749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- 2017-10-06 18:20:00</a:t>
                      </a:r>
                      <a:r>
                        <a:rPr kumimoji="0" lang="es-ES" sz="1000" b="0" i="0" u="none" strike="noStrike" kern="1200" cap="none" spc="0" normalizeH="0" baseline="0" noProof="0">
                          <a:ln>
                            <a:noFill/>
                          </a:ln>
                          <a:solidFill>
                            <a:prstClr val="black"/>
                          </a:solidFill>
                          <a:effectLst/>
                          <a:uLnTx/>
                          <a:uFillTx/>
                          <a:latin typeface="+mn-lt"/>
                          <a:ea typeface="+mn-ea"/>
                          <a:cs typeface="+mn-cs"/>
                        </a:rPr>
                        <a:t>
YA SON DIEZ LOS TÚNELES EN SAN ISIDRO
Inauguramos el #Túnel de la calle #España, límite entre #SanIsidro y #Beccar. Es el décimo. Estamos muy contentos con esta obra que realizamos en conjunto con el #GobiernoDeLaProvincia. 
#TrenMitre #CadaVezMejor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26901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- 2017-10-09 20:29:35</a:t>
                      </a:r>
                      <a:r>
                        <a:rPr kumimoji="0" lang="es-ES" sz="1000" b="0" i="0" u="none" strike="noStrike" kern="1200" cap="none" spc="0" normalizeH="0" baseline="0" noProof="0">
                          <a:ln>
                            <a:noFill/>
                          </a:ln>
                          <a:solidFill>
                            <a:prstClr val="black"/>
                          </a:solidFill>
                          <a:effectLst/>
                          <a:uLnTx/>
                          <a:uFillTx/>
                          <a:latin typeface="+mn-lt"/>
                          <a:ea typeface="+mn-ea"/>
                          <a:cs typeface="+mn-cs"/>
                        </a:rPr>
                        <a:t>
CADA DÍA MEJOR
Comenzamos los trabajos de bacheo y mejoras asfálticas en la calle Vicente López y Planes, entre José C. Paz y Aguirre, #Acassuso. 
#ObrasQueMejoranTuVida #ObrasPúblicasSI #CadaVezMejor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8236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- 2017-10-12 22:00:00</a:t>
                      </a:r>
                      <a:r>
                        <a:rPr kumimoji="0" lang="es-ES" sz="1000" b="0" i="0" u="none" strike="noStrike" kern="1200" cap="none" spc="0" normalizeH="0" baseline="0" noProof="0">
                          <a:ln>
                            <a:noFill/>
                          </a:ln>
                          <a:solidFill>
                            <a:prstClr val="black"/>
                          </a:solidFill>
                          <a:effectLst/>
                          <a:uLnTx/>
                          <a:uFillTx/>
                          <a:latin typeface="+mn-lt"/>
                          <a:ea typeface="+mn-ea"/>
                          <a:cs typeface="+mn-cs"/>
                        </a:rPr>
                        <a:t>
CULTIVÁ Y COMÉ TUS PROPIOS ALIMENTOS
Si querés tener una huerta propia, podés participar en el taller gratuito de huerta orgánica, este sábado de 14:00 a 17:00, en la Chacra San Isidro Labrador, #VillaAdelina. Es para toda la familia.
Inscribite llamando al 4513-7887 o 4763-7415.
#HuertaOrgánica #Vegetales #AlimentaciónSaludable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6722495"/>
                  </a:ext>
                </a:extLst>
              </a:tr>
            </a:tbl>
          </a:graphicData>
        </a:graphic>
      </p:graphicFrame>
      <p:sp>
        <p:nvSpPr>
          <p:cNvPr id="4" name="Text Placeholder 3">
            <a:extLst>
              <a:ext uri="{FF2B5EF4-FFF2-40B4-BE49-F238E27FC236}">
                <a16:creationId xmlns:a16="http://schemas.microsoft.com/office/drawing/2014/main" id="{2BCDE7D0-609E-435E-9445-2792D9F7472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82622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56DBC-3E07-45CC-834D-FC1929AC4F7F}"/>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EEA1A979-896D-4776-9891-5E93E12A4A48}"/>
              </a:ext>
            </a:extLst>
          </p:cNvPr>
          <p:cNvGraphicFramePr>
            <a:graphicFrameLocks noGrp="1"/>
          </p:cNvGraphicFramePr>
          <p:nvPr>
            <p:ph type="tbl" sz="quarter" idx="13"/>
            <p:extLst>
              <p:ext uri="{D42A27DB-BD31-4B8C-83A1-F6EECF244321}">
                <p14:modId xmlns:p14="http://schemas.microsoft.com/office/powerpoint/2010/main" val="2291394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25664778"/>
                    </a:ext>
                  </a:extLst>
                </a:gridCol>
                <a:gridCol w="658368">
                  <a:extLst>
                    <a:ext uri="{9D8B030D-6E8A-4147-A177-3AD203B41FA5}">
                      <a16:colId xmlns:a16="http://schemas.microsoft.com/office/drawing/2014/main" val="4088350916"/>
                    </a:ext>
                  </a:extLst>
                </a:gridCol>
                <a:gridCol w="658368">
                  <a:extLst>
                    <a:ext uri="{9D8B030D-6E8A-4147-A177-3AD203B41FA5}">
                      <a16:colId xmlns:a16="http://schemas.microsoft.com/office/drawing/2014/main" val="2203715762"/>
                    </a:ext>
                  </a:extLst>
                </a:gridCol>
                <a:gridCol w="658368">
                  <a:extLst>
                    <a:ext uri="{9D8B030D-6E8A-4147-A177-3AD203B41FA5}">
                      <a16:colId xmlns:a16="http://schemas.microsoft.com/office/drawing/2014/main" val="3582909281"/>
                    </a:ext>
                  </a:extLst>
                </a:gridCol>
                <a:gridCol w="658368">
                  <a:extLst>
                    <a:ext uri="{9D8B030D-6E8A-4147-A177-3AD203B41FA5}">
                      <a16:colId xmlns:a16="http://schemas.microsoft.com/office/drawing/2014/main" val="1036738141"/>
                    </a:ext>
                  </a:extLst>
                </a:gridCol>
                <a:gridCol w="658368">
                  <a:extLst>
                    <a:ext uri="{9D8B030D-6E8A-4147-A177-3AD203B41FA5}">
                      <a16:colId xmlns:a16="http://schemas.microsoft.com/office/drawing/2014/main" val="564585821"/>
                    </a:ext>
                  </a:extLst>
                </a:gridCol>
                <a:gridCol w="658368">
                  <a:extLst>
                    <a:ext uri="{9D8B030D-6E8A-4147-A177-3AD203B41FA5}">
                      <a16:colId xmlns:a16="http://schemas.microsoft.com/office/drawing/2014/main" val="1171064801"/>
                    </a:ext>
                  </a:extLst>
                </a:gridCol>
                <a:gridCol w="658368">
                  <a:extLst>
                    <a:ext uri="{9D8B030D-6E8A-4147-A177-3AD203B41FA5}">
                      <a16:colId xmlns:a16="http://schemas.microsoft.com/office/drawing/2014/main" val="2500789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4423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- 2017-10-03 08:15:00</a:t>
                      </a:r>
                      <a:r>
                        <a:rPr kumimoji="0" lang="es-ES" sz="1000" b="0" i="0" u="none" strike="noStrike" kern="1200" cap="none" spc="0" normalizeH="0" baseline="0" noProof="0">
                          <a:ln>
                            <a:noFill/>
                          </a:ln>
                          <a:solidFill>
                            <a:prstClr val="black"/>
                          </a:solidFill>
                          <a:effectLst/>
                          <a:uLnTx/>
                          <a:uFillTx/>
                          <a:latin typeface="+mn-lt"/>
                          <a:ea typeface="+mn-ea"/>
                          <a:cs typeface="+mn-cs"/>
                        </a:rPr>
                        <a:t>
CRECE BARRIO JARDÍN
Seguimos avanzando con las obras y mejoras de Barrio Jardín en #Boulogne. ¡Mejor calidad de vida para todos!
#ObrasPúblicasSI #ObrasQueMejoranTuVida #CadaVezMejor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63420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- 2017-10-10 14:23:16</a:t>
                      </a:r>
                      <a:r>
                        <a:rPr kumimoji="0" lang="es-ES" sz="1000" b="0" i="0" u="none" strike="noStrike" kern="1200" cap="none" spc="0" normalizeH="0" baseline="0" noProof="0">
                          <a:ln>
                            <a:noFill/>
                          </a:ln>
                          <a:solidFill>
                            <a:prstClr val="black"/>
                          </a:solidFill>
                          <a:effectLst/>
                          <a:uLnTx/>
                          <a:uFillTx/>
                          <a:latin typeface="+mn-lt"/>
                          <a:ea typeface="+mn-ea"/>
                          <a:cs typeface="+mn-cs"/>
                        </a:rPr>
                        <a:t>
EL ESTRÉS SE PUEDE MANEJAR
Si estás estresado podés participar en el taller que dicta el equipo del Dr. Daniel López Rosetti, los jueves de 8:30 a 10:30 y de 18:30 a 20:00, en el Aula Magna del Hospital Central De San Isidro Dr. Melchor Angel Posse. Vas a aprender herramientas para manejar el estrés. Es abierto y gratuito. Presentarse 15 min. antes.
#MedicinaDelEstrés #Salud #Bienestar #Antiestres #VidaSana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9130958"/>
                  </a:ext>
                </a:extLst>
              </a:tr>
            </a:tbl>
          </a:graphicData>
        </a:graphic>
      </p:graphicFrame>
      <p:sp>
        <p:nvSpPr>
          <p:cNvPr id="4" name="Text Placeholder 3">
            <a:extLst>
              <a:ext uri="{FF2B5EF4-FFF2-40B4-BE49-F238E27FC236}">
                <a16:creationId xmlns:a16="http://schemas.microsoft.com/office/drawing/2014/main" id="{7CB0EA8D-AEAC-4D7D-92A2-8DA657032FAE}"/>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62876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6690B-D7AC-40C2-9C47-FD05552DC994}"/>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0470F372-7874-4AC7-B3D1-4E76239757E6}"/>
              </a:ext>
            </a:extLst>
          </p:cNvPr>
          <p:cNvGraphicFramePr>
            <a:graphicFrameLocks noGrp="1"/>
          </p:cNvGraphicFramePr>
          <p:nvPr>
            <p:ph type="tbl" sz="quarter" idx="13"/>
            <p:extLst>
              <p:ext uri="{D42A27DB-BD31-4B8C-83A1-F6EECF244321}">
                <p14:modId xmlns:p14="http://schemas.microsoft.com/office/powerpoint/2010/main" val="319705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45807434"/>
                    </a:ext>
                  </a:extLst>
                </a:gridCol>
                <a:gridCol w="658368">
                  <a:extLst>
                    <a:ext uri="{9D8B030D-6E8A-4147-A177-3AD203B41FA5}">
                      <a16:colId xmlns:a16="http://schemas.microsoft.com/office/drawing/2014/main" val="826114033"/>
                    </a:ext>
                  </a:extLst>
                </a:gridCol>
                <a:gridCol w="658368">
                  <a:extLst>
                    <a:ext uri="{9D8B030D-6E8A-4147-A177-3AD203B41FA5}">
                      <a16:colId xmlns:a16="http://schemas.microsoft.com/office/drawing/2014/main" val="2622963"/>
                    </a:ext>
                  </a:extLst>
                </a:gridCol>
                <a:gridCol w="658368">
                  <a:extLst>
                    <a:ext uri="{9D8B030D-6E8A-4147-A177-3AD203B41FA5}">
                      <a16:colId xmlns:a16="http://schemas.microsoft.com/office/drawing/2014/main" val="4032858396"/>
                    </a:ext>
                  </a:extLst>
                </a:gridCol>
                <a:gridCol w="658368">
                  <a:extLst>
                    <a:ext uri="{9D8B030D-6E8A-4147-A177-3AD203B41FA5}">
                      <a16:colId xmlns:a16="http://schemas.microsoft.com/office/drawing/2014/main" val="1734527643"/>
                    </a:ext>
                  </a:extLst>
                </a:gridCol>
                <a:gridCol w="658368">
                  <a:extLst>
                    <a:ext uri="{9D8B030D-6E8A-4147-A177-3AD203B41FA5}">
                      <a16:colId xmlns:a16="http://schemas.microsoft.com/office/drawing/2014/main" val="1531473597"/>
                    </a:ext>
                  </a:extLst>
                </a:gridCol>
                <a:gridCol w="658368">
                  <a:extLst>
                    <a:ext uri="{9D8B030D-6E8A-4147-A177-3AD203B41FA5}">
                      <a16:colId xmlns:a16="http://schemas.microsoft.com/office/drawing/2014/main" val="2287275288"/>
                    </a:ext>
                  </a:extLst>
                </a:gridCol>
                <a:gridCol w="658368">
                  <a:extLst>
                    <a:ext uri="{9D8B030D-6E8A-4147-A177-3AD203B41FA5}">
                      <a16:colId xmlns:a16="http://schemas.microsoft.com/office/drawing/2014/main" val="845425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56928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- 2017-10-01 19:30:00</a:t>
                      </a:r>
                      <a:r>
                        <a:rPr kumimoji="0" lang="es-ES" sz="1000" b="0" i="0" u="none" strike="noStrike" kern="1200" cap="none" spc="0" normalizeH="0" baseline="0" noProof="0">
                          <a:ln>
                            <a:noFill/>
                          </a:ln>
                          <a:solidFill>
                            <a:prstClr val="black"/>
                          </a:solidFill>
                          <a:effectLst/>
                          <a:uLnTx/>
                          <a:uFillTx/>
                          <a:latin typeface="+mn-lt"/>
                          <a:ea typeface="+mn-ea"/>
                          <a:cs typeface="+mn-cs"/>
                        </a:rPr>
                        <a:t>
GRAN "FESTIVAL JAZZ &amp; MÁS" GRATUITO
Los mejores referentes de la escena nacional e internacional del jazz vuelven a llenar de música #SanIsidro. El ciclo será del miércoles 4 al sábado 7 de octubre. Los conciertos estarán divididos en dos circuitos: a las 20:00 en el Museo Pueyrredón, San Isidro y, a las 22:30 en bares emblemáticos. La entrada es libre y gratuita.
Participan: MARIO PARMISANO Gillespi Oficial Jimmy Burns Band Nico Posse &amp; Big Bam Pum Hernan Jacinto Deborah Dixon &amp; La Fundación de Funk Deborah Dixon
Organiza, San Isidro Municipio, auspicia BBVA Francés.
Más info: http://www.sanisidro.gov.ar/noticia/1118/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6251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- 2017-10-09 22:40:00</a:t>
                      </a:r>
                      <a:r>
                        <a:rPr kumimoji="0" lang="es-ES" sz="1000" b="0" i="0" u="none" strike="noStrike" kern="1200" cap="none" spc="0" normalizeH="0" baseline="0" noProof="0">
                          <a:ln>
                            <a:noFill/>
                          </a:ln>
                          <a:solidFill>
                            <a:prstClr val="black"/>
                          </a:solidFill>
                          <a:effectLst/>
                          <a:uLnTx/>
                          <a:uFillTx/>
                          <a:latin typeface="+mn-lt"/>
                          <a:ea typeface="+mn-ea"/>
                          <a:cs typeface="+mn-cs"/>
                        </a:rPr>
                        <a:t>
LA ROTONDA DE MARTÍNEZ MÁS LINDA
Inauguramos la escultura "Tiempo Libre" del artista Gabriel Soifer, en la rotonda de Fleming y Unidad Nacional, en #Martínez. La obra representa la importancia del encuentro y la vida al aire libre. Ahora el Paseo de Bicicletas es más divertido.
Disfrutá San Isidro.
#PaseoDeBicicletas #Esculturas #EspacioPúblicoSI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1251946"/>
                  </a:ext>
                </a:extLst>
              </a:tr>
            </a:tbl>
          </a:graphicData>
        </a:graphic>
      </p:graphicFrame>
      <p:sp>
        <p:nvSpPr>
          <p:cNvPr id="4" name="Text Placeholder 3">
            <a:extLst>
              <a:ext uri="{FF2B5EF4-FFF2-40B4-BE49-F238E27FC236}">
                <a16:creationId xmlns:a16="http://schemas.microsoft.com/office/drawing/2014/main" id="{13A652E8-28BF-4087-BA13-ECA2FB7679D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94242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C83AC-FB64-43EA-9224-F28ABA6BD3E0}"/>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C5ED5F02-7B60-478B-8D2A-6AF9E5A9C1A7}"/>
              </a:ext>
            </a:extLst>
          </p:cNvPr>
          <p:cNvGraphicFramePr>
            <a:graphicFrameLocks noGrp="1"/>
          </p:cNvGraphicFramePr>
          <p:nvPr>
            <p:ph type="tbl" sz="quarter" idx="13"/>
            <p:extLst>
              <p:ext uri="{D42A27DB-BD31-4B8C-83A1-F6EECF244321}">
                <p14:modId xmlns:p14="http://schemas.microsoft.com/office/powerpoint/2010/main" val="784284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2030924"/>
                    </a:ext>
                  </a:extLst>
                </a:gridCol>
                <a:gridCol w="658368">
                  <a:extLst>
                    <a:ext uri="{9D8B030D-6E8A-4147-A177-3AD203B41FA5}">
                      <a16:colId xmlns:a16="http://schemas.microsoft.com/office/drawing/2014/main" val="4151084246"/>
                    </a:ext>
                  </a:extLst>
                </a:gridCol>
                <a:gridCol w="658368">
                  <a:extLst>
                    <a:ext uri="{9D8B030D-6E8A-4147-A177-3AD203B41FA5}">
                      <a16:colId xmlns:a16="http://schemas.microsoft.com/office/drawing/2014/main" val="1190934946"/>
                    </a:ext>
                  </a:extLst>
                </a:gridCol>
                <a:gridCol w="658368">
                  <a:extLst>
                    <a:ext uri="{9D8B030D-6E8A-4147-A177-3AD203B41FA5}">
                      <a16:colId xmlns:a16="http://schemas.microsoft.com/office/drawing/2014/main" val="1163226059"/>
                    </a:ext>
                  </a:extLst>
                </a:gridCol>
                <a:gridCol w="658368">
                  <a:extLst>
                    <a:ext uri="{9D8B030D-6E8A-4147-A177-3AD203B41FA5}">
                      <a16:colId xmlns:a16="http://schemas.microsoft.com/office/drawing/2014/main" val="1370167973"/>
                    </a:ext>
                  </a:extLst>
                </a:gridCol>
                <a:gridCol w="658368">
                  <a:extLst>
                    <a:ext uri="{9D8B030D-6E8A-4147-A177-3AD203B41FA5}">
                      <a16:colId xmlns:a16="http://schemas.microsoft.com/office/drawing/2014/main" val="150798590"/>
                    </a:ext>
                  </a:extLst>
                </a:gridCol>
                <a:gridCol w="658368">
                  <a:extLst>
                    <a:ext uri="{9D8B030D-6E8A-4147-A177-3AD203B41FA5}">
                      <a16:colId xmlns:a16="http://schemas.microsoft.com/office/drawing/2014/main" val="2346803846"/>
                    </a:ext>
                  </a:extLst>
                </a:gridCol>
                <a:gridCol w="658368">
                  <a:extLst>
                    <a:ext uri="{9D8B030D-6E8A-4147-A177-3AD203B41FA5}">
                      <a16:colId xmlns:a16="http://schemas.microsoft.com/office/drawing/2014/main" val="2538597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3242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- 2017-10-19 00:58:10</a:t>
                      </a:r>
                      <a:r>
                        <a:rPr kumimoji="0" lang="es-ES" sz="1000" b="0" i="0" u="none" strike="noStrike" kern="1200" cap="none" spc="0" normalizeH="0" baseline="0" noProof="0">
                          <a:ln>
                            <a:noFill/>
                          </a:ln>
                          <a:solidFill>
                            <a:prstClr val="black"/>
                          </a:solidFill>
                          <a:effectLst/>
                          <a:uLnTx/>
                          <a:uFillTx/>
                          <a:latin typeface="+mn-lt"/>
                          <a:ea typeface="+mn-ea"/>
                          <a:cs typeface="+mn-cs"/>
                        </a:rPr>
                        <a:t>
EL HOSPITAL CENTRAL SE ILUMINA DE ROSA
Nos sumamos al Día Mundial de Lucha contra el Cáncer de Mama. Las mujeres deben saber que el cáncer de mama detectado a tiempo se supera en el 90% de los casos. Es importante llevar una vida saludable, autoexaminarse y realizar un control médico una vez al año.
#OctubreRosa #CancerDeMama #MiLuchaEsRosa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4340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- 2017-10-03 22:20:00</a:t>
                      </a:r>
                      <a:r>
                        <a:rPr kumimoji="0" lang="es-ES" sz="1000" b="0" i="0" u="none" strike="noStrike" kern="1200" cap="none" spc="0" normalizeH="0" baseline="0" noProof="0">
                          <a:ln>
                            <a:noFill/>
                          </a:ln>
                          <a:solidFill>
                            <a:prstClr val="black"/>
                          </a:solidFill>
                          <a:effectLst/>
                          <a:uLnTx/>
                          <a:uFillTx/>
                          <a:latin typeface="+mn-lt"/>
                          <a:ea typeface="+mn-ea"/>
                          <a:cs typeface="+mn-cs"/>
                        </a:rPr>
                        <a:t>
EMBELLECIENDO EL CENTRO COMERCIAL DE SAN ISIDRO
Comenzamos a remodelar el centro comercial a cielo abierto de San Isidro. Trabajamos día y noche para terminar a la brevedad. Estas obras se financian con la recaudación del estacionamiento medido. 
#calles #comercios #SanIsidro #ObrasQueMejoranTuVida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3826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- 2017-10-31 14:55:50</a:t>
                      </a:r>
                      <a:r>
                        <a:rPr kumimoji="0" lang="es-ES" sz="1000" b="0" i="0" u="none" strike="noStrike" kern="1200" cap="none" spc="0" normalizeH="0" baseline="0" noProof="0">
                          <a:ln>
                            <a:noFill/>
                          </a:ln>
                          <a:solidFill>
                            <a:prstClr val="black"/>
                          </a:solidFill>
                          <a:effectLst/>
                          <a:uLnTx/>
                          <a:uFillTx/>
                          <a:latin typeface="+mn-lt"/>
                          <a:ea typeface="+mn-ea"/>
                          <a:cs typeface="+mn-cs"/>
                        </a:rPr>
                        <a:t>
Gracias Mirtha Legrand y Angel Etchecopar 
por el reconocimiento a la labor del Hospital Central de San 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88405994"/>
                  </a:ext>
                </a:extLst>
              </a:tr>
            </a:tbl>
          </a:graphicData>
        </a:graphic>
      </p:graphicFrame>
      <p:sp>
        <p:nvSpPr>
          <p:cNvPr id="4" name="Text Placeholder 3">
            <a:extLst>
              <a:ext uri="{FF2B5EF4-FFF2-40B4-BE49-F238E27FC236}">
                <a16:creationId xmlns:a16="http://schemas.microsoft.com/office/drawing/2014/main" id="{377E2A5C-601D-459E-9406-E6CA6305699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90855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49FB0-7086-4F2D-A65D-8AF08D5404DE}"/>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F69A0DE5-946B-46AE-841C-B0198CC9EDD7}"/>
              </a:ext>
            </a:extLst>
          </p:cNvPr>
          <p:cNvGraphicFramePr>
            <a:graphicFrameLocks noGrp="1"/>
          </p:cNvGraphicFramePr>
          <p:nvPr>
            <p:ph type="tbl" sz="quarter" idx="13"/>
            <p:extLst>
              <p:ext uri="{D42A27DB-BD31-4B8C-83A1-F6EECF244321}">
                <p14:modId xmlns:p14="http://schemas.microsoft.com/office/powerpoint/2010/main" val="3918059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48287702"/>
                    </a:ext>
                  </a:extLst>
                </a:gridCol>
                <a:gridCol w="658368">
                  <a:extLst>
                    <a:ext uri="{9D8B030D-6E8A-4147-A177-3AD203B41FA5}">
                      <a16:colId xmlns:a16="http://schemas.microsoft.com/office/drawing/2014/main" val="1878190797"/>
                    </a:ext>
                  </a:extLst>
                </a:gridCol>
                <a:gridCol w="658368">
                  <a:extLst>
                    <a:ext uri="{9D8B030D-6E8A-4147-A177-3AD203B41FA5}">
                      <a16:colId xmlns:a16="http://schemas.microsoft.com/office/drawing/2014/main" val="3637665147"/>
                    </a:ext>
                  </a:extLst>
                </a:gridCol>
                <a:gridCol w="658368">
                  <a:extLst>
                    <a:ext uri="{9D8B030D-6E8A-4147-A177-3AD203B41FA5}">
                      <a16:colId xmlns:a16="http://schemas.microsoft.com/office/drawing/2014/main" val="284737015"/>
                    </a:ext>
                  </a:extLst>
                </a:gridCol>
                <a:gridCol w="658368">
                  <a:extLst>
                    <a:ext uri="{9D8B030D-6E8A-4147-A177-3AD203B41FA5}">
                      <a16:colId xmlns:a16="http://schemas.microsoft.com/office/drawing/2014/main" val="1414500059"/>
                    </a:ext>
                  </a:extLst>
                </a:gridCol>
                <a:gridCol w="658368">
                  <a:extLst>
                    <a:ext uri="{9D8B030D-6E8A-4147-A177-3AD203B41FA5}">
                      <a16:colId xmlns:a16="http://schemas.microsoft.com/office/drawing/2014/main" val="3772391249"/>
                    </a:ext>
                  </a:extLst>
                </a:gridCol>
                <a:gridCol w="658368">
                  <a:extLst>
                    <a:ext uri="{9D8B030D-6E8A-4147-A177-3AD203B41FA5}">
                      <a16:colId xmlns:a16="http://schemas.microsoft.com/office/drawing/2014/main" val="3670264895"/>
                    </a:ext>
                  </a:extLst>
                </a:gridCol>
                <a:gridCol w="658368">
                  <a:extLst>
                    <a:ext uri="{9D8B030D-6E8A-4147-A177-3AD203B41FA5}">
                      <a16:colId xmlns:a16="http://schemas.microsoft.com/office/drawing/2014/main" val="101183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1511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- 2017-10-18 22:19:00</a:t>
                      </a:r>
                      <a:r>
                        <a:rPr kumimoji="0" lang="es-ES" sz="1000" b="0" i="0" u="none" strike="noStrike" kern="1200" cap="none" spc="0" normalizeH="0" baseline="0" noProof="0">
                          <a:ln>
                            <a:noFill/>
                          </a:ln>
                          <a:solidFill>
                            <a:prstClr val="black"/>
                          </a:solidFill>
                          <a:effectLst/>
                          <a:uLnTx/>
                          <a:uFillTx/>
                          <a:latin typeface="+mn-lt"/>
                          <a:ea typeface="+mn-ea"/>
                          <a:cs typeface="+mn-cs"/>
                        </a:rPr>
                        <a:t>
Gracias a las cámaras de seguridad de #SanIsidro y a los vecinos que alertaron, logramos detener a una persona que robaba luces LED, en la vía pública. Sigamos trabajando juntos para seguir mejorando.
#Alerta #Seguridad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4729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- 2017-10-20 15:01:57</a:t>
                      </a:r>
                      <a:r>
                        <a:rPr kumimoji="0" lang="es-ES" sz="1000" b="0" i="0" u="none" strike="noStrike" kern="1200" cap="none" spc="0" normalizeH="0" baseline="0" noProof="0">
                          <a:ln>
                            <a:noFill/>
                          </a:ln>
                          <a:solidFill>
                            <a:prstClr val="black"/>
                          </a:solidFill>
                          <a:effectLst/>
                          <a:uLnTx/>
                          <a:uFillTx/>
                          <a:latin typeface="+mn-lt"/>
                          <a:ea typeface="+mn-ea"/>
                          <a:cs typeface="+mn-cs"/>
                        </a:rPr>
                        <a:t>
CHARLAS GRATUITAS PARA CELÍACOS
Volvemos a encontrarnos para charlar sobre #Celiaquía. Mañana, a las 10, en el sector docencia del Hospital Central De San Isidro Dr. Melchor Angel Posse.
#Charlas #Salud #HospitalCentral #Celíacos #Gratis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394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- 2017-10-17 19:13:00</a:t>
                      </a:r>
                      <a:r>
                        <a:rPr kumimoji="0" lang="es-ES" sz="1000" b="0" i="0" u="none" strike="noStrike" kern="1200" cap="none" spc="0" normalizeH="0" baseline="0" noProof="0">
                          <a:ln>
                            <a:noFill/>
                          </a:ln>
                          <a:solidFill>
                            <a:prstClr val="black"/>
                          </a:solidFill>
                          <a:effectLst/>
                          <a:uLnTx/>
                          <a:uFillTx/>
                          <a:latin typeface="+mn-lt"/>
                          <a:ea typeface="+mn-ea"/>
                          <a:cs typeface="+mn-cs"/>
                        </a:rPr>
                        <a:t>
AUTOCLÁSICA SOLIDARIA
Gracias a lo recaudado en el estacionamiento de AutoClásica 2016, el Hospital Materno Infantil de #SanIsidro, recibió del Club de Automóviles Clásicos, un respirador neonatal y pediátrico de última generación. ¡Estamos muy agradecidos!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3578786"/>
                  </a:ext>
                </a:extLst>
              </a:tr>
            </a:tbl>
          </a:graphicData>
        </a:graphic>
      </p:graphicFrame>
      <p:sp>
        <p:nvSpPr>
          <p:cNvPr id="4" name="Text Placeholder 3">
            <a:extLst>
              <a:ext uri="{FF2B5EF4-FFF2-40B4-BE49-F238E27FC236}">
                <a16:creationId xmlns:a16="http://schemas.microsoft.com/office/drawing/2014/main" id="{5D4CF277-97D1-4D95-AD7A-B83A0756D4B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75652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F01B0-1F63-4AD4-8D8B-4713C797DF28}"/>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F5BDB599-301D-4D4C-AEC6-89C8DB680D95}"/>
              </a:ext>
            </a:extLst>
          </p:cNvPr>
          <p:cNvGraphicFramePr>
            <a:graphicFrameLocks noGrp="1"/>
          </p:cNvGraphicFramePr>
          <p:nvPr>
            <p:ph type="tbl" sz="quarter" idx="13"/>
            <p:extLst>
              <p:ext uri="{D42A27DB-BD31-4B8C-83A1-F6EECF244321}">
                <p14:modId xmlns:p14="http://schemas.microsoft.com/office/powerpoint/2010/main" val="4055307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15372440"/>
                    </a:ext>
                  </a:extLst>
                </a:gridCol>
                <a:gridCol w="658368">
                  <a:extLst>
                    <a:ext uri="{9D8B030D-6E8A-4147-A177-3AD203B41FA5}">
                      <a16:colId xmlns:a16="http://schemas.microsoft.com/office/drawing/2014/main" val="3980495687"/>
                    </a:ext>
                  </a:extLst>
                </a:gridCol>
                <a:gridCol w="658368">
                  <a:extLst>
                    <a:ext uri="{9D8B030D-6E8A-4147-A177-3AD203B41FA5}">
                      <a16:colId xmlns:a16="http://schemas.microsoft.com/office/drawing/2014/main" val="1977990876"/>
                    </a:ext>
                  </a:extLst>
                </a:gridCol>
                <a:gridCol w="658368">
                  <a:extLst>
                    <a:ext uri="{9D8B030D-6E8A-4147-A177-3AD203B41FA5}">
                      <a16:colId xmlns:a16="http://schemas.microsoft.com/office/drawing/2014/main" val="1553458171"/>
                    </a:ext>
                  </a:extLst>
                </a:gridCol>
                <a:gridCol w="658368">
                  <a:extLst>
                    <a:ext uri="{9D8B030D-6E8A-4147-A177-3AD203B41FA5}">
                      <a16:colId xmlns:a16="http://schemas.microsoft.com/office/drawing/2014/main" val="541746172"/>
                    </a:ext>
                  </a:extLst>
                </a:gridCol>
                <a:gridCol w="658368">
                  <a:extLst>
                    <a:ext uri="{9D8B030D-6E8A-4147-A177-3AD203B41FA5}">
                      <a16:colId xmlns:a16="http://schemas.microsoft.com/office/drawing/2014/main" val="440151738"/>
                    </a:ext>
                  </a:extLst>
                </a:gridCol>
                <a:gridCol w="658368">
                  <a:extLst>
                    <a:ext uri="{9D8B030D-6E8A-4147-A177-3AD203B41FA5}">
                      <a16:colId xmlns:a16="http://schemas.microsoft.com/office/drawing/2014/main" val="411119275"/>
                    </a:ext>
                  </a:extLst>
                </a:gridCol>
                <a:gridCol w="658368">
                  <a:extLst>
                    <a:ext uri="{9D8B030D-6E8A-4147-A177-3AD203B41FA5}">
                      <a16:colId xmlns:a16="http://schemas.microsoft.com/office/drawing/2014/main" val="1853020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95813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- 2017-10-08 21:02:00</a:t>
                      </a:r>
                      <a:r>
                        <a:rPr kumimoji="0" lang="es-ES" sz="1000" b="0" i="0" u="none" strike="noStrike" kern="1200" cap="none" spc="0" normalizeH="0" baseline="0" noProof="0">
                          <a:ln>
                            <a:noFill/>
                          </a:ln>
                          <a:solidFill>
                            <a:prstClr val="black"/>
                          </a:solidFill>
                          <a:effectLst/>
                          <a:uLnTx/>
                          <a:uFillTx/>
                          <a:latin typeface="+mn-lt"/>
                          <a:ea typeface="+mn-ea"/>
                          <a:cs typeface="+mn-cs"/>
                        </a:rPr>
                        <a:t>
¡AVISO DE DESVÍO!
El lunes comenzamos a construir la rotonda en la calle José Ingenieros y Acceso Norte, del lado oeste, en Beccar. Por tal motivo, el puente estará cerrado al tránsito. 
#SanIsidro #ObrasQueMejoranTuVida #Desvío #TransportePúblico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32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San Isidro Municipio - 2017-10-16 22:30:00</a:t>
                      </a:r>
                      <a:r>
                        <a:rPr kumimoji="0" lang="es-ES" sz="1000" b="0" i="0" u="none" strike="noStrike" kern="1200" cap="none" spc="0" normalizeH="0" baseline="0" noProof="0">
                          <a:ln>
                            <a:noFill/>
                          </a:ln>
                          <a:solidFill>
                            <a:prstClr val="black"/>
                          </a:solidFill>
                          <a:effectLst/>
                          <a:uLnTx/>
                          <a:uFillTx/>
                          <a:latin typeface="+mn-lt"/>
                          <a:ea typeface="+mn-ea"/>
                          <a:cs typeface="+mn-cs"/>
                        </a:rPr>
                        <a:t>
PREPARATE PARA COMER RICO
El festival Bocas Abiertas vuelve a #SanIsidro. Habrá 30 stands de restaurantes, clases de cocina de Maru Botana, Los Petersen Cocineros, Felicitas Pizarro, Rodrigo Cascon, Mauricio asta, Rodolfo Puente, entre otros. Además, rincón de pastelería, foodtrucks, patio cervecero, barras de coctelería, huerta orgánica, música en vivo y el río de fondo. ¿Te lo vas a perder?
Del 26 al 29 de octubre. El jueves, a partir de las 18. El resto de los días, de 12 a 24. Si llueve se posterga.
#BocasAbiertas #Gastronomía #Festival #Música #Shows #Coctelería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681944"/>
                  </a:ext>
                </a:extLst>
              </a:tr>
            </a:tbl>
          </a:graphicData>
        </a:graphic>
      </p:graphicFrame>
      <p:sp>
        <p:nvSpPr>
          <p:cNvPr id="4" name="Text Placeholder 3">
            <a:extLst>
              <a:ext uri="{FF2B5EF4-FFF2-40B4-BE49-F238E27FC236}">
                <a16:creationId xmlns:a16="http://schemas.microsoft.com/office/drawing/2014/main" id="{4D496A2E-C157-4F66-B897-53F4647B7C8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502633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2ACE4-11D6-4BE1-BAEA-65240C428075}"/>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0BA42E83-3B3D-41AE-908F-9F4E5A80DF4D}"/>
              </a:ext>
            </a:extLst>
          </p:cNvPr>
          <p:cNvGraphicFramePr>
            <a:graphicFrameLocks noGrp="1"/>
          </p:cNvGraphicFramePr>
          <p:nvPr>
            <p:ph type="chart" sz="quarter" idx="13"/>
            <p:extLst>
              <p:ext uri="{D42A27DB-BD31-4B8C-83A1-F6EECF244321}">
                <p14:modId xmlns:p14="http://schemas.microsoft.com/office/powerpoint/2010/main" val="3438886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714181-0A2E-46CA-BD5E-A45887C92B7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5D5B9B4-9006-4A2E-95BB-8E0FC4AC73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2849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EDE98-B863-4B50-ABAE-0D480F59B340}"/>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7C6FAC31-1DC4-4103-B57D-21EA76C51862}"/>
              </a:ext>
            </a:extLst>
          </p:cNvPr>
          <p:cNvGraphicFramePr>
            <a:graphicFrameLocks noGrp="1"/>
          </p:cNvGraphicFramePr>
          <p:nvPr>
            <p:ph type="chart" sz="quarter" idx="13"/>
            <p:extLst>
              <p:ext uri="{D42A27DB-BD31-4B8C-83A1-F6EECF244321}">
                <p14:modId xmlns:p14="http://schemas.microsoft.com/office/powerpoint/2010/main" val="12376496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E3B2F9-D7EC-4997-A256-5A04949EBA1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E6CCF3C-B8AD-47C7-AF17-A8B929CF98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72692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8B68A-12BE-48B3-B80E-C848303ADC01}"/>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4517EA7B-D035-4263-A989-2CB1D49878CA}"/>
              </a:ext>
            </a:extLst>
          </p:cNvPr>
          <p:cNvGraphicFramePr>
            <a:graphicFrameLocks noGrp="1"/>
          </p:cNvGraphicFramePr>
          <p:nvPr>
            <p:ph type="chart" sz="quarter" idx="13"/>
            <p:extLst>
              <p:ext uri="{D42A27DB-BD31-4B8C-83A1-F6EECF244321}">
                <p14:modId xmlns:p14="http://schemas.microsoft.com/office/powerpoint/2010/main" val="38910524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5217D3-528C-4E32-8551-D60BECFBDCC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61189BC-4CE6-46E5-8DB9-3D7107CF50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794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8D690-633E-4F92-8C45-580309D08AC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964C314-8D30-4FA4-B001-EB21609AF529}"/>
              </a:ext>
            </a:extLst>
          </p:cNvPr>
          <p:cNvGraphicFramePr>
            <a:graphicFrameLocks noGrp="1"/>
          </p:cNvGraphicFramePr>
          <p:nvPr>
            <p:ph type="chart" sz="quarter" idx="13"/>
            <p:extLst>
              <p:ext uri="{D42A27DB-BD31-4B8C-83A1-F6EECF244321}">
                <p14:modId xmlns:p14="http://schemas.microsoft.com/office/powerpoint/2010/main" val="109594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F3AFB4-084B-423C-8A39-36603A6DD67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970D9494-FB69-48CF-85B9-5391BCA646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3978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15013-E31F-48F9-903D-C43EDD106650}"/>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E6FEFC23-9676-498D-98F2-698F787F0F1C}"/>
              </a:ext>
            </a:extLst>
          </p:cNvPr>
          <p:cNvGraphicFramePr>
            <a:graphicFrameLocks noGrp="1"/>
          </p:cNvGraphicFramePr>
          <p:nvPr>
            <p:ph type="chart" sz="quarter" idx="13"/>
            <p:extLst>
              <p:ext uri="{D42A27DB-BD31-4B8C-83A1-F6EECF244321}">
                <p14:modId xmlns:p14="http://schemas.microsoft.com/office/powerpoint/2010/main" val="2979322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EDE41D-96B2-4F8E-995A-E81FED62709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DE800DE9-8B81-4F96-AA55-3BBD3ADF6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73925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C6462-9856-4214-8D05-B2D83AAFF9B3}"/>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38FF4144-C169-4356-9F59-E10BEDF33AC1}"/>
              </a:ext>
            </a:extLst>
          </p:cNvPr>
          <p:cNvGraphicFramePr>
            <a:graphicFrameLocks noGrp="1"/>
          </p:cNvGraphicFramePr>
          <p:nvPr>
            <p:ph type="chart" sz="quarter" idx="13"/>
            <p:extLst>
              <p:ext uri="{D42A27DB-BD31-4B8C-83A1-F6EECF244321}">
                <p14:modId xmlns:p14="http://schemas.microsoft.com/office/powerpoint/2010/main" val="2948044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7F61E7-9A8B-46CE-9ED9-536EA3499E1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A09D1C2-E291-481B-A0A6-DE48C67C1F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33875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D2E94-6817-4039-BE1E-CCD43703BF94}"/>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C6C5C48D-FEB9-4047-A372-8D2E602111AB}"/>
              </a:ext>
            </a:extLst>
          </p:cNvPr>
          <p:cNvGraphicFramePr>
            <a:graphicFrameLocks noGrp="1"/>
          </p:cNvGraphicFramePr>
          <p:nvPr>
            <p:ph type="chart" sz="quarter" idx="13"/>
            <p:extLst>
              <p:ext uri="{D42A27DB-BD31-4B8C-83A1-F6EECF244321}">
                <p14:modId xmlns:p14="http://schemas.microsoft.com/office/powerpoint/2010/main" val="2285299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6FD2C8-7460-4B10-B461-C274AA8AFD0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D35F7E4-F427-4768-867E-ED625CA0C9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5184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7AFB7-51FE-48E3-A1FA-8EB7113509FC}"/>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80DABEB0-DD27-42E2-AEF3-B12B88CE8F60}"/>
              </a:ext>
            </a:extLst>
          </p:cNvPr>
          <p:cNvGraphicFramePr>
            <a:graphicFrameLocks noGrp="1"/>
          </p:cNvGraphicFramePr>
          <p:nvPr>
            <p:ph type="chart" sz="quarter" idx="13"/>
            <p:extLst>
              <p:ext uri="{D42A27DB-BD31-4B8C-83A1-F6EECF244321}">
                <p14:modId xmlns:p14="http://schemas.microsoft.com/office/powerpoint/2010/main" val="38714789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231A50-9075-42DD-A8E5-36D76014DDD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9C3FDE4-7BB6-4DD1-B896-CA4291A6CE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7542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15A61-0DC4-4E37-8E5C-30278C339BEC}"/>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67D699AF-D8CE-41A5-9BA8-02B687AD31BD}"/>
              </a:ext>
            </a:extLst>
          </p:cNvPr>
          <p:cNvGraphicFramePr>
            <a:graphicFrameLocks noGrp="1"/>
          </p:cNvGraphicFramePr>
          <p:nvPr>
            <p:ph type="tbl" sz="quarter" idx="13"/>
            <p:extLst>
              <p:ext uri="{D42A27DB-BD31-4B8C-83A1-F6EECF244321}">
                <p14:modId xmlns:p14="http://schemas.microsoft.com/office/powerpoint/2010/main" val="1194784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65272517"/>
                    </a:ext>
                  </a:extLst>
                </a:gridCol>
                <a:gridCol w="2468880">
                  <a:extLst>
                    <a:ext uri="{9D8B030D-6E8A-4147-A177-3AD203B41FA5}">
                      <a16:colId xmlns:a16="http://schemas.microsoft.com/office/drawing/2014/main" val="1122331671"/>
                    </a:ext>
                  </a:extLst>
                </a:gridCol>
                <a:gridCol w="822960">
                  <a:extLst>
                    <a:ext uri="{9D8B030D-6E8A-4147-A177-3AD203B41FA5}">
                      <a16:colId xmlns:a16="http://schemas.microsoft.com/office/drawing/2014/main" val="3403918096"/>
                    </a:ext>
                  </a:extLst>
                </a:gridCol>
                <a:gridCol w="822960">
                  <a:extLst>
                    <a:ext uri="{9D8B030D-6E8A-4147-A177-3AD203B41FA5}">
                      <a16:colId xmlns:a16="http://schemas.microsoft.com/office/drawing/2014/main" val="2184102953"/>
                    </a:ext>
                  </a:extLst>
                </a:gridCol>
                <a:gridCol w="822960">
                  <a:extLst>
                    <a:ext uri="{9D8B030D-6E8A-4147-A177-3AD203B41FA5}">
                      <a16:colId xmlns:a16="http://schemas.microsoft.com/office/drawing/2014/main" val="3917627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764328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Fontanet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1304445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Fabiana Cartasso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3622862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 Fortaleza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93210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Duilio Malacrida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4265216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Jose Billinger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67908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Marchus 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789196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Maria de Finelli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448996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Mabel Haydee Julio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845499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José Pereyra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539596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Vero Dupuy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872645396"/>
                  </a:ext>
                </a:extLst>
              </a:tr>
            </a:tbl>
          </a:graphicData>
        </a:graphic>
      </p:graphicFrame>
      <p:sp>
        <p:nvSpPr>
          <p:cNvPr id="4" name="Text Placeholder 3">
            <a:extLst>
              <a:ext uri="{FF2B5EF4-FFF2-40B4-BE49-F238E27FC236}">
                <a16:creationId xmlns:a16="http://schemas.microsoft.com/office/drawing/2014/main" id="{F3EF5BD4-C3BD-4AD7-BF15-4D5EE586C5C2}"/>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77314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D29F0-36DD-4EC6-91CB-861AD4D57964}"/>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5E941D16-7B9F-43B5-82F2-934E5B2727EC}"/>
              </a:ext>
            </a:extLst>
          </p:cNvPr>
          <p:cNvGraphicFramePr>
            <a:graphicFrameLocks noGrp="1"/>
          </p:cNvGraphicFramePr>
          <p:nvPr>
            <p:ph type="tbl" sz="quarter" idx="13"/>
            <p:extLst>
              <p:ext uri="{D42A27DB-BD31-4B8C-83A1-F6EECF244321}">
                <p14:modId xmlns:p14="http://schemas.microsoft.com/office/powerpoint/2010/main" val="1340987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4194434"/>
                    </a:ext>
                  </a:extLst>
                </a:gridCol>
                <a:gridCol w="2468880">
                  <a:extLst>
                    <a:ext uri="{9D8B030D-6E8A-4147-A177-3AD203B41FA5}">
                      <a16:colId xmlns:a16="http://schemas.microsoft.com/office/drawing/2014/main" val="2812909252"/>
                    </a:ext>
                  </a:extLst>
                </a:gridCol>
                <a:gridCol w="822960">
                  <a:extLst>
                    <a:ext uri="{9D8B030D-6E8A-4147-A177-3AD203B41FA5}">
                      <a16:colId xmlns:a16="http://schemas.microsoft.com/office/drawing/2014/main" val="3264180053"/>
                    </a:ext>
                  </a:extLst>
                </a:gridCol>
                <a:gridCol w="822960">
                  <a:extLst>
                    <a:ext uri="{9D8B030D-6E8A-4147-A177-3AD203B41FA5}">
                      <a16:colId xmlns:a16="http://schemas.microsoft.com/office/drawing/2014/main" val="4257766976"/>
                    </a:ext>
                  </a:extLst>
                </a:gridCol>
                <a:gridCol w="822960">
                  <a:extLst>
                    <a:ext uri="{9D8B030D-6E8A-4147-A177-3AD203B41FA5}">
                      <a16:colId xmlns:a16="http://schemas.microsoft.com/office/drawing/2014/main" val="40187227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23684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M Rinaldi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62629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Porcel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52590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José Luis Reynoso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118090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Mario Oscar Servilan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89771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 Robledo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 Isidro Municipio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793731844"/>
                  </a:ext>
                </a:extLst>
              </a:tr>
            </a:tbl>
          </a:graphicData>
        </a:graphic>
      </p:graphicFrame>
      <p:sp>
        <p:nvSpPr>
          <p:cNvPr id="4" name="Text Placeholder 3">
            <a:extLst>
              <a:ext uri="{FF2B5EF4-FFF2-40B4-BE49-F238E27FC236}">
                <a16:creationId xmlns:a16="http://schemas.microsoft.com/office/drawing/2014/main" id="{5451BB62-00BB-4A63-B2E0-732F4D99982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2501037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4F84E-5A51-4710-8BDC-459B8D0CE549}"/>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A94B40A8-76BC-4E63-A5E0-8E8BDC9C7DC6}"/>
              </a:ext>
            </a:extLst>
          </p:cNvPr>
          <p:cNvGraphicFramePr>
            <a:graphicFrameLocks noGrp="1"/>
          </p:cNvGraphicFramePr>
          <p:nvPr>
            <p:ph type="chart" sz="quarter" idx="13"/>
            <p:extLst>
              <p:ext uri="{D42A27DB-BD31-4B8C-83A1-F6EECF244321}">
                <p14:modId xmlns:p14="http://schemas.microsoft.com/office/powerpoint/2010/main" val="539420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E38E88-1231-4927-A9C3-DAFEDE71A399}"/>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C71F7C8-266A-49A6-BB60-6543DE25E7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7632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967</Words>
  <Application>Microsoft Office PowerPoint</Application>
  <PresentationFormat>On-screen Show (4:3)</PresentationFormat>
  <Paragraphs>455</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2017-11-04T14:00:13Z</dcterms:created>
  <dcterms:modified xsi:type="dcterms:W3CDTF">2017-11-04T14:00:57Z</dcterms:modified>
</cp:coreProperties>
</file>