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4" r:id="rId38"/>
    <p:sldId id="295" r:id="rId39"/>
    <p:sldId id="296"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HCD de San Isidro</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5515</c:v>
                </c:pt>
                <c:pt idx="1">
                  <c:v>5519</c:v>
                </c:pt>
                <c:pt idx="2">
                  <c:v>5516</c:v>
                </c:pt>
                <c:pt idx="3">
                  <c:v>5520</c:v>
                </c:pt>
                <c:pt idx="4">
                  <c:v>5523</c:v>
                </c:pt>
                <c:pt idx="5">
                  <c:v>5527</c:v>
                </c:pt>
                <c:pt idx="6">
                  <c:v>5525</c:v>
                </c:pt>
                <c:pt idx="7">
                  <c:v>5524</c:v>
                </c:pt>
                <c:pt idx="9">
                  <c:v>5704</c:v>
                </c:pt>
                <c:pt idx="10">
                  <c:v>5732</c:v>
                </c:pt>
                <c:pt idx="11">
                  <c:v>5731</c:v>
                </c:pt>
                <c:pt idx="12">
                  <c:v>5731</c:v>
                </c:pt>
                <c:pt idx="13">
                  <c:v>5732</c:v>
                </c:pt>
                <c:pt idx="14">
                  <c:v>5731</c:v>
                </c:pt>
                <c:pt idx="15">
                  <c:v>5731</c:v>
                </c:pt>
                <c:pt idx="16">
                  <c:v>5732</c:v>
                </c:pt>
                <c:pt idx="17">
                  <c:v>5730</c:v>
                </c:pt>
                <c:pt idx="18">
                  <c:v>5728</c:v>
                </c:pt>
                <c:pt idx="19">
                  <c:v>5732</c:v>
                </c:pt>
                <c:pt idx="20">
                  <c:v>5736</c:v>
                </c:pt>
                <c:pt idx="21">
                  <c:v>5736</c:v>
                </c:pt>
                <c:pt idx="22">
                  <c:v>5734</c:v>
                </c:pt>
                <c:pt idx="23">
                  <c:v>5729</c:v>
                </c:pt>
                <c:pt idx="24">
                  <c:v>5727</c:v>
                </c:pt>
                <c:pt idx="25">
                  <c:v>5724</c:v>
                </c:pt>
                <c:pt idx="26">
                  <c:v>5717</c:v>
                </c:pt>
                <c:pt idx="27">
                  <c:v>5717</c:v>
                </c:pt>
                <c:pt idx="28">
                  <c:v>5708</c:v>
                </c:pt>
                <c:pt idx="29">
                  <c:v>5705</c:v>
                </c:pt>
                <c:pt idx="30">
                  <c:v>5702</c:v>
                </c:pt>
              </c:numCache>
            </c:numRef>
          </c:val>
          <c:smooth val="0"/>
          <c:extLst>
            <c:ext xmlns:c16="http://schemas.microsoft.com/office/drawing/2014/chart" uri="{C3380CC4-5D6E-409C-BE32-E72D297353CC}">
              <c16:uniqueId val="{00000000-5770-4CBA-A97E-F609B2F9936B}"/>
            </c:ext>
          </c:extLst>
        </c:ser>
        <c:dLbls>
          <c:showLegendKey val="0"/>
          <c:showVal val="0"/>
          <c:showCatName val="0"/>
          <c:showSerName val="0"/>
          <c:showPercent val="0"/>
          <c:showBubbleSize val="0"/>
        </c:dLbls>
        <c:smooth val="0"/>
        <c:axId val="296654136"/>
        <c:axId val="296649872"/>
      </c:lineChart>
      <c:dateAx>
        <c:axId val="296654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649872"/>
        <c:crosses val="autoZero"/>
        <c:auto val="1"/>
        <c:lblOffset val="100"/>
        <c:baseTimeUnit val="days"/>
      </c:dateAx>
      <c:valAx>
        <c:axId val="296649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654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HCD de San Isidro</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D40A-484D-AF5E-6D281EFE0669}"/>
            </c:ext>
          </c:extLst>
        </c:ser>
        <c:dLbls>
          <c:showLegendKey val="0"/>
          <c:showVal val="0"/>
          <c:showCatName val="0"/>
          <c:showSerName val="0"/>
          <c:showPercent val="0"/>
          <c:showBubbleSize val="0"/>
        </c:dLbls>
        <c:axId val="250472888"/>
        <c:axId val="296029328"/>
      </c:radarChart>
      <c:catAx>
        <c:axId val="250472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029328"/>
        <c:crosses val="autoZero"/>
        <c:auto val="1"/>
        <c:lblAlgn val="ctr"/>
        <c:lblOffset val="100"/>
        <c:noMultiLvlLbl val="0"/>
      </c:catAx>
      <c:valAx>
        <c:axId val="296029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472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HCD de San Isidro</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0</c:v>
                </c:pt>
                <c:pt idx="1">
                  <c:v>0.22657241254304999</c:v>
                </c:pt>
                <c:pt idx="2">
                  <c:v>0.14500634402755</c:v>
                </c:pt>
                <c:pt idx="3">
                  <c:v>0.44098103177480003</c:v>
                </c:pt>
                <c:pt idx="4">
                  <c:v>0.18565477268611</c:v>
                </c:pt>
                <c:pt idx="5">
                  <c:v>0.23529411764706001</c:v>
                </c:pt>
                <c:pt idx="6">
                  <c:v>0</c:v>
                </c:pt>
                <c:pt idx="7">
                  <c:v>0</c:v>
                </c:pt>
                <c:pt idx="8">
                  <c:v>0</c:v>
                </c:pt>
                <c:pt idx="9">
                  <c:v>0.19593872461702999</c:v>
                </c:pt>
                <c:pt idx="10">
                  <c:v>0.27981811822315</c:v>
                </c:pt>
                <c:pt idx="11">
                  <c:v>0.38969347990461001</c:v>
                </c:pt>
                <c:pt idx="12">
                  <c:v>0.20938754144128</c:v>
                </c:pt>
                <c:pt idx="13">
                  <c:v>1.0294887454196</c:v>
                </c:pt>
                <c:pt idx="14">
                  <c:v>0.32280579305530999</c:v>
                </c:pt>
                <c:pt idx="15">
                  <c:v>0.31408131216193003</c:v>
                </c:pt>
                <c:pt idx="16">
                  <c:v>0.19193857965451</c:v>
                </c:pt>
                <c:pt idx="17">
                  <c:v>0.29663235037515001</c:v>
                </c:pt>
                <c:pt idx="18">
                  <c:v>0.19200558561704001</c:v>
                </c:pt>
                <c:pt idx="19">
                  <c:v>0.27923211169284001</c:v>
                </c:pt>
                <c:pt idx="20">
                  <c:v>0.10463899546564</c:v>
                </c:pt>
                <c:pt idx="21">
                  <c:v>0.13947001394700001</c:v>
                </c:pt>
                <c:pt idx="22">
                  <c:v>0.48823016564951999</c:v>
                </c:pt>
                <c:pt idx="23">
                  <c:v>0.15704065608095999</c:v>
                </c:pt>
                <c:pt idx="24">
                  <c:v>0.82053072625697998</c:v>
                </c:pt>
                <c:pt idx="25">
                  <c:v>0</c:v>
                </c:pt>
                <c:pt idx="26">
                  <c:v>0.19230769230768999</c:v>
                </c:pt>
                <c:pt idx="27">
                  <c:v>0.43729228616407001</c:v>
                </c:pt>
                <c:pt idx="28">
                  <c:v>0.28011204481793001</c:v>
                </c:pt>
                <c:pt idx="29">
                  <c:v>0.33298282509638999</c:v>
                </c:pt>
                <c:pt idx="30">
                  <c:v>0.14027704716816</c:v>
                </c:pt>
              </c:numCache>
            </c:numRef>
          </c:val>
          <c:smooth val="0"/>
          <c:extLst>
            <c:ext xmlns:c16="http://schemas.microsoft.com/office/drawing/2014/chart" uri="{C3380CC4-5D6E-409C-BE32-E72D297353CC}">
              <c16:uniqueId val="{00000000-904D-4B66-9291-035C4F95C430}"/>
            </c:ext>
          </c:extLst>
        </c:ser>
        <c:dLbls>
          <c:showLegendKey val="0"/>
          <c:showVal val="0"/>
          <c:showCatName val="0"/>
          <c:showSerName val="0"/>
          <c:showPercent val="0"/>
          <c:showBubbleSize val="0"/>
        </c:dLbls>
        <c:smooth val="0"/>
        <c:axId val="296070272"/>
        <c:axId val="296073224"/>
      </c:lineChart>
      <c:dateAx>
        <c:axId val="296070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073224"/>
        <c:crosses val="autoZero"/>
        <c:auto val="1"/>
        <c:lblOffset val="100"/>
        <c:baseTimeUnit val="days"/>
      </c:dateAx>
      <c:valAx>
        <c:axId val="296073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070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HCD de San Isidro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34</c:v>
                </c:pt>
                <c:pt idx="2">
                  <c:v>7</c:v>
                </c:pt>
                <c:pt idx="3">
                  <c:v>-1</c:v>
                </c:pt>
                <c:pt idx="4">
                  <c:v>0</c:v>
                </c:pt>
                <c:pt idx="5">
                  <c:v>1</c:v>
                </c:pt>
                <c:pt idx="6">
                  <c:v>-2</c:v>
                </c:pt>
              </c:numCache>
            </c:numRef>
          </c:val>
          <c:extLst>
            <c:ext xmlns:c16="http://schemas.microsoft.com/office/drawing/2014/chart" uri="{C3380CC4-5D6E-409C-BE32-E72D297353CC}">
              <c16:uniqueId val="{00000000-FE91-4D9E-88A0-86DEA46D38A6}"/>
            </c:ext>
          </c:extLst>
        </c:ser>
        <c:dLbls>
          <c:showLegendKey val="0"/>
          <c:showVal val="0"/>
          <c:showCatName val="0"/>
          <c:showSerName val="0"/>
          <c:showPercent val="0"/>
          <c:showBubbleSize val="0"/>
        </c:dLbls>
        <c:gapWidth val="219"/>
        <c:overlap val="-27"/>
        <c:axId val="300827400"/>
        <c:axId val="300825104"/>
      </c:barChart>
      <c:catAx>
        <c:axId val="300827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825104"/>
        <c:crosses val="autoZero"/>
        <c:auto val="1"/>
        <c:lblAlgn val="ctr"/>
        <c:lblOffset val="100"/>
        <c:noMultiLvlLbl val="0"/>
      </c:catAx>
      <c:valAx>
        <c:axId val="300825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827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HCD de San Isidro</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0</c:v>
                </c:pt>
                <c:pt idx="1">
                  <c:v>4</c:v>
                </c:pt>
                <c:pt idx="2">
                  <c:v>-3</c:v>
                </c:pt>
                <c:pt idx="3">
                  <c:v>4</c:v>
                </c:pt>
                <c:pt idx="4">
                  <c:v>3</c:v>
                </c:pt>
                <c:pt idx="5">
                  <c:v>4</c:v>
                </c:pt>
                <c:pt idx="6">
                  <c:v>-2</c:v>
                </c:pt>
                <c:pt idx="7">
                  <c:v>-1</c:v>
                </c:pt>
                <c:pt idx="9">
                  <c:v>180</c:v>
                </c:pt>
                <c:pt idx="10">
                  <c:v>28</c:v>
                </c:pt>
                <c:pt idx="11">
                  <c:v>-1</c:v>
                </c:pt>
                <c:pt idx="12">
                  <c:v>0</c:v>
                </c:pt>
                <c:pt idx="13">
                  <c:v>1</c:v>
                </c:pt>
                <c:pt idx="14">
                  <c:v>-1</c:v>
                </c:pt>
                <c:pt idx="15">
                  <c:v>0</c:v>
                </c:pt>
                <c:pt idx="16">
                  <c:v>1</c:v>
                </c:pt>
                <c:pt idx="17">
                  <c:v>-2</c:v>
                </c:pt>
                <c:pt idx="18">
                  <c:v>-2</c:v>
                </c:pt>
                <c:pt idx="19">
                  <c:v>4</c:v>
                </c:pt>
                <c:pt idx="20">
                  <c:v>4</c:v>
                </c:pt>
                <c:pt idx="21">
                  <c:v>0</c:v>
                </c:pt>
                <c:pt idx="22">
                  <c:v>-2</c:v>
                </c:pt>
                <c:pt idx="23">
                  <c:v>-5</c:v>
                </c:pt>
                <c:pt idx="24">
                  <c:v>-2</c:v>
                </c:pt>
                <c:pt idx="25">
                  <c:v>-3</c:v>
                </c:pt>
                <c:pt idx="26">
                  <c:v>-7</c:v>
                </c:pt>
                <c:pt idx="27">
                  <c:v>0</c:v>
                </c:pt>
                <c:pt idx="28">
                  <c:v>-9</c:v>
                </c:pt>
                <c:pt idx="29">
                  <c:v>-3</c:v>
                </c:pt>
                <c:pt idx="30">
                  <c:v>-3</c:v>
                </c:pt>
              </c:numCache>
            </c:numRef>
          </c:val>
          <c:smooth val="0"/>
          <c:extLst>
            <c:ext xmlns:c16="http://schemas.microsoft.com/office/drawing/2014/chart" uri="{C3380CC4-5D6E-409C-BE32-E72D297353CC}">
              <c16:uniqueId val="{00000000-70C1-49BE-94DC-28470E7E76D8}"/>
            </c:ext>
          </c:extLst>
        </c:ser>
        <c:dLbls>
          <c:showLegendKey val="0"/>
          <c:showVal val="0"/>
          <c:showCatName val="0"/>
          <c:showSerName val="0"/>
          <c:showPercent val="0"/>
          <c:showBubbleSize val="0"/>
        </c:dLbls>
        <c:smooth val="0"/>
        <c:axId val="300827072"/>
        <c:axId val="300822808"/>
      </c:lineChart>
      <c:dateAx>
        <c:axId val="300827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822808"/>
        <c:crosses val="autoZero"/>
        <c:auto val="1"/>
        <c:lblOffset val="100"/>
        <c:baseTimeUnit val="days"/>
      </c:dateAx>
      <c:valAx>
        <c:axId val="300822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827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HCD de San Isidro</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0</c:v>
                </c:pt>
                <c:pt idx="1">
                  <c:v>2</c:v>
                </c:pt>
                <c:pt idx="2">
                  <c:v>1</c:v>
                </c:pt>
                <c:pt idx="3">
                  <c:v>3</c:v>
                </c:pt>
                <c:pt idx="4">
                  <c:v>4</c:v>
                </c:pt>
                <c:pt idx="5">
                  <c:v>1</c:v>
                </c:pt>
                <c:pt idx="6">
                  <c:v>0</c:v>
                </c:pt>
                <c:pt idx="7">
                  <c:v>0</c:v>
                </c:pt>
                <c:pt idx="8">
                  <c:v>2</c:v>
                </c:pt>
                <c:pt idx="9">
                  <c:v>1</c:v>
                </c:pt>
                <c:pt idx="10">
                  <c:v>1</c:v>
                </c:pt>
                <c:pt idx="11">
                  <c:v>3</c:v>
                </c:pt>
                <c:pt idx="12">
                  <c:v>1</c:v>
                </c:pt>
                <c:pt idx="13">
                  <c:v>1</c:v>
                </c:pt>
                <c:pt idx="14">
                  <c:v>2</c:v>
                </c:pt>
                <c:pt idx="15">
                  <c:v>2</c:v>
                </c:pt>
                <c:pt idx="16">
                  <c:v>2</c:v>
                </c:pt>
                <c:pt idx="17">
                  <c:v>2</c:v>
                </c:pt>
                <c:pt idx="18">
                  <c:v>1</c:v>
                </c:pt>
                <c:pt idx="19">
                  <c:v>1</c:v>
                </c:pt>
                <c:pt idx="20">
                  <c:v>1</c:v>
                </c:pt>
                <c:pt idx="21">
                  <c:v>1</c:v>
                </c:pt>
                <c:pt idx="22">
                  <c:v>1</c:v>
                </c:pt>
                <c:pt idx="23">
                  <c:v>1</c:v>
                </c:pt>
                <c:pt idx="24">
                  <c:v>1</c:v>
                </c:pt>
                <c:pt idx="25">
                  <c:v>0</c:v>
                </c:pt>
                <c:pt idx="26">
                  <c:v>1</c:v>
                </c:pt>
                <c:pt idx="27">
                  <c:v>1</c:v>
                </c:pt>
                <c:pt idx="28">
                  <c:v>1</c:v>
                </c:pt>
                <c:pt idx="29">
                  <c:v>1</c:v>
                </c:pt>
                <c:pt idx="30">
                  <c:v>2</c:v>
                </c:pt>
              </c:numCache>
            </c:numRef>
          </c:val>
          <c:smooth val="0"/>
          <c:extLst>
            <c:ext xmlns:c16="http://schemas.microsoft.com/office/drawing/2014/chart" uri="{C3380CC4-5D6E-409C-BE32-E72D297353CC}">
              <c16:uniqueId val="{00000000-F743-429D-8D67-1255EE660D31}"/>
            </c:ext>
          </c:extLst>
        </c:ser>
        <c:dLbls>
          <c:showLegendKey val="0"/>
          <c:showVal val="0"/>
          <c:showCatName val="0"/>
          <c:showSerName val="0"/>
          <c:showPercent val="0"/>
          <c:showBubbleSize val="0"/>
        </c:dLbls>
        <c:smooth val="0"/>
        <c:axId val="378907784"/>
        <c:axId val="378911392"/>
      </c:lineChart>
      <c:dateAx>
        <c:axId val="378907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11392"/>
        <c:crosses val="autoZero"/>
        <c:auto val="1"/>
        <c:lblOffset val="100"/>
        <c:baseTimeUnit val="days"/>
      </c:dateAx>
      <c:valAx>
        <c:axId val="378911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07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HCD de San Isidro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c:v>
                </c:pt>
                <c:pt idx="1">
                  <c:v>7</c:v>
                </c:pt>
                <c:pt idx="2">
                  <c:v>7</c:v>
                </c:pt>
                <c:pt idx="3">
                  <c:v>8</c:v>
                </c:pt>
                <c:pt idx="4">
                  <c:v>4</c:v>
                </c:pt>
                <c:pt idx="5">
                  <c:v>3</c:v>
                </c:pt>
                <c:pt idx="6">
                  <c:v>4</c:v>
                </c:pt>
              </c:numCache>
            </c:numRef>
          </c:val>
          <c:extLst>
            <c:ext xmlns:c16="http://schemas.microsoft.com/office/drawing/2014/chart" uri="{C3380CC4-5D6E-409C-BE32-E72D297353CC}">
              <c16:uniqueId val="{00000000-179A-4F76-8DED-23C829E54A7E}"/>
            </c:ext>
          </c:extLst>
        </c:ser>
        <c:dLbls>
          <c:showLegendKey val="0"/>
          <c:showVal val="0"/>
          <c:showCatName val="0"/>
          <c:showSerName val="0"/>
          <c:showPercent val="0"/>
          <c:showBubbleSize val="0"/>
        </c:dLbls>
        <c:gapWidth val="219"/>
        <c:overlap val="-27"/>
        <c:axId val="378915000"/>
        <c:axId val="378917296"/>
      </c:barChart>
      <c:catAx>
        <c:axId val="378915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17296"/>
        <c:crosses val="autoZero"/>
        <c:auto val="1"/>
        <c:lblAlgn val="ctr"/>
        <c:lblOffset val="100"/>
        <c:noMultiLvlLbl val="0"/>
      </c:catAx>
      <c:valAx>
        <c:axId val="378917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15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HCD de San Isidro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0.33657275320969998</c:v>
                </c:pt>
                <c:pt idx="1">
                  <c:v>0.16812716527409999</c:v>
                </c:pt>
                <c:pt idx="2">
                  <c:v>0.43305481964539999</c:v>
                </c:pt>
                <c:pt idx="3">
                  <c:v>0.26524607703281</c:v>
                </c:pt>
                <c:pt idx="4">
                  <c:v>0.23181169757489001</c:v>
                </c:pt>
                <c:pt idx="5">
                  <c:v>0.53495007132668004</c:v>
                </c:pt>
                <c:pt idx="6">
                  <c:v>0.27193295292439001</c:v>
                </c:pt>
              </c:numCache>
            </c:numRef>
          </c:val>
          <c:extLst>
            <c:ext xmlns:c16="http://schemas.microsoft.com/office/drawing/2014/chart" uri="{C3380CC4-5D6E-409C-BE32-E72D297353CC}">
              <c16:uniqueId val="{00000000-7E34-47CD-B91E-4012505E7884}"/>
            </c:ext>
          </c:extLst>
        </c:ser>
        <c:dLbls>
          <c:showLegendKey val="0"/>
          <c:showVal val="0"/>
          <c:showCatName val="0"/>
          <c:showSerName val="0"/>
          <c:showPercent val="0"/>
          <c:showBubbleSize val="0"/>
        </c:dLbls>
        <c:gapWidth val="219"/>
        <c:overlap val="-27"/>
        <c:axId val="378925496"/>
        <c:axId val="378917624"/>
      </c:barChart>
      <c:catAx>
        <c:axId val="378925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17624"/>
        <c:crosses val="autoZero"/>
        <c:auto val="1"/>
        <c:lblAlgn val="ctr"/>
        <c:lblOffset val="100"/>
        <c:noMultiLvlLbl val="0"/>
      </c:catAx>
      <c:valAx>
        <c:axId val="378917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25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HCD de San Isidro</c:v>
                </c:pt>
              </c:strCache>
            </c:strRef>
          </c:cat>
          <c:val>
            <c:numRef>
              <c:f>Sheet1!$B$2</c:f>
              <c:numCache>
                <c:formatCode>General</c:formatCode>
                <c:ptCount val="1"/>
                <c:pt idx="0">
                  <c:v>1</c:v>
                </c:pt>
              </c:numCache>
            </c:numRef>
          </c:val>
          <c:extLst>
            <c:ext xmlns:c16="http://schemas.microsoft.com/office/drawing/2014/chart" uri="{C3380CC4-5D6E-409C-BE32-E72D297353CC}">
              <c16:uniqueId val="{00000000-426F-440B-A9C3-F05A77158638}"/>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HCD de San Isidro</c:v>
                </c:pt>
              </c:strCache>
            </c:strRef>
          </c:cat>
          <c:val>
            <c:numRef>
              <c:f>Sheet1!$C$2</c:f>
              <c:numCache>
                <c:formatCode>General</c:formatCode>
                <c:ptCount val="1"/>
                <c:pt idx="0">
                  <c:v>32</c:v>
                </c:pt>
              </c:numCache>
            </c:numRef>
          </c:val>
          <c:extLst>
            <c:ext xmlns:c16="http://schemas.microsoft.com/office/drawing/2014/chart" uri="{C3380CC4-5D6E-409C-BE32-E72D297353CC}">
              <c16:uniqueId val="{00000001-426F-440B-A9C3-F05A77158638}"/>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HCD de San Isidro</c:v>
                </c:pt>
              </c:strCache>
            </c:strRef>
          </c:cat>
          <c:val>
            <c:numRef>
              <c:f>Sheet1!$D$2</c:f>
              <c:numCache>
                <c:formatCode>General</c:formatCode>
                <c:ptCount val="1"/>
                <c:pt idx="0">
                  <c:v>8</c:v>
                </c:pt>
              </c:numCache>
            </c:numRef>
          </c:val>
          <c:extLst>
            <c:ext xmlns:c16="http://schemas.microsoft.com/office/drawing/2014/chart" uri="{C3380CC4-5D6E-409C-BE32-E72D297353CC}">
              <c16:uniqueId val="{00000002-426F-440B-A9C3-F05A77158638}"/>
            </c:ext>
          </c:extLst>
        </c:ser>
        <c:dLbls>
          <c:showLegendKey val="0"/>
          <c:showVal val="0"/>
          <c:showCatName val="0"/>
          <c:showSerName val="0"/>
          <c:showPercent val="0"/>
          <c:showBubbleSize val="0"/>
        </c:dLbls>
        <c:gapWidth val="150"/>
        <c:overlap val="100"/>
        <c:axId val="378921888"/>
        <c:axId val="378921232"/>
      </c:barChart>
      <c:catAx>
        <c:axId val="378921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21232"/>
        <c:crosses val="autoZero"/>
        <c:auto val="1"/>
        <c:lblAlgn val="ctr"/>
        <c:lblOffset val="100"/>
        <c:noMultiLvlLbl val="0"/>
      </c:catAx>
      <c:valAx>
        <c:axId val="378921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21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HCD de San Isidro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1.0520684736090999</c:v>
                </c:pt>
                <c:pt idx="11">
                  <c:v>0.42974322396575998</c:v>
                </c:pt>
                <c:pt idx="12">
                  <c:v>0.26747503566334002</c:v>
                </c:pt>
                <c:pt idx="13">
                  <c:v>0.13373751783167001</c:v>
                </c:pt>
                <c:pt idx="14">
                  <c:v>0.25855920114122999</c:v>
                </c:pt>
                <c:pt idx="15">
                  <c:v>0.28530670470755998</c:v>
                </c:pt>
                <c:pt idx="16">
                  <c:v>0.20060627674750001</c:v>
                </c:pt>
                <c:pt idx="17">
                  <c:v>0.20633788465458</c:v>
                </c:pt>
                <c:pt idx="18">
                  <c:v>0.22735378031383999</c:v>
                </c:pt>
                <c:pt idx="19">
                  <c:v>0.30759629101283997</c:v>
                </c:pt>
                <c:pt idx="20">
                  <c:v>0.24964336661912001</c:v>
                </c:pt>
                <c:pt idx="21">
                  <c:v>0</c:v>
                </c:pt>
                <c:pt idx="22">
                  <c:v>0</c:v>
                </c:pt>
                <c:pt idx="23">
                  <c:v>0.49928673323822997</c:v>
                </c:pt>
              </c:numCache>
            </c:numRef>
          </c:val>
          <c:smooth val="0"/>
          <c:extLst>
            <c:ext xmlns:c16="http://schemas.microsoft.com/office/drawing/2014/chart" uri="{C3380CC4-5D6E-409C-BE32-E72D297353CC}">
              <c16:uniqueId val="{00000000-8B7D-4A0A-9AF0-3FB735CF17D1}"/>
            </c:ext>
          </c:extLst>
        </c:ser>
        <c:dLbls>
          <c:showLegendKey val="0"/>
          <c:showVal val="0"/>
          <c:showCatName val="0"/>
          <c:showSerName val="0"/>
          <c:showPercent val="0"/>
          <c:showBubbleSize val="0"/>
        </c:dLbls>
        <c:smooth val="0"/>
        <c:axId val="378918280"/>
        <c:axId val="378919592"/>
      </c:lineChart>
      <c:catAx>
        <c:axId val="37891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19592"/>
        <c:crosses val="autoZero"/>
        <c:auto val="1"/>
        <c:lblAlgn val="ctr"/>
        <c:lblOffset val="100"/>
        <c:noMultiLvlLbl val="0"/>
      </c:catAx>
      <c:valAx>
        <c:axId val="378919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18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HCD de San Isidro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10</c:v>
                </c:pt>
                <c:pt idx="12">
                  <c:v>3</c:v>
                </c:pt>
                <c:pt idx="13">
                  <c:v>2</c:v>
                </c:pt>
                <c:pt idx="14">
                  <c:v>2</c:v>
                </c:pt>
                <c:pt idx="15">
                  <c:v>2</c:v>
                </c:pt>
                <c:pt idx="16">
                  <c:v>4</c:v>
                </c:pt>
                <c:pt idx="17">
                  <c:v>7</c:v>
                </c:pt>
                <c:pt idx="18">
                  <c:v>4</c:v>
                </c:pt>
                <c:pt idx="19">
                  <c:v>4</c:v>
                </c:pt>
                <c:pt idx="20">
                  <c:v>1</c:v>
                </c:pt>
                <c:pt idx="21">
                  <c:v>0</c:v>
                </c:pt>
                <c:pt idx="22">
                  <c:v>0</c:v>
                </c:pt>
                <c:pt idx="23">
                  <c:v>1</c:v>
                </c:pt>
              </c:numCache>
            </c:numRef>
          </c:val>
          <c:smooth val="0"/>
          <c:extLst>
            <c:ext xmlns:c16="http://schemas.microsoft.com/office/drawing/2014/chart" uri="{C3380CC4-5D6E-409C-BE32-E72D297353CC}">
              <c16:uniqueId val="{00000000-13FC-4329-A8A6-CC6C25303725}"/>
            </c:ext>
          </c:extLst>
        </c:ser>
        <c:dLbls>
          <c:showLegendKey val="0"/>
          <c:showVal val="0"/>
          <c:showCatName val="0"/>
          <c:showSerName val="0"/>
          <c:showPercent val="0"/>
          <c:showBubbleSize val="0"/>
        </c:dLbls>
        <c:smooth val="0"/>
        <c:axId val="378936976"/>
        <c:axId val="378937632"/>
      </c:lineChart>
      <c:catAx>
        <c:axId val="378936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37632"/>
        <c:crosses val="autoZero"/>
        <c:auto val="1"/>
        <c:lblAlgn val="ctr"/>
        <c:lblOffset val="100"/>
        <c:noMultiLvlLbl val="0"/>
      </c:catAx>
      <c:valAx>
        <c:axId val="378937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36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HCD de San Isidro</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0.14492753623188001</c:v>
                </c:pt>
                <c:pt idx="2">
                  <c:v>0.29618696078792001</c:v>
                </c:pt>
                <c:pt idx="3">
                  <c:v>0</c:v>
                </c:pt>
                <c:pt idx="4">
                  <c:v>0.34226176425310001</c:v>
                </c:pt>
                <c:pt idx="5">
                  <c:v>0</c:v>
                </c:pt>
                <c:pt idx="6">
                  <c:v>0</c:v>
                </c:pt>
              </c:numCache>
            </c:numRef>
          </c:val>
          <c:extLst>
            <c:ext xmlns:c16="http://schemas.microsoft.com/office/drawing/2014/chart" uri="{C3380CC4-5D6E-409C-BE32-E72D297353CC}">
              <c16:uniqueId val="{00000000-EE76-4904-AD39-422DC9E9598A}"/>
            </c:ext>
          </c:extLst>
        </c:ser>
        <c:dLbls>
          <c:showLegendKey val="0"/>
          <c:showVal val="0"/>
          <c:showCatName val="0"/>
          <c:showSerName val="0"/>
          <c:showPercent val="0"/>
          <c:showBubbleSize val="0"/>
        </c:dLbls>
        <c:gapWidth val="219"/>
        <c:overlap val="-27"/>
        <c:axId val="378932712"/>
        <c:axId val="378930088"/>
      </c:barChart>
      <c:catAx>
        <c:axId val="378932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30088"/>
        <c:crosses val="autoZero"/>
        <c:auto val="1"/>
        <c:lblAlgn val="ctr"/>
        <c:lblOffset val="100"/>
        <c:noMultiLvlLbl val="0"/>
      </c:catAx>
      <c:valAx>
        <c:axId val="378930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32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HCD de San Isidro</c:v>
                </c:pt>
              </c:strCache>
            </c:strRef>
          </c:cat>
          <c:val>
            <c:numRef>
              <c:f>Sheet1!$B$2</c:f>
              <c:numCache>
                <c:formatCode>General</c:formatCode>
                <c:ptCount val="1"/>
                <c:pt idx="0">
                  <c:v>435</c:v>
                </c:pt>
              </c:numCache>
            </c:numRef>
          </c:val>
          <c:extLst>
            <c:ext xmlns:c16="http://schemas.microsoft.com/office/drawing/2014/chart" uri="{C3380CC4-5D6E-409C-BE32-E72D297353CC}">
              <c16:uniqueId val="{00000000-B734-45F3-8FCE-93A4A994DD6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HCD de San Isidro</c:v>
                </c:pt>
              </c:strCache>
            </c:strRef>
          </c:cat>
          <c:val>
            <c:numRef>
              <c:f>Sheet1!$C$2</c:f>
              <c:numCache>
                <c:formatCode>General</c:formatCode>
                <c:ptCount val="1"/>
                <c:pt idx="0">
                  <c:v>28</c:v>
                </c:pt>
              </c:numCache>
            </c:numRef>
          </c:val>
          <c:extLst>
            <c:ext xmlns:c16="http://schemas.microsoft.com/office/drawing/2014/chart" uri="{C3380CC4-5D6E-409C-BE32-E72D297353CC}">
              <c16:uniqueId val="{00000001-B734-45F3-8FCE-93A4A994DD6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HCD de San Isidro</c:v>
                </c:pt>
              </c:strCache>
            </c:strRef>
          </c:cat>
          <c:val>
            <c:numRef>
              <c:f>Sheet1!$D$2</c:f>
              <c:numCache>
                <c:formatCode>General</c:formatCode>
                <c:ptCount val="1"/>
                <c:pt idx="0">
                  <c:v>0</c:v>
                </c:pt>
              </c:numCache>
            </c:numRef>
          </c:val>
          <c:extLst>
            <c:ext xmlns:c16="http://schemas.microsoft.com/office/drawing/2014/chart" uri="{C3380CC4-5D6E-409C-BE32-E72D297353CC}">
              <c16:uniqueId val="{00000002-B734-45F3-8FCE-93A4A994DD6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HCD de San Isidro</c:v>
                </c:pt>
              </c:strCache>
            </c:strRef>
          </c:cat>
          <c:val>
            <c:numRef>
              <c:f>Sheet1!$E$2</c:f>
              <c:numCache>
                <c:formatCode>General</c:formatCode>
                <c:ptCount val="1"/>
                <c:pt idx="0">
                  <c:v>0</c:v>
                </c:pt>
              </c:numCache>
            </c:numRef>
          </c:val>
          <c:extLst>
            <c:ext xmlns:c16="http://schemas.microsoft.com/office/drawing/2014/chart" uri="{C3380CC4-5D6E-409C-BE32-E72D297353CC}">
              <c16:uniqueId val="{00000003-B734-45F3-8FCE-93A4A994DD6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HCD de San Isidro</c:v>
                </c:pt>
              </c:strCache>
            </c:strRef>
          </c:cat>
          <c:val>
            <c:numRef>
              <c:f>Sheet1!$F$2</c:f>
              <c:numCache>
                <c:formatCode>General</c:formatCode>
                <c:ptCount val="1"/>
                <c:pt idx="0">
                  <c:v>0</c:v>
                </c:pt>
              </c:numCache>
            </c:numRef>
          </c:val>
          <c:extLst>
            <c:ext xmlns:c16="http://schemas.microsoft.com/office/drawing/2014/chart" uri="{C3380CC4-5D6E-409C-BE32-E72D297353CC}">
              <c16:uniqueId val="{00000004-B734-45F3-8FCE-93A4A994DD6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HCD de San Isidro</c:v>
                </c:pt>
              </c:strCache>
            </c:strRef>
          </c:cat>
          <c:val>
            <c:numRef>
              <c:f>Sheet1!$G$2</c:f>
              <c:numCache>
                <c:formatCode>General</c:formatCode>
                <c:ptCount val="1"/>
                <c:pt idx="0">
                  <c:v>0</c:v>
                </c:pt>
              </c:numCache>
            </c:numRef>
          </c:val>
          <c:extLst>
            <c:ext xmlns:c16="http://schemas.microsoft.com/office/drawing/2014/chart" uri="{C3380CC4-5D6E-409C-BE32-E72D297353CC}">
              <c16:uniqueId val="{00000005-B734-45F3-8FCE-93A4A994DD6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HCD de San Isidro</c:v>
                </c:pt>
              </c:strCache>
            </c:strRef>
          </c:cat>
          <c:val>
            <c:numRef>
              <c:f>Sheet1!$H$2</c:f>
              <c:numCache>
                <c:formatCode>General</c:formatCode>
                <c:ptCount val="1"/>
                <c:pt idx="0">
                  <c:v>18</c:v>
                </c:pt>
              </c:numCache>
            </c:numRef>
          </c:val>
          <c:extLst>
            <c:ext xmlns:c16="http://schemas.microsoft.com/office/drawing/2014/chart" uri="{C3380CC4-5D6E-409C-BE32-E72D297353CC}">
              <c16:uniqueId val="{00000006-B734-45F3-8FCE-93A4A994DD6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HCD de San Isidro</c:v>
                </c:pt>
              </c:strCache>
            </c:strRef>
          </c:cat>
          <c:val>
            <c:numRef>
              <c:f>Sheet1!$I$2</c:f>
              <c:numCache>
                <c:formatCode>General</c:formatCode>
                <c:ptCount val="1"/>
                <c:pt idx="0">
                  <c:v>228</c:v>
                </c:pt>
              </c:numCache>
            </c:numRef>
          </c:val>
          <c:extLst>
            <c:ext xmlns:c16="http://schemas.microsoft.com/office/drawing/2014/chart" uri="{C3380CC4-5D6E-409C-BE32-E72D297353CC}">
              <c16:uniqueId val="{00000007-B734-45F3-8FCE-93A4A994DD69}"/>
            </c:ext>
          </c:extLst>
        </c:ser>
        <c:dLbls>
          <c:showLegendKey val="0"/>
          <c:showVal val="0"/>
          <c:showCatName val="0"/>
          <c:showSerName val="0"/>
          <c:showPercent val="0"/>
          <c:showBubbleSize val="0"/>
        </c:dLbls>
        <c:gapWidth val="150"/>
        <c:overlap val="100"/>
        <c:axId val="378933368"/>
        <c:axId val="378935336"/>
      </c:barChart>
      <c:catAx>
        <c:axId val="378933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35336"/>
        <c:crosses val="autoZero"/>
        <c:auto val="1"/>
        <c:lblAlgn val="ctr"/>
        <c:lblOffset val="100"/>
        <c:noMultiLvlLbl val="0"/>
      </c:catAx>
      <c:valAx>
        <c:axId val="3789353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33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HCD de San Isidro</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05DE-4DB5-A78E-F6BB94A5937B}"/>
            </c:ext>
          </c:extLst>
        </c:ser>
        <c:dLbls>
          <c:showLegendKey val="0"/>
          <c:showVal val="0"/>
          <c:showCatName val="0"/>
          <c:showSerName val="0"/>
          <c:showPercent val="0"/>
          <c:showBubbleSize val="0"/>
        </c:dLbls>
        <c:gapWidth val="219"/>
        <c:overlap val="-27"/>
        <c:axId val="304970872"/>
        <c:axId val="304968576"/>
      </c:barChart>
      <c:catAx>
        <c:axId val="304970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968576"/>
        <c:crosses val="autoZero"/>
        <c:auto val="1"/>
        <c:lblAlgn val="ctr"/>
        <c:lblOffset val="100"/>
        <c:noMultiLvlLbl val="0"/>
      </c:catAx>
      <c:valAx>
        <c:axId val="304968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970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F04FF-D57B-4FF8-809F-700C82783B11}"/>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B46F4F97-1193-4709-86E1-77A4349F0535}"/>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997770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9BA9D-EC6F-4D70-A31B-2075457A7576}"/>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E9E38857-C72E-4C95-B022-1C41705D7878}"/>
              </a:ext>
            </a:extLst>
          </p:cNvPr>
          <p:cNvGraphicFramePr>
            <a:graphicFrameLocks noGrp="1"/>
          </p:cNvGraphicFramePr>
          <p:nvPr>
            <p:ph type="tbl" sz="quarter" idx="13"/>
            <p:extLst>
              <p:ext uri="{D42A27DB-BD31-4B8C-83A1-F6EECF244321}">
                <p14:modId xmlns:p14="http://schemas.microsoft.com/office/powerpoint/2010/main" val="4022475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57428939"/>
                    </a:ext>
                  </a:extLst>
                </a:gridCol>
                <a:gridCol w="740664">
                  <a:extLst>
                    <a:ext uri="{9D8B030D-6E8A-4147-A177-3AD203B41FA5}">
                      <a16:colId xmlns:a16="http://schemas.microsoft.com/office/drawing/2014/main" val="2322635842"/>
                    </a:ext>
                  </a:extLst>
                </a:gridCol>
                <a:gridCol w="740664">
                  <a:extLst>
                    <a:ext uri="{9D8B030D-6E8A-4147-A177-3AD203B41FA5}">
                      <a16:colId xmlns:a16="http://schemas.microsoft.com/office/drawing/2014/main" val="3817004159"/>
                    </a:ext>
                  </a:extLst>
                </a:gridCol>
                <a:gridCol w="740664">
                  <a:extLst>
                    <a:ext uri="{9D8B030D-6E8A-4147-A177-3AD203B41FA5}">
                      <a16:colId xmlns:a16="http://schemas.microsoft.com/office/drawing/2014/main" val="3035801033"/>
                    </a:ext>
                  </a:extLst>
                </a:gridCol>
                <a:gridCol w="740664">
                  <a:extLst>
                    <a:ext uri="{9D8B030D-6E8A-4147-A177-3AD203B41FA5}">
                      <a16:colId xmlns:a16="http://schemas.microsoft.com/office/drawing/2014/main" val="2727467451"/>
                    </a:ext>
                  </a:extLst>
                </a:gridCol>
                <a:gridCol w="740664">
                  <a:extLst>
                    <a:ext uri="{9D8B030D-6E8A-4147-A177-3AD203B41FA5}">
                      <a16:colId xmlns:a16="http://schemas.microsoft.com/office/drawing/2014/main" val="399145407"/>
                    </a:ext>
                  </a:extLst>
                </a:gridCol>
                <a:gridCol w="740664">
                  <a:extLst>
                    <a:ext uri="{9D8B030D-6E8A-4147-A177-3AD203B41FA5}">
                      <a16:colId xmlns:a16="http://schemas.microsoft.com/office/drawing/2014/main" val="4012561224"/>
                    </a:ext>
                  </a:extLst>
                </a:gridCol>
                <a:gridCol w="740664">
                  <a:extLst>
                    <a:ext uri="{9D8B030D-6E8A-4147-A177-3AD203B41FA5}">
                      <a16:colId xmlns:a16="http://schemas.microsoft.com/office/drawing/2014/main" val="3098297602"/>
                    </a:ext>
                  </a:extLst>
                </a:gridCol>
                <a:gridCol w="740664">
                  <a:extLst>
                    <a:ext uri="{9D8B030D-6E8A-4147-A177-3AD203B41FA5}">
                      <a16:colId xmlns:a16="http://schemas.microsoft.com/office/drawing/2014/main" val="1137166322"/>
                    </a:ext>
                  </a:extLst>
                </a:gridCol>
                <a:gridCol w="740664">
                  <a:extLst>
                    <a:ext uri="{9D8B030D-6E8A-4147-A177-3AD203B41FA5}">
                      <a16:colId xmlns:a16="http://schemas.microsoft.com/office/drawing/2014/main" val="197881497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70772201"/>
                  </a:ext>
                </a:extLst>
              </a:tr>
              <a:tr h="370840">
                <a:tc>
                  <a:txBody>
                    <a:bodyPr/>
                    <a:lstStyle/>
                    <a:p>
                      <a:r>
                        <a:rPr lang="en-US" sz="1000"/>
                        <a:t>HCD de San Isidro</a:t>
                      </a:r>
                    </a:p>
                  </a:txBody>
                  <a:tcPr/>
                </a:tc>
                <a:tc>
                  <a:txBody>
                    <a:bodyPr/>
                    <a:lstStyle/>
                    <a:p>
                      <a:r>
                        <a:rPr lang="en-US" sz="1000"/>
                        <a:t>5702</a:t>
                      </a:r>
                    </a:p>
                  </a:txBody>
                  <a:tcPr/>
                </a:tc>
                <a:tc>
                  <a:txBody>
                    <a:bodyPr/>
                    <a:lstStyle/>
                    <a:p>
                      <a:r>
                        <a:rPr lang="en-US" sz="1000"/>
                        <a:t>187</a:t>
                      </a:r>
                    </a:p>
                  </a:txBody>
                  <a:tcPr/>
                </a:tc>
                <a:tc>
                  <a:txBody>
                    <a:bodyPr/>
                    <a:lstStyle/>
                    <a:p>
                      <a:r>
                        <a:rPr lang="en-US" sz="1000"/>
                        <a:t>41</a:t>
                      </a:r>
                    </a:p>
                  </a:txBody>
                  <a:tcPr/>
                </a:tc>
                <a:tc>
                  <a:txBody>
                    <a:bodyPr/>
                    <a:lstStyle/>
                    <a:p>
                      <a:r>
                        <a:rPr lang="en-US" sz="1000"/>
                        <a:t>463</a:t>
                      </a:r>
                    </a:p>
                  </a:txBody>
                  <a:tcPr/>
                </a:tc>
                <a:tc>
                  <a:txBody>
                    <a:bodyPr/>
                    <a:lstStyle/>
                    <a:p>
                      <a:r>
                        <a:rPr lang="en-US" sz="1000"/>
                        <a:t>18</a:t>
                      </a:r>
                    </a:p>
                  </a:txBody>
                  <a:tcPr/>
                </a:tc>
                <a:tc>
                  <a:txBody>
                    <a:bodyPr/>
                    <a:lstStyle/>
                    <a:p>
                      <a:r>
                        <a:rPr lang="en-US" sz="1000"/>
                        <a:t>228</a:t>
                      </a:r>
                    </a:p>
                  </a:txBody>
                  <a:tcPr/>
                </a:tc>
                <a:tc>
                  <a:txBody>
                    <a:bodyPr/>
                    <a:lstStyle/>
                    <a:p>
                      <a:r>
                        <a:rPr lang="en-US" sz="1000"/>
                        <a:t>0</a:t>
                      </a:r>
                    </a:p>
                  </a:txBody>
                  <a:tcPr/>
                </a:tc>
                <a:tc>
                  <a:txBody>
                    <a:bodyPr/>
                    <a:lstStyle/>
                    <a:p>
                      <a:r>
                        <a:rPr lang="en-US" sz="1000"/>
                        <a:t>0.3084%</a:t>
                      </a:r>
                    </a:p>
                  </a:txBody>
                  <a:tcPr/>
                </a:tc>
                <a:tc>
                  <a:txBody>
                    <a:bodyPr/>
                    <a:lstStyle/>
                    <a:p>
                      <a:r>
                        <a:rPr lang="en-US" sz="1000"/>
                        <a:t>0.0%</a:t>
                      </a:r>
                    </a:p>
                  </a:txBody>
                  <a:tcPr/>
                </a:tc>
                <a:extLst>
                  <a:ext uri="{0D108BD9-81ED-4DB2-BD59-A6C34878D82A}">
                    <a16:rowId xmlns:a16="http://schemas.microsoft.com/office/drawing/2014/main" val="622488593"/>
                  </a:ext>
                </a:extLst>
              </a:tr>
            </a:tbl>
          </a:graphicData>
        </a:graphic>
      </p:graphicFrame>
      <p:sp>
        <p:nvSpPr>
          <p:cNvPr id="4" name="Text Placeholder 3">
            <a:extLst>
              <a:ext uri="{FF2B5EF4-FFF2-40B4-BE49-F238E27FC236}">
                <a16:creationId xmlns:a16="http://schemas.microsoft.com/office/drawing/2014/main" id="{EA4C5154-0D7F-4E69-8B87-35068E10283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943133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4BD10-3A16-4CB0-B5FB-F227F48B0DFF}"/>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F7F8D76F-A90E-4793-8F23-64C9D22864F5}"/>
              </a:ext>
            </a:extLst>
          </p:cNvPr>
          <p:cNvGraphicFramePr>
            <a:graphicFrameLocks noGrp="1"/>
          </p:cNvGraphicFramePr>
          <p:nvPr>
            <p:ph type="chart" sz="quarter" idx="13"/>
            <p:extLst>
              <p:ext uri="{D42A27DB-BD31-4B8C-83A1-F6EECF244321}">
                <p14:modId xmlns:p14="http://schemas.microsoft.com/office/powerpoint/2010/main" val="468519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493070-D6E5-4AD4-9B2F-7483A3E6B487}"/>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B9D6CF68-6797-4039-94F4-B00B66B380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6180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75EED-CEDE-447A-AB9F-66DF843FEFCB}"/>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E7642F0F-81F2-4EE5-A924-60D4AF06484E}"/>
              </a:ext>
            </a:extLst>
          </p:cNvPr>
          <p:cNvGraphicFramePr>
            <a:graphicFrameLocks noGrp="1"/>
          </p:cNvGraphicFramePr>
          <p:nvPr>
            <p:ph type="chart" sz="quarter" idx="13"/>
            <p:extLst>
              <p:ext uri="{D42A27DB-BD31-4B8C-83A1-F6EECF244321}">
                <p14:modId xmlns:p14="http://schemas.microsoft.com/office/powerpoint/2010/main" val="7936494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D973BF-9424-4F40-AFA7-1A65F19351A2}"/>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BE68104D-8F6B-44AF-8D5E-AE778F62EA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2457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90B25-21CA-4F4A-8756-7E968E4FCDEB}"/>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D83586A0-A4C8-4714-B854-823CACF2699E}"/>
              </a:ext>
            </a:extLst>
          </p:cNvPr>
          <p:cNvGraphicFramePr>
            <a:graphicFrameLocks noGrp="1"/>
          </p:cNvGraphicFramePr>
          <p:nvPr>
            <p:ph type="chart" sz="quarter" idx="13"/>
            <p:extLst>
              <p:ext uri="{D42A27DB-BD31-4B8C-83A1-F6EECF244321}">
                <p14:modId xmlns:p14="http://schemas.microsoft.com/office/powerpoint/2010/main" val="22051436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7221B7-8C80-4A68-9E06-118F6D53702D}"/>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8AD16A91-A0A9-40C7-86FB-19518E5397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7685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9CF8F-E5EE-43F8-A415-D5C41EA22F4F}"/>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9BF578A1-FD1D-4B5F-90C6-5A6AC438F589}"/>
              </a:ext>
            </a:extLst>
          </p:cNvPr>
          <p:cNvGraphicFramePr>
            <a:graphicFrameLocks noGrp="1"/>
          </p:cNvGraphicFramePr>
          <p:nvPr>
            <p:ph type="chart" sz="quarter" idx="13"/>
            <p:extLst>
              <p:ext uri="{D42A27DB-BD31-4B8C-83A1-F6EECF244321}">
                <p14:modId xmlns:p14="http://schemas.microsoft.com/office/powerpoint/2010/main" val="31064682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BE1DF4-190A-4C3F-B4AF-AF15D4B469A1}"/>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B1551710-C1D2-4343-ACA9-7C785B34E5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1941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0D4CC-57D4-4093-BDC6-4650AC396BCF}"/>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769E13D4-0159-4AAD-95D9-7C5B4C80EFC4}"/>
              </a:ext>
            </a:extLst>
          </p:cNvPr>
          <p:cNvGraphicFramePr>
            <a:graphicFrameLocks noGrp="1"/>
          </p:cNvGraphicFramePr>
          <p:nvPr>
            <p:ph type="chart" sz="quarter" idx="13"/>
            <p:extLst>
              <p:ext uri="{D42A27DB-BD31-4B8C-83A1-F6EECF244321}">
                <p14:modId xmlns:p14="http://schemas.microsoft.com/office/powerpoint/2010/main" val="10835136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76412F-078F-4817-AAF4-0E88689B2302}"/>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5D4ECCBE-D3C8-4D23-8958-66CC7D93E4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2447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DC943-7109-4D70-BB74-CDAE9DF6C1C0}"/>
              </a:ext>
            </a:extLst>
          </p:cNvPr>
          <p:cNvSpPr>
            <a:spLocks noGrp="1"/>
          </p:cNvSpPr>
          <p:nvPr>
            <p:ph type="title"/>
          </p:nvPr>
        </p:nvSpPr>
        <p:spPr/>
        <p:txBody>
          <a:bodyPr/>
          <a:lstStyle/>
          <a:p>
            <a:r>
              <a:rPr lang="en-US"/>
              <a:t>Facebook Own Posts Table - 1 of 21</a:t>
            </a:r>
          </a:p>
        </p:txBody>
      </p:sp>
      <p:graphicFrame>
        <p:nvGraphicFramePr>
          <p:cNvPr id="5" name="Table Placeholder 4">
            <a:extLst>
              <a:ext uri="{FF2B5EF4-FFF2-40B4-BE49-F238E27FC236}">
                <a16:creationId xmlns:a16="http://schemas.microsoft.com/office/drawing/2014/main" id="{5A8479EB-CDC2-4B25-B663-D88087840B10}"/>
              </a:ext>
            </a:extLst>
          </p:cNvPr>
          <p:cNvGraphicFramePr>
            <a:graphicFrameLocks noGrp="1"/>
          </p:cNvGraphicFramePr>
          <p:nvPr>
            <p:ph type="tbl" sz="quarter" idx="13"/>
            <p:extLst>
              <p:ext uri="{D42A27DB-BD31-4B8C-83A1-F6EECF244321}">
                <p14:modId xmlns:p14="http://schemas.microsoft.com/office/powerpoint/2010/main" val="1934932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47705252"/>
                    </a:ext>
                  </a:extLst>
                </a:gridCol>
                <a:gridCol w="658368">
                  <a:extLst>
                    <a:ext uri="{9D8B030D-6E8A-4147-A177-3AD203B41FA5}">
                      <a16:colId xmlns:a16="http://schemas.microsoft.com/office/drawing/2014/main" val="3681361039"/>
                    </a:ext>
                  </a:extLst>
                </a:gridCol>
                <a:gridCol w="658368">
                  <a:extLst>
                    <a:ext uri="{9D8B030D-6E8A-4147-A177-3AD203B41FA5}">
                      <a16:colId xmlns:a16="http://schemas.microsoft.com/office/drawing/2014/main" val="3489902905"/>
                    </a:ext>
                  </a:extLst>
                </a:gridCol>
                <a:gridCol w="658368">
                  <a:extLst>
                    <a:ext uri="{9D8B030D-6E8A-4147-A177-3AD203B41FA5}">
                      <a16:colId xmlns:a16="http://schemas.microsoft.com/office/drawing/2014/main" val="2544596057"/>
                    </a:ext>
                  </a:extLst>
                </a:gridCol>
                <a:gridCol w="658368">
                  <a:extLst>
                    <a:ext uri="{9D8B030D-6E8A-4147-A177-3AD203B41FA5}">
                      <a16:colId xmlns:a16="http://schemas.microsoft.com/office/drawing/2014/main" val="2971499416"/>
                    </a:ext>
                  </a:extLst>
                </a:gridCol>
                <a:gridCol w="658368">
                  <a:extLst>
                    <a:ext uri="{9D8B030D-6E8A-4147-A177-3AD203B41FA5}">
                      <a16:colId xmlns:a16="http://schemas.microsoft.com/office/drawing/2014/main" val="1394463923"/>
                    </a:ext>
                  </a:extLst>
                </a:gridCol>
                <a:gridCol w="658368">
                  <a:extLst>
                    <a:ext uri="{9D8B030D-6E8A-4147-A177-3AD203B41FA5}">
                      <a16:colId xmlns:a16="http://schemas.microsoft.com/office/drawing/2014/main" val="2640308055"/>
                    </a:ext>
                  </a:extLst>
                </a:gridCol>
                <a:gridCol w="658368">
                  <a:extLst>
                    <a:ext uri="{9D8B030D-6E8A-4147-A177-3AD203B41FA5}">
                      <a16:colId xmlns:a16="http://schemas.microsoft.com/office/drawing/2014/main" val="1190896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36447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- 2017-10-04 10:24:00</a:t>
                      </a:r>
                      <a:r>
                        <a:rPr kumimoji="0" lang="es-ES" sz="1000" b="0" i="0" u="none" strike="noStrike" kern="1200" cap="none" spc="0" normalizeH="0" baseline="0" noProof="0">
                          <a:ln>
                            <a:noFill/>
                          </a:ln>
                          <a:solidFill>
                            <a:prstClr val="black"/>
                          </a:solidFill>
                          <a:effectLst/>
                          <a:uLnTx/>
                          <a:uFillTx/>
                          <a:latin typeface="+mn-lt"/>
                          <a:ea typeface="+mn-ea"/>
                          <a:cs typeface="+mn-cs"/>
                        </a:rPr>
                        <a:t>
DÍA NACIONAL DEL VOLUNTARIADO
Hoy queremos saludar en su día a quienes trabajan desinteresadamente a favor de una mejor calidad de vida de la comunidad, teniendo como principal valor la #SOLIDARIDAD. 
¡Feliz día a todos los voluntarios!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8709563"/>
                  </a:ext>
                </a:extLst>
              </a:tr>
            </a:tbl>
          </a:graphicData>
        </a:graphic>
      </p:graphicFrame>
      <p:sp>
        <p:nvSpPr>
          <p:cNvPr id="4" name="Text Placeholder 3">
            <a:extLst>
              <a:ext uri="{FF2B5EF4-FFF2-40B4-BE49-F238E27FC236}">
                <a16:creationId xmlns:a16="http://schemas.microsoft.com/office/drawing/2014/main" id="{F23EE324-536A-454F-8885-08CFD7E43C9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2745100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F69B1-3A18-4213-ADA1-B37907492F33}"/>
              </a:ext>
            </a:extLst>
          </p:cNvPr>
          <p:cNvSpPr>
            <a:spLocks noGrp="1"/>
          </p:cNvSpPr>
          <p:nvPr>
            <p:ph type="title"/>
          </p:nvPr>
        </p:nvSpPr>
        <p:spPr/>
        <p:txBody>
          <a:bodyPr/>
          <a:lstStyle/>
          <a:p>
            <a:r>
              <a:rPr lang="en-US"/>
              <a:t>Facebook Own Posts Table - 2 of 21</a:t>
            </a:r>
          </a:p>
        </p:txBody>
      </p:sp>
      <p:graphicFrame>
        <p:nvGraphicFramePr>
          <p:cNvPr id="5" name="Table Placeholder 4">
            <a:extLst>
              <a:ext uri="{FF2B5EF4-FFF2-40B4-BE49-F238E27FC236}">
                <a16:creationId xmlns:a16="http://schemas.microsoft.com/office/drawing/2014/main" id="{EEAC0244-42DB-47F2-AF95-ED5BA0DFC562}"/>
              </a:ext>
            </a:extLst>
          </p:cNvPr>
          <p:cNvGraphicFramePr>
            <a:graphicFrameLocks noGrp="1"/>
          </p:cNvGraphicFramePr>
          <p:nvPr>
            <p:ph type="tbl" sz="quarter" idx="13"/>
            <p:extLst>
              <p:ext uri="{D42A27DB-BD31-4B8C-83A1-F6EECF244321}">
                <p14:modId xmlns:p14="http://schemas.microsoft.com/office/powerpoint/2010/main" val="3824110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45476315"/>
                    </a:ext>
                  </a:extLst>
                </a:gridCol>
                <a:gridCol w="658368">
                  <a:extLst>
                    <a:ext uri="{9D8B030D-6E8A-4147-A177-3AD203B41FA5}">
                      <a16:colId xmlns:a16="http://schemas.microsoft.com/office/drawing/2014/main" val="3352895009"/>
                    </a:ext>
                  </a:extLst>
                </a:gridCol>
                <a:gridCol w="658368">
                  <a:extLst>
                    <a:ext uri="{9D8B030D-6E8A-4147-A177-3AD203B41FA5}">
                      <a16:colId xmlns:a16="http://schemas.microsoft.com/office/drawing/2014/main" val="3685018531"/>
                    </a:ext>
                  </a:extLst>
                </a:gridCol>
                <a:gridCol w="658368">
                  <a:extLst>
                    <a:ext uri="{9D8B030D-6E8A-4147-A177-3AD203B41FA5}">
                      <a16:colId xmlns:a16="http://schemas.microsoft.com/office/drawing/2014/main" val="3741806973"/>
                    </a:ext>
                  </a:extLst>
                </a:gridCol>
                <a:gridCol w="658368">
                  <a:extLst>
                    <a:ext uri="{9D8B030D-6E8A-4147-A177-3AD203B41FA5}">
                      <a16:colId xmlns:a16="http://schemas.microsoft.com/office/drawing/2014/main" val="1279689657"/>
                    </a:ext>
                  </a:extLst>
                </a:gridCol>
                <a:gridCol w="658368">
                  <a:extLst>
                    <a:ext uri="{9D8B030D-6E8A-4147-A177-3AD203B41FA5}">
                      <a16:colId xmlns:a16="http://schemas.microsoft.com/office/drawing/2014/main" val="3307311986"/>
                    </a:ext>
                  </a:extLst>
                </a:gridCol>
                <a:gridCol w="658368">
                  <a:extLst>
                    <a:ext uri="{9D8B030D-6E8A-4147-A177-3AD203B41FA5}">
                      <a16:colId xmlns:a16="http://schemas.microsoft.com/office/drawing/2014/main" val="673385262"/>
                    </a:ext>
                  </a:extLst>
                </a:gridCol>
                <a:gridCol w="658368">
                  <a:extLst>
                    <a:ext uri="{9D8B030D-6E8A-4147-A177-3AD203B41FA5}">
                      <a16:colId xmlns:a16="http://schemas.microsoft.com/office/drawing/2014/main" val="3437853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34626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- 2017-10-14 11:00:00</a:t>
                      </a:r>
                      <a:r>
                        <a:rPr kumimoji="0" lang="es-ES" sz="1000" b="0" i="0" u="none" strike="noStrike" kern="1200" cap="none" spc="0" normalizeH="0" baseline="0" noProof="0">
                          <a:ln>
                            <a:noFill/>
                          </a:ln>
                          <a:solidFill>
                            <a:prstClr val="black"/>
                          </a:solidFill>
                          <a:effectLst/>
                          <a:uLnTx/>
                          <a:uFillTx/>
                          <a:latin typeface="+mn-lt"/>
                          <a:ea typeface="+mn-ea"/>
                          <a:cs typeface="+mn-cs"/>
                        </a:rPr>
                        <a:t>
FELIZ CUMPLEAÑOS #SANISIDRO 
Hoy celebramos los 311 años de nuestro Municipio, tomando como hito fundacional la construcción de una capilla (actual Catedral) alrededor de la cual se fue formando la ciudad.
Quien lo ideó fue Domingo de Acassuso, ¿conocés la historia? 
El soldado español tuvo un profundo sueño, donde se le apareció San Isidro Labrador requiriéndole levantar una capilla para que los pobladores pudieran asistir a Misa, por lo que asumió el compromiso de hacerlo realidad. El 14 de octubre de 1706 fundó Capilla bajo la advocación de San Isidro Labrador.
Aquella antigua capilla, reconvertida en Catedral a fines del siglo XIX, fue testigo del nacimiento del pueblo de San Isidro y hoy mantiene la devoción al Santo Labriego.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93683231"/>
                  </a:ext>
                </a:extLst>
              </a:tr>
            </a:tbl>
          </a:graphicData>
        </a:graphic>
      </p:graphicFrame>
      <p:sp>
        <p:nvSpPr>
          <p:cNvPr id="4" name="Text Placeholder 3">
            <a:extLst>
              <a:ext uri="{FF2B5EF4-FFF2-40B4-BE49-F238E27FC236}">
                <a16:creationId xmlns:a16="http://schemas.microsoft.com/office/drawing/2014/main" id="{26199CCD-150D-4395-9EA2-58CB225D101E}"/>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539816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BF210-0CBD-4C74-BADE-B4E91EEFE81A}"/>
              </a:ext>
            </a:extLst>
          </p:cNvPr>
          <p:cNvSpPr>
            <a:spLocks noGrp="1"/>
          </p:cNvSpPr>
          <p:nvPr>
            <p:ph type="title"/>
          </p:nvPr>
        </p:nvSpPr>
        <p:spPr/>
        <p:txBody>
          <a:bodyPr/>
          <a:lstStyle/>
          <a:p>
            <a:r>
              <a:rPr lang="en-US"/>
              <a:t>Facebook Own Posts Table - 3 of 21</a:t>
            </a:r>
          </a:p>
        </p:txBody>
      </p:sp>
      <p:graphicFrame>
        <p:nvGraphicFramePr>
          <p:cNvPr id="5" name="Table Placeholder 4">
            <a:extLst>
              <a:ext uri="{FF2B5EF4-FFF2-40B4-BE49-F238E27FC236}">
                <a16:creationId xmlns:a16="http://schemas.microsoft.com/office/drawing/2014/main" id="{F570E15F-57E7-4088-88C4-09A55C8098F5}"/>
              </a:ext>
            </a:extLst>
          </p:cNvPr>
          <p:cNvGraphicFramePr>
            <a:graphicFrameLocks noGrp="1"/>
          </p:cNvGraphicFramePr>
          <p:nvPr>
            <p:ph type="tbl" sz="quarter" idx="13"/>
            <p:extLst>
              <p:ext uri="{D42A27DB-BD31-4B8C-83A1-F6EECF244321}">
                <p14:modId xmlns:p14="http://schemas.microsoft.com/office/powerpoint/2010/main" val="176805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05104596"/>
                    </a:ext>
                  </a:extLst>
                </a:gridCol>
                <a:gridCol w="658368">
                  <a:extLst>
                    <a:ext uri="{9D8B030D-6E8A-4147-A177-3AD203B41FA5}">
                      <a16:colId xmlns:a16="http://schemas.microsoft.com/office/drawing/2014/main" val="3241406980"/>
                    </a:ext>
                  </a:extLst>
                </a:gridCol>
                <a:gridCol w="658368">
                  <a:extLst>
                    <a:ext uri="{9D8B030D-6E8A-4147-A177-3AD203B41FA5}">
                      <a16:colId xmlns:a16="http://schemas.microsoft.com/office/drawing/2014/main" val="584075008"/>
                    </a:ext>
                  </a:extLst>
                </a:gridCol>
                <a:gridCol w="658368">
                  <a:extLst>
                    <a:ext uri="{9D8B030D-6E8A-4147-A177-3AD203B41FA5}">
                      <a16:colId xmlns:a16="http://schemas.microsoft.com/office/drawing/2014/main" val="952605406"/>
                    </a:ext>
                  </a:extLst>
                </a:gridCol>
                <a:gridCol w="658368">
                  <a:extLst>
                    <a:ext uri="{9D8B030D-6E8A-4147-A177-3AD203B41FA5}">
                      <a16:colId xmlns:a16="http://schemas.microsoft.com/office/drawing/2014/main" val="4287506642"/>
                    </a:ext>
                  </a:extLst>
                </a:gridCol>
                <a:gridCol w="658368">
                  <a:extLst>
                    <a:ext uri="{9D8B030D-6E8A-4147-A177-3AD203B41FA5}">
                      <a16:colId xmlns:a16="http://schemas.microsoft.com/office/drawing/2014/main" val="4132380670"/>
                    </a:ext>
                  </a:extLst>
                </a:gridCol>
                <a:gridCol w="658368">
                  <a:extLst>
                    <a:ext uri="{9D8B030D-6E8A-4147-A177-3AD203B41FA5}">
                      <a16:colId xmlns:a16="http://schemas.microsoft.com/office/drawing/2014/main" val="1933770856"/>
                    </a:ext>
                  </a:extLst>
                </a:gridCol>
                <a:gridCol w="658368">
                  <a:extLst>
                    <a:ext uri="{9D8B030D-6E8A-4147-A177-3AD203B41FA5}">
                      <a16:colId xmlns:a16="http://schemas.microsoft.com/office/drawing/2014/main" val="430220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35217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- 2017-10-25 11:59:14</a:t>
                      </a:r>
                      <a:r>
                        <a:rPr kumimoji="0" lang="es-ES" sz="1000" b="0" i="0" u="none" strike="noStrike" kern="1200" cap="none" spc="0" normalizeH="0" baseline="0" noProof="0">
                          <a:ln>
                            <a:noFill/>
                          </a:ln>
                          <a:solidFill>
                            <a:prstClr val="black"/>
                          </a:solidFill>
                          <a:effectLst/>
                          <a:uLnTx/>
                          <a:uFillTx/>
                          <a:latin typeface="+mn-lt"/>
                          <a:ea typeface="+mn-ea"/>
                          <a:cs typeface="+mn-cs"/>
                        </a:rPr>
                        <a:t>
LOS JÓVENES SE EXPRESARON A TRAVÉS DEL TEATRO EN SAN ISIDRO
Durante este mes de octubre disfrutamos  en #SanIsidro del “Mes del Teatro Joven”, movida cultural surgida de un proyecto de los alumnos de la Escuela de Educación Secundaria N°21 de #VillaAdelina presentado en el programa Banca 25 en el que los chicos del nivel secundario presentan iniciativas en el legislativo local.
Alumnos de distintos establecimientos educativos presentaron en diferentes lugares del partido las más variadas obras teatrales con el objetivo de disfrutar del arte teatral y trasmitir mensajes a la comunidad
Una buena iniciativa que esperamos se repita el año próximo!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80942144"/>
                  </a:ext>
                </a:extLst>
              </a:tr>
            </a:tbl>
          </a:graphicData>
        </a:graphic>
      </p:graphicFrame>
      <p:sp>
        <p:nvSpPr>
          <p:cNvPr id="4" name="Text Placeholder 3">
            <a:extLst>
              <a:ext uri="{FF2B5EF4-FFF2-40B4-BE49-F238E27FC236}">
                <a16:creationId xmlns:a16="http://schemas.microsoft.com/office/drawing/2014/main" id="{496743FF-0C66-4AD7-8844-EF46047F1B5F}"/>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0683118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70E0E-8587-4A18-8230-8DBCEDC0B128}"/>
              </a:ext>
            </a:extLst>
          </p:cNvPr>
          <p:cNvSpPr>
            <a:spLocks noGrp="1"/>
          </p:cNvSpPr>
          <p:nvPr>
            <p:ph type="title"/>
          </p:nvPr>
        </p:nvSpPr>
        <p:spPr/>
        <p:txBody>
          <a:bodyPr/>
          <a:lstStyle/>
          <a:p>
            <a:r>
              <a:rPr lang="en-US"/>
              <a:t>Facebook Own Posts Table - 4 of 21</a:t>
            </a:r>
          </a:p>
        </p:txBody>
      </p:sp>
      <p:graphicFrame>
        <p:nvGraphicFramePr>
          <p:cNvPr id="5" name="Table Placeholder 4">
            <a:extLst>
              <a:ext uri="{FF2B5EF4-FFF2-40B4-BE49-F238E27FC236}">
                <a16:creationId xmlns:a16="http://schemas.microsoft.com/office/drawing/2014/main" id="{A62DDC25-D03B-4903-A6B8-610453AD13B9}"/>
              </a:ext>
            </a:extLst>
          </p:cNvPr>
          <p:cNvGraphicFramePr>
            <a:graphicFrameLocks noGrp="1"/>
          </p:cNvGraphicFramePr>
          <p:nvPr>
            <p:ph type="tbl" sz="quarter" idx="13"/>
            <p:extLst>
              <p:ext uri="{D42A27DB-BD31-4B8C-83A1-F6EECF244321}">
                <p14:modId xmlns:p14="http://schemas.microsoft.com/office/powerpoint/2010/main" val="358779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25575060"/>
                    </a:ext>
                  </a:extLst>
                </a:gridCol>
                <a:gridCol w="658368">
                  <a:extLst>
                    <a:ext uri="{9D8B030D-6E8A-4147-A177-3AD203B41FA5}">
                      <a16:colId xmlns:a16="http://schemas.microsoft.com/office/drawing/2014/main" val="2295559801"/>
                    </a:ext>
                  </a:extLst>
                </a:gridCol>
                <a:gridCol w="658368">
                  <a:extLst>
                    <a:ext uri="{9D8B030D-6E8A-4147-A177-3AD203B41FA5}">
                      <a16:colId xmlns:a16="http://schemas.microsoft.com/office/drawing/2014/main" val="2064296877"/>
                    </a:ext>
                  </a:extLst>
                </a:gridCol>
                <a:gridCol w="658368">
                  <a:extLst>
                    <a:ext uri="{9D8B030D-6E8A-4147-A177-3AD203B41FA5}">
                      <a16:colId xmlns:a16="http://schemas.microsoft.com/office/drawing/2014/main" val="1358228293"/>
                    </a:ext>
                  </a:extLst>
                </a:gridCol>
                <a:gridCol w="658368">
                  <a:extLst>
                    <a:ext uri="{9D8B030D-6E8A-4147-A177-3AD203B41FA5}">
                      <a16:colId xmlns:a16="http://schemas.microsoft.com/office/drawing/2014/main" val="1094403017"/>
                    </a:ext>
                  </a:extLst>
                </a:gridCol>
                <a:gridCol w="658368">
                  <a:extLst>
                    <a:ext uri="{9D8B030D-6E8A-4147-A177-3AD203B41FA5}">
                      <a16:colId xmlns:a16="http://schemas.microsoft.com/office/drawing/2014/main" val="3096706134"/>
                    </a:ext>
                  </a:extLst>
                </a:gridCol>
                <a:gridCol w="658368">
                  <a:extLst>
                    <a:ext uri="{9D8B030D-6E8A-4147-A177-3AD203B41FA5}">
                      <a16:colId xmlns:a16="http://schemas.microsoft.com/office/drawing/2014/main" val="1873609004"/>
                    </a:ext>
                  </a:extLst>
                </a:gridCol>
                <a:gridCol w="658368">
                  <a:extLst>
                    <a:ext uri="{9D8B030D-6E8A-4147-A177-3AD203B41FA5}">
                      <a16:colId xmlns:a16="http://schemas.microsoft.com/office/drawing/2014/main" val="2834459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06184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- 2017-10-12 11:16:58</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el Día del Respeto a la Diversidad Cultural, una fecha que busca promover la reflexión histórica y el diálogo acerca de las diferentes culturas y de los Derechos Humanos de los pueblos originarios.
En #SanIsidro realizamos encuentros de las colectividades, un espacio donde se reúnen distintas culturas y se expresan valores fundamentales como la equidad, la libertad, la paz y la tolerancia.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70159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- 2017-10-16 12:14:00</a:t>
                      </a:r>
                      <a:r>
                        <a:rPr kumimoji="0" lang="es-ES" sz="1000" b="0" i="0" u="none" strike="noStrike" kern="1200" cap="none" spc="0" normalizeH="0" baseline="0" noProof="0">
                          <a:ln>
                            <a:noFill/>
                          </a:ln>
                          <a:solidFill>
                            <a:prstClr val="black"/>
                          </a:solidFill>
                          <a:effectLst/>
                          <a:uLnTx/>
                          <a:uFillTx/>
                          <a:latin typeface="+mn-lt"/>
                          <a:ea typeface="+mn-ea"/>
                          <a:cs typeface="+mn-cs"/>
                        </a:rPr>
                        <a:t>
Nuevas credencias #IOMA
El Instituto de Obra Médico Asistencial (IOMA) anunció que el martes 31 de octubre vencen las credenciales de papel y deberán reemplazarse por las nuevas plásticas.
Los afiliados obligatorios de planta permanente, jubilados y pensionados ya pueden pasar por su Delegación de IOMA a hacer el retiro. Es necesario activarla antes de usarla, pueden realizar el trámite a través del Call Center (0-810-444-4662) o en www.ioma.gba.gov.ar 
La Delegación San Isidro está ubicada en  Avenida Márquez 725.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0822137"/>
                  </a:ext>
                </a:extLst>
              </a:tr>
            </a:tbl>
          </a:graphicData>
        </a:graphic>
      </p:graphicFrame>
      <p:sp>
        <p:nvSpPr>
          <p:cNvPr id="4" name="Text Placeholder 3">
            <a:extLst>
              <a:ext uri="{FF2B5EF4-FFF2-40B4-BE49-F238E27FC236}">
                <a16:creationId xmlns:a16="http://schemas.microsoft.com/office/drawing/2014/main" id="{74B0352B-E827-484E-AEEB-480610837CCC}"/>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3990267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44C08-65C2-4F21-90C0-C99FEA7C8146}"/>
              </a:ext>
            </a:extLst>
          </p:cNvPr>
          <p:cNvSpPr>
            <a:spLocks noGrp="1"/>
          </p:cNvSpPr>
          <p:nvPr>
            <p:ph type="title"/>
          </p:nvPr>
        </p:nvSpPr>
        <p:spPr/>
        <p:txBody>
          <a:bodyPr/>
          <a:lstStyle/>
          <a:p>
            <a:r>
              <a:rPr lang="en-US"/>
              <a:t>Facebook Own Posts Table - 5 of 21</a:t>
            </a:r>
          </a:p>
        </p:txBody>
      </p:sp>
      <p:graphicFrame>
        <p:nvGraphicFramePr>
          <p:cNvPr id="5" name="Table Placeholder 4">
            <a:extLst>
              <a:ext uri="{FF2B5EF4-FFF2-40B4-BE49-F238E27FC236}">
                <a16:creationId xmlns:a16="http://schemas.microsoft.com/office/drawing/2014/main" id="{B25E5DEB-5E67-4638-A37C-F0D0A3FA4914}"/>
              </a:ext>
            </a:extLst>
          </p:cNvPr>
          <p:cNvGraphicFramePr>
            <a:graphicFrameLocks noGrp="1"/>
          </p:cNvGraphicFramePr>
          <p:nvPr>
            <p:ph type="tbl" sz="quarter" idx="13"/>
            <p:extLst>
              <p:ext uri="{D42A27DB-BD31-4B8C-83A1-F6EECF244321}">
                <p14:modId xmlns:p14="http://schemas.microsoft.com/office/powerpoint/2010/main" val="772032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77068029"/>
                    </a:ext>
                  </a:extLst>
                </a:gridCol>
                <a:gridCol w="658368">
                  <a:extLst>
                    <a:ext uri="{9D8B030D-6E8A-4147-A177-3AD203B41FA5}">
                      <a16:colId xmlns:a16="http://schemas.microsoft.com/office/drawing/2014/main" val="777170834"/>
                    </a:ext>
                  </a:extLst>
                </a:gridCol>
                <a:gridCol w="658368">
                  <a:extLst>
                    <a:ext uri="{9D8B030D-6E8A-4147-A177-3AD203B41FA5}">
                      <a16:colId xmlns:a16="http://schemas.microsoft.com/office/drawing/2014/main" val="2186665047"/>
                    </a:ext>
                  </a:extLst>
                </a:gridCol>
                <a:gridCol w="658368">
                  <a:extLst>
                    <a:ext uri="{9D8B030D-6E8A-4147-A177-3AD203B41FA5}">
                      <a16:colId xmlns:a16="http://schemas.microsoft.com/office/drawing/2014/main" val="2920669735"/>
                    </a:ext>
                  </a:extLst>
                </a:gridCol>
                <a:gridCol w="658368">
                  <a:extLst>
                    <a:ext uri="{9D8B030D-6E8A-4147-A177-3AD203B41FA5}">
                      <a16:colId xmlns:a16="http://schemas.microsoft.com/office/drawing/2014/main" val="3129758679"/>
                    </a:ext>
                  </a:extLst>
                </a:gridCol>
                <a:gridCol w="658368">
                  <a:extLst>
                    <a:ext uri="{9D8B030D-6E8A-4147-A177-3AD203B41FA5}">
                      <a16:colId xmlns:a16="http://schemas.microsoft.com/office/drawing/2014/main" val="3326627529"/>
                    </a:ext>
                  </a:extLst>
                </a:gridCol>
                <a:gridCol w="658368">
                  <a:extLst>
                    <a:ext uri="{9D8B030D-6E8A-4147-A177-3AD203B41FA5}">
                      <a16:colId xmlns:a16="http://schemas.microsoft.com/office/drawing/2014/main" val="1115005717"/>
                    </a:ext>
                  </a:extLst>
                </a:gridCol>
                <a:gridCol w="658368">
                  <a:extLst>
                    <a:ext uri="{9D8B030D-6E8A-4147-A177-3AD203B41FA5}">
                      <a16:colId xmlns:a16="http://schemas.microsoft.com/office/drawing/2014/main" val="3314542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81660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- 2017-10-23 23:57:02</a:t>
                      </a:r>
                      <a:r>
                        <a:rPr kumimoji="0" lang="es-ES" sz="1000" b="0" i="0" u="none" strike="noStrike" kern="1200" cap="none" spc="0" normalizeH="0" baseline="0" noProof="0">
                          <a:ln>
                            <a:noFill/>
                          </a:ln>
                          <a:solidFill>
                            <a:prstClr val="black"/>
                          </a:solidFill>
                          <a:effectLst/>
                          <a:uLnTx/>
                          <a:uFillTx/>
                          <a:latin typeface="+mn-lt"/>
                          <a:ea typeface="+mn-ea"/>
                          <a:cs typeface="+mn-cs"/>
                        </a:rPr>
                        <a:t>
Gracias a los más de 215 mil votantes, vecinos, autoridades de mesa, fuerzas de seguridad y empleados de la justicia electoral que participaron de las #EleccionesArgentina y felicitamos a todas las fuerzas políticas que con su participación permiten que el ciudadano exprese su voz.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3785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- 2017-10-28 19:22:02</a:t>
                      </a:r>
                      <a:r>
                        <a:rPr kumimoji="0" lang="es-ES" sz="1000" b="0" i="0" u="none" strike="noStrike" kern="1200" cap="none" spc="0" normalizeH="0" baseline="0" noProof="0">
                          <a:ln>
                            <a:noFill/>
                          </a:ln>
                          <a:solidFill>
                            <a:prstClr val="black"/>
                          </a:solidFill>
                          <a:effectLst/>
                          <a:uLnTx/>
                          <a:uFillTx/>
                          <a:latin typeface="+mn-lt"/>
                          <a:ea typeface="+mn-ea"/>
                          <a:cs typeface="+mn-cs"/>
                        </a:rPr>
                        <a:t>
"ABRAZOS ENVASADOS"
A través de esta muestra, los alumnos de establecimientos primarios y jardines de infantes de San Isidro como el Jardín Municipal Nº5, la Escuela Primaria Nº13 y la Escuela de Educación Especial Nº501, envían mensajes de amor y paz a los niños de Siria.
Los invitamos a visitar la muestra en 25 de Mayo 459, #SanIsidro hasta este domingo 29 con entrada libre y gratuita.
Horarios: Sábado de 10 a 13hs  y de 16 a 20hs; y el domingo de 16 a 20hs.
Para más información sobre este ciclo pueden comunicarse al 4512-3375/3317.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72862119"/>
                  </a:ext>
                </a:extLst>
              </a:tr>
            </a:tbl>
          </a:graphicData>
        </a:graphic>
      </p:graphicFrame>
      <p:sp>
        <p:nvSpPr>
          <p:cNvPr id="4" name="Text Placeholder 3">
            <a:extLst>
              <a:ext uri="{FF2B5EF4-FFF2-40B4-BE49-F238E27FC236}">
                <a16:creationId xmlns:a16="http://schemas.microsoft.com/office/drawing/2014/main" id="{FA0FEAFA-8F71-44C1-A095-CC39C568A28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508565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BA832-D719-482F-8B46-18931C61A274}"/>
              </a:ext>
            </a:extLst>
          </p:cNvPr>
          <p:cNvSpPr>
            <a:spLocks noGrp="1"/>
          </p:cNvSpPr>
          <p:nvPr>
            <p:ph type="title"/>
          </p:nvPr>
        </p:nvSpPr>
        <p:spPr/>
        <p:txBody>
          <a:bodyPr/>
          <a:lstStyle/>
          <a:p>
            <a:r>
              <a:rPr lang="en-US"/>
              <a:t>Facebook Own Posts Table - 6 of 21</a:t>
            </a:r>
          </a:p>
        </p:txBody>
      </p:sp>
      <p:graphicFrame>
        <p:nvGraphicFramePr>
          <p:cNvPr id="5" name="Table Placeholder 4">
            <a:extLst>
              <a:ext uri="{FF2B5EF4-FFF2-40B4-BE49-F238E27FC236}">
                <a16:creationId xmlns:a16="http://schemas.microsoft.com/office/drawing/2014/main" id="{C9CB552B-26F9-4348-95CD-E8F81B34AB02}"/>
              </a:ext>
            </a:extLst>
          </p:cNvPr>
          <p:cNvGraphicFramePr>
            <a:graphicFrameLocks noGrp="1"/>
          </p:cNvGraphicFramePr>
          <p:nvPr>
            <p:ph type="tbl" sz="quarter" idx="13"/>
            <p:extLst>
              <p:ext uri="{D42A27DB-BD31-4B8C-83A1-F6EECF244321}">
                <p14:modId xmlns:p14="http://schemas.microsoft.com/office/powerpoint/2010/main" val="1284508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55941313"/>
                    </a:ext>
                  </a:extLst>
                </a:gridCol>
                <a:gridCol w="658368">
                  <a:extLst>
                    <a:ext uri="{9D8B030D-6E8A-4147-A177-3AD203B41FA5}">
                      <a16:colId xmlns:a16="http://schemas.microsoft.com/office/drawing/2014/main" val="1376547840"/>
                    </a:ext>
                  </a:extLst>
                </a:gridCol>
                <a:gridCol w="658368">
                  <a:extLst>
                    <a:ext uri="{9D8B030D-6E8A-4147-A177-3AD203B41FA5}">
                      <a16:colId xmlns:a16="http://schemas.microsoft.com/office/drawing/2014/main" val="2715344194"/>
                    </a:ext>
                  </a:extLst>
                </a:gridCol>
                <a:gridCol w="658368">
                  <a:extLst>
                    <a:ext uri="{9D8B030D-6E8A-4147-A177-3AD203B41FA5}">
                      <a16:colId xmlns:a16="http://schemas.microsoft.com/office/drawing/2014/main" val="301751334"/>
                    </a:ext>
                  </a:extLst>
                </a:gridCol>
                <a:gridCol w="658368">
                  <a:extLst>
                    <a:ext uri="{9D8B030D-6E8A-4147-A177-3AD203B41FA5}">
                      <a16:colId xmlns:a16="http://schemas.microsoft.com/office/drawing/2014/main" val="2815316151"/>
                    </a:ext>
                  </a:extLst>
                </a:gridCol>
                <a:gridCol w="658368">
                  <a:extLst>
                    <a:ext uri="{9D8B030D-6E8A-4147-A177-3AD203B41FA5}">
                      <a16:colId xmlns:a16="http://schemas.microsoft.com/office/drawing/2014/main" val="2449906495"/>
                    </a:ext>
                  </a:extLst>
                </a:gridCol>
                <a:gridCol w="658368">
                  <a:extLst>
                    <a:ext uri="{9D8B030D-6E8A-4147-A177-3AD203B41FA5}">
                      <a16:colId xmlns:a16="http://schemas.microsoft.com/office/drawing/2014/main" val="1031864758"/>
                    </a:ext>
                  </a:extLst>
                </a:gridCol>
                <a:gridCol w="658368">
                  <a:extLst>
                    <a:ext uri="{9D8B030D-6E8A-4147-A177-3AD203B41FA5}">
                      <a16:colId xmlns:a16="http://schemas.microsoft.com/office/drawing/2014/main" val="3001885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8120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- 2017-10-09 17:46:12</a:t>
                      </a:r>
                      <a:r>
                        <a:rPr kumimoji="0" lang="es-ES" sz="1000" b="0" i="0" u="none" strike="noStrike" kern="1200" cap="none" spc="0" normalizeH="0" baseline="0" noProof="0">
                          <a:ln>
                            <a:noFill/>
                          </a:ln>
                          <a:solidFill>
                            <a:prstClr val="black"/>
                          </a:solidFill>
                          <a:effectLst/>
                          <a:uLnTx/>
                          <a:uFillTx/>
                          <a:latin typeface="+mn-lt"/>
                          <a:ea typeface="+mn-ea"/>
                          <a:cs typeface="+mn-cs"/>
                        </a:rPr>
                        <a:t>
MES DEL TEATRO JOVEN EN #SANISIDRO
Este miércoles 11 de octubre a las 19hs, los invitamos a la presentación de la obra de Tato Pavlosky "La espera trágica. La verdad es que usted no ha cambiado nada" que presentarán los alumnos del último año de las especializaciones en Música y Danza de la Escuela de Especialización Artística N°1 (Ex Polivalente de Arte) en 25 de Mayo 459.
Eduardo Tato Pavlovsky fue un psiquiatra, actor, dramaturgo y director argentino, orientado al psicodrama. El grupo ha seleccionado a este autor, atravesado por las vanguardias europeas, y especialmente la obra que transita el absurdo.
Les recordamos que la función es gratuita y no se necesita retiro de entradas o reserva previa. Para más información pueden comunicarse al 4512- 3375/3317.
¡Los esperamos!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3606143"/>
                  </a:ext>
                </a:extLst>
              </a:tr>
            </a:tbl>
          </a:graphicData>
        </a:graphic>
      </p:graphicFrame>
      <p:sp>
        <p:nvSpPr>
          <p:cNvPr id="4" name="Text Placeholder 3">
            <a:extLst>
              <a:ext uri="{FF2B5EF4-FFF2-40B4-BE49-F238E27FC236}">
                <a16:creationId xmlns:a16="http://schemas.microsoft.com/office/drawing/2014/main" id="{6672DBE1-2D3A-4C52-85F1-B49AB4863F6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6248622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7464F-69EC-4898-9CEA-A6E712CF9DE1}"/>
              </a:ext>
            </a:extLst>
          </p:cNvPr>
          <p:cNvSpPr>
            <a:spLocks noGrp="1"/>
          </p:cNvSpPr>
          <p:nvPr>
            <p:ph type="title"/>
          </p:nvPr>
        </p:nvSpPr>
        <p:spPr/>
        <p:txBody>
          <a:bodyPr/>
          <a:lstStyle/>
          <a:p>
            <a:r>
              <a:rPr lang="en-US"/>
              <a:t>Facebook Own Posts Table - 7 of 21</a:t>
            </a:r>
          </a:p>
        </p:txBody>
      </p:sp>
      <p:graphicFrame>
        <p:nvGraphicFramePr>
          <p:cNvPr id="5" name="Table Placeholder 4">
            <a:extLst>
              <a:ext uri="{FF2B5EF4-FFF2-40B4-BE49-F238E27FC236}">
                <a16:creationId xmlns:a16="http://schemas.microsoft.com/office/drawing/2014/main" id="{C5CA3F4C-C6F1-4539-8BFC-3C9BF71F285D}"/>
              </a:ext>
            </a:extLst>
          </p:cNvPr>
          <p:cNvGraphicFramePr>
            <a:graphicFrameLocks noGrp="1"/>
          </p:cNvGraphicFramePr>
          <p:nvPr>
            <p:ph type="tbl" sz="quarter" idx="13"/>
            <p:extLst>
              <p:ext uri="{D42A27DB-BD31-4B8C-83A1-F6EECF244321}">
                <p14:modId xmlns:p14="http://schemas.microsoft.com/office/powerpoint/2010/main" val="1759507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33030832"/>
                    </a:ext>
                  </a:extLst>
                </a:gridCol>
                <a:gridCol w="658368">
                  <a:extLst>
                    <a:ext uri="{9D8B030D-6E8A-4147-A177-3AD203B41FA5}">
                      <a16:colId xmlns:a16="http://schemas.microsoft.com/office/drawing/2014/main" val="70202350"/>
                    </a:ext>
                  </a:extLst>
                </a:gridCol>
                <a:gridCol w="658368">
                  <a:extLst>
                    <a:ext uri="{9D8B030D-6E8A-4147-A177-3AD203B41FA5}">
                      <a16:colId xmlns:a16="http://schemas.microsoft.com/office/drawing/2014/main" val="1298147652"/>
                    </a:ext>
                  </a:extLst>
                </a:gridCol>
                <a:gridCol w="658368">
                  <a:extLst>
                    <a:ext uri="{9D8B030D-6E8A-4147-A177-3AD203B41FA5}">
                      <a16:colId xmlns:a16="http://schemas.microsoft.com/office/drawing/2014/main" val="3960463202"/>
                    </a:ext>
                  </a:extLst>
                </a:gridCol>
                <a:gridCol w="658368">
                  <a:extLst>
                    <a:ext uri="{9D8B030D-6E8A-4147-A177-3AD203B41FA5}">
                      <a16:colId xmlns:a16="http://schemas.microsoft.com/office/drawing/2014/main" val="414119215"/>
                    </a:ext>
                  </a:extLst>
                </a:gridCol>
                <a:gridCol w="658368">
                  <a:extLst>
                    <a:ext uri="{9D8B030D-6E8A-4147-A177-3AD203B41FA5}">
                      <a16:colId xmlns:a16="http://schemas.microsoft.com/office/drawing/2014/main" val="3426812201"/>
                    </a:ext>
                  </a:extLst>
                </a:gridCol>
                <a:gridCol w="658368">
                  <a:extLst>
                    <a:ext uri="{9D8B030D-6E8A-4147-A177-3AD203B41FA5}">
                      <a16:colId xmlns:a16="http://schemas.microsoft.com/office/drawing/2014/main" val="3764880407"/>
                    </a:ext>
                  </a:extLst>
                </a:gridCol>
                <a:gridCol w="658368">
                  <a:extLst>
                    <a:ext uri="{9D8B030D-6E8A-4147-A177-3AD203B41FA5}">
                      <a16:colId xmlns:a16="http://schemas.microsoft.com/office/drawing/2014/main" val="16869357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5420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- 2017-10-15 17:30:00</a:t>
                      </a:r>
                      <a:r>
                        <a:rPr kumimoji="0" lang="es-ES" sz="1000" b="0" i="0" u="none" strike="noStrike" kern="1200" cap="none" spc="0" normalizeH="0" baseline="0" noProof="0">
                          <a:ln>
                            <a:noFill/>
                          </a:ln>
                          <a:solidFill>
                            <a:prstClr val="black"/>
                          </a:solidFill>
                          <a:effectLst/>
                          <a:uLnTx/>
                          <a:uFillTx/>
                          <a:latin typeface="+mn-lt"/>
                          <a:ea typeface="+mn-ea"/>
                          <a:cs typeface="+mn-cs"/>
                        </a:rPr>
                        <a:t>
#DiaMundialDelLavadoDeManos
En este día queremos destacar la importancia de una correcta higiene al momento de lavar nuestras manos, como un medio efectivo y accesible para prevenir enfermedades y reducir, entre otras acciones, la mortalidad infantil.
Les compartimos un video de la campaña que realizamos junto al Centro de Desarrollo Infantil y Estimulación Temprana “El Nido”
Como Laura, vos también podes cambiar el mundo con tus manos.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52105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- 2017-10-18 11:00:56</a:t>
                      </a:r>
                      <a:r>
                        <a:rPr kumimoji="0" lang="es-ES" sz="1000" b="0" i="0" u="none" strike="noStrike" kern="1200" cap="none" spc="0" normalizeH="0" baseline="0" noProof="0">
                          <a:ln>
                            <a:noFill/>
                          </a:ln>
                          <a:solidFill>
                            <a:prstClr val="black"/>
                          </a:solidFill>
                          <a:effectLst/>
                          <a:uLnTx/>
                          <a:uFillTx/>
                          <a:latin typeface="+mn-lt"/>
                          <a:ea typeface="+mn-ea"/>
                          <a:cs typeface="+mn-cs"/>
                        </a:rPr>
                        <a:t>
NUEVA SESIÓN LEGISLATIVA EN #SANISIDRO
Para conocer los temas que se tratarán hoy o consultar tópicos de sesiones anteriores pueden ingresar a: http://bit.ly/2g6CRbU
Además, pueden seguir la sesión legislativa en vivo visitando el siguiente enlace: http://transmisionhcdsi.ddns.net/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97910707"/>
                  </a:ext>
                </a:extLst>
              </a:tr>
            </a:tbl>
          </a:graphicData>
        </a:graphic>
      </p:graphicFrame>
      <p:sp>
        <p:nvSpPr>
          <p:cNvPr id="4" name="Text Placeholder 3">
            <a:extLst>
              <a:ext uri="{FF2B5EF4-FFF2-40B4-BE49-F238E27FC236}">
                <a16:creationId xmlns:a16="http://schemas.microsoft.com/office/drawing/2014/main" id="{914DF944-E9CF-4E1A-A2EB-54BB53A5560E}"/>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6677517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7E6C-D578-40E0-A750-6E9BAB19C73F}"/>
              </a:ext>
            </a:extLst>
          </p:cNvPr>
          <p:cNvSpPr>
            <a:spLocks noGrp="1"/>
          </p:cNvSpPr>
          <p:nvPr>
            <p:ph type="title"/>
          </p:nvPr>
        </p:nvSpPr>
        <p:spPr/>
        <p:txBody>
          <a:bodyPr/>
          <a:lstStyle/>
          <a:p>
            <a:r>
              <a:rPr lang="en-US"/>
              <a:t>Facebook Own Posts Table - 8 of 21</a:t>
            </a:r>
          </a:p>
        </p:txBody>
      </p:sp>
      <p:graphicFrame>
        <p:nvGraphicFramePr>
          <p:cNvPr id="5" name="Table Placeholder 4">
            <a:extLst>
              <a:ext uri="{FF2B5EF4-FFF2-40B4-BE49-F238E27FC236}">
                <a16:creationId xmlns:a16="http://schemas.microsoft.com/office/drawing/2014/main" id="{45E14E8A-36F6-4B38-8FE6-8D77F34B6A67}"/>
              </a:ext>
            </a:extLst>
          </p:cNvPr>
          <p:cNvGraphicFramePr>
            <a:graphicFrameLocks noGrp="1"/>
          </p:cNvGraphicFramePr>
          <p:nvPr>
            <p:ph type="tbl" sz="quarter" idx="13"/>
            <p:extLst>
              <p:ext uri="{D42A27DB-BD31-4B8C-83A1-F6EECF244321}">
                <p14:modId xmlns:p14="http://schemas.microsoft.com/office/powerpoint/2010/main" val="366014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66429254"/>
                    </a:ext>
                  </a:extLst>
                </a:gridCol>
                <a:gridCol w="658368">
                  <a:extLst>
                    <a:ext uri="{9D8B030D-6E8A-4147-A177-3AD203B41FA5}">
                      <a16:colId xmlns:a16="http://schemas.microsoft.com/office/drawing/2014/main" val="3561339988"/>
                    </a:ext>
                  </a:extLst>
                </a:gridCol>
                <a:gridCol w="658368">
                  <a:extLst>
                    <a:ext uri="{9D8B030D-6E8A-4147-A177-3AD203B41FA5}">
                      <a16:colId xmlns:a16="http://schemas.microsoft.com/office/drawing/2014/main" val="595030410"/>
                    </a:ext>
                  </a:extLst>
                </a:gridCol>
                <a:gridCol w="658368">
                  <a:extLst>
                    <a:ext uri="{9D8B030D-6E8A-4147-A177-3AD203B41FA5}">
                      <a16:colId xmlns:a16="http://schemas.microsoft.com/office/drawing/2014/main" val="3567213461"/>
                    </a:ext>
                  </a:extLst>
                </a:gridCol>
                <a:gridCol w="658368">
                  <a:extLst>
                    <a:ext uri="{9D8B030D-6E8A-4147-A177-3AD203B41FA5}">
                      <a16:colId xmlns:a16="http://schemas.microsoft.com/office/drawing/2014/main" val="1557948834"/>
                    </a:ext>
                  </a:extLst>
                </a:gridCol>
                <a:gridCol w="658368">
                  <a:extLst>
                    <a:ext uri="{9D8B030D-6E8A-4147-A177-3AD203B41FA5}">
                      <a16:colId xmlns:a16="http://schemas.microsoft.com/office/drawing/2014/main" val="2333609866"/>
                    </a:ext>
                  </a:extLst>
                </a:gridCol>
                <a:gridCol w="658368">
                  <a:extLst>
                    <a:ext uri="{9D8B030D-6E8A-4147-A177-3AD203B41FA5}">
                      <a16:colId xmlns:a16="http://schemas.microsoft.com/office/drawing/2014/main" val="4196983222"/>
                    </a:ext>
                  </a:extLst>
                </a:gridCol>
                <a:gridCol w="658368">
                  <a:extLst>
                    <a:ext uri="{9D8B030D-6E8A-4147-A177-3AD203B41FA5}">
                      <a16:colId xmlns:a16="http://schemas.microsoft.com/office/drawing/2014/main" val="842967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92051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- 2017-10-05 19:31:00</a:t>
                      </a:r>
                      <a:r>
                        <a:rPr kumimoji="0" lang="es-ES" sz="1000" b="0" i="0" u="none" strike="noStrike" kern="1200" cap="none" spc="0" normalizeH="0" baseline="0" noProof="0">
                          <a:ln>
                            <a:noFill/>
                          </a:ln>
                          <a:solidFill>
                            <a:prstClr val="black"/>
                          </a:solidFill>
                          <a:effectLst/>
                          <a:uLnTx/>
                          <a:uFillTx/>
                          <a:latin typeface="+mn-lt"/>
                          <a:ea typeface="+mn-ea"/>
                          <a:cs typeface="+mn-cs"/>
                        </a:rPr>
                        <a:t>
MES DEL TEATRO JOVEN EN #SANISIDRO
Comenzó la iniciativa artística propuesta por los alumnos de la Escuela de Educación Secundaria Nº21 de #VillaAdelina durante el programa de consolidación democrática Banca 25
Te compartimos la agenda para que no te pierdas este ciclo teatral, destinado a chicos y jóvenes, que se realizará hasta el 19 de octubre en distintos puntos del municipio con entrada gratuita.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1154995"/>
                  </a:ext>
                </a:extLst>
              </a:tr>
            </a:tbl>
          </a:graphicData>
        </a:graphic>
      </p:graphicFrame>
      <p:sp>
        <p:nvSpPr>
          <p:cNvPr id="4" name="Text Placeholder 3">
            <a:extLst>
              <a:ext uri="{FF2B5EF4-FFF2-40B4-BE49-F238E27FC236}">
                <a16:creationId xmlns:a16="http://schemas.microsoft.com/office/drawing/2014/main" id="{5E9C41F7-6DA1-4826-A694-5378915EBC6D}"/>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532563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F60E6-E360-41CE-A023-EB48DBD566F9}"/>
              </a:ext>
            </a:extLst>
          </p:cNvPr>
          <p:cNvSpPr>
            <a:spLocks noGrp="1"/>
          </p:cNvSpPr>
          <p:nvPr>
            <p:ph type="title"/>
          </p:nvPr>
        </p:nvSpPr>
        <p:spPr/>
        <p:txBody>
          <a:bodyPr/>
          <a:lstStyle/>
          <a:p>
            <a:r>
              <a:rPr lang="en-US"/>
              <a:t>Facebook Own Posts Table - 9 of 21</a:t>
            </a:r>
          </a:p>
        </p:txBody>
      </p:sp>
      <p:graphicFrame>
        <p:nvGraphicFramePr>
          <p:cNvPr id="5" name="Table Placeholder 4">
            <a:extLst>
              <a:ext uri="{FF2B5EF4-FFF2-40B4-BE49-F238E27FC236}">
                <a16:creationId xmlns:a16="http://schemas.microsoft.com/office/drawing/2014/main" id="{B1D9CC24-74B1-40B2-8AD9-2CF17F67888A}"/>
              </a:ext>
            </a:extLst>
          </p:cNvPr>
          <p:cNvGraphicFramePr>
            <a:graphicFrameLocks noGrp="1"/>
          </p:cNvGraphicFramePr>
          <p:nvPr>
            <p:ph type="tbl" sz="quarter" idx="13"/>
            <p:extLst>
              <p:ext uri="{D42A27DB-BD31-4B8C-83A1-F6EECF244321}">
                <p14:modId xmlns:p14="http://schemas.microsoft.com/office/powerpoint/2010/main" val="2108631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99069979"/>
                    </a:ext>
                  </a:extLst>
                </a:gridCol>
                <a:gridCol w="658368">
                  <a:extLst>
                    <a:ext uri="{9D8B030D-6E8A-4147-A177-3AD203B41FA5}">
                      <a16:colId xmlns:a16="http://schemas.microsoft.com/office/drawing/2014/main" val="574125280"/>
                    </a:ext>
                  </a:extLst>
                </a:gridCol>
                <a:gridCol w="658368">
                  <a:extLst>
                    <a:ext uri="{9D8B030D-6E8A-4147-A177-3AD203B41FA5}">
                      <a16:colId xmlns:a16="http://schemas.microsoft.com/office/drawing/2014/main" val="3542370199"/>
                    </a:ext>
                  </a:extLst>
                </a:gridCol>
                <a:gridCol w="658368">
                  <a:extLst>
                    <a:ext uri="{9D8B030D-6E8A-4147-A177-3AD203B41FA5}">
                      <a16:colId xmlns:a16="http://schemas.microsoft.com/office/drawing/2014/main" val="3291240180"/>
                    </a:ext>
                  </a:extLst>
                </a:gridCol>
                <a:gridCol w="658368">
                  <a:extLst>
                    <a:ext uri="{9D8B030D-6E8A-4147-A177-3AD203B41FA5}">
                      <a16:colId xmlns:a16="http://schemas.microsoft.com/office/drawing/2014/main" val="4014815146"/>
                    </a:ext>
                  </a:extLst>
                </a:gridCol>
                <a:gridCol w="658368">
                  <a:extLst>
                    <a:ext uri="{9D8B030D-6E8A-4147-A177-3AD203B41FA5}">
                      <a16:colId xmlns:a16="http://schemas.microsoft.com/office/drawing/2014/main" val="2736978568"/>
                    </a:ext>
                  </a:extLst>
                </a:gridCol>
                <a:gridCol w="658368">
                  <a:extLst>
                    <a:ext uri="{9D8B030D-6E8A-4147-A177-3AD203B41FA5}">
                      <a16:colId xmlns:a16="http://schemas.microsoft.com/office/drawing/2014/main" val="3186693605"/>
                    </a:ext>
                  </a:extLst>
                </a:gridCol>
                <a:gridCol w="658368">
                  <a:extLst>
                    <a:ext uri="{9D8B030D-6E8A-4147-A177-3AD203B41FA5}">
                      <a16:colId xmlns:a16="http://schemas.microsoft.com/office/drawing/2014/main" val="1296305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00422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- 2017-10-02 11:33:17</a:t>
                      </a:r>
                      <a:r>
                        <a:rPr kumimoji="0" lang="es-ES" sz="1000" b="0" i="0" u="none" strike="noStrike" kern="1200" cap="none" spc="0" normalizeH="0" baseline="0" noProof="0">
                          <a:ln>
                            <a:noFill/>
                          </a:ln>
                          <a:solidFill>
                            <a:prstClr val="black"/>
                          </a:solidFill>
                          <a:effectLst/>
                          <a:uLnTx/>
                          <a:uFillTx/>
                          <a:latin typeface="+mn-lt"/>
                          <a:ea typeface="+mn-ea"/>
                          <a:cs typeface="+mn-cs"/>
                        </a:rPr>
                        <a:t>
En el día Nacional del Recolector de Residuos, queremos saludar a todos los que día a día nos ayudan a tener un #SanIsidro más limpio.
Es importante que comprendamos la importancia de separar los residuos, por eso queremos contarles que tenemos un programa de reciclado. 
Te compartimos el mapa de los contenedores y más información sobre este ➡️ http://sanisidro.gob.ar/espacio-publico++ 
Además contamos con campañas de reciclado electrónico donde pueden acercarse y traer mensualmente lo que ya no usen.
No dejes de sumarte a estas iniciativas. Más info en: http://sanisidro.gob.ar/
Para realizar reclamos pueden comunicarse al 4512.3391/3392 o vía mail: spublicos@sanisidro.gov.ar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14652819"/>
                  </a:ext>
                </a:extLst>
              </a:tr>
            </a:tbl>
          </a:graphicData>
        </a:graphic>
      </p:graphicFrame>
      <p:sp>
        <p:nvSpPr>
          <p:cNvPr id="4" name="Text Placeholder 3">
            <a:extLst>
              <a:ext uri="{FF2B5EF4-FFF2-40B4-BE49-F238E27FC236}">
                <a16:creationId xmlns:a16="http://schemas.microsoft.com/office/drawing/2014/main" id="{C165098F-0E14-421C-A70C-E9281631E51D}"/>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2943191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C97AC-532A-4851-8FDD-EFF911C40A83}"/>
              </a:ext>
            </a:extLst>
          </p:cNvPr>
          <p:cNvSpPr>
            <a:spLocks noGrp="1"/>
          </p:cNvSpPr>
          <p:nvPr>
            <p:ph type="title"/>
          </p:nvPr>
        </p:nvSpPr>
        <p:spPr/>
        <p:txBody>
          <a:bodyPr/>
          <a:lstStyle/>
          <a:p>
            <a:r>
              <a:rPr lang="en-US"/>
              <a:t>Facebook Own Posts Table - 10 of 21</a:t>
            </a:r>
          </a:p>
        </p:txBody>
      </p:sp>
      <p:graphicFrame>
        <p:nvGraphicFramePr>
          <p:cNvPr id="5" name="Table Placeholder 4">
            <a:extLst>
              <a:ext uri="{FF2B5EF4-FFF2-40B4-BE49-F238E27FC236}">
                <a16:creationId xmlns:a16="http://schemas.microsoft.com/office/drawing/2014/main" id="{D7410455-F61A-46EB-8389-57C923B551D4}"/>
              </a:ext>
            </a:extLst>
          </p:cNvPr>
          <p:cNvGraphicFramePr>
            <a:graphicFrameLocks noGrp="1"/>
          </p:cNvGraphicFramePr>
          <p:nvPr>
            <p:ph type="tbl" sz="quarter" idx="13"/>
            <p:extLst>
              <p:ext uri="{D42A27DB-BD31-4B8C-83A1-F6EECF244321}">
                <p14:modId xmlns:p14="http://schemas.microsoft.com/office/powerpoint/2010/main" val="2591542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82663176"/>
                    </a:ext>
                  </a:extLst>
                </a:gridCol>
                <a:gridCol w="658368">
                  <a:extLst>
                    <a:ext uri="{9D8B030D-6E8A-4147-A177-3AD203B41FA5}">
                      <a16:colId xmlns:a16="http://schemas.microsoft.com/office/drawing/2014/main" val="4023513964"/>
                    </a:ext>
                  </a:extLst>
                </a:gridCol>
                <a:gridCol w="658368">
                  <a:extLst>
                    <a:ext uri="{9D8B030D-6E8A-4147-A177-3AD203B41FA5}">
                      <a16:colId xmlns:a16="http://schemas.microsoft.com/office/drawing/2014/main" val="739065696"/>
                    </a:ext>
                  </a:extLst>
                </a:gridCol>
                <a:gridCol w="658368">
                  <a:extLst>
                    <a:ext uri="{9D8B030D-6E8A-4147-A177-3AD203B41FA5}">
                      <a16:colId xmlns:a16="http://schemas.microsoft.com/office/drawing/2014/main" val="1850464481"/>
                    </a:ext>
                  </a:extLst>
                </a:gridCol>
                <a:gridCol w="658368">
                  <a:extLst>
                    <a:ext uri="{9D8B030D-6E8A-4147-A177-3AD203B41FA5}">
                      <a16:colId xmlns:a16="http://schemas.microsoft.com/office/drawing/2014/main" val="2876269298"/>
                    </a:ext>
                  </a:extLst>
                </a:gridCol>
                <a:gridCol w="658368">
                  <a:extLst>
                    <a:ext uri="{9D8B030D-6E8A-4147-A177-3AD203B41FA5}">
                      <a16:colId xmlns:a16="http://schemas.microsoft.com/office/drawing/2014/main" val="1414187860"/>
                    </a:ext>
                  </a:extLst>
                </a:gridCol>
                <a:gridCol w="658368">
                  <a:extLst>
                    <a:ext uri="{9D8B030D-6E8A-4147-A177-3AD203B41FA5}">
                      <a16:colId xmlns:a16="http://schemas.microsoft.com/office/drawing/2014/main" val="3032595270"/>
                    </a:ext>
                  </a:extLst>
                </a:gridCol>
                <a:gridCol w="658368">
                  <a:extLst>
                    <a:ext uri="{9D8B030D-6E8A-4147-A177-3AD203B41FA5}">
                      <a16:colId xmlns:a16="http://schemas.microsoft.com/office/drawing/2014/main" val="3581464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57512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- 2017-10-09 16:01:54</a:t>
                      </a:r>
                      <a:r>
                        <a:rPr kumimoji="0" lang="es-ES" sz="1000" b="0" i="0" u="none" strike="noStrike" kern="1200" cap="none" spc="0" normalizeH="0" baseline="0" noProof="0">
                          <a:ln>
                            <a:noFill/>
                          </a:ln>
                          <a:solidFill>
                            <a:prstClr val="black"/>
                          </a:solidFill>
                          <a:effectLst/>
                          <a:uLnTx/>
                          <a:uFillTx/>
                          <a:latin typeface="+mn-lt"/>
                          <a:ea typeface="+mn-ea"/>
                          <a:cs typeface="+mn-cs"/>
                        </a:rPr>
                        <a:t>
NOCHE DE FOLKLORE EN #SANISIDRO
El trío de música folklórica Amalgama2 se presentó en nuestro recinto el sábado por la noche y nos brindó un gran espectáculo con temas clásicos y nuevos. El broche de oro que cerró la noche fue My Way, cantada por primera vez por Frank Sinatra en el año 1969 y que el grupo supo apropiarse y reinterpretar a ritmo de zamba.
Los tres intérpretes llevan unos 18 años tocando juntos y su nombre representa la unión de una diversidad de estilos musicales.
Les compartimos algunas fotos del  encuentro.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37026108"/>
                  </a:ext>
                </a:extLst>
              </a:tr>
            </a:tbl>
          </a:graphicData>
        </a:graphic>
      </p:graphicFrame>
      <p:sp>
        <p:nvSpPr>
          <p:cNvPr id="4" name="Text Placeholder 3">
            <a:extLst>
              <a:ext uri="{FF2B5EF4-FFF2-40B4-BE49-F238E27FC236}">
                <a16:creationId xmlns:a16="http://schemas.microsoft.com/office/drawing/2014/main" id="{2CB116A3-6493-4A7A-A82A-C9AA134CDE46}"/>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7926111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5067D-6EA4-4F40-9CBF-5BA4C8A5A521}"/>
              </a:ext>
            </a:extLst>
          </p:cNvPr>
          <p:cNvSpPr>
            <a:spLocks noGrp="1"/>
          </p:cNvSpPr>
          <p:nvPr>
            <p:ph type="title"/>
          </p:nvPr>
        </p:nvSpPr>
        <p:spPr/>
        <p:txBody>
          <a:bodyPr/>
          <a:lstStyle/>
          <a:p>
            <a:r>
              <a:rPr lang="en-US"/>
              <a:t>Facebook Own Posts Table - 11 of 21</a:t>
            </a:r>
          </a:p>
        </p:txBody>
      </p:sp>
      <p:graphicFrame>
        <p:nvGraphicFramePr>
          <p:cNvPr id="5" name="Table Placeholder 4">
            <a:extLst>
              <a:ext uri="{FF2B5EF4-FFF2-40B4-BE49-F238E27FC236}">
                <a16:creationId xmlns:a16="http://schemas.microsoft.com/office/drawing/2014/main" id="{4398852F-0076-41FE-9012-8BD132CFF040}"/>
              </a:ext>
            </a:extLst>
          </p:cNvPr>
          <p:cNvGraphicFramePr>
            <a:graphicFrameLocks noGrp="1"/>
          </p:cNvGraphicFramePr>
          <p:nvPr>
            <p:ph type="tbl" sz="quarter" idx="13"/>
            <p:extLst>
              <p:ext uri="{D42A27DB-BD31-4B8C-83A1-F6EECF244321}">
                <p14:modId xmlns:p14="http://schemas.microsoft.com/office/powerpoint/2010/main" val="3105704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61023661"/>
                    </a:ext>
                  </a:extLst>
                </a:gridCol>
                <a:gridCol w="658368">
                  <a:extLst>
                    <a:ext uri="{9D8B030D-6E8A-4147-A177-3AD203B41FA5}">
                      <a16:colId xmlns:a16="http://schemas.microsoft.com/office/drawing/2014/main" val="2990715772"/>
                    </a:ext>
                  </a:extLst>
                </a:gridCol>
                <a:gridCol w="658368">
                  <a:extLst>
                    <a:ext uri="{9D8B030D-6E8A-4147-A177-3AD203B41FA5}">
                      <a16:colId xmlns:a16="http://schemas.microsoft.com/office/drawing/2014/main" val="2281616682"/>
                    </a:ext>
                  </a:extLst>
                </a:gridCol>
                <a:gridCol w="658368">
                  <a:extLst>
                    <a:ext uri="{9D8B030D-6E8A-4147-A177-3AD203B41FA5}">
                      <a16:colId xmlns:a16="http://schemas.microsoft.com/office/drawing/2014/main" val="1340287938"/>
                    </a:ext>
                  </a:extLst>
                </a:gridCol>
                <a:gridCol w="658368">
                  <a:extLst>
                    <a:ext uri="{9D8B030D-6E8A-4147-A177-3AD203B41FA5}">
                      <a16:colId xmlns:a16="http://schemas.microsoft.com/office/drawing/2014/main" val="442978656"/>
                    </a:ext>
                  </a:extLst>
                </a:gridCol>
                <a:gridCol w="658368">
                  <a:extLst>
                    <a:ext uri="{9D8B030D-6E8A-4147-A177-3AD203B41FA5}">
                      <a16:colId xmlns:a16="http://schemas.microsoft.com/office/drawing/2014/main" val="1772345874"/>
                    </a:ext>
                  </a:extLst>
                </a:gridCol>
                <a:gridCol w="658368">
                  <a:extLst>
                    <a:ext uri="{9D8B030D-6E8A-4147-A177-3AD203B41FA5}">
                      <a16:colId xmlns:a16="http://schemas.microsoft.com/office/drawing/2014/main" val="1051405260"/>
                    </a:ext>
                  </a:extLst>
                </a:gridCol>
                <a:gridCol w="658368">
                  <a:extLst>
                    <a:ext uri="{9D8B030D-6E8A-4147-A177-3AD203B41FA5}">
                      <a16:colId xmlns:a16="http://schemas.microsoft.com/office/drawing/2014/main" val="1431757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19479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- 2017-10-30 15:41:06</a:t>
                      </a:r>
                      <a:r>
                        <a:rPr kumimoji="0" lang="es-ES" sz="1000" b="0" i="0" u="none" strike="noStrike" kern="1200" cap="none" spc="0" normalizeH="0" baseline="0" noProof="0">
                          <a:ln>
                            <a:noFill/>
                          </a:ln>
                          <a:solidFill>
                            <a:prstClr val="black"/>
                          </a:solidFill>
                          <a:effectLst/>
                          <a:uLnTx/>
                          <a:uFillTx/>
                          <a:latin typeface="+mn-lt"/>
                          <a:ea typeface="+mn-ea"/>
                          <a:cs typeface="+mn-cs"/>
                        </a:rPr>
                        <a:t>
TEATRO EN #SANISIDRO
A sala llena se presentó “El acompañamiento”, obra del dramaturgo argentino Carlos Gorostiza interpretada por la compañía de teatro que dirigen Ariel Donda y Susana Tognola.
La trama, que vincula amistad y libertad, fue presentada en el recinto, ámbito donde continuamente se dialoga y se trabajan esos mismos valores. 
El texto fluyó en escena, gracias a la buena sintonía de sus actores. Es una obra sencilla, pero compleja, ya que fue escrita en momentos en que no se podían decir las cosas libremente. Es por eso que su contenido resulta altamente metafórico y cargado de segundas lecturas.
Les compartimos algunas fotos del encuentro.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9399948"/>
                  </a:ext>
                </a:extLst>
              </a:tr>
            </a:tbl>
          </a:graphicData>
        </a:graphic>
      </p:graphicFrame>
      <p:sp>
        <p:nvSpPr>
          <p:cNvPr id="4" name="Text Placeholder 3">
            <a:extLst>
              <a:ext uri="{FF2B5EF4-FFF2-40B4-BE49-F238E27FC236}">
                <a16:creationId xmlns:a16="http://schemas.microsoft.com/office/drawing/2014/main" id="{277522CE-1B90-4D94-B532-2B7D30165C2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2201459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36484-48B4-4D2C-8B44-84E71D6B779C}"/>
              </a:ext>
            </a:extLst>
          </p:cNvPr>
          <p:cNvSpPr>
            <a:spLocks noGrp="1"/>
          </p:cNvSpPr>
          <p:nvPr>
            <p:ph type="title"/>
          </p:nvPr>
        </p:nvSpPr>
        <p:spPr/>
        <p:txBody>
          <a:bodyPr/>
          <a:lstStyle/>
          <a:p>
            <a:r>
              <a:rPr lang="en-US"/>
              <a:t>Facebook Own Posts Table - 12 of 21</a:t>
            </a:r>
          </a:p>
        </p:txBody>
      </p:sp>
      <p:graphicFrame>
        <p:nvGraphicFramePr>
          <p:cNvPr id="5" name="Table Placeholder 4">
            <a:extLst>
              <a:ext uri="{FF2B5EF4-FFF2-40B4-BE49-F238E27FC236}">
                <a16:creationId xmlns:a16="http://schemas.microsoft.com/office/drawing/2014/main" id="{DA6BD014-7D35-492E-B6C8-D2D525F99DA0}"/>
              </a:ext>
            </a:extLst>
          </p:cNvPr>
          <p:cNvGraphicFramePr>
            <a:graphicFrameLocks noGrp="1"/>
          </p:cNvGraphicFramePr>
          <p:nvPr>
            <p:ph type="tbl" sz="quarter" idx="13"/>
            <p:extLst>
              <p:ext uri="{D42A27DB-BD31-4B8C-83A1-F6EECF244321}">
                <p14:modId xmlns:p14="http://schemas.microsoft.com/office/powerpoint/2010/main" val="3871122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7036365"/>
                    </a:ext>
                  </a:extLst>
                </a:gridCol>
                <a:gridCol w="658368">
                  <a:extLst>
                    <a:ext uri="{9D8B030D-6E8A-4147-A177-3AD203B41FA5}">
                      <a16:colId xmlns:a16="http://schemas.microsoft.com/office/drawing/2014/main" val="1962948789"/>
                    </a:ext>
                  </a:extLst>
                </a:gridCol>
                <a:gridCol w="658368">
                  <a:extLst>
                    <a:ext uri="{9D8B030D-6E8A-4147-A177-3AD203B41FA5}">
                      <a16:colId xmlns:a16="http://schemas.microsoft.com/office/drawing/2014/main" val="1666273389"/>
                    </a:ext>
                  </a:extLst>
                </a:gridCol>
                <a:gridCol w="658368">
                  <a:extLst>
                    <a:ext uri="{9D8B030D-6E8A-4147-A177-3AD203B41FA5}">
                      <a16:colId xmlns:a16="http://schemas.microsoft.com/office/drawing/2014/main" val="1219688383"/>
                    </a:ext>
                  </a:extLst>
                </a:gridCol>
                <a:gridCol w="658368">
                  <a:extLst>
                    <a:ext uri="{9D8B030D-6E8A-4147-A177-3AD203B41FA5}">
                      <a16:colId xmlns:a16="http://schemas.microsoft.com/office/drawing/2014/main" val="1798092961"/>
                    </a:ext>
                  </a:extLst>
                </a:gridCol>
                <a:gridCol w="658368">
                  <a:extLst>
                    <a:ext uri="{9D8B030D-6E8A-4147-A177-3AD203B41FA5}">
                      <a16:colId xmlns:a16="http://schemas.microsoft.com/office/drawing/2014/main" val="2989818234"/>
                    </a:ext>
                  </a:extLst>
                </a:gridCol>
                <a:gridCol w="658368">
                  <a:extLst>
                    <a:ext uri="{9D8B030D-6E8A-4147-A177-3AD203B41FA5}">
                      <a16:colId xmlns:a16="http://schemas.microsoft.com/office/drawing/2014/main" val="2884817308"/>
                    </a:ext>
                  </a:extLst>
                </a:gridCol>
                <a:gridCol w="658368">
                  <a:extLst>
                    <a:ext uri="{9D8B030D-6E8A-4147-A177-3AD203B41FA5}">
                      <a16:colId xmlns:a16="http://schemas.microsoft.com/office/drawing/2014/main" val="2933713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80573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- 2017-10-29 11:37:27</a:t>
                      </a:r>
                      <a:r>
                        <a:rPr kumimoji="0" lang="es-ES" sz="1000" b="0" i="0" u="none" strike="noStrike" kern="1200" cap="none" spc="0" normalizeH="0" baseline="0" noProof="0">
                          <a:ln>
                            <a:noFill/>
                          </a:ln>
                          <a:solidFill>
                            <a:prstClr val="black"/>
                          </a:solidFill>
                          <a:effectLst/>
                          <a:uLnTx/>
                          <a:uFillTx/>
                          <a:latin typeface="+mn-lt"/>
                          <a:ea typeface="+mn-ea"/>
                          <a:cs typeface="+mn-cs"/>
                        </a:rPr>
                        <a:t>
#DíaMundialDelACV
En este día es importante recordar que la prevención y la información es fundamental para la salud. Si bien el riesgo de sufrir un ataque cerebrovascular no puede eliminarse por completo, se puede disminuir la probabilidad de sufrirlo. ¿Como? Mediante:
- Controles médicos regulares.
- Estricto control de la presión arterial.
- Abandono total del cigarrillo.
- Dieta balanceada con seguimiento médico.
- Ejercicio físico bajo supervisión médica.
- Control estricto de la diabetes.
- Control y tratamiento de las enfermedades del corazón
Les compartimos un video sobre los 5 Sintomas para identificar un #ACV: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70833941"/>
                  </a:ext>
                </a:extLst>
              </a:tr>
            </a:tbl>
          </a:graphicData>
        </a:graphic>
      </p:graphicFrame>
      <p:sp>
        <p:nvSpPr>
          <p:cNvPr id="4" name="Text Placeholder 3">
            <a:extLst>
              <a:ext uri="{FF2B5EF4-FFF2-40B4-BE49-F238E27FC236}">
                <a16:creationId xmlns:a16="http://schemas.microsoft.com/office/drawing/2014/main" id="{9EB04DCA-BEB5-49AD-89AD-1C461FECA6CF}"/>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2587818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BE269-4B3D-404C-84E4-62AE5125CBF7}"/>
              </a:ext>
            </a:extLst>
          </p:cNvPr>
          <p:cNvSpPr>
            <a:spLocks noGrp="1"/>
          </p:cNvSpPr>
          <p:nvPr>
            <p:ph type="title"/>
          </p:nvPr>
        </p:nvSpPr>
        <p:spPr/>
        <p:txBody>
          <a:bodyPr/>
          <a:lstStyle/>
          <a:p>
            <a:r>
              <a:rPr lang="en-US"/>
              <a:t>Facebook Own Posts Table - 13 of 21</a:t>
            </a:r>
          </a:p>
        </p:txBody>
      </p:sp>
      <p:graphicFrame>
        <p:nvGraphicFramePr>
          <p:cNvPr id="5" name="Table Placeholder 4">
            <a:extLst>
              <a:ext uri="{FF2B5EF4-FFF2-40B4-BE49-F238E27FC236}">
                <a16:creationId xmlns:a16="http://schemas.microsoft.com/office/drawing/2014/main" id="{A22B141D-DA16-4908-BCC9-70DFC9D2526E}"/>
              </a:ext>
            </a:extLst>
          </p:cNvPr>
          <p:cNvGraphicFramePr>
            <a:graphicFrameLocks noGrp="1"/>
          </p:cNvGraphicFramePr>
          <p:nvPr>
            <p:ph type="tbl" sz="quarter" idx="13"/>
            <p:extLst>
              <p:ext uri="{D42A27DB-BD31-4B8C-83A1-F6EECF244321}">
                <p14:modId xmlns:p14="http://schemas.microsoft.com/office/powerpoint/2010/main" val="4056492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00191826"/>
                    </a:ext>
                  </a:extLst>
                </a:gridCol>
                <a:gridCol w="658368">
                  <a:extLst>
                    <a:ext uri="{9D8B030D-6E8A-4147-A177-3AD203B41FA5}">
                      <a16:colId xmlns:a16="http://schemas.microsoft.com/office/drawing/2014/main" val="751558476"/>
                    </a:ext>
                  </a:extLst>
                </a:gridCol>
                <a:gridCol w="658368">
                  <a:extLst>
                    <a:ext uri="{9D8B030D-6E8A-4147-A177-3AD203B41FA5}">
                      <a16:colId xmlns:a16="http://schemas.microsoft.com/office/drawing/2014/main" val="1836352319"/>
                    </a:ext>
                  </a:extLst>
                </a:gridCol>
                <a:gridCol w="658368">
                  <a:extLst>
                    <a:ext uri="{9D8B030D-6E8A-4147-A177-3AD203B41FA5}">
                      <a16:colId xmlns:a16="http://schemas.microsoft.com/office/drawing/2014/main" val="2095626839"/>
                    </a:ext>
                  </a:extLst>
                </a:gridCol>
                <a:gridCol w="658368">
                  <a:extLst>
                    <a:ext uri="{9D8B030D-6E8A-4147-A177-3AD203B41FA5}">
                      <a16:colId xmlns:a16="http://schemas.microsoft.com/office/drawing/2014/main" val="3891386364"/>
                    </a:ext>
                  </a:extLst>
                </a:gridCol>
                <a:gridCol w="658368">
                  <a:extLst>
                    <a:ext uri="{9D8B030D-6E8A-4147-A177-3AD203B41FA5}">
                      <a16:colId xmlns:a16="http://schemas.microsoft.com/office/drawing/2014/main" val="1143987625"/>
                    </a:ext>
                  </a:extLst>
                </a:gridCol>
                <a:gridCol w="658368">
                  <a:extLst>
                    <a:ext uri="{9D8B030D-6E8A-4147-A177-3AD203B41FA5}">
                      <a16:colId xmlns:a16="http://schemas.microsoft.com/office/drawing/2014/main" val="601586726"/>
                    </a:ext>
                  </a:extLst>
                </a:gridCol>
                <a:gridCol w="658368">
                  <a:extLst>
                    <a:ext uri="{9D8B030D-6E8A-4147-A177-3AD203B41FA5}">
                      <a16:colId xmlns:a16="http://schemas.microsoft.com/office/drawing/2014/main" val="1091716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73753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- 2017-10-20 18:42:50</a:t>
                      </a:r>
                      <a:r>
                        <a:rPr kumimoji="0" lang="es-ES" sz="1000" b="0" i="0" u="none" strike="noStrike" kern="1200" cap="none" spc="0" normalizeH="0" baseline="0" noProof="0">
                          <a:ln>
                            <a:noFill/>
                          </a:ln>
                          <a:solidFill>
                            <a:prstClr val="black"/>
                          </a:solidFill>
                          <a:effectLst/>
                          <a:uLnTx/>
                          <a:uFillTx/>
                          <a:latin typeface="+mn-lt"/>
                          <a:ea typeface="+mn-ea"/>
                          <a:cs typeface="+mn-cs"/>
                        </a:rPr>
                        <a:t>
MES DEL TEATRO JOVEN EN #SANISIDRO
Los alumnos de la Escuela Secundaria Nº21 de #VillaAdelina interpretarón bajo el título "Terror y miseria del Tercer Reich” piezas teatrales de Bertolt Brecht, proyecto elaborado dentro del programa Banca 25, en las que se abordaron temas actuales como la xenofobia, el racismo y la violencia de género con el fin de debatir y plantar soluciones para estás problemáticas.
Profesores, alumnos, familiares y autoridades acompañaron a los actores en una jornada que se vivió como una celebración y un reconocimiento para una escuela que tiene la particularidad de ser la única en San Isidro con la especialidad en Artes Escénicas, que desde el jueves próximo cambiara su nombre precisamente a Bertolt Brecht. 
Les compartimos algunas fotos del evento.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4102771"/>
                  </a:ext>
                </a:extLst>
              </a:tr>
            </a:tbl>
          </a:graphicData>
        </a:graphic>
      </p:graphicFrame>
      <p:sp>
        <p:nvSpPr>
          <p:cNvPr id="4" name="Text Placeholder 3">
            <a:extLst>
              <a:ext uri="{FF2B5EF4-FFF2-40B4-BE49-F238E27FC236}">
                <a16:creationId xmlns:a16="http://schemas.microsoft.com/office/drawing/2014/main" id="{52F6CF46-58FF-45CC-ACBB-6140FD999EBC}"/>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7969933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524D8-7141-4970-9209-FBED780D4F7D}"/>
              </a:ext>
            </a:extLst>
          </p:cNvPr>
          <p:cNvSpPr>
            <a:spLocks noGrp="1"/>
          </p:cNvSpPr>
          <p:nvPr>
            <p:ph type="title"/>
          </p:nvPr>
        </p:nvSpPr>
        <p:spPr/>
        <p:txBody>
          <a:bodyPr/>
          <a:lstStyle/>
          <a:p>
            <a:r>
              <a:rPr lang="en-US"/>
              <a:t>Facebook Own Posts Table - 14 of 21</a:t>
            </a:r>
          </a:p>
        </p:txBody>
      </p:sp>
      <p:graphicFrame>
        <p:nvGraphicFramePr>
          <p:cNvPr id="5" name="Table Placeholder 4">
            <a:extLst>
              <a:ext uri="{FF2B5EF4-FFF2-40B4-BE49-F238E27FC236}">
                <a16:creationId xmlns:a16="http://schemas.microsoft.com/office/drawing/2014/main" id="{42791D67-9582-40E6-8929-8B93774EBA4F}"/>
              </a:ext>
            </a:extLst>
          </p:cNvPr>
          <p:cNvGraphicFramePr>
            <a:graphicFrameLocks noGrp="1"/>
          </p:cNvGraphicFramePr>
          <p:nvPr>
            <p:ph type="tbl" sz="quarter" idx="13"/>
            <p:extLst>
              <p:ext uri="{D42A27DB-BD31-4B8C-83A1-F6EECF244321}">
                <p14:modId xmlns:p14="http://schemas.microsoft.com/office/powerpoint/2010/main" val="49553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79974173"/>
                    </a:ext>
                  </a:extLst>
                </a:gridCol>
                <a:gridCol w="658368">
                  <a:extLst>
                    <a:ext uri="{9D8B030D-6E8A-4147-A177-3AD203B41FA5}">
                      <a16:colId xmlns:a16="http://schemas.microsoft.com/office/drawing/2014/main" val="3623606710"/>
                    </a:ext>
                  </a:extLst>
                </a:gridCol>
                <a:gridCol w="658368">
                  <a:extLst>
                    <a:ext uri="{9D8B030D-6E8A-4147-A177-3AD203B41FA5}">
                      <a16:colId xmlns:a16="http://schemas.microsoft.com/office/drawing/2014/main" val="3055284498"/>
                    </a:ext>
                  </a:extLst>
                </a:gridCol>
                <a:gridCol w="658368">
                  <a:extLst>
                    <a:ext uri="{9D8B030D-6E8A-4147-A177-3AD203B41FA5}">
                      <a16:colId xmlns:a16="http://schemas.microsoft.com/office/drawing/2014/main" val="1328097869"/>
                    </a:ext>
                  </a:extLst>
                </a:gridCol>
                <a:gridCol w="658368">
                  <a:extLst>
                    <a:ext uri="{9D8B030D-6E8A-4147-A177-3AD203B41FA5}">
                      <a16:colId xmlns:a16="http://schemas.microsoft.com/office/drawing/2014/main" val="3578148560"/>
                    </a:ext>
                  </a:extLst>
                </a:gridCol>
                <a:gridCol w="658368">
                  <a:extLst>
                    <a:ext uri="{9D8B030D-6E8A-4147-A177-3AD203B41FA5}">
                      <a16:colId xmlns:a16="http://schemas.microsoft.com/office/drawing/2014/main" val="1735396427"/>
                    </a:ext>
                  </a:extLst>
                </a:gridCol>
                <a:gridCol w="658368">
                  <a:extLst>
                    <a:ext uri="{9D8B030D-6E8A-4147-A177-3AD203B41FA5}">
                      <a16:colId xmlns:a16="http://schemas.microsoft.com/office/drawing/2014/main" val="1405410329"/>
                    </a:ext>
                  </a:extLst>
                </a:gridCol>
                <a:gridCol w="658368">
                  <a:extLst>
                    <a:ext uri="{9D8B030D-6E8A-4147-A177-3AD203B41FA5}">
                      <a16:colId xmlns:a16="http://schemas.microsoft.com/office/drawing/2014/main" val="1464523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84237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- 2017-10-11 14:03:29</a:t>
                      </a:r>
                      <a:r>
                        <a:rPr kumimoji="0" lang="es-ES" sz="1000" b="0" i="0" u="none" strike="noStrike" kern="1200" cap="none" spc="0" normalizeH="0" baseline="0" noProof="0">
                          <a:ln>
                            <a:noFill/>
                          </a:ln>
                          <a:solidFill>
                            <a:prstClr val="black"/>
                          </a:solidFill>
                          <a:effectLst/>
                          <a:uLnTx/>
                          <a:uFillTx/>
                          <a:latin typeface="+mn-lt"/>
                          <a:ea typeface="+mn-ea"/>
                          <a:cs typeface="+mn-cs"/>
                        </a:rPr>
                        <a:t>
CICLO DE CINE
Les compartimos el trailer del film “Mis hijos” del director Eran Riklis, película que presenta los conflictos de Medio Oriente a través de la historia personal de un joven palestino- israelí.
Ésta se proyectará este viernes a las 20hs en 25 de Mayo 459, #SanIsidro. Para asistir a la función no es necesario el retiro de entradas o reservas previas, es gratuito y abierto a la comunidad. 
Para más información comunicarse al 4512-3375.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59350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- 2017-10-15 11:00:00</a:t>
                      </a:r>
                      <a:r>
                        <a:rPr kumimoji="0" lang="es-ES" sz="1000" b="0" i="0" u="none" strike="noStrike" kern="1200" cap="none" spc="0" normalizeH="0" baseline="0" noProof="0">
                          <a:ln>
                            <a:noFill/>
                          </a:ln>
                          <a:solidFill>
                            <a:prstClr val="black"/>
                          </a:solidFill>
                          <a:effectLst/>
                          <a:uLnTx/>
                          <a:uFillTx/>
                          <a:latin typeface="+mn-lt"/>
                          <a:ea typeface="+mn-ea"/>
                          <a:cs typeface="+mn-cs"/>
                        </a:rPr>
                        <a:t>
#DíaDeLaMadre
Les deseamos a todas las mamás un muy feliz día, gracias por el amor y dedicación incondicional.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78488139"/>
                  </a:ext>
                </a:extLst>
              </a:tr>
            </a:tbl>
          </a:graphicData>
        </a:graphic>
      </p:graphicFrame>
      <p:sp>
        <p:nvSpPr>
          <p:cNvPr id="4" name="Text Placeholder 3">
            <a:extLst>
              <a:ext uri="{FF2B5EF4-FFF2-40B4-BE49-F238E27FC236}">
                <a16:creationId xmlns:a16="http://schemas.microsoft.com/office/drawing/2014/main" id="{A56EBB84-96CC-40C7-BC7D-8C30EE14418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4677021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DF713-4557-4571-88F5-108A6D163239}"/>
              </a:ext>
            </a:extLst>
          </p:cNvPr>
          <p:cNvSpPr>
            <a:spLocks noGrp="1"/>
          </p:cNvSpPr>
          <p:nvPr>
            <p:ph type="title"/>
          </p:nvPr>
        </p:nvSpPr>
        <p:spPr/>
        <p:txBody>
          <a:bodyPr/>
          <a:lstStyle/>
          <a:p>
            <a:r>
              <a:rPr lang="en-US"/>
              <a:t>Facebook Own Posts Table - 15 of 21</a:t>
            </a:r>
          </a:p>
        </p:txBody>
      </p:sp>
      <p:graphicFrame>
        <p:nvGraphicFramePr>
          <p:cNvPr id="5" name="Table Placeholder 4">
            <a:extLst>
              <a:ext uri="{FF2B5EF4-FFF2-40B4-BE49-F238E27FC236}">
                <a16:creationId xmlns:a16="http://schemas.microsoft.com/office/drawing/2014/main" id="{3CD4A27E-8CC1-414E-B3C9-6093664059EC}"/>
              </a:ext>
            </a:extLst>
          </p:cNvPr>
          <p:cNvGraphicFramePr>
            <a:graphicFrameLocks noGrp="1"/>
          </p:cNvGraphicFramePr>
          <p:nvPr>
            <p:ph type="tbl" sz="quarter" idx="13"/>
            <p:extLst>
              <p:ext uri="{D42A27DB-BD31-4B8C-83A1-F6EECF244321}">
                <p14:modId xmlns:p14="http://schemas.microsoft.com/office/powerpoint/2010/main" val="3858571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49945152"/>
                    </a:ext>
                  </a:extLst>
                </a:gridCol>
                <a:gridCol w="658368">
                  <a:extLst>
                    <a:ext uri="{9D8B030D-6E8A-4147-A177-3AD203B41FA5}">
                      <a16:colId xmlns:a16="http://schemas.microsoft.com/office/drawing/2014/main" val="3944225621"/>
                    </a:ext>
                  </a:extLst>
                </a:gridCol>
                <a:gridCol w="658368">
                  <a:extLst>
                    <a:ext uri="{9D8B030D-6E8A-4147-A177-3AD203B41FA5}">
                      <a16:colId xmlns:a16="http://schemas.microsoft.com/office/drawing/2014/main" val="1977121004"/>
                    </a:ext>
                  </a:extLst>
                </a:gridCol>
                <a:gridCol w="658368">
                  <a:extLst>
                    <a:ext uri="{9D8B030D-6E8A-4147-A177-3AD203B41FA5}">
                      <a16:colId xmlns:a16="http://schemas.microsoft.com/office/drawing/2014/main" val="4246623983"/>
                    </a:ext>
                  </a:extLst>
                </a:gridCol>
                <a:gridCol w="658368">
                  <a:extLst>
                    <a:ext uri="{9D8B030D-6E8A-4147-A177-3AD203B41FA5}">
                      <a16:colId xmlns:a16="http://schemas.microsoft.com/office/drawing/2014/main" val="994877939"/>
                    </a:ext>
                  </a:extLst>
                </a:gridCol>
                <a:gridCol w="658368">
                  <a:extLst>
                    <a:ext uri="{9D8B030D-6E8A-4147-A177-3AD203B41FA5}">
                      <a16:colId xmlns:a16="http://schemas.microsoft.com/office/drawing/2014/main" val="1780174389"/>
                    </a:ext>
                  </a:extLst>
                </a:gridCol>
                <a:gridCol w="658368">
                  <a:extLst>
                    <a:ext uri="{9D8B030D-6E8A-4147-A177-3AD203B41FA5}">
                      <a16:colId xmlns:a16="http://schemas.microsoft.com/office/drawing/2014/main" val="1977510320"/>
                    </a:ext>
                  </a:extLst>
                </a:gridCol>
                <a:gridCol w="658368">
                  <a:extLst>
                    <a:ext uri="{9D8B030D-6E8A-4147-A177-3AD203B41FA5}">
                      <a16:colId xmlns:a16="http://schemas.microsoft.com/office/drawing/2014/main" val="109569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32830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- 2017-10-12 18:00:35</a:t>
                      </a:r>
                      <a:r>
                        <a:rPr kumimoji="0" lang="es-ES" sz="1000" b="0" i="0" u="none" strike="noStrike" kern="1200" cap="none" spc="0" normalizeH="0" baseline="0" noProof="0">
                          <a:ln>
                            <a:noFill/>
                          </a:ln>
                          <a:solidFill>
                            <a:prstClr val="black"/>
                          </a:solidFill>
                          <a:effectLst/>
                          <a:uLnTx/>
                          <a:uFillTx/>
                          <a:latin typeface="+mn-lt"/>
                          <a:ea typeface="+mn-ea"/>
                          <a:cs typeface="+mn-cs"/>
                        </a:rPr>
                        <a:t>
LA ÍNTIMA RELACIÓN ENTRE LA LITERATURA Y LA MÚSICA EN #SANISIDRO
Un crítico de música, dos poetas y una pianista debatirán y reflexionarán sobre estos géneros culturales con entrada gratuita este sábado 14 de octubre a las 18hs en 25 de Mayo 459 #SanIsidro.
Los disertantes serán el periodista, docente y crítico musical Diego Fischerman; la poeta y docente María del Carmen Colombo; el poeta, editor, ensayista de cultura pop y músico Gustavo Álvarez Núñez; y la pianista Marina Votti. Como moderadora estará la escritora Marina Serrano.
Les recordamos que para asistir no es necesario retirar entradas de manera previa. Para más información pueden comunicarse al 4512- 3375/3317.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73267414"/>
                  </a:ext>
                </a:extLst>
              </a:tr>
            </a:tbl>
          </a:graphicData>
        </a:graphic>
      </p:graphicFrame>
      <p:sp>
        <p:nvSpPr>
          <p:cNvPr id="4" name="Text Placeholder 3">
            <a:extLst>
              <a:ext uri="{FF2B5EF4-FFF2-40B4-BE49-F238E27FC236}">
                <a16:creationId xmlns:a16="http://schemas.microsoft.com/office/drawing/2014/main" id="{53FCC864-D87F-4A7D-915C-009EBA9CCD6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980364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3A22A-0E05-422B-B957-E86BC420A4F0}"/>
              </a:ext>
            </a:extLst>
          </p:cNvPr>
          <p:cNvSpPr>
            <a:spLocks noGrp="1"/>
          </p:cNvSpPr>
          <p:nvPr>
            <p:ph type="title"/>
          </p:nvPr>
        </p:nvSpPr>
        <p:spPr/>
        <p:txBody>
          <a:bodyPr/>
          <a:lstStyle/>
          <a:p>
            <a:r>
              <a:rPr lang="en-US"/>
              <a:t>Facebook Own Posts Table - 16 of 21</a:t>
            </a:r>
          </a:p>
        </p:txBody>
      </p:sp>
      <p:graphicFrame>
        <p:nvGraphicFramePr>
          <p:cNvPr id="5" name="Table Placeholder 4">
            <a:extLst>
              <a:ext uri="{FF2B5EF4-FFF2-40B4-BE49-F238E27FC236}">
                <a16:creationId xmlns:a16="http://schemas.microsoft.com/office/drawing/2014/main" id="{E3297B04-C3BA-42C4-97A7-743D520C15C2}"/>
              </a:ext>
            </a:extLst>
          </p:cNvPr>
          <p:cNvGraphicFramePr>
            <a:graphicFrameLocks noGrp="1"/>
          </p:cNvGraphicFramePr>
          <p:nvPr>
            <p:ph type="tbl" sz="quarter" idx="13"/>
            <p:extLst>
              <p:ext uri="{D42A27DB-BD31-4B8C-83A1-F6EECF244321}">
                <p14:modId xmlns:p14="http://schemas.microsoft.com/office/powerpoint/2010/main" val="52250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7877363"/>
                    </a:ext>
                  </a:extLst>
                </a:gridCol>
                <a:gridCol w="658368">
                  <a:extLst>
                    <a:ext uri="{9D8B030D-6E8A-4147-A177-3AD203B41FA5}">
                      <a16:colId xmlns:a16="http://schemas.microsoft.com/office/drawing/2014/main" val="3472292448"/>
                    </a:ext>
                  </a:extLst>
                </a:gridCol>
                <a:gridCol w="658368">
                  <a:extLst>
                    <a:ext uri="{9D8B030D-6E8A-4147-A177-3AD203B41FA5}">
                      <a16:colId xmlns:a16="http://schemas.microsoft.com/office/drawing/2014/main" val="1358514486"/>
                    </a:ext>
                  </a:extLst>
                </a:gridCol>
                <a:gridCol w="658368">
                  <a:extLst>
                    <a:ext uri="{9D8B030D-6E8A-4147-A177-3AD203B41FA5}">
                      <a16:colId xmlns:a16="http://schemas.microsoft.com/office/drawing/2014/main" val="839100860"/>
                    </a:ext>
                  </a:extLst>
                </a:gridCol>
                <a:gridCol w="658368">
                  <a:extLst>
                    <a:ext uri="{9D8B030D-6E8A-4147-A177-3AD203B41FA5}">
                      <a16:colId xmlns:a16="http://schemas.microsoft.com/office/drawing/2014/main" val="430354407"/>
                    </a:ext>
                  </a:extLst>
                </a:gridCol>
                <a:gridCol w="658368">
                  <a:extLst>
                    <a:ext uri="{9D8B030D-6E8A-4147-A177-3AD203B41FA5}">
                      <a16:colId xmlns:a16="http://schemas.microsoft.com/office/drawing/2014/main" val="4196872208"/>
                    </a:ext>
                  </a:extLst>
                </a:gridCol>
                <a:gridCol w="658368">
                  <a:extLst>
                    <a:ext uri="{9D8B030D-6E8A-4147-A177-3AD203B41FA5}">
                      <a16:colId xmlns:a16="http://schemas.microsoft.com/office/drawing/2014/main" val="1045638363"/>
                    </a:ext>
                  </a:extLst>
                </a:gridCol>
                <a:gridCol w="658368">
                  <a:extLst>
                    <a:ext uri="{9D8B030D-6E8A-4147-A177-3AD203B41FA5}">
                      <a16:colId xmlns:a16="http://schemas.microsoft.com/office/drawing/2014/main" val="2270542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93986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- 2017-10-17 20:06:02</a:t>
                      </a:r>
                      <a:r>
                        <a:rPr kumimoji="0" lang="es-ES" sz="1000" b="0" i="0" u="none" strike="noStrike" kern="1200" cap="none" spc="0" normalizeH="0" baseline="0" noProof="0">
                          <a:ln>
                            <a:noFill/>
                          </a:ln>
                          <a:solidFill>
                            <a:prstClr val="black"/>
                          </a:solidFill>
                          <a:effectLst/>
                          <a:uLnTx/>
                          <a:uFillTx/>
                          <a:latin typeface="+mn-lt"/>
                          <a:ea typeface="+mn-ea"/>
                          <a:cs typeface="+mn-cs"/>
                        </a:rPr>
                        <a:t>
Continúa el Ciclo Teatro Joven en #SanIsidro
Los alumnos de la Escuela Secundaria N° 21 de #VillaAdelina presentarán una interpretación de la obra de Bertolt Brecht “Terror y miseria del Tercer Reich” este jueves 19 de octubre a las 19 hs en 25 de Mayo 459, San Isidro con acceso libre y gratuito.
La exposición critica problemáticas exacerbadas de un régimen totalitario como lo fue el régimen nazi en Alemania, mientras aborda temas actuales como la xenofobia, el racismo y la violencia de género. De esta manera los estudiantes utilizan el teatro como disparador para reconocer estas situaciones, debatir y plantear posibles soluciones.
Para más información comunicarse al ‪4512- 3375/3317‬.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88750479"/>
                  </a:ext>
                </a:extLst>
              </a:tr>
            </a:tbl>
          </a:graphicData>
        </a:graphic>
      </p:graphicFrame>
      <p:sp>
        <p:nvSpPr>
          <p:cNvPr id="4" name="Text Placeholder 3">
            <a:extLst>
              <a:ext uri="{FF2B5EF4-FFF2-40B4-BE49-F238E27FC236}">
                <a16:creationId xmlns:a16="http://schemas.microsoft.com/office/drawing/2014/main" id="{1CF43A5C-1FC7-4B6C-A0BD-2BAD7CEF327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8708727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E81CF-E65D-4AE9-AAC9-F2BCE650E37A}"/>
              </a:ext>
            </a:extLst>
          </p:cNvPr>
          <p:cNvSpPr>
            <a:spLocks noGrp="1"/>
          </p:cNvSpPr>
          <p:nvPr>
            <p:ph type="title"/>
          </p:nvPr>
        </p:nvSpPr>
        <p:spPr/>
        <p:txBody>
          <a:bodyPr/>
          <a:lstStyle/>
          <a:p>
            <a:r>
              <a:rPr lang="en-US"/>
              <a:t>Facebook Own Posts Table - 17 of 21</a:t>
            </a:r>
          </a:p>
        </p:txBody>
      </p:sp>
      <p:graphicFrame>
        <p:nvGraphicFramePr>
          <p:cNvPr id="5" name="Table Placeholder 4">
            <a:extLst>
              <a:ext uri="{FF2B5EF4-FFF2-40B4-BE49-F238E27FC236}">
                <a16:creationId xmlns:a16="http://schemas.microsoft.com/office/drawing/2014/main" id="{5D9FAAAF-051B-46D8-A742-413ABBCFA88C}"/>
              </a:ext>
            </a:extLst>
          </p:cNvPr>
          <p:cNvGraphicFramePr>
            <a:graphicFrameLocks noGrp="1"/>
          </p:cNvGraphicFramePr>
          <p:nvPr>
            <p:ph type="tbl" sz="quarter" idx="13"/>
            <p:extLst>
              <p:ext uri="{D42A27DB-BD31-4B8C-83A1-F6EECF244321}">
                <p14:modId xmlns:p14="http://schemas.microsoft.com/office/powerpoint/2010/main" val="2240267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23027647"/>
                    </a:ext>
                  </a:extLst>
                </a:gridCol>
                <a:gridCol w="658368">
                  <a:extLst>
                    <a:ext uri="{9D8B030D-6E8A-4147-A177-3AD203B41FA5}">
                      <a16:colId xmlns:a16="http://schemas.microsoft.com/office/drawing/2014/main" val="2700899195"/>
                    </a:ext>
                  </a:extLst>
                </a:gridCol>
                <a:gridCol w="658368">
                  <a:extLst>
                    <a:ext uri="{9D8B030D-6E8A-4147-A177-3AD203B41FA5}">
                      <a16:colId xmlns:a16="http://schemas.microsoft.com/office/drawing/2014/main" val="1734719914"/>
                    </a:ext>
                  </a:extLst>
                </a:gridCol>
                <a:gridCol w="658368">
                  <a:extLst>
                    <a:ext uri="{9D8B030D-6E8A-4147-A177-3AD203B41FA5}">
                      <a16:colId xmlns:a16="http://schemas.microsoft.com/office/drawing/2014/main" val="2414488049"/>
                    </a:ext>
                  </a:extLst>
                </a:gridCol>
                <a:gridCol w="658368">
                  <a:extLst>
                    <a:ext uri="{9D8B030D-6E8A-4147-A177-3AD203B41FA5}">
                      <a16:colId xmlns:a16="http://schemas.microsoft.com/office/drawing/2014/main" val="4174522505"/>
                    </a:ext>
                  </a:extLst>
                </a:gridCol>
                <a:gridCol w="658368">
                  <a:extLst>
                    <a:ext uri="{9D8B030D-6E8A-4147-A177-3AD203B41FA5}">
                      <a16:colId xmlns:a16="http://schemas.microsoft.com/office/drawing/2014/main" val="2175818733"/>
                    </a:ext>
                  </a:extLst>
                </a:gridCol>
                <a:gridCol w="658368">
                  <a:extLst>
                    <a:ext uri="{9D8B030D-6E8A-4147-A177-3AD203B41FA5}">
                      <a16:colId xmlns:a16="http://schemas.microsoft.com/office/drawing/2014/main" val="3619139028"/>
                    </a:ext>
                  </a:extLst>
                </a:gridCol>
                <a:gridCol w="658368">
                  <a:extLst>
                    <a:ext uri="{9D8B030D-6E8A-4147-A177-3AD203B41FA5}">
                      <a16:colId xmlns:a16="http://schemas.microsoft.com/office/drawing/2014/main" val="3910701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75818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- 2017-10-06 14:00:00</a:t>
                      </a:r>
                      <a:r>
                        <a:rPr kumimoji="0" lang="es-ES" sz="1000" b="0" i="0" u="none" strike="noStrike" kern="1200" cap="none" spc="0" normalizeH="0" baseline="0" noProof="0">
                          <a:ln>
                            <a:noFill/>
                          </a:ln>
                          <a:solidFill>
                            <a:prstClr val="black"/>
                          </a:solidFill>
                          <a:effectLst/>
                          <a:uLnTx/>
                          <a:uFillTx/>
                          <a:latin typeface="+mn-lt"/>
                          <a:ea typeface="+mn-ea"/>
                          <a:cs typeface="+mn-cs"/>
                        </a:rPr>
                        <a:t>
Con motivo de la inauguración del primer Museo Municipal de Buenos Aires, hoy se celebra el “Día de los Museos Municipales".
Los invitamos a conocer los distintos Museos Municipales de #SanIsidro:
‣ Museo, Biblioteca y Archivo Histórico Municipal “Dr. Horacio Beccar Varela” 
www.quintalosombues.com.ar
‣ Museo Municipal del Juguete de San Isidro
www.museodeljuguetesi.org.ar
‣ Museo “Brigadier General Juan Martín de Pueyrredón”
www.museopueyrredon.org.ar
También en #SanIsidro contamos con otros Museos:
‣ Museo del Rugby
http://www.museodelrugby.com/web/
‣ Villa Ocampo
http://www.villaocampo.org/web/ 
‣ Museo Lucy Mattos
http://www.museolucymattos.com/
- Museo del Estudio Jurídico 
https://www.facebook.com/Museodelestudiojuridico/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63972375"/>
                  </a:ext>
                </a:extLst>
              </a:tr>
            </a:tbl>
          </a:graphicData>
        </a:graphic>
      </p:graphicFrame>
      <p:sp>
        <p:nvSpPr>
          <p:cNvPr id="4" name="Text Placeholder 3">
            <a:extLst>
              <a:ext uri="{FF2B5EF4-FFF2-40B4-BE49-F238E27FC236}">
                <a16:creationId xmlns:a16="http://schemas.microsoft.com/office/drawing/2014/main" id="{0E9727C1-B6BC-47F9-94EF-ECB4D86B27D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3035779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0B113-BE36-4467-AE80-9F6B47CAEBDD}"/>
              </a:ext>
            </a:extLst>
          </p:cNvPr>
          <p:cNvSpPr>
            <a:spLocks noGrp="1"/>
          </p:cNvSpPr>
          <p:nvPr>
            <p:ph type="title"/>
          </p:nvPr>
        </p:nvSpPr>
        <p:spPr/>
        <p:txBody>
          <a:bodyPr/>
          <a:lstStyle/>
          <a:p>
            <a:r>
              <a:rPr lang="en-US"/>
              <a:t>Facebook Own Posts Table - 18 of 21</a:t>
            </a:r>
          </a:p>
        </p:txBody>
      </p:sp>
      <p:graphicFrame>
        <p:nvGraphicFramePr>
          <p:cNvPr id="5" name="Table Placeholder 4">
            <a:extLst>
              <a:ext uri="{FF2B5EF4-FFF2-40B4-BE49-F238E27FC236}">
                <a16:creationId xmlns:a16="http://schemas.microsoft.com/office/drawing/2014/main" id="{4AE8BBD4-F66C-430C-AA3B-6F75BC0D9AA6}"/>
              </a:ext>
            </a:extLst>
          </p:cNvPr>
          <p:cNvGraphicFramePr>
            <a:graphicFrameLocks noGrp="1"/>
          </p:cNvGraphicFramePr>
          <p:nvPr>
            <p:ph type="tbl" sz="quarter" idx="13"/>
            <p:extLst>
              <p:ext uri="{D42A27DB-BD31-4B8C-83A1-F6EECF244321}">
                <p14:modId xmlns:p14="http://schemas.microsoft.com/office/powerpoint/2010/main" val="31631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25900947"/>
                    </a:ext>
                  </a:extLst>
                </a:gridCol>
                <a:gridCol w="658368">
                  <a:extLst>
                    <a:ext uri="{9D8B030D-6E8A-4147-A177-3AD203B41FA5}">
                      <a16:colId xmlns:a16="http://schemas.microsoft.com/office/drawing/2014/main" val="27002635"/>
                    </a:ext>
                  </a:extLst>
                </a:gridCol>
                <a:gridCol w="658368">
                  <a:extLst>
                    <a:ext uri="{9D8B030D-6E8A-4147-A177-3AD203B41FA5}">
                      <a16:colId xmlns:a16="http://schemas.microsoft.com/office/drawing/2014/main" val="2305181033"/>
                    </a:ext>
                  </a:extLst>
                </a:gridCol>
                <a:gridCol w="658368">
                  <a:extLst>
                    <a:ext uri="{9D8B030D-6E8A-4147-A177-3AD203B41FA5}">
                      <a16:colId xmlns:a16="http://schemas.microsoft.com/office/drawing/2014/main" val="3365468480"/>
                    </a:ext>
                  </a:extLst>
                </a:gridCol>
                <a:gridCol w="658368">
                  <a:extLst>
                    <a:ext uri="{9D8B030D-6E8A-4147-A177-3AD203B41FA5}">
                      <a16:colId xmlns:a16="http://schemas.microsoft.com/office/drawing/2014/main" val="118818714"/>
                    </a:ext>
                  </a:extLst>
                </a:gridCol>
                <a:gridCol w="658368">
                  <a:extLst>
                    <a:ext uri="{9D8B030D-6E8A-4147-A177-3AD203B41FA5}">
                      <a16:colId xmlns:a16="http://schemas.microsoft.com/office/drawing/2014/main" val="216422500"/>
                    </a:ext>
                  </a:extLst>
                </a:gridCol>
                <a:gridCol w="658368">
                  <a:extLst>
                    <a:ext uri="{9D8B030D-6E8A-4147-A177-3AD203B41FA5}">
                      <a16:colId xmlns:a16="http://schemas.microsoft.com/office/drawing/2014/main" val="2895558378"/>
                    </a:ext>
                  </a:extLst>
                </a:gridCol>
                <a:gridCol w="658368">
                  <a:extLst>
                    <a:ext uri="{9D8B030D-6E8A-4147-A177-3AD203B41FA5}">
                      <a16:colId xmlns:a16="http://schemas.microsoft.com/office/drawing/2014/main" val="2641585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90300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- 2017-10-12 15:17:49</a:t>
                      </a:r>
                      <a:r>
                        <a:rPr kumimoji="0" lang="es-ES" sz="1000" b="0" i="0" u="none" strike="noStrike" kern="1200" cap="none" spc="0" normalizeH="0" baseline="0" noProof="0">
                          <a:ln>
                            <a:noFill/>
                          </a:ln>
                          <a:solidFill>
                            <a:prstClr val="black"/>
                          </a:solidFill>
                          <a:effectLst/>
                          <a:uLnTx/>
                          <a:uFillTx/>
                          <a:latin typeface="+mn-lt"/>
                          <a:ea typeface="+mn-ea"/>
                          <a:cs typeface="+mn-cs"/>
                        </a:rPr>
                        <a:t>
#TeatroJóven en San Isidro
En relación al proyecto presentado a través de Banca 25, los alumnos de la Escuela de Especialización Artística N°1 de #VillaAdelina, presentaron la obra de Tato Pavlosky "La espera trágica, la verdad es que usted no ha cambiado nada."
En esta ocasión, los alumnos fueron los que después de un proceso de estudio y reflexión, pasaron a escoger por votación la obra que más les interesaba encarnar. Para eso contaron con la ayuda del docente en artes pláticas, Gabriel Encina. Juntos idearon todos los detalles para llevar a cabo su objetivo.
La obra fue un éxito! Les compartimos algunas imágenes.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6683431"/>
                  </a:ext>
                </a:extLst>
              </a:tr>
            </a:tbl>
          </a:graphicData>
        </a:graphic>
      </p:graphicFrame>
      <p:sp>
        <p:nvSpPr>
          <p:cNvPr id="4" name="Text Placeholder 3">
            <a:extLst>
              <a:ext uri="{FF2B5EF4-FFF2-40B4-BE49-F238E27FC236}">
                <a16:creationId xmlns:a16="http://schemas.microsoft.com/office/drawing/2014/main" id="{9FEAC46A-BDDF-4864-B433-7F055CD222F6}"/>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6339670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B01C0-BD2B-4592-9655-5A75771C1E2E}"/>
              </a:ext>
            </a:extLst>
          </p:cNvPr>
          <p:cNvSpPr>
            <a:spLocks noGrp="1"/>
          </p:cNvSpPr>
          <p:nvPr>
            <p:ph type="title"/>
          </p:nvPr>
        </p:nvSpPr>
        <p:spPr/>
        <p:txBody>
          <a:bodyPr/>
          <a:lstStyle/>
          <a:p>
            <a:r>
              <a:rPr lang="en-US"/>
              <a:t>Facebook Own Posts Table - 19 of 21</a:t>
            </a:r>
          </a:p>
        </p:txBody>
      </p:sp>
      <p:graphicFrame>
        <p:nvGraphicFramePr>
          <p:cNvPr id="5" name="Table Placeholder 4">
            <a:extLst>
              <a:ext uri="{FF2B5EF4-FFF2-40B4-BE49-F238E27FC236}">
                <a16:creationId xmlns:a16="http://schemas.microsoft.com/office/drawing/2014/main" id="{8F947C5A-912C-46D7-A883-069F123B33A8}"/>
              </a:ext>
            </a:extLst>
          </p:cNvPr>
          <p:cNvGraphicFramePr>
            <a:graphicFrameLocks noGrp="1"/>
          </p:cNvGraphicFramePr>
          <p:nvPr>
            <p:ph type="tbl" sz="quarter" idx="13"/>
            <p:extLst>
              <p:ext uri="{D42A27DB-BD31-4B8C-83A1-F6EECF244321}">
                <p14:modId xmlns:p14="http://schemas.microsoft.com/office/powerpoint/2010/main" val="3830781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67933335"/>
                    </a:ext>
                  </a:extLst>
                </a:gridCol>
                <a:gridCol w="658368">
                  <a:extLst>
                    <a:ext uri="{9D8B030D-6E8A-4147-A177-3AD203B41FA5}">
                      <a16:colId xmlns:a16="http://schemas.microsoft.com/office/drawing/2014/main" val="3311143181"/>
                    </a:ext>
                  </a:extLst>
                </a:gridCol>
                <a:gridCol w="658368">
                  <a:extLst>
                    <a:ext uri="{9D8B030D-6E8A-4147-A177-3AD203B41FA5}">
                      <a16:colId xmlns:a16="http://schemas.microsoft.com/office/drawing/2014/main" val="1233356250"/>
                    </a:ext>
                  </a:extLst>
                </a:gridCol>
                <a:gridCol w="658368">
                  <a:extLst>
                    <a:ext uri="{9D8B030D-6E8A-4147-A177-3AD203B41FA5}">
                      <a16:colId xmlns:a16="http://schemas.microsoft.com/office/drawing/2014/main" val="1413912320"/>
                    </a:ext>
                  </a:extLst>
                </a:gridCol>
                <a:gridCol w="658368">
                  <a:extLst>
                    <a:ext uri="{9D8B030D-6E8A-4147-A177-3AD203B41FA5}">
                      <a16:colId xmlns:a16="http://schemas.microsoft.com/office/drawing/2014/main" val="2706186417"/>
                    </a:ext>
                  </a:extLst>
                </a:gridCol>
                <a:gridCol w="658368">
                  <a:extLst>
                    <a:ext uri="{9D8B030D-6E8A-4147-A177-3AD203B41FA5}">
                      <a16:colId xmlns:a16="http://schemas.microsoft.com/office/drawing/2014/main" val="3662612619"/>
                    </a:ext>
                  </a:extLst>
                </a:gridCol>
                <a:gridCol w="658368">
                  <a:extLst>
                    <a:ext uri="{9D8B030D-6E8A-4147-A177-3AD203B41FA5}">
                      <a16:colId xmlns:a16="http://schemas.microsoft.com/office/drawing/2014/main" val="31178068"/>
                    </a:ext>
                  </a:extLst>
                </a:gridCol>
                <a:gridCol w="658368">
                  <a:extLst>
                    <a:ext uri="{9D8B030D-6E8A-4147-A177-3AD203B41FA5}">
                      <a16:colId xmlns:a16="http://schemas.microsoft.com/office/drawing/2014/main" val="4002605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1795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- 2017-10-13 19:06:59</a:t>
                      </a:r>
                      <a:r>
                        <a:rPr kumimoji="0" lang="es-ES" sz="1000" b="0" i="0" u="none" strike="noStrike" kern="1200" cap="none" spc="0" normalizeH="0" baseline="0" noProof="0">
                          <a:ln>
                            <a:noFill/>
                          </a:ln>
                          <a:solidFill>
                            <a:prstClr val="black"/>
                          </a:solidFill>
                          <a:effectLst/>
                          <a:uLnTx/>
                          <a:uFillTx/>
                          <a:latin typeface="+mn-lt"/>
                          <a:ea typeface="+mn-ea"/>
                          <a:cs typeface="+mn-cs"/>
                        </a:rPr>
                        <a:t>
ARTE EN #SANISIDRO
Se inauguro la muestra “Imágenes de la Consciencia” del artista Tomás Otero. La misma se podrá visitar hasta el 19 de octubre en el Salón de Exposiciones en 25 de Mayo 459 con entrada libre y gratuita.
La exposición forma parte de la serie referida a iconografías míticas, donde encontrarán colgadas en las paredes y en una perfecta armonía, pinturas de gran formato, presentadas en solitario o formando trípticos. Sin duda es una muestra que merece ser contemplada con detenimiento.
Los esperamos!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38636302"/>
                  </a:ext>
                </a:extLst>
              </a:tr>
            </a:tbl>
          </a:graphicData>
        </a:graphic>
      </p:graphicFrame>
      <p:sp>
        <p:nvSpPr>
          <p:cNvPr id="4" name="Text Placeholder 3">
            <a:extLst>
              <a:ext uri="{FF2B5EF4-FFF2-40B4-BE49-F238E27FC236}">
                <a16:creationId xmlns:a16="http://schemas.microsoft.com/office/drawing/2014/main" id="{12B4EB25-376F-4224-905B-B67C7022005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9808319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4C07D-AB1F-4742-9047-33058DD483E5}"/>
              </a:ext>
            </a:extLst>
          </p:cNvPr>
          <p:cNvSpPr>
            <a:spLocks noGrp="1"/>
          </p:cNvSpPr>
          <p:nvPr>
            <p:ph type="title"/>
          </p:nvPr>
        </p:nvSpPr>
        <p:spPr/>
        <p:txBody>
          <a:bodyPr/>
          <a:lstStyle/>
          <a:p>
            <a:r>
              <a:rPr lang="en-US"/>
              <a:t>Facebook Own Posts Table - 20 of 21</a:t>
            </a:r>
          </a:p>
        </p:txBody>
      </p:sp>
      <p:graphicFrame>
        <p:nvGraphicFramePr>
          <p:cNvPr id="5" name="Table Placeholder 4">
            <a:extLst>
              <a:ext uri="{FF2B5EF4-FFF2-40B4-BE49-F238E27FC236}">
                <a16:creationId xmlns:a16="http://schemas.microsoft.com/office/drawing/2014/main" id="{74C12AF5-5144-45E4-A024-562C1983DFD0}"/>
              </a:ext>
            </a:extLst>
          </p:cNvPr>
          <p:cNvGraphicFramePr>
            <a:graphicFrameLocks noGrp="1"/>
          </p:cNvGraphicFramePr>
          <p:nvPr>
            <p:ph type="tbl" sz="quarter" idx="13"/>
            <p:extLst>
              <p:ext uri="{D42A27DB-BD31-4B8C-83A1-F6EECF244321}">
                <p14:modId xmlns:p14="http://schemas.microsoft.com/office/powerpoint/2010/main" val="3535664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02600873"/>
                    </a:ext>
                  </a:extLst>
                </a:gridCol>
                <a:gridCol w="658368">
                  <a:extLst>
                    <a:ext uri="{9D8B030D-6E8A-4147-A177-3AD203B41FA5}">
                      <a16:colId xmlns:a16="http://schemas.microsoft.com/office/drawing/2014/main" val="2211189340"/>
                    </a:ext>
                  </a:extLst>
                </a:gridCol>
                <a:gridCol w="658368">
                  <a:extLst>
                    <a:ext uri="{9D8B030D-6E8A-4147-A177-3AD203B41FA5}">
                      <a16:colId xmlns:a16="http://schemas.microsoft.com/office/drawing/2014/main" val="3266209867"/>
                    </a:ext>
                  </a:extLst>
                </a:gridCol>
                <a:gridCol w="658368">
                  <a:extLst>
                    <a:ext uri="{9D8B030D-6E8A-4147-A177-3AD203B41FA5}">
                      <a16:colId xmlns:a16="http://schemas.microsoft.com/office/drawing/2014/main" val="86147802"/>
                    </a:ext>
                  </a:extLst>
                </a:gridCol>
                <a:gridCol w="658368">
                  <a:extLst>
                    <a:ext uri="{9D8B030D-6E8A-4147-A177-3AD203B41FA5}">
                      <a16:colId xmlns:a16="http://schemas.microsoft.com/office/drawing/2014/main" val="1281578804"/>
                    </a:ext>
                  </a:extLst>
                </a:gridCol>
                <a:gridCol w="658368">
                  <a:extLst>
                    <a:ext uri="{9D8B030D-6E8A-4147-A177-3AD203B41FA5}">
                      <a16:colId xmlns:a16="http://schemas.microsoft.com/office/drawing/2014/main" val="3921157349"/>
                    </a:ext>
                  </a:extLst>
                </a:gridCol>
                <a:gridCol w="658368">
                  <a:extLst>
                    <a:ext uri="{9D8B030D-6E8A-4147-A177-3AD203B41FA5}">
                      <a16:colId xmlns:a16="http://schemas.microsoft.com/office/drawing/2014/main" val="291965119"/>
                    </a:ext>
                  </a:extLst>
                </a:gridCol>
                <a:gridCol w="658368">
                  <a:extLst>
                    <a:ext uri="{9D8B030D-6E8A-4147-A177-3AD203B41FA5}">
                      <a16:colId xmlns:a16="http://schemas.microsoft.com/office/drawing/2014/main" val="421700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28663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- 2017-10-18 17:48:36</a:t>
                      </a:r>
                      <a:r>
                        <a:rPr kumimoji="0" lang="es-ES" sz="1000" b="0" i="0" u="none" strike="noStrike" kern="1200" cap="none" spc="0" normalizeH="0" baseline="0" noProof="0">
                          <a:ln>
                            <a:noFill/>
                          </a:ln>
                          <a:solidFill>
                            <a:prstClr val="black"/>
                          </a:solidFill>
                          <a:effectLst/>
                          <a:uLnTx/>
                          <a:uFillTx/>
                          <a:latin typeface="+mn-lt"/>
                          <a:ea typeface="+mn-ea"/>
                          <a:cs typeface="+mn-cs"/>
                        </a:rPr>
                        <a:t>
CICLO DE CINE
Les compartimos el trailer del film  “La fiesta de Babette” del director Gabriel Axel, ambientada en el sigue XIX narra la historia de tres mujeres que ganan la lotería y con ese dinero agasajan a todos los vecinos con una cena al mejor estilo francés.
¿Cuando? Este viernes a las 20hs en 25 de Mayo 459, #SanIsidro. 
Para asistir a la función no es necesario el retiro de entradas o reservas previas, es gratuito y abierto a la comunidad. 
Para más información comunicarse al 4512-3375.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6714293"/>
                  </a:ext>
                </a:extLst>
              </a:tr>
            </a:tbl>
          </a:graphicData>
        </a:graphic>
      </p:graphicFrame>
      <p:sp>
        <p:nvSpPr>
          <p:cNvPr id="4" name="Text Placeholder 3">
            <a:extLst>
              <a:ext uri="{FF2B5EF4-FFF2-40B4-BE49-F238E27FC236}">
                <a16:creationId xmlns:a16="http://schemas.microsoft.com/office/drawing/2014/main" id="{6D8EE213-976F-49DA-9E6C-152666597BD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7437814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7D357-9731-4C2D-BBAB-F09DD2F2ADC4}"/>
              </a:ext>
            </a:extLst>
          </p:cNvPr>
          <p:cNvSpPr>
            <a:spLocks noGrp="1"/>
          </p:cNvSpPr>
          <p:nvPr>
            <p:ph type="title"/>
          </p:nvPr>
        </p:nvSpPr>
        <p:spPr/>
        <p:txBody>
          <a:bodyPr/>
          <a:lstStyle/>
          <a:p>
            <a:r>
              <a:rPr lang="en-US"/>
              <a:t>Facebook Own Posts Table - 21 of 21</a:t>
            </a:r>
          </a:p>
        </p:txBody>
      </p:sp>
      <p:graphicFrame>
        <p:nvGraphicFramePr>
          <p:cNvPr id="5" name="Table Placeholder 4">
            <a:extLst>
              <a:ext uri="{FF2B5EF4-FFF2-40B4-BE49-F238E27FC236}">
                <a16:creationId xmlns:a16="http://schemas.microsoft.com/office/drawing/2014/main" id="{97695318-9904-475A-A6E8-B9855C14579F}"/>
              </a:ext>
            </a:extLst>
          </p:cNvPr>
          <p:cNvGraphicFramePr>
            <a:graphicFrameLocks noGrp="1"/>
          </p:cNvGraphicFramePr>
          <p:nvPr>
            <p:ph type="tbl" sz="quarter" idx="13"/>
            <p:extLst>
              <p:ext uri="{D42A27DB-BD31-4B8C-83A1-F6EECF244321}">
                <p14:modId xmlns:p14="http://schemas.microsoft.com/office/powerpoint/2010/main" val="2451115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8847747"/>
                    </a:ext>
                  </a:extLst>
                </a:gridCol>
                <a:gridCol w="658368">
                  <a:extLst>
                    <a:ext uri="{9D8B030D-6E8A-4147-A177-3AD203B41FA5}">
                      <a16:colId xmlns:a16="http://schemas.microsoft.com/office/drawing/2014/main" val="3860625939"/>
                    </a:ext>
                  </a:extLst>
                </a:gridCol>
                <a:gridCol w="658368">
                  <a:extLst>
                    <a:ext uri="{9D8B030D-6E8A-4147-A177-3AD203B41FA5}">
                      <a16:colId xmlns:a16="http://schemas.microsoft.com/office/drawing/2014/main" val="1711303398"/>
                    </a:ext>
                  </a:extLst>
                </a:gridCol>
                <a:gridCol w="658368">
                  <a:extLst>
                    <a:ext uri="{9D8B030D-6E8A-4147-A177-3AD203B41FA5}">
                      <a16:colId xmlns:a16="http://schemas.microsoft.com/office/drawing/2014/main" val="2791095979"/>
                    </a:ext>
                  </a:extLst>
                </a:gridCol>
                <a:gridCol w="658368">
                  <a:extLst>
                    <a:ext uri="{9D8B030D-6E8A-4147-A177-3AD203B41FA5}">
                      <a16:colId xmlns:a16="http://schemas.microsoft.com/office/drawing/2014/main" val="2559605315"/>
                    </a:ext>
                  </a:extLst>
                </a:gridCol>
                <a:gridCol w="658368">
                  <a:extLst>
                    <a:ext uri="{9D8B030D-6E8A-4147-A177-3AD203B41FA5}">
                      <a16:colId xmlns:a16="http://schemas.microsoft.com/office/drawing/2014/main" val="4153856769"/>
                    </a:ext>
                  </a:extLst>
                </a:gridCol>
                <a:gridCol w="658368">
                  <a:extLst>
                    <a:ext uri="{9D8B030D-6E8A-4147-A177-3AD203B41FA5}">
                      <a16:colId xmlns:a16="http://schemas.microsoft.com/office/drawing/2014/main" val="1810324404"/>
                    </a:ext>
                  </a:extLst>
                </a:gridCol>
                <a:gridCol w="658368">
                  <a:extLst>
                    <a:ext uri="{9D8B030D-6E8A-4147-A177-3AD203B41FA5}">
                      <a16:colId xmlns:a16="http://schemas.microsoft.com/office/drawing/2014/main" val="183540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29806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- 2017-10-19 19:19:43</a:t>
                      </a:r>
                      <a:r>
                        <a:rPr kumimoji="0" lang="es-ES" sz="1000" b="0" i="0" u="none" strike="noStrike" kern="1200" cap="none" spc="0" normalizeH="0" baseline="0" noProof="0">
                          <a:ln>
                            <a:noFill/>
                          </a:ln>
                          <a:solidFill>
                            <a:prstClr val="black"/>
                          </a:solidFill>
                          <a:effectLst/>
                          <a:uLnTx/>
                          <a:uFillTx/>
                          <a:latin typeface="+mn-lt"/>
                          <a:ea typeface="+mn-ea"/>
                          <a:cs typeface="+mn-cs"/>
                        </a:rPr>
                        <a:t>
Estamos en el mes de la lucha contra el cáncer y hoy es el #DiaMundialdelCancerdeMama. Por eso, nos sumamos al objetivo de generar y difundir conciencia sobre la importancia del diagnóstico precoz y  nos vestimos de rosa que es el color que identifica esta campaña de concientización
¿Sabías que más del 95% de los casos son curables si se detectan a tiempo? El cáncer de mama se combate con prevención, información y educación. 
Durante octubre, Lalcec Argentina ofrece mamografías gratuitas para mujeres sin obra social, en distintas localidades del país a partir de los 40 años, que es cuando se recomienda iniciar con los primeros exámenes. Para más información podes ingresar en lalcec.org.ar
Seamos parte de esta campaña y difundamos la conducta de prevención.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02204430"/>
                  </a:ext>
                </a:extLst>
              </a:tr>
            </a:tbl>
          </a:graphicData>
        </a:graphic>
      </p:graphicFrame>
      <p:sp>
        <p:nvSpPr>
          <p:cNvPr id="4" name="Text Placeholder 3">
            <a:extLst>
              <a:ext uri="{FF2B5EF4-FFF2-40B4-BE49-F238E27FC236}">
                <a16:creationId xmlns:a16="http://schemas.microsoft.com/office/drawing/2014/main" id="{2A1440DB-6D75-4DD1-A3CA-4B36FB5B78DF}"/>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8931495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D11AF-BD3B-4CFC-B42D-DEBF5E3812AB}"/>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B35930E2-5875-431B-8659-657566FB6B69}"/>
              </a:ext>
            </a:extLst>
          </p:cNvPr>
          <p:cNvGraphicFramePr>
            <a:graphicFrameLocks noGrp="1"/>
          </p:cNvGraphicFramePr>
          <p:nvPr>
            <p:ph type="chart" sz="quarter" idx="13"/>
            <p:extLst>
              <p:ext uri="{D42A27DB-BD31-4B8C-83A1-F6EECF244321}">
                <p14:modId xmlns:p14="http://schemas.microsoft.com/office/powerpoint/2010/main" val="38137284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96B824-807E-426A-AEC8-904E056875D1}"/>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53668A8E-A637-4B1B-9CEF-AAC6D141F5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66525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88CD8-1C99-4E01-862A-4C7DA0D255D1}"/>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B1D4557B-8FBA-4C3B-91B9-5F4D4CDB4872}"/>
              </a:ext>
            </a:extLst>
          </p:cNvPr>
          <p:cNvGraphicFramePr>
            <a:graphicFrameLocks noGrp="1"/>
          </p:cNvGraphicFramePr>
          <p:nvPr>
            <p:ph type="chart" sz="quarter" idx="13"/>
            <p:extLst>
              <p:ext uri="{D42A27DB-BD31-4B8C-83A1-F6EECF244321}">
                <p14:modId xmlns:p14="http://schemas.microsoft.com/office/powerpoint/2010/main" val="14916044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9E7E39-F6F3-4E25-BDD4-27090D0D3320}"/>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BCD87795-8AC3-4A18-8B4F-AEDB255DA4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09154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78B5A-B880-4803-9F4F-F51A8259B9E9}"/>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EE650FA2-7E1C-416B-98DD-7954F26C6C70}"/>
              </a:ext>
            </a:extLst>
          </p:cNvPr>
          <p:cNvGraphicFramePr>
            <a:graphicFrameLocks noGrp="1"/>
          </p:cNvGraphicFramePr>
          <p:nvPr>
            <p:ph type="chart" sz="quarter" idx="13"/>
            <p:extLst>
              <p:ext uri="{D42A27DB-BD31-4B8C-83A1-F6EECF244321}">
                <p14:modId xmlns:p14="http://schemas.microsoft.com/office/powerpoint/2010/main" val="36732175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D713AD-C4F8-4733-9962-72B3D5F70048}"/>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B0354759-CFCE-428C-9C93-467C2097F1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8028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EC496-0C24-4FFD-8C99-E0FF559D6D31}"/>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D2F068BB-F335-47DD-8D31-1AC97AE50E02}"/>
              </a:ext>
            </a:extLst>
          </p:cNvPr>
          <p:cNvGraphicFramePr>
            <a:graphicFrameLocks noGrp="1"/>
          </p:cNvGraphicFramePr>
          <p:nvPr>
            <p:ph type="chart" sz="quarter" idx="13"/>
            <p:extLst>
              <p:ext uri="{D42A27DB-BD31-4B8C-83A1-F6EECF244321}">
                <p14:modId xmlns:p14="http://schemas.microsoft.com/office/powerpoint/2010/main" val="28614265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CA1D17-25FD-4453-BB05-BDB3DA57BE4D}"/>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E77B8DCE-CBAB-454C-B025-9507CA4F5D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88736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CA1B2-9809-4D44-A0E2-99CCC6B672C8}"/>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8BB3FD1A-6005-4F09-8BFE-23581E38C2F0}"/>
              </a:ext>
            </a:extLst>
          </p:cNvPr>
          <p:cNvGraphicFramePr>
            <a:graphicFrameLocks noGrp="1"/>
          </p:cNvGraphicFramePr>
          <p:nvPr>
            <p:ph type="chart" sz="quarter" idx="13"/>
            <p:extLst>
              <p:ext uri="{D42A27DB-BD31-4B8C-83A1-F6EECF244321}">
                <p14:modId xmlns:p14="http://schemas.microsoft.com/office/powerpoint/2010/main" val="1418838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0CD13B-8F25-49F0-898F-2C0222852644}"/>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20EB887F-21DC-4442-99E0-A9C3D65C7E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39105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F0CEE-40BF-4E2A-9232-D1DBF0D43A9F}"/>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5E1F37FF-FDFB-4796-BF8A-6273DFF2C1DB}"/>
              </a:ext>
            </a:extLst>
          </p:cNvPr>
          <p:cNvGraphicFramePr>
            <a:graphicFrameLocks noGrp="1"/>
          </p:cNvGraphicFramePr>
          <p:nvPr>
            <p:ph type="chart" sz="quarter" idx="13"/>
            <p:extLst>
              <p:ext uri="{D42A27DB-BD31-4B8C-83A1-F6EECF244321}">
                <p14:modId xmlns:p14="http://schemas.microsoft.com/office/powerpoint/2010/main" val="42211191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7E36EF-1DDF-44C6-841E-73EBE6282E36}"/>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2B21247E-F4B2-42BF-A100-9125A4143B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78966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CE001-DB55-4CEE-BD5F-E03CC9AB36CF}"/>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0A3100D1-4EAE-4449-8E42-3A828FC08D6F}"/>
              </a:ext>
            </a:extLst>
          </p:cNvPr>
          <p:cNvGraphicFramePr>
            <a:graphicFrameLocks noGrp="1"/>
          </p:cNvGraphicFramePr>
          <p:nvPr>
            <p:ph type="chart" sz="quarter" idx="13"/>
            <p:extLst>
              <p:ext uri="{D42A27DB-BD31-4B8C-83A1-F6EECF244321}">
                <p14:modId xmlns:p14="http://schemas.microsoft.com/office/powerpoint/2010/main" val="24259156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FAD274-E72C-45D2-A0D2-8D9EAEDD3586}"/>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90FC0EFC-9AED-4006-B8C1-3B2FA3F886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58259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E9B8A-C2AF-4EAA-997E-E587D55ECB2B}"/>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2464DB24-7EAC-4891-BBCF-7CFD6FA4AEF6}"/>
              </a:ext>
            </a:extLst>
          </p:cNvPr>
          <p:cNvGraphicFramePr>
            <a:graphicFrameLocks noGrp="1"/>
          </p:cNvGraphicFramePr>
          <p:nvPr>
            <p:ph type="chart" sz="quarter" idx="13"/>
            <p:extLst>
              <p:ext uri="{D42A27DB-BD31-4B8C-83A1-F6EECF244321}">
                <p14:modId xmlns:p14="http://schemas.microsoft.com/office/powerpoint/2010/main" val="27063112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0AA324-CCD6-4EBF-9054-69AB438793F5}"/>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C5B78FDB-AE58-4600-88D9-A612C41764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01976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60C48-37DB-4FBD-992E-7404F6CC1B9E}"/>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6AEE11D9-218A-43C9-854B-777F97C41391}"/>
              </a:ext>
            </a:extLst>
          </p:cNvPr>
          <p:cNvGraphicFramePr>
            <a:graphicFrameLocks noGrp="1"/>
          </p:cNvGraphicFramePr>
          <p:nvPr>
            <p:ph type="tbl" sz="quarter" idx="13"/>
            <p:extLst>
              <p:ext uri="{D42A27DB-BD31-4B8C-83A1-F6EECF244321}">
                <p14:modId xmlns:p14="http://schemas.microsoft.com/office/powerpoint/2010/main" val="3158079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61080934"/>
                    </a:ext>
                  </a:extLst>
                </a:gridCol>
                <a:gridCol w="2468880">
                  <a:extLst>
                    <a:ext uri="{9D8B030D-6E8A-4147-A177-3AD203B41FA5}">
                      <a16:colId xmlns:a16="http://schemas.microsoft.com/office/drawing/2014/main" val="4108055586"/>
                    </a:ext>
                  </a:extLst>
                </a:gridCol>
                <a:gridCol w="822960">
                  <a:extLst>
                    <a:ext uri="{9D8B030D-6E8A-4147-A177-3AD203B41FA5}">
                      <a16:colId xmlns:a16="http://schemas.microsoft.com/office/drawing/2014/main" val="701032997"/>
                    </a:ext>
                  </a:extLst>
                </a:gridCol>
                <a:gridCol w="822960">
                  <a:extLst>
                    <a:ext uri="{9D8B030D-6E8A-4147-A177-3AD203B41FA5}">
                      <a16:colId xmlns:a16="http://schemas.microsoft.com/office/drawing/2014/main" val="395407345"/>
                    </a:ext>
                  </a:extLst>
                </a:gridCol>
                <a:gridCol w="822960">
                  <a:extLst>
                    <a:ext uri="{9D8B030D-6E8A-4147-A177-3AD203B41FA5}">
                      <a16:colId xmlns:a16="http://schemas.microsoft.com/office/drawing/2014/main" val="3852934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787122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Susana Slutzker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291403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Bichy Puerto Craboledda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27655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Myrthes Kugler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33038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Patricia Patri Pato Pachu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89844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Ana Canarutti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12080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Monica Rodríguez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06292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Martina Isabel Catán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26850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Livi Gordyn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91589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Araceli Gilabert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32671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Marcelo Cosentino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45003487"/>
                  </a:ext>
                </a:extLst>
              </a:tr>
            </a:tbl>
          </a:graphicData>
        </a:graphic>
      </p:graphicFrame>
      <p:sp>
        <p:nvSpPr>
          <p:cNvPr id="4" name="Text Placeholder 3">
            <a:extLst>
              <a:ext uri="{FF2B5EF4-FFF2-40B4-BE49-F238E27FC236}">
                <a16:creationId xmlns:a16="http://schemas.microsoft.com/office/drawing/2014/main" id="{40FF81E1-7A81-49BE-BD17-3FAC23CC0F02}"/>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5693387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D03FF-2E9E-42AE-9258-F775107D7A9E}"/>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DC1D65DB-2E17-49A7-9F12-C58D3F2A73E5}"/>
              </a:ext>
            </a:extLst>
          </p:cNvPr>
          <p:cNvGraphicFramePr>
            <a:graphicFrameLocks noGrp="1"/>
          </p:cNvGraphicFramePr>
          <p:nvPr>
            <p:ph type="tbl" sz="quarter" idx="13"/>
            <p:extLst>
              <p:ext uri="{D42A27DB-BD31-4B8C-83A1-F6EECF244321}">
                <p14:modId xmlns:p14="http://schemas.microsoft.com/office/powerpoint/2010/main" val="3378076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50720172"/>
                    </a:ext>
                  </a:extLst>
                </a:gridCol>
                <a:gridCol w="2468880">
                  <a:extLst>
                    <a:ext uri="{9D8B030D-6E8A-4147-A177-3AD203B41FA5}">
                      <a16:colId xmlns:a16="http://schemas.microsoft.com/office/drawing/2014/main" val="2803611211"/>
                    </a:ext>
                  </a:extLst>
                </a:gridCol>
                <a:gridCol w="822960">
                  <a:extLst>
                    <a:ext uri="{9D8B030D-6E8A-4147-A177-3AD203B41FA5}">
                      <a16:colId xmlns:a16="http://schemas.microsoft.com/office/drawing/2014/main" val="141498266"/>
                    </a:ext>
                  </a:extLst>
                </a:gridCol>
                <a:gridCol w="822960">
                  <a:extLst>
                    <a:ext uri="{9D8B030D-6E8A-4147-A177-3AD203B41FA5}">
                      <a16:colId xmlns:a16="http://schemas.microsoft.com/office/drawing/2014/main" val="3090974301"/>
                    </a:ext>
                  </a:extLst>
                </a:gridCol>
                <a:gridCol w="822960">
                  <a:extLst>
                    <a:ext uri="{9D8B030D-6E8A-4147-A177-3AD203B41FA5}">
                      <a16:colId xmlns:a16="http://schemas.microsoft.com/office/drawing/2014/main" val="1891299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330900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Gabriela Andres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68172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Karmen Sepulveda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95557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Lucia Ruiz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8654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Ana Ciampoli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53522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David Stein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52539697"/>
                  </a:ext>
                </a:extLst>
              </a:tr>
            </a:tbl>
          </a:graphicData>
        </a:graphic>
      </p:graphicFrame>
      <p:sp>
        <p:nvSpPr>
          <p:cNvPr id="4" name="Text Placeholder 3">
            <a:extLst>
              <a:ext uri="{FF2B5EF4-FFF2-40B4-BE49-F238E27FC236}">
                <a16:creationId xmlns:a16="http://schemas.microsoft.com/office/drawing/2014/main" id="{01F9B37E-15F8-4C5F-8C2F-111A63F3454E}"/>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5273439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D18E8-0C72-4BDE-B4DA-F27D40666BEE}"/>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02160908-3F7D-49F5-BFD9-27267ED59383}"/>
              </a:ext>
            </a:extLst>
          </p:cNvPr>
          <p:cNvGraphicFramePr>
            <a:graphicFrameLocks noGrp="1"/>
          </p:cNvGraphicFramePr>
          <p:nvPr>
            <p:ph type="chart" sz="quarter" idx="13"/>
            <p:extLst>
              <p:ext uri="{D42A27DB-BD31-4B8C-83A1-F6EECF244321}">
                <p14:modId xmlns:p14="http://schemas.microsoft.com/office/powerpoint/2010/main" val="2092710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11FA8C-708E-421E-8354-FBF8658B2911}"/>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164752F3-B3A7-449A-B2C1-5C7F6F1E1B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48350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1237</Words>
  <Application>Microsoft Office PowerPoint</Application>
  <PresentationFormat>On-screen Show (4:3)</PresentationFormat>
  <Paragraphs>565</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21</vt:lpstr>
      <vt:lpstr>Facebook Own Posts Table - 2 of 21</vt:lpstr>
      <vt:lpstr>Facebook Own Posts Table - 3 of 21</vt:lpstr>
      <vt:lpstr>Facebook Own Posts Table - 4 of 21</vt:lpstr>
      <vt:lpstr>Facebook Own Posts Table - 5 of 21</vt:lpstr>
      <vt:lpstr>Facebook Own Posts Table - 6 of 21</vt:lpstr>
      <vt:lpstr>Facebook Own Posts Table - 7 of 21</vt:lpstr>
      <vt:lpstr>Facebook Own Posts Table - 8 of 21</vt:lpstr>
      <vt:lpstr>Facebook Own Posts Table - 9 of 21</vt:lpstr>
      <vt:lpstr>Facebook Own Posts Table - 10 of 21</vt:lpstr>
      <vt:lpstr>Facebook Own Posts Table - 11 of 21</vt:lpstr>
      <vt:lpstr>Facebook Own Posts Table - 12 of 21</vt:lpstr>
      <vt:lpstr>Facebook Own Posts Table - 13 of 21</vt:lpstr>
      <vt:lpstr>Facebook Own Posts Table - 14 of 21</vt:lpstr>
      <vt:lpstr>Facebook Own Posts Table - 15 of 21</vt:lpstr>
      <vt:lpstr>Facebook Own Posts Table - 16 of 21</vt:lpstr>
      <vt:lpstr>Facebook Own Posts Table - 17 of 21</vt:lpstr>
      <vt:lpstr>Facebook Own Posts Table - 18 of 21</vt:lpstr>
      <vt:lpstr>Facebook Own Posts Table - 19 of 21</vt:lpstr>
      <vt:lpstr>Facebook Own Posts Table - 20 of 21</vt:lpstr>
      <vt:lpstr>Facebook Own Posts Table - 21 of 21</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2017-11-04T13:47:08Z</dcterms:created>
  <dcterms:modified xsi:type="dcterms:W3CDTF">2017-11-04T13:47:56Z</dcterms:modified>
</cp:coreProperties>
</file>