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4487</c:v>
                </c:pt>
                <c:pt idx="1">
                  <c:v>4491</c:v>
                </c:pt>
                <c:pt idx="2">
                  <c:v>4497</c:v>
                </c:pt>
                <c:pt idx="3">
                  <c:v>4506</c:v>
                </c:pt>
                <c:pt idx="4">
                  <c:v>4515</c:v>
                </c:pt>
                <c:pt idx="5">
                  <c:v>4523</c:v>
                </c:pt>
                <c:pt idx="6">
                  <c:v>4529</c:v>
                </c:pt>
                <c:pt idx="7">
                  <c:v>4533</c:v>
                </c:pt>
                <c:pt idx="8">
                  <c:v>4534</c:v>
                </c:pt>
                <c:pt idx="9">
                  <c:v>4536</c:v>
                </c:pt>
                <c:pt idx="10">
                  <c:v>4539</c:v>
                </c:pt>
                <c:pt idx="11">
                  <c:v>4538</c:v>
                </c:pt>
                <c:pt idx="12">
                  <c:v>4545</c:v>
                </c:pt>
                <c:pt idx="13">
                  <c:v>4553</c:v>
                </c:pt>
                <c:pt idx="14">
                  <c:v>4555</c:v>
                </c:pt>
                <c:pt idx="15">
                  <c:v>4556</c:v>
                </c:pt>
                <c:pt idx="16">
                  <c:v>4559</c:v>
                </c:pt>
                <c:pt idx="17">
                  <c:v>4561</c:v>
                </c:pt>
                <c:pt idx="18">
                  <c:v>4566</c:v>
                </c:pt>
                <c:pt idx="19">
                  <c:v>4574</c:v>
                </c:pt>
                <c:pt idx="20">
                  <c:v>4583</c:v>
                </c:pt>
                <c:pt idx="21">
                  <c:v>4600</c:v>
                </c:pt>
                <c:pt idx="22">
                  <c:v>4606</c:v>
                </c:pt>
                <c:pt idx="23">
                  <c:v>4607</c:v>
                </c:pt>
                <c:pt idx="24">
                  <c:v>4618</c:v>
                </c:pt>
                <c:pt idx="25">
                  <c:v>4632</c:v>
                </c:pt>
                <c:pt idx="26">
                  <c:v>4634</c:v>
                </c:pt>
                <c:pt idx="27">
                  <c:v>4635</c:v>
                </c:pt>
                <c:pt idx="28">
                  <c:v>4640</c:v>
                </c:pt>
                <c:pt idx="29">
                  <c:v>4647</c:v>
                </c:pt>
                <c:pt idx="30">
                  <c:v>4662</c:v>
                </c:pt>
              </c:numCache>
            </c:numRef>
          </c:val>
          <c:smooth val="0"/>
          <c:extLst>
            <c:ext xmlns:c16="http://schemas.microsoft.com/office/drawing/2014/chart" uri="{C3380CC4-5D6E-409C-BE32-E72D297353CC}">
              <c16:uniqueId val="{00000000-E7E2-4D1D-93D1-09F816EEC18F}"/>
            </c:ext>
          </c:extLst>
        </c:ser>
        <c:dLbls>
          <c:showLegendKey val="0"/>
          <c:showVal val="0"/>
          <c:showCatName val="0"/>
          <c:showSerName val="0"/>
          <c:showPercent val="0"/>
          <c:showBubbleSize val="0"/>
        </c:dLbls>
        <c:smooth val="0"/>
        <c:axId val="241377032"/>
        <c:axId val="241383264"/>
      </c:lineChart>
      <c:dateAx>
        <c:axId val="24137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83264"/>
        <c:crosses val="autoZero"/>
        <c:auto val="1"/>
        <c:lblOffset val="100"/>
        <c:baseTimeUnit val="days"/>
      </c:dateAx>
      <c:valAx>
        <c:axId val="24138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7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SUTE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87E-4639-905B-2D497C96E5C7}"/>
            </c:ext>
          </c:extLst>
        </c:ser>
        <c:dLbls>
          <c:showLegendKey val="0"/>
          <c:showVal val="0"/>
          <c:showCatName val="0"/>
          <c:showSerName val="0"/>
          <c:showPercent val="0"/>
          <c:showBubbleSize val="0"/>
        </c:dLbls>
        <c:axId val="241223512"/>
        <c:axId val="241221544"/>
      </c:radarChart>
      <c:catAx>
        <c:axId val="24122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21544"/>
        <c:crosses val="autoZero"/>
        <c:auto val="1"/>
        <c:lblAlgn val="ctr"/>
        <c:lblOffset val="100"/>
        <c:noMultiLvlLbl val="0"/>
      </c:catAx>
      <c:valAx>
        <c:axId val="24122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2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1.5158270173874</c:v>
                </c:pt>
                <c:pt idx="1">
                  <c:v>2.0160392069503001</c:v>
                </c:pt>
                <c:pt idx="2">
                  <c:v>0.40053404539386001</c:v>
                </c:pt>
                <c:pt idx="3">
                  <c:v>0.99237206546693002</c:v>
                </c:pt>
                <c:pt idx="4">
                  <c:v>1.5890613451589</c:v>
                </c:pt>
                <c:pt idx="5">
                  <c:v>1.57114405842</c:v>
                </c:pt>
                <c:pt idx="6">
                  <c:v>0.2651347768449</c:v>
                </c:pt>
                <c:pt idx="7">
                  <c:v>0</c:v>
                </c:pt>
                <c:pt idx="8">
                  <c:v>0.26472534745201998</c:v>
                </c:pt>
                <c:pt idx="9">
                  <c:v>0.73502388827637</c:v>
                </c:pt>
                <c:pt idx="10">
                  <c:v>0.70531188009697998</c:v>
                </c:pt>
                <c:pt idx="11">
                  <c:v>0.4627589246364</c:v>
                </c:pt>
                <c:pt idx="12">
                  <c:v>0.69735006973501001</c:v>
                </c:pt>
                <c:pt idx="13">
                  <c:v>3.1875137392833999</c:v>
                </c:pt>
                <c:pt idx="14">
                  <c:v>0</c:v>
                </c:pt>
                <c:pt idx="15">
                  <c:v>0</c:v>
                </c:pt>
                <c:pt idx="16">
                  <c:v>0.97286226318484004</c:v>
                </c:pt>
                <c:pt idx="17">
                  <c:v>0.51900584795322002</c:v>
                </c:pt>
                <c:pt idx="18">
                  <c:v>0.86931112572138003</c:v>
                </c:pt>
                <c:pt idx="19">
                  <c:v>0.69146608315098002</c:v>
                </c:pt>
                <c:pt idx="20">
                  <c:v>0.60069899519440995</c:v>
                </c:pt>
                <c:pt idx="21">
                  <c:v>0.13069048137660999</c:v>
                </c:pt>
                <c:pt idx="22">
                  <c:v>0.42725758563256</c:v>
                </c:pt>
                <c:pt idx="23">
                  <c:v>1.5269937762339001</c:v>
                </c:pt>
                <c:pt idx="24">
                  <c:v>3.9245446660884999</c:v>
                </c:pt>
                <c:pt idx="25">
                  <c:v>1.1135135135134999</c:v>
                </c:pt>
                <c:pt idx="26">
                  <c:v>0.43168573278653</c:v>
                </c:pt>
                <c:pt idx="27">
                  <c:v>0.15105740181269001</c:v>
                </c:pt>
                <c:pt idx="28">
                  <c:v>0.15095967220185</c:v>
                </c:pt>
                <c:pt idx="29">
                  <c:v>1.6655897767248</c:v>
                </c:pt>
                <c:pt idx="30">
                  <c:v>0.79501504082509999</c:v>
                </c:pt>
              </c:numCache>
            </c:numRef>
          </c:val>
          <c:smooth val="0"/>
          <c:extLst>
            <c:ext xmlns:c16="http://schemas.microsoft.com/office/drawing/2014/chart" uri="{C3380CC4-5D6E-409C-BE32-E72D297353CC}">
              <c16:uniqueId val="{00000000-17D4-4EB5-98F7-A523C3B1496B}"/>
            </c:ext>
          </c:extLst>
        </c:ser>
        <c:dLbls>
          <c:showLegendKey val="0"/>
          <c:showVal val="0"/>
          <c:showCatName val="0"/>
          <c:showSerName val="0"/>
          <c:showPercent val="0"/>
          <c:showBubbleSize val="0"/>
        </c:dLbls>
        <c:smooth val="0"/>
        <c:axId val="286746920"/>
        <c:axId val="286745280"/>
      </c:lineChart>
      <c:dateAx>
        <c:axId val="28674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45280"/>
        <c:crosses val="autoZero"/>
        <c:auto val="1"/>
        <c:lblOffset val="100"/>
        <c:baseTimeUnit val="days"/>
      </c:dateAx>
      <c:valAx>
        <c:axId val="28674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4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6</c:v>
                </c:pt>
                <c:pt idx="3">
                  <c:v>7</c:v>
                </c:pt>
                <c:pt idx="4">
                  <c:v>6</c:v>
                </c:pt>
                <c:pt idx="5">
                  <c:v>6</c:v>
                </c:pt>
                <c:pt idx="6">
                  <c:v>6</c:v>
                </c:pt>
              </c:numCache>
            </c:numRef>
          </c:val>
          <c:extLst>
            <c:ext xmlns:c16="http://schemas.microsoft.com/office/drawing/2014/chart" uri="{C3380CC4-5D6E-409C-BE32-E72D297353CC}">
              <c16:uniqueId val="{00000000-60B8-4846-BE3F-E56AC6484412}"/>
            </c:ext>
          </c:extLst>
        </c:ser>
        <c:dLbls>
          <c:showLegendKey val="0"/>
          <c:showVal val="0"/>
          <c:showCatName val="0"/>
          <c:showSerName val="0"/>
          <c:showPercent val="0"/>
          <c:showBubbleSize val="0"/>
        </c:dLbls>
        <c:gapWidth val="219"/>
        <c:overlap val="-27"/>
        <c:axId val="288215336"/>
        <c:axId val="288210744"/>
      </c:barChart>
      <c:catAx>
        <c:axId val="28821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10744"/>
        <c:crosses val="autoZero"/>
        <c:auto val="1"/>
        <c:lblAlgn val="ctr"/>
        <c:lblOffset val="100"/>
        <c:noMultiLvlLbl val="0"/>
      </c:catAx>
      <c:valAx>
        <c:axId val="28821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1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4</c:v>
                </c:pt>
                <c:pt idx="2">
                  <c:v>6</c:v>
                </c:pt>
                <c:pt idx="3">
                  <c:v>9</c:v>
                </c:pt>
                <c:pt idx="4">
                  <c:v>9</c:v>
                </c:pt>
                <c:pt idx="5">
                  <c:v>8</c:v>
                </c:pt>
                <c:pt idx="6">
                  <c:v>6</c:v>
                </c:pt>
                <c:pt idx="7">
                  <c:v>4</c:v>
                </c:pt>
                <c:pt idx="8">
                  <c:v>1</c:v>
                </c:pt>
                <c:pt idx="9">
                  <c:v>2</c:v>
                </c:pt>
                <c:pt idx="10">
                  <c:v>3</c:v>
                </c:pt>
                <c:pt idx="11">
                  <c:v>-1</c:v>
                </c:pt>
                <c:pt idx="12">
                  <c:v>7</c:v>
                </c:pt>
                <c:pt idx="13">
                  <c:v>8</c:v>
                </c:pt>
                <c:pt idx="14">
                  <c:v>2</c:v>
                </c:pt>
                <c:pt idx="15">
                  <c:v>1</c:v>
                </c:pt>
                <c:pt idx="16">
                  <c:v>3</c:v>
                </c:pt>
                <c:pt idx="17">
                  <c:v>2</c:v>
                </c:pt>
                <c:pt idx="18">
                  <c:v>5</c:v>
                </c:pt>
                <c:pt idx="19">
                  <c:v>8</c:v>
                </c:pt>
                <c:pt idx="20">
                  <c:v>9</c:v>
                </c:pt>
                <c:pt idx="21">
                  <c:v>17</c:v>
                </c:pt>
                <c:pt idx="22">
                  <c:v>6</c:v>
                </c:pt>
                <c:pt idx="23">
                  <c:v>1</c:v>
                </c:pt>
                <c:pt idx="24">
                  <c:v>11</c:v>
                </c:pt>
                <c:pt idx="25">
                  <c:v>14</c:v>
                </c:pt>
                <c:pt idx="26">
                  <c:v>2</c:v>
                </c:pt>
                <c:pt idx="27">
                  <c:v>1</c:v>
                </c:pt>
                <c:pt idx="28">
                  <c:v>5</c:v>
                </c:pt>
                <c:pt idx="29">
                  <c:v>7</c:v>
                </c:pt>
                <c:pt idx="30">
                  <c:v>15</c:v>
                </c:pt>
              </c:numCache>
            </c:numRef>
          </c:val>
          <c:smooth val="0"/>
          <c:extLst>
            <c:ext xmlns:c16="http://schemas.microsoft.com/office/drawing/2014/chart" uri="{C3380CC4-5D6E-409C-BE32-E72D297353CC}">
              <c16:uniqueId val="{00000000-1F88-4930-B972-D73893C147AA}"/>
            </c:ext>
          </c:extLst>
        </c:ser>
        <c:dLbls>
          <c:showLegendKey val="0"/>
          <c:showVal val="0"/>
          <c:showCatName val="0"/>
          <c:showSerName val="0"/>
          <c:showPercent val="0"/>
          <c:showBubbleSize val="0"/>
        </c:dLbls>
        <c:smooth val="0"/>
        <c:axId val="288211728"/>
        <c:axId val="288212056"/>
      </c:lineChart>
      <c:dateAx>
        <c:axId val="28821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12056"/>
        <c:crosses val="autoZero"/>
        <c:auto val="1"/>
        <c:lblOffset val="100"/>
        <c:baseTimeUnit val="days"/>
      </c:dateAx>
      <c:valAx>
        <c:axId val="28821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1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2</c:v>
                </c:pt>
                <c:pt idx="2">
                  <c:v>1</c:v>
                </c:pt>
                <c:pt idx="3">
                  <c:v>3</c:v>
                </c:pt>
                <c:pt idx="4">
                  <c:v>3</c:v>
                </c:pt>
                <c:pt idx="5">
                  <c:v>3</c:v>
                </c:pt>
                <c:pt idx="6">
                  <c:v>2</c:v>
                </c:pt>
                <c:pt idx="7">
                  <c:v>0</c:v>
                </c:pt>
                <c:pt idx="8">
                  <c:v>3</c:v>
                </c:pt>
                <c:pt idx="9">
                  <c:v>3</c:v>
                </c:pt>
                <c:pt idx="10">
                  <c:v>4</c:v>
                </c:pt>
                <c:pt idx="11">
                  <c:v>3</c:v>
                </c:pt>
                <c:pt idx="12">
                  <c:v>3</c:v>
                </c:pt>
                <c:pt idx="13">
                  <c:v>1</c:v>
                </c:pt>
                <c:pt idx="14">
                  <c:v>0</c:v>
                </c:pt>
                <c:pt idx="15">
                  <c:v>0</c:v>
                </c:pt>
                <c:pt idx="16">
                  <c:v>3</c:v>
                </c:pt>
                <c:pt idx="17">
                  <c:v>3</c:v>
                </c:pt>
                <c:pt idx="18">
                  <c:v>3</c:v>
                </c:pt>
                <c:pt idx="19">
                  <c:v>5</c:v>
                </c:pt>
                <c:pt idx="20">
                  <c:v>4</c:v>
                </c:pt>
                <c:pt idx="21">
                  <c:v>1</c:v>
                </c:pt>
                <c:pt idx="22">
                  <c:v>3</c:v>
                </c:pt>
                <c:pt idx="23">
                  <c:v>3</c:v>
                </c:pt>
                <c:pt idx="24">
                  <c:v>2</c:v>
                </c:pt>
                <c:pt idx="25">
                  <c:v>2</c:v>
                </c:pt>
                <c:pt idx="26">
                  <c:v>2</c:v>
                </c:pt>
                <c:pt idx="27">
                  <c:v>1</c:v>
                </c:pt>
                <c:pt idx="28">
                  <c:v>1</c:v>
                </c:pt>
                <c:pt idx="29">
                  <c:v>3</c:v>
                </c:pt>
                <c:pt idx="30">
                  <c:v>4</c:v>
                </c:pt>
              </c:numCache>
            </c:numRef>
          </c:val>
          <c:smooth val="0"/>
          <c:extLst>
            <c:ext xmlns:c16="http://schemas.microsoft.com/office/drawing/2014/chart" uri="{C3380CC4-5D6E-409C-BE32-E72D297353CC}">
              <c16:uniqueId val="{00000000-F2CD-4975-B1C3-C225B56DA118}"/>
            </c:ext>
          </c:extLst>
        </c:ser>
        <c:dLbls>
          <c:showLegendKey val="0"/>
          <c:showVal val="0"/>
          <c:showCatName val="0"/>
          <c:showSerName val="0"/>
          <c:showPercent val="0"/>
          <c:showBubbleSize val="0"/>
        </c:dLbls>
        <c:smooth val="0"/>
        <c:axId val="359585336"/>
        <c:axId val="359585664"/>
      </c:lineChart>
      <c:dateAx>
        <c:axId val="359585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5664"/>
        <c:crosses val="autoZero"/>
        <c:auto val="1"/>
        <c:lblOffset val="100"/>
        <c:baseTimeUnit val="days"/>
      </c:dateAx>
      <c:valAx>
        <c:axId val="35958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14</c:v>
                </c:pt>
                <c:pt idx="2">
                  <c:v>12</c:v>
                </c:pt>
                <c:pt idx="3">
                  <c:v>11</c:v>
                </c:pt>
                <c:pt idx="4">
                  <c:v>13</c:v>
                </c:pt>
                <c:pt idx="5">
                  <c:v>8</c:v>
                </c:pt>
                <c:pt idx="6">
                  <c:v>3</c:v>
                </c:pt>
              </c:numCache>
            </c:numRef>
          </c:val>
          <c:extLst>
            <c:ext xmlns:c16="http://schemas.microsoft.com/office/drawing/2014/chart" uri="{C3380CC4-5D6E-409C-BE32-E72D297353CC}">
              <c16:uniqueId val="{00000000-8577-4A4D-9D88-445344306BDA}"/>
            </c:ext>
          </c:extLst>
        </c:ser>
        <c:dLbls>
          <c:showLegendKey val="0"/>
          <c:showVal val="0"/>
          <c:showCatName val="0"/>
          <c:showSerName val="0"/>
          <c:showPercent val="0"/>
          <c:showBubbleSize val="0"/>
        </c:dLbls>
        <c:gapWidth val="219"/>
        <c:overlap val="-27"/>
        <c:axId val="359593864"/>
        <c:axId val="359585008"/>
      </c:barChart>
      <c:catAx>
        <c:axId val="35959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85008"/>
        <c:crosses val="autoZero"/>
        <c:auto val="1"/>
        <c:lblAlgn val="ctr"/>
        <c:lblOffset val="100"/>
        <c:noMultiLvlLbl val="0"/>
      </c:catAx>
      <c:valAx>
        <c:axId val="35958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1.0096593393489</c:v>
                </c:pt>
                <c:pt idx="1">
                  <c:v>0.95258916859266995</c:v>
                </c:pt>
                <c:pt idx="2">
                  <c:v>1.2662148374872</c:v>
                </c:pt>
                <c:pt idx="3">
                  <c:v>0.99375919227252996</c:v>
                </c:pt>
                <c:pt idx="4">
                  <c:v>0.85096364064444996</c:v>
                </c:pt>
                <c:pt idx="5">
                  <c:v>0.78159160472234002</c:v>
                </c:pt>
                <c:pt idx="6">
                  <c:v>0.59029296020987998</c:v>
                </c:pt>
              </c:numCache>
            </c:numRef>
          </c:val>
          <c:extLst>
            <c:ext xmlns:c16="http://schemas.microsoft.com/office/drawing/2014/chart" uri="{C3380CC4-5D6E-409C-BE32-E72D297353CC}">
              <c16:uniqueId val="{00000000-A3A2-4B7D-A7E5-E856B79E4A7C}"/>
            </c:ext>
          </c:extLst>
        </c:ser>
        <c:dLbls>
          <c:showLegendKey val="0"/>
          <c:showVal val="0"/>
          <c:showCatName val="0"/>
          <c:showSerName val="0"/>
          <c:showPercent val="0"/>
          <c:showBubbleSize val="0"/>
        </c:dLbls>
        <c:gapWidth val="219"/>
        <c:overlap val="-27"/>
        <c:axId val="359595504"/>
        <c:axId val="359595176"/>
      </c:barChart>
      <c:catAx>
        <c:axId val="35959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5176"/>
        <c:crosses val="autoZero"/>
        <c:auto val="1"/>
        <c:lblAlgn val="ctr"/>
        <c:lblOffset val="100"/>
        <c:noMultiLvlLbl val="0"/>
      </c:catAx>
      <c:valAx>
        <c:axId val="35959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9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1</c:v>
                </c:pt>
              </c:numCache>
            </c:numRef>
          </c:val>
          <c:extLst>
            <c:ext xmlns:c16="http://schemas.microsoft.com/office/drawing/2014/chart" uri="{C3380CC4-5D6E-409C-BE32-E72D297353CC}">
              <c16:uniqueId val="{00000000-7375-4BE5-90F2-CC6B7E3E7466}"/>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44</c:v>
                </c:pt>
              </c:numCache>
            </c:numRef>
          </c:val>
          <c:extLst>
            <c:ext xmlns:c16="http://schemas.microsoft.com/office/drawing/2014/chart" uri="{C3380CC4-5D6E-409C-BE32-E72D297353CC}">
              <c16:uniqueId val="{00000001-7375-4BE5-90F2-CC6B7E3E7466}"/>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26</c:v>
                </c:pt>
              </c:numCache>
            </c:numRef>
          </c:val>
          <c:extLst>
            <c:ext xmlns:c16="http://schemas.microsoft.com/office/drawing/2014/chart" uri="{C3380CC4-5D6E-409C-BE32-E72D297353CC}">
              <c16:uniqueId val="{00000002-7375-4BE5-90F2-CC6B7E3E7466}"/>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1</c:v>
                </c:pt>
              </c:numCache>
            </c:numRef>
          </c:val>
          <c:extLst>
            <c:ext xmlns:c16="http://schemas.microsoft.com/office/drawing/2014/chart" uri="{C3380CC4-5D6E-409C-BE32-E72D297353CC}">
              <c16:uniqueId val="{00000003-7375-4BE5-90F2-CC6B7E3E7466}"/>
            </c:ext>
          </c:extLst>
        </c:ser>
        <c:dLbls>
          <c:showLegendKey val="0"/>
          <c:showVal val="0"/>
          <c:showCatName val="0"/>
          <c:showSerName val="0"/>
          <c:showPercent val="0"/>
          <c:showBubbleSize val="0"/>
        </c:dLbls>
        <c:gapWidth val="150"/>
        <c:overlap val="100"/>
        <c:axId val="355777344"/>
        <c:axId val="355777672"/>
      </c:barChart>
      <c:catAx>
        <c:axId val="35577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77672"/>
        <c:crosses val="autoZero"/>
        <c:auto val="1"/>
        <c:lblAlgn val="ctr"/>
        <c:lblOffset val="100"/>
        <c:noMultiLvlLbl val="0"/>
      </c:catAx>
      <c:valAx>
        <c:axId val="355777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7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0.10933741526350001</c:v>
                </c:pt>
                <c:pt idx="10">
                  <c:v>0.93592827465559003</c:v>
                </c:pt>
                <c:pt idx="11">
                  <c:v>0.46546499640748001</c:v>
                </c:pt>
                <c:pt idx="12">
                  <c:v>1.0590109649807999</c:v>
                </c:pt>
                <c:pt idx="13">
                  <c:v>0.98403673737152997</c:v>
                </c:pt>
                <c:pt idx="14">
                  <c:v>1.0715066695822999</c:v>
                </c:pt>
                <c:pt idx="15">
                  <c:v>1.0660397988192001</c:v>
                </c:pt>
                <c:pt idx="16">
                  <c:v>2.2414170129017998</c:v>
                </c:pt>
                <c:pt idx="17">
                  <c:v>0.90968729499235002</c:v>
                </c:pt>
                <c:pt idx="18">
                  <c:v>0.26787666739558003</c:v>
                </c:pt>
                <c:pt idx="19">
                  <c:v>1.0277717034769001</c:v>
                </c:pt>
                <c:pt idx="20">
                  <c:v>0.62686784751074998</c:v>
                </c:pt>
                <c:pt idx="21">
                  <c:v>1.0277717034769001</c:v>
                </c:pt>
                <c:pt idx="22">
                  <c:v>1.5380129747066</c:v>
                </c:pt>
                <c:pt idx="23">
                  <c:v>0</c:v>
                </c:pt>
              </c:numCache>
            </c:numRef>
          </c:val>
          <c:smooth val="0"/>
          <c:extLst>
            <c:ext xmlns:c16="http://schemas.microsoft.com/office/drawing/2014/chart" uri="{C3380CC4-5D6E-409C-BE32-E72D297353CC}">
              <c16:uniqueId val="{00000000-3C1F-47FA-84AF-86156D42DD3C}"/>
            </c:ext>
          </c:extLst>
        </c:ser>
        <c:dLbls>
          <c:showLegendKey val="0"/>
          <c:showVal val="0"/>
          <c:showCatName val="0"/>
          <c:showSerName val="0"/>
          <c:showPercent val="0"/>
          <c:showBubbleSize val="0"/>
        </c:dLbls>
        <c:smooth val="0"/>
        <c:axId val="355763240"/>
        <c:axId val="355763896"/>
      </c:lineChart>
      <c:catAx>
        <c:axId val="35576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63896"/>
        <c:crosses val="autoZero"/>
        <c:auto val="1"/>
        <c:lblAlgn val="ctr"/>
        <c:lblOffset val="100"/>
        <c:noMultiLvlLbl val="0"/>
      </c:catAx>
      <c:valAx>
        <c:axId val="35576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6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5</c:v>
                </c:pt>
                <c:pt idx="11">
                  <c:v>7</c:v>
                </c:pt>
                <c:pt idx="12">
                  <c:v>7</c:v>
                </c:pt>
                <c:pt idx="13">
                  <c:v>7</c:v>
                </c:pt>
                <c:pt idx="14">
                  <c:v>6</c:v>
                </c:pt>
                <c:pt idx="15">
                  <c:v>4</c:v>
                </c:pt>
                <c:pt idx="16">
                  <c:v>2</c:v>
                </c:pt>
                <c:pt idx="17">
                  <c:v>5</c:v>
                </c:pt>
                <c:pt idx="18">
                  <c:v>4</c:v>
                </c:pt>
                <c:pt idx="19">
                  <c:v>3</c:v>
                </c:pt>
                <c:pt idx="20">
                  <c:v>3</c:v>
                </c:pt>
                <c:pt idx="21">
                  <c:v>12</c:v>
                </c:pt>
                <c:pt idx="22">
                  <c:v>6</c:v>
                </c:pt>
                <c:pt idx="23">
                  <c:v>0</c:v>
                </c:pt>
              </c:numCache>
            </c:numRef>
          </c:val>
          <c:smooth val="0"/>
          <c:extLst>
            <c:ext xmlns:c16="http://schemas.microsoft.com/office/drawing/2014/chart" uri="{C3380CC4-5D6E-409C-BE32-E72D297353CC}">
              <c16:uniqueId val="{00000000-A89E-4116-AB46-485394FDF828}"/>
            </c:ext>
          </c:extLst>
        </c:ser>
        <c:dLbls>
          <c:showLegendKey val="0"/>
          <c:showVal val="0"/>
          <c:showCatName val="0"/>
          <c:showSerName val="0"/>
          <c:showPercent val="0"/>
          <c:showBubbleSize val="0"/>
        </c:dLbls>
        <c:smooth val="0"/>
        <c:axId val="289407608"/>
        <c:axId val="289407936"/>
      </c:lineChart>
      <c:catAx>
        <c:axId val="28940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07936"/>
        <c:crosses val="autoZero"/>
        <c:auto val="1"/>
        <c:lblAlgn val="ctr"/>
        <c:lblOffset val="100"/>
        <c:noMultiLvlLbl val="0"/>
      </c:catAx>
      <c:valAx>
        <c:axId val="28940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0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0.43639537420903002</c:v>
                </c:pt>
                <c:pt idx="1">
                  <c:v>1.0936558197396999</c:v>
                </c:pt>
                <c:pt idx="2">
                  <c:v>0.80560029326232996</c:v>
                </c:pt>
                <c:pt idx="3">
                  <c:v>0</c:v>
                </c:pt>
                <c:pt idx="4">
                  <c:v>0</c:v>
                </c:pt>
                <c:pt idx="5">
                  <c:v>0</c:v>
                </c:pt>
                <c:pt idx="6">
                  <c:v>0.24261138067931001</c:v>
                </c:pt>
              </c:numCache>
            </c:numRef>
          </c:val>
          <c:extLst>
            <c:ext xmlns:c16="http://schemas.microsoft.com/office/drawing/2014/chart" uri="{C3380CC4-5D6E-409C-BE32-E72D297353CC}">
              <c16:uniqueId val="{00000000-C612-40FA-9497-8AED938A9168}"/>
            </c:ext>
          </c:extLst>
        </c:ser>
        <c:dLbls>
          <c:showLegendKey val="0"/>
          <c:showVal val="0"/>
          <c:showCatName val="0"/>
          <c:showSerName val="0"/>
          <c:showPercent val="0"/>
          <c:showBubbleSize val="0"/>
        </c:dLbls>
        <c:gapWidth val="219"/>
        <c:overlap val="-27"/>
        <c:axId val="241377688"/>
        <c:axId val="242269784"/>
      </c:barChart>
      <c:catAx>
        <c:axId val="24137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269784"/>
        <c:crosses val="autoZero"/>
        <c:auto val="1"/>
        <c:lblAlgn val="ctr"/>
        <c:lblOffset val="100"/>
        <c:noMultiLvlLbl val="0"/>
      </c:catAx>
      <c:valAx>
        <c:axId val="24226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7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1638</c:v>
                </c:pt>
              </c:numCache>
            </c:numRef>
          </c:val>
          <c:extLst>
            <c:ext xmlns:c16="http://schemas.microsoft.com/office/drawing/2014/chart" uri="{C3380CC4-5D6E-409C-BE32-E72D297353CC}">
              <c16:uniqueId val="{00000000-9F1E-43F4-BCA6-428450CEFE8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130</c:v>
                </c:pt>
              </c:numCache>
            </c:numRef>
          </c:val>
          <c:extLst>
            <c:ext xmlns:c16="http://schemas.microsoft.com/office/drawing/2014/chart" uri="{C3380CC4-5D6E-409C-BE32-E72D297353CC}">
              <c16:uniqueId val="{00000001-9F1E-43F4-BCA6-428450CEFE8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5</c:v>
                </c:pt>
              </c:numCache>
            </c:numRef>
          </c:val>
          <c:extLst>
            <c:ext xmlns:c16="http://schemas.microsoft.com/office/drawing/2014/chart" uri="{C3380CC4-5D6E-409C-BE32-E72D297353CC}">
              <c16:uniqueId val="{00000002-9F1E-43F4-BCA6-428450CEFE8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1</c:v>
                </c:pt>
              </c:numCache>
            </c:numRef>
          </c:val>
          <c:extLst>
            <c:ext xmlns:c16="http://schemas.microsoft.com/office/drawing/2014/chart" uri="{C3380CC4-5D6E-409C-BE32-E72D297353CC}">
              <c16:uniqueId val="{00000003-9F1E-43F4-BCA6-428450CEFE8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SUTE</c:v>
                </c:pt>
              </c:strCache>
            </c:strRef>
          </c:cat>
          <c:val>
            <c:numRef>
              <c:f>Sheet1!$F$2</c:f>
              <c:numCache>
                <c:formatCode>General</c:formatCode>
                <c:ptCount val="1"/>
                <c:pt idx="0">
                  <c:v>4</c:v>
                </c:pt>
              </c:numCache>
            </c:numRef>
          </c:val>
          <c:extLst>
            <c:ext xmlns:c16="http://schemas.microsoft.com/office/drawing/2014/chart" uri="{C3380CC4-5D6E-409C-BE32-E72D297353CC}">
              <c16:uniqueId val="{00000004-9F1E-43F4-BCA6-428450CEFE8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SUTE</c:v>
                </c:pt>
              </c:strCache>
            </c:strRef>
          </c:cat>
          <c:val>
            <c:numRef>
              <c:f>Sheet1!$G$2</c:f>
              <c:numCache>
                <c:formatCode>General</c:formatCode>
                <c:ptCount val="1"/>
                <c:pt idx="0">
                  <c:v>31</c:v>
                </c:pt>
              </c:numCache>
            </c:numRef>
          </c:val>
          <c:extLst>
            <c:ext xmlns:c16="http://schemas.microsoft.com/office/drawing/2014/chart" uri="{C3380CC4-5D6E-409C-BE32-E72D297353CC}">
              <c16:uniqueId val="{00000005-9F1E-43F4-BCA6-428450CEFE8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SUTE</c:v>
                </c:pt>
              </c:strCache>
            </c:strRef>
          </c:cat>
          <c:val>
            <c:numRef>
              <c:f>Sheet1!$H$2</c:f>
              <c:numCache>
                <c:formatCode>General</c:formatCode>
                <c:ptCount val="1"/>
                <c:pt idx="0">
                  <c:v>147</c:v>
                </c:pt>
              </c:numCache>
            </c:numRef>
          </c:val>
          <c:extLst>
            <c:ext xmlns:c16="http://schemas.microsoft.com/office/drawing/2014/chart" uri="{C3380CC4-5D6E-409C-BE32-E72D297353CC}">
              <c16:uniqueId val="{00000006-9F1E-43F4-BCA6-428450CEFE8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SUTE</c:v>
                </c:pt>
              </c:strCache>
            </c:strRef>
          </c:cat>
          <c:val>
            <c:numRef>
              <c:f>Sheet1!$I$2</c:f>
              <c:numCache>
                <c:formatCode>General</c:formatCode>
                <c:ptCount val="1"/>
                <c:pt idx="0">
                  <c:v>1230</c:v>
                </c:pt>
              </c:numCache>
            </c:numRef>
          </c:val>
          <c:extLst>
            <c:ext xmlns:c16="http://schemas.microsoft.com/office/drawing/2014/chart" uri="{C3380CC4-5D6E-409C-BE32-E72D297353CC}">
              <c16:uniqueId val="{00000007-9F1E-43F4-BCA6-428450CEFE89}"/>
            </c:ext>
          </c:extLst>
        </c:ser>
        <c:dLbls>
          <c:showLegendKey val="0"/>
          <c:showVal val="0"/>
          <c:showCatName val="0"/>
          <c:showSerName val="0"/>
          <c:showPercent val="0"/>
          <c:showBubbleSize val="0"/>
        </c:dLbls>
        <c:gapWidth val="150"/>
        <c:overlap val="100"/>
        <c:axId val="289402688"/>
        <c:axId val="289403344"/>
      </c:barChart>
      <c:catAx>
        <c:axId val="28940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03344"/>
        <c:crosses val="autoZero"/>
        <c:auto val="1"/>
        <c:lblAlgn val="ctr"/>
        <c:lblOffset val="100"/>
        <c:noMultiLvlLbl val="0"/>
      </c:catAx>
      <c:valAx>
        <c:axId val="289403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0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835-4EAE-A818-82AED2AA6CF5}"/>
            </c:ext>
          </c:extLst>
        </c:ser>
        <c:dLbls>
          <c:showLegendKey val="0"/>
          <c:showVal val="0"/>
          <c:showCatName val="0"/>
          <c:showSerName val="0"/>
          <c:showPercent val="0"/>
          <c:showBubbleSize val="0"/>
        </c:dLbls>
        <c:gapWidth val="219"/>
        <c:overlap val="-27"/>
        <c:axId val="298233456"/>
        <c:axId val="298229192"/>
      </c:barChart>
      <c:catAx>
        <c:axId val="29823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29192"/>
        <c:crosses val="autoZero"/>
        <c:auto val="1"/>
        <c:lblAlgn val="ctr"/>
        <c:lblOffset val="100"/>
        <c:noMultiLvlLbl val="0"/>
      </c:catAx>
      <c:valAx>
        <c:axId val="29822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3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1B94A-4219-4B92-8D55-D36C0C7B79A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620DB92-58B9-4FAD-B239-5AA365DD68D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61310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088E-2169-4214-85EE-5029C9E45C1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3CD771E-1797-46A7-A584-E90DE797EDF1}"/>
              </a:ext>
            </a:extLst>
          </p:cNvPr>
          <p:cNvGraphicFramePr>
            <a:graphicFrameLocks noGrp="1"/>
          </p:cNvGraphicFramePr>
          <p:nvPr>
            <p:ph type="chart" sz="quarter" idx="13"/>
            <p:extLst>
              <p:ext uri="{D42A27DB-BD31-4B8C-83A1-F6EECF244321}">
                <p14:modId xmlns:p14="http://schemas.microsoft.com/office/powerpoint/2010/main" val="1603606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D5E02C-7E5C-4C5F-9D1C-A6B701664C9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E737C56-8EDC-4E9F-A8A5-2BE62396B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039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394E7-BE66-4A3B-AA40-B8976BA2C90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239AD6C-C419-4D7B-91D4-7F03530E7077}"/>
              </a:ext>
            </a:extLst>
          </p:cNvPr>
          <p:cNvGraphicFramePr>
            <a:graphicFrameLocks noGrp="1"/>
          </p:cNvGraphicFramePr>
          <p:nvPr>
            <p:ph type="tbl" sz="quarter" idx="13"/>
            <p:extLst>
              <p:ext uri="{D42A27DB-BD31-4B8C-83A1-F6EECF244321}">
                <p14:modId xmlns:p14="http://schemas.microsoft.com/office/powerpoint/2010/main" val="258575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83189655"/>
                    </a:ext>
                  </a:extLst>
                </a:gridCol>
                <a:gridCol w="740664">
                  <a:extLst>
                    <a:ext uri="{9D8B030D-6E8A-4147-A177-3AD203B41FA5}">
                      <a16:colId xmlns:a16="http://schemas.microsoft.com/office/drawing/2014/main" val="1294484108"/>
                    </a:ext>
                  </a:extLst>
                </a:gridCol>
                <a:gridCol w="740664">
                  <a:extLst>
                    <a:ext uri="{9D8B030D-6E8A-4147-A177-3AD203B41FA5}">
                      <a16:colId xmlns:a16="http://schemas.microsoft.com/office/drawing/2014/main" val="4189909091"/>
                    </a:ext>
                  </a:extLst>
                </a:gridCol>
                <a:gridCol w="740664">
                  <a:extLst>
                    <a:ext uri="{9D8B030D-6E8A-4147-A177-3AD203B41FA5}">
                      <a16:colId xmlns:a16="http://schemas.microsoft.com/office/drawing/2014/main" val="1062050466"/>
                    </a:ext>
                  </a:extLst>
                </a:gridCol>
                <a:gridCol w="740664">
                  <a:extLst>
                    <a:ext uri="{9D8B030D-6E8A-4147-A177-3AD203B41FA5}">
                      <a16:colId xmlns:a16="http://schemas.microsoft.com/office/drawing/2014/main" val="1414563529"/>
                    </a:ext>
                  </a:extLst>
                </a:gridCol>
                <a:gridCol w="740664">
                  <a:extLst>
                    <a:ext uri="{9D8B030D-6E8A-4147-A177-3AD203B41FA5}">
                      <a16:colId xmlns:a16="http://schemas.microsoft.com/office/drawing/2014/main" val="1867248238"/>
                    </a:ext>
                  </a:extLst>
                </a:gridCol>
                <a:gridCol w="740664">
                  <a:extLst>
                    <a:ext uri="{9D8B030D-6E8A-4147-A177-3AD203B41FA5}">
                      <a16:colId xmlns:a16="http://schemas.microsoft.com/office/drawing/2014/main" val="2665982414"/>
                    </a:ext>
                  </a:extLst>
                </a:gridCol>
                <a:gridCol w="740664">
                  <a:extLst>
                    <a:ext uri="{9D8B030D-6E8A-4147-A177-3AD203B41FA5}">
                      <a16:colId xmlns:a16="http://schemas.microsoft.com/office/drawing/2014/main" val="3959531346"/>
                    </a:ext>
                  </a:extLst>
                </a:gridCol>
                <a:gridCol w="740664">
                  <a:extLst>
                    <a:ext uri="{9D8B030D-6E8A-4147-A177-3AD203B41FA5}">
                      <a16:colId xmlns:a16="http://schemas.microsoft.com/office/drawing/2014/main" val="1887142837"/>
                    </a:ext>
                  </a:extLst>
                </a:gridCol>
                <a:gridCol w="740664">
                  <a:extLst>
                    <a:ext uri="{9D8B030D-6E8A-4147-A177-3AD203B41FA5}">
                      <a16:colId xmlns:a16="http://schemas.microsoft.com/office/drawing/2014/main" val="38638677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9511876"/>
                  </a:ext>
                </a:extLst>
              </a:tr>
              <a:tr h="370840">
                <a:tc>
                  <a:txBody>
                    <a:bodyPr/>
                    <a:lstStyle/>
                    <a:p>
                      <a:r>
                        <a:rPr lang="en-US" sz="1000"/>
                        <a:t>SUTE</a:t>
                      </a:r>
                    </a:p>
                  </a:txBody>
                  <a:tcPr/>
                </a:tc>
                <a:tc>
                  <a:txBody>
                    <a:bodyPr/>
                    <a:lstStyle/>
                    <a:p>
                      <a:r>
                        <a:rPr lang="en-US" sz="1000"/>
                        <a:t>4662</a:t>
                      </a:r>
                    </a:p>
                  </a:txBody>
                  <a:tcPr/>
                </a:tc>
                <a:tc>
                  <a:txBody>
                    <a:bodyPr/>
                    <a:lstStyle/>
                    <a:p>
                      <a:r>
                        <a:rPr lang="en-US" sz="1000"/>
                        <a:t>177</a:t>
                      </a:r>
                    </a:p>
                  </a:txBody>
                  <a:tcPr/>
                </a:tc>
                <a:tc>
                  <a:txBody>
                    <a:bodyPr/>
                    <a:lstStyle/>
                    <a:p>
                      <a:r>
                        <a:rPr lang="en-US" sz="1000"/>
                        <a:t>72</a:t>
                      </a:r>
                    </a:p>
                  </a:txBody>
                  <a:tcPr/>
                </a:tc>
                <a:tc>
                  <a:txBody>
                    <a:bodyPr/>
                    <a:lstStyle/>
                    <a:p>
                      <a:r>
                        <a:rPr lang="en-US" sz="1000"/>
                        <a:t>1809</a:t>
                      </a:r>
                    </a:p>
                  </a:txBody>
                  <a:tcPr/>
                </a:tc>
                <a:tc>
                  <a:txBody>
                    <a:bodyPr/>
                    <a:lstStyle/>
                    <a:p>
                      <a:r>
                        <a:rPr lang="en-US" sz="1000"/>
                        <a:t>147</a:t>
                      </a:r>
                    </a:p>
                  </a:txBody>
                  <a:tcPr/>
                </a:tc>
                <a:tc>
                  <a:txBody>
                    <a:bodyPr/>
                    <a:lstStyle/>
                    <a:p>
                      <a:r>
                        <a:rPr lang="en-US" sz="1000"/>
                        <a:t>1230</a:t>
                      </a:r>
                    </a:p>
                  </a:txBody>
                  <a:tcPr/>
                </a:tc>
                <a:tc>
                  <a:txBody>
                    <a:bodyPr/>
                    <a:lstStyle/>
                    <a:p>
                      <a:r>
                        <a:rPr lang="en-US" sz="1000"/>
                        <a:t>0</a:t>
                      </a:r>
                    </a:p>
                  </a:txBody>
                  <a:tcPr/>
                </a:tc>
                <a:tc>
                  <a:txBody>
                    <a:bodyPr/>
                    <a:lstStyle/>
                    <a:p>
                      <a:r>
                        <a:rPr lang="en-US" sz="1000"/>
                        <a:t>0.9676%</a:t>
                      </a:r>
                    </a:p>
                  </a:txBody>
                  <a:tcPr/>
                </a:tc>
                <a:tc>
                  <a:txBody>
                    <a:bodyPr/>
                    <a:lstStyle/>
                    <a:p>
                      <a:r>
                        <a:rPr lang="en-US" sz="1000"/>
                        <a:t>0.0%</a:t>
                      </a:r>
                    </a:p>
                  </a:txBody>
                  <a:tcPr/>
                </a:tc>
                <a:extLst>
                  <a:ext uri="{0D108BD9-81ED-4DB2-BD59-A6C34878D82A}">
                    <a16:rowId xmlns:a16="http://schemas.microsoft.com/office/drawing/2014/main" val="2468936474"/>
                  </a:ext>
                </a:extLst>
              </a:tr>
            </a:tbl>
          </a:graphicData>
        </a:graphic>
      </p:graphicFrame>
      <p:sp>
        <p:nvSpPr>
          <p:cNvPr id="4" name="Text Placeholder 3">
            <a:extLst>
              <a:ext uri="{FF2B5EF4-FFF2-40B4-BE49-F238E27FC236}">
                <a16:creationId xmlns:a16="http://schemas.microsoft.com/office/drawing/2014/main" id="{0988C02F-5D80-4158-88F6-C301C551212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0174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67537-94A8-4A8C-9D44-89A43BB69F6B}"/>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6AB3B6CC-6F74-45F5-8D3F-F2DAFFFFAE39}"/>
              </a:ext>
            </a:extLst>
          </p:cNvPr>
          <p:cNvGraphicFramePr>
            <a:graphicFrameLocks noGrp="1"/>
          </p:cNvGraphicFramePr>
          <p:nvPr>
            <p:ph type="chart" sz="quarter" idx="13"/>
            <p:extLst>
              <p:ext uri="{D42A27DB-BD31-4B8C-83A1-F6EECF244321}">
                <p14:modId xmlns:p14="http://schemas.microsoft.com/office/powerpoint/2010/main" val="2194124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095499-6F6F-4978-86F5-ABEAE74D428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C26F473-4430-4113-BBFD-08AA0DA68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575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1FF3-4E5E-409C-B76E-A2703429E09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BEB2540-9566-40BE-A00E-8C31A2149CF0}"/>
              </a:ext>
            </a:extLst>
          </p:cNvPr>
          <p:cNvGraphicFramePr>
            <a:graphicFrameLocks noGrp="1"/>
          </p:cNvGraphicFramePr>
          <p:nvPr>
            <p:ph type="chart" sz="quarter" idx="13"/>
            <p:extLst>
              <p:ext uri="{D42A27DB-BD31-4B8C-83A1-F6EECF244321}">
                <p14:modId xmlns:p14="http://schemas.microsoft.com/office/powerpoint/2010/main" val="1356378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B5F12C-9A1B-40AF-B20E-F06A8960786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5D03900-547F-4BC2-8CAC-AC70CD520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513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A38F-552F-43FD-8976-E754CE17C90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EDD1BCE-0677-407C-922F-4F4D20D8302D}"/>
              </a:ext>
            </a:extLst>
          </p:cNvPr>
          <p:cNvGraphicFramePr>
            <a:graphicFrameLocks noGrp="1"/>
          </p:cNvGraphicFramePr>
          <p:nvPr>
            <p:ph type="chart" sz="quarter" idx="13"/>
            <p:extLst>
              <p:ext uri="{D42A27DB-BD31-4B8C-83A1-F6EECF244321}">
                <p14:modId xmlns:p14="http://schemas.microsoft.com/office/powerpoint/2010/main" val="4225320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A71E7F-7ABB-428F-A93F-E91E0756517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101DE6F-2829-45FF-AADC-14B2FFC84F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904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3ADF-061F-4164-999C-71A5F69AC82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F1711CE-B297-4998-8793-512429638060}"/>
              </a:ext>
            </a:extLst>
          </p:cNvPr>
          <p:cNvGraphicFramePr>
            <a:graphicFrameLocks noGrp="1"/>
          </p:cNvGraphicFramePr>
          <p:nvPr>
            <p:ph type="chart" sz="quarter" idx="13"/>
            <p:extLst>
              <p:ext uri="{D42A27DB-BD31-4B8C-83A1-F6EECF244321}">
                <p14:modId xmlns:p14="http://schemas.microsoft.com/office/powerpoint/2010/main" val="668932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94F98D-C731-4603-B4F7-236A25F78CD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934D327-2518-4677-97C1-9CDB53A95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894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EADF6-BA74-49C6-9197-78FEFAC2D0B4}"/>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0F27EBA3-D064-4321-808B-9ADFC4115CDE}"/>
              </a:ext>
            </a:extLst>
          </p:cNvPr>
          <p:cNvGraphicFramePr>
            <a:graphicFrameLocks noGrp="1"/>
          </p:cNvGraphicFramePr>
          <p:nvPr>
            <p:ph type="tbl" sz="quarter" idx="13"/>
            <p:extLst>
              <p:ext uri="{D42A27DB-BD31-4B8C-83A1-F6EECF244321}">
                <p14:modId xmlns:p14="http://schemas.microsoft.com/office/powerpoint/2010/main" val="352906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1068367"/>
                    </a:ext>
                  </a:extLst>
                </a:gridCol>
                <a:gridCol w="658368">
                  <a:extLst>
                    <a:ext uri="{9D8B030D-6E8A-4147-A177-3AD203B41FA5}">
                      <a16:colId xmlns:a16="http://schemas.microsoft.com/office/drawing/2014/main" val="668868243"/>
                    </a:ext>
                  </a:extLst>
                </a:gridCol>
                <a:gridCol w="658368">
                  <a:extLst>
                    <a:ext uri="{9D8B030D-6E8A-4147-A177-3AD203B41FA5}">
                      <a16:colId xmlns:a16="http://schemas.microsoft.com/office/drawing/2014/main" val="551400870"/>
                    </a:ext>
                  </a:extLst>
                </a:gridCol>
                <a:gridCol w="658368">
                  <a:extLst>
                    <a:ext uri="{9D8B030D-6E8A-4147-A177-3AD203B41FA5}">
                      <a16:colId xmlns:a16="http://schemas.microsoft.com/office/drawing/2014/main" val="1591255837"/>
                    </a:ext>
                  </a:extLst>
                </a:gridCol>
                <a:gridCol w="658368">
                  <a:extLst>
                    <a:ext uri="{9D8B030D-6E8A-4147-A177-3AD203B41FA5}">
                      <a16:colId xmlns:a16="http://schemas.microsoft.com/office/drawing/2014/main" val="301192100"/>
                    </a:ext>
                  </a:extLst>
                </a:gridCol>
                <a:gridCol w="658368">
                  <a:extLst>
                    <a:ext uri="{9D8B030D-6E8A-4147-A177-3AD203B41FA5}">
                      <a16:colId xmlns:a16="http://schemas.microsoft.com/office/drawing/2014/main" val="1324821896"/>
                    </a:ext>
                  </a:extLst>
                </a:gridCol>
                <a:gridCol w="658368">
                  <a:extLst>
                    <a:ext uri="{9D8B030D-6E8A-4147-A177-3AD203B41FA5}">
                      <a16:colId xmlns:a16="http://schemas.microsoft.com/office/drawing/2014/main" val="411242810"/>
                    </a:ext>
                  </a:extLst>
                </a:gridCol>
                <a:gridCol w="658368">
                  <a:extLst>
                    <a:ext uri="{9D8B030D-6E8A-4147-A177-3AD203B41FA5}">
                      <a16:colId xmlns:a16="http://schemas.microsoft.com/office/drawing/2014/main" val="16399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521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- 2017-10-25 22:05:16</a:t>
                      </a:r>
                      <a:r>
                        <a:rPr kumimoji="0" lang="es-ES" sz="1000" b="0" i="0" u="none" strike="noStrike" kern="1200" cap="none" spc="0" normalizeH="0" baseline="0" noProof="0">
                          <a:ln>
                            <a:noFill/>
                          </a:ln>
                          <a:solidFill>
                            <a:prstClr val="black"/>
                          </a:solidFill>
                          <a:effectLst/>
                          <a:uLnTx/>
                          <a:uFillTx/>
                          <a:latin typeface="+mn-lt"/>
                          <a:ea typeface="+mn-ea"/>
                          <a:cs typeface="+mn-cs"/>
                        </a:rPr>
                        <a:t>
#COMUNICADO del Secretariado Ejecutivo ⤵ 
📣 Luego de más de dos meses exigiendo la re-apertura de paritarias, tuvimos el primer encuentro entre SUTE y Gobierno.
Desde el SUTE, planteamos un gran listado de temas construido a partir de plenarios y asambleas. Reivindicaciones, necesidades y demandas que necesitan respuesta. Luego de casi dos años sin abordar problemas en el ámbito paritario, se han acumulado muchos para resolver. Se acordó una próxima audiencia este viernes 3/11 para que el gobierno acerque respuestas y se establezca una metodología para avanzar en todos los temas que allí desarrollamos.
👉 Algunos temas: Continuidad suplentes y programas como Jornada Extendida; demora en Titularización por paritaria 2015; emisión bono de puntaje en Nivel Secundario y regularización de ingreso y movimientos; asegurar que las altas de todos los movimientos sean al 1ero de marzo del 2018; situación de celadores (funcionamiento de Junta de Celadores, elementos de trabajo y seguridad,...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9448760"/>
                  </a:ext>
                </a:extLst>
              </a:tr>
            </a:tbl>
          </a:graphicData>
        </a:graphic>
      </p:graphicFrame>
      <p:sp>
        <p:nvSpPr>
          <p:cNvPr id="4" name="Text Placeholder 3">
            <a:extLst>
              <a:ext uri="{FF2B5EF4-FFF2-40B4-BE49-F238E27FC236}">
                <a16:creationId xmlns:a16="http://schemas.microsoft.com/office/drawing/2014/main" id="{7B2232EB-B584-4E9E-B02D-563CFF84AD7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56146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F166B-90F6-41CD-82C7-6E0FE402E5FC}"/>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6629E44D-C18D-49B4-81D4-9977A2F289FD}"/>
              </a:ext>
            </a:extLst>
          </p:cNvPr>
          <p:cNvGraphicFramePr>
            <a:graphicFrameLocks noGrp="1"/>
          </p:cNvGraphicFramePr>
          <p:nvPr>
            <p:ph type="tbl" sz="quarter" idx="13"/>
            <p:extLst>
              <p:ext uri="{D42A27DB-BD31-4B8C-83A1-F6EECF244321}">
                <p14:modId xmlns:p14="http://schemas.microsoft.com/office/powerpoint/2010/main" val="3753112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2853290"/>
                    </a:ext>
                  </a:extLst>
                </a:gridCol>
                <a:gridCol w="658368">
                  <a:extLst>
                    <a:ext uri="{9D8B030D-6E8A-4147-A177-3AD203B41FA5}">
                      <a16:colId xmlns:a16="http://schemas.microsoft.com/office/drawing/2014/main" val="184338087"/>
                    </a:ext>
                  </a:extLst>
                </a:gridCol>
                <a:gridCol w="658368">
                  <a:extLst>
                    <a:ext uri="{9D8B030D-6E8A-4147-A177-3AD203B41FA5}">
                      <a16:colId xmlns:a16="http://schemas.microsoft.com/office/drawing/2014/main" val="2227039646"/>
                    </a:ext>
                  </a:extLst>
                </a:gridCol>
                <a:gridCol w="658368">
                  <a:extLst>
                    <a:ext uri="{9D8B030D-6E8A-4147-A177-3AD203B41FA5}">
                      <a16:colId xmlns:a16="http://schemas.microsoft.com/office/drawing/2014/main" val="2891313300"/>
                    </a:ext>
                  </a:extLst>
                </a:gridCol>
                <a:gridCol w="658368">
                  <a:extLst>
                    <a:ext uri="{9D8B030D-6E8A-4147-A177-3AD203B41FA5}">
                      <a16:colId xmlns:a16="http://schemas.microsoft.com/office/drawing/2014/main" val="1900971584"/>
                    </a:ext>
                  </a:extLst>
                </a:gridCol>
                <a:gridCol w="658368">
                  <a:extLst>
                    <a:ext uri="{9D8B030D-6E8A-4147-A177-3AD203B41FA5}">
                      <a16:colId xmlns:a16="http://schemas.microsoft.com/office/drawing/2014/main" val="3976585585"/>
                    </a:ext>
                  </a:extLst>
                </a:gridCol>
                <a:gridCol w="658368">
                  <a:extLst>
                    <a:ext uri="{9D8B030D-6E8A-4147-A177-3AD203B41FA5}">
                      <a16:colId xmlns:a16="http://schemas.microsoft.com/office/drawing/2014/main" val="4030486066"/>
                    </a:ext>
                  </a:extLst>
                </a:gridCol>
                <a:gridCol w="658368">
                  <a:extLst>
                    <a:ext uri="{9D8B030D-6E8A-4147-A177-3AD203B41FA5}">
                      <a16:colId xmlns:a16="http://schemas.microsoft.com/office/drawing/2014/main" val="92732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767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- 2017-10-30 21:30:00</a:t>
                      </a:r>
                      <a:r>
                        <a:rPr kumimoji="0" lang="es-ES" sz="1000" b="0" i="0" u="none" strike="noStrike" kern="1200" cap="none" spc="0" normalizeH="0" baseline="0" noProof="0">
                          <a:ln>
                            <a:noFill/>
                          </a:ln>
                          <a:solidFill>
                            <a:prstClr val="black"/>
                          </a:solidFill>
                          <a:effectLst/>
                          <a:uLnTx/>
                          <a:uFillTx/>
                          <a:latin typeface="+mn-lt"/>
                          <a:ea typeface="+mn-ea"/>
                          <a:cs typeface="+mn-cs"/>
                        </a:rPr>
                        <a:t>
Montaña, sierra, mar, playa, o los bellos paisajes de la Patagonia.🏖️🏔️¡Las mejores opciones para tus vacaciones! 
Este año los/as Trabajadores/as de la Educación, a través de diversos convenios firmados con agencias de viajes, tendrán descuentos en PAQUETES NACIONALES E INTERNACIONALES y financiación en cuotas sin interés.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211633"/>
                  </a:ext>
                </a:extLst>
              </a:tr>
            </a:tbl>
          </a:graphicData>
        </a:graphic>
      </p:graphicFrame>
      <p:sp>
        <p:nvSpPr>
          <p:cNvPr id="4" name="Text Placeholder 3">
            <a:extLst>
              <a:ext uri="{FF2B5EF4-FFF2-40B4-BE49-F238E27FC236}">
                <a16:creationId xmlns:a16="http://schemas.microsoft.com/office/drawing/2014/main" id="{0F49ACF9-5ED6-4CCF-B2B4-05669784665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32867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86587-D07B-45F2-97D4-90D896F2F003}"/>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2A945797-2A3D-4E1A-97F8-E86C5518BD0E}"/>
              </a:ext>
            </a:extLst>
          </p:cNvPr>
          <p:cNvGraphicFramePr>
            <a:graphicFrameLocks noGrp="1"/>
          </p:cNvGraphicFramePr>
          <p:nvPr>
            <p:ph type="tbl" sz="quarter" idx="13"/>
            <p:extLst>
              <p:ext uri="{D42A27DB-BD31-4B8C-83A1-F6EECF244321}">
                <p14:modId xmlns:p14="http://schemas.microsoft.com/office/powerpoint/2010/main" val="139286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1552478"/>
                    </a:ext>
                  </a:extLst>
                </a:gridCol>
                <a:gridCol w="658368">
                  <a:extLst>
                    <a:ext uri="{9D8B030D-6E8A-4147-A177-3AD203B41FA5}">
                      <a16:colId xmlns:a16="http://schemas.microsoft.com/office/drawing/2014/main" val="2875385807"/>
                    </a:ext>
                  </a:extLst>
                </a:gridCol>
                <a:gridCol w="658368">
                  <a:extLst>
                    <a:ext uri="{9D8B030D-6E8A-4147-A177-3AD203B41FA5}">
                      <a16:colId xmlns:a16="http://schemas.microsoft.com/office/drawing/2014/main" val="1538186370"/>
                    </a:ext>
                  </a:extLst>
                </a:gridCol>
                <a:gridCol w="658368">
                  <a:extLst>
                    <a:ext uri="{9D8B030D-6E8A-4147-A177-3AD203B41FA5}">
                      <a16:colId xmlns:a16="http://schemas.microsoft.com/office/drawing/2014/main" val="1916303138"/>
                    </a:ext>
                  </a:extLst>
                </a:gridCol>
                <a:gridCol w="658368">
                  <a:extLst>
                    <a:ext uri="{9D8B030D-6E8A-4147-A177-3AD203B41FA5}">
                      <a16:colId xmlns:a16="http://schemas.microsoft.com/office/drawing/2014/main" val="949084647"/>
                    </a:ext>
                  </a:extLst>
                </a:gridCol>
                <a:gridCol w="658368">
                  <a:extLst>
                    <a:ext uri="{9D8B030D-6E8A-4147-A177-3AD203B41FA5}">
                      <a16:colId xmlns:a16="http://schemas.microsoft.com/office/drawing/2014/main" val="602873487"/>
                    </a:ext>
                  </a:extLst>
                </a:gridCol>
                <a:gridCol w="658368">
                  <a:extLst>
                    <a:ext uri="{9D8B030D-6E8A-4147-A177-3AD203B41FA5}">
                      <a16:colId xmlns:a16="http://schemas.microsoft.com/office/drawing/2014/main" val="4182654023"/>
                    </a:ext>
                  </a:extLst>
                </a:gridCol>
                <a:gridCol w="658368">
                  <a:extLst>
                    <a:ext uri="{9D8B030D-6E8A-4147-A177-3AD203B41FA5}">
                      <a16:colId xmlns:a16="http://schemas.microsoft.com/office/drawing/2014/main" val="2783486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030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- 2017-10-14 10:30:00</a:t>
                      </a:r>
                      <a:r>
                        <a:rPr kumimoji="0" lang="es-ES" sz="1000" b="0" i="0" u="none" strike="noStrike" kern="1200" cap="none" spc="0" normalizeH="0" baseline="0" noProof="0">
                          <a:ln>
                            <a:noFill/>
                          </a:ln>
                          <a:solidFill>
                            <a:prstClr val="black"/>
                          </a:solidFill>
                          <a:effectLst/>
                          <a:uLnTx/>
                          <a:uFillTx/>
                          <a:latin typeface="+mn-lt"/>
                          <a:ea typeface="+mn-ea"/>
                          <a:cs typeface="+mn-cs"/>
                        </a:rPr>
                        <a:t>
Presentación: Protocolo para la defensa de la libertad de cátedra y de expresión
SUTE presentará es jueves 19 de octubre un "Protocolo para la defensa de la libertad de cátedra y de expresión" junto a un panel conformado por:
-Alexis Barraza, abogado del SUTE
-Ismael Jalil, abogado de la Coordinadora contra la Represión Policial e Institucional (Correpi)
-Un integrante del Espacio por la Memoria
-María José Vázquez (Antropóloga de la UNLuján).
El protocolo es una herramienta para los/as Trabajadores/as de la Educación ante denuncias por procedimientos que atenten contra el derecho a debatir y a crear conciencia crítica en el ámbito escolar.
Secretariado Ejecutivo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3694699"/>
                  </a:ext>
                </a:extLst>
              </a:tr>
            </a:tbl>
          </a:graphicData>
        </a:graphic>
      </p:graphicFrame>
      <p:sp>
        <p:nvSpPr>
          <p:cNvPr id="4" name="Text Placeholder 3">
            <a:extLst>
              <a:ext uri="{FF2B5EF4-FFF2-40B4-BE49-F238E27FC236}">
                <a16:creationId xmlns:a16="http://schemas.microsoft.com/office/drawing/2014/main" id="{816E8331-420F-4A9D-BCEB-686124C09E7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26646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3CEA-08BE-4724-9F69-C71F227DED9A}"/>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3EC80164-0873-4110-81E5-6692CB02176D}"/>
              </a:ext>
            </a:extLst>
          </p:cNvPr>
          <p:cNvGraphicFramePr>
            <a:graphicFrameLocks noGrp="1"/>
          </p:cNvGraphicFramePr>
          <p:nvPr>
            <p:ph type="tbl" sz="quarter" idx="13"/>
            <p:extLst>
              <p:ext uri="{D42A27DB-BD31-4B8C-83A1-F6EECF244321}">
                <p14:modId xmlns:p14="http://schemas.microsoft.com/office/powerpoint/2010/main" val="494853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3023083"/>
                    </a:ext>
                  </a:extLst>
                </a:gridCol>
                <a:gridCol w="658368">
                  <a:extLst>
                    <a:ext uri="{9D8B030D-6E8A-4147-A177-3AD203B41FA5}">
                      <a16:colId xmlns:a16="http://schemas.microsoft.com/office/drawing/2014/main" val="3571593893"/>
                    </a:ext>
                  </a:extLst>
                </a:gridCol>
                <a:gridCol w="658368">
                  <a:extLst>
                    <a:ext uri="{9D8B030D-6E8A-4147-A177-3AD203B41FA5}">
                      <a16:colId xmlns:a16="http://schemas.microsoft.com/office/drawing/2014/main" val="1030394724"/>
                    </a:ext>
                  </a:extLst>
                </a:gridCol>
                <a:gridCol w="658368">
                  <a:extLst>
                    <a:ext uri="{9D8B030D-6E8A-4147-A177-3AD203B41FA5}">
                      <a16:colId xmlns:a16="http://schemas.microsoft.com/office/drawing/2014/main" val="486014207"/>
                    </a:ext>
                  </a:extLst>
                </a:gridCol>
                <a:gridCol w="658368">
                  <a:extLst>
                    <a:ext uri="{9D8B030D-6E8A-4147-A177-3AD203B41FA5}">
                      <a16:colId xmlns:a16="http://schemas.microsoft.com/office/drawing/2014/main" val="2554048450"/>
                    </a:ext>
                  </a:extLst>
                </a:gridCol>
                <a:gridCol w="658368">
                  <a:extLst>
                    <a:ext uri="{9D8B030D-6E8A-4147-A177-3AD203B41FA5}">
                      <a16:colId xmlns:a16="http://schemas.microsoft.com/office/drawing/2014/main" val="1140819745"/>
                    </a:ext>
                  </a:extLst>
                </a:gridCol>
                <a:gridCol w="658368">
                  <a:extLst>
                    <a:ext uri="{9D8B030D-6E8A-4147-A177-3AD203B41FA5}">
                      <a16:colId xmlns:a16="http://schemas.microsoft.com/office/drawing/2014/main" val="1696155402"/>
                    </a:ext>
                  </a:extLst>
                </a:gridCol>
                <a:gridCol w="658368">
                  <a:extLst>
                    <a:ext uri="{9D8B030D-6E8A-4147-A177-3AD203B41FA5}">
                      <a16:colId xmlns:a16="http://schemas.microsoft.com/office/drawing/2014/main" val="321242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690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- 2017-10-05 21:30:00</a:t>
                      </a:r>
                      <a:r>
                        <a:rPr kumimoji="0" lang="es-ES" sz="1000" b="0" i="0" u="none" strike="noStrike" kern="1200" cap="none" spc="0" normalizeH="0" baseline="0" noProof="0">
                          <a:ln>
                            <a:noFill/>
                          </a:ln>
                          <a:solidFill>
                            <a:prstClr val="black"/>
                          </a:solidFill>
                          <a:effectLst/>
                          <a:uLnTx/>
                          <a:uFillTx/>
                          <a:latin typeface="+mn-lt"/>
                          <a:ea typeface="+mn-ea"/>
                          <a:cs typeface="+mn-cs"/>
                        </a:rPr>
                        <a:t>
La DGE, y el gobierno de la provincia vienen jugando hace rato con la salud y la seguridad de trabajadores y alumnos, poniéndonos al filo de la tragedia. Por eso, frente a la amenaza concreta del viento zonda y pese a las advertencias de Defensa Civil sobre la intensidad del mismo, se espera hasta último momento para tomar una determinación.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04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- 2017-10-06 13:02:58</a:t>
                      </a:r>
                      <a:r>
                        <a:rPr kumimoji="0" lang="es-ES" sz="1000" b="0" i="0" u="none" strike="noStrike" kern="1200" cap="none" spc="0" normalizeH="0" baseline="0" noProof="0">
                          <a:ln>
                            <a:noFill/>
                          </a:ln>
                          <a:solidFill>
                            <a:prstClr val="black"/>
                          </a:solidFill>
                          <a:effectLst/>
                          <a:uLnTx/>
                          <a:uFillTx/>
                          <a:latin typeface="+mn-lt"/>
                          <a:ea typeface="+mn-ea"/>
                          <a:cs typeface="+mn-cs"/>
                        </a:rPr>
                        <a:t>
⚠️ Ante el comunicado de la DGE sobre el pago de ayuda útiles, elevamos desde el SUTE el reclamo para que no haya ningún tipo de discriminación en su pago.
También reclamamos que se pague a Celadores, igualmente, el “Adicional Vestimenta”.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584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- 2017-10-24 16:02:54</a:t>
                      </a:r>
                      <a:r>
                        <a:rPr kumimoji="0" lang="es-ES" sz="1000" b="0" i="0" u="none" strike="noStrike" kern="1200" cap="none" spc="0" normalizeH="0" baseline="0" noProof="0">
                          <a:ln>
                            <a:noFill/>
                          </a:ln>
                          <a:solidFill>
                            <a:prstClr val="black"/>
                          </a:solidFill>
                          <a:effectLst/>
                          <a:uLnTx/>
                          <a:uFillTx/>
                          <a:latin typeface="+mn-lt"/>
                          <a:ea typeface="+mn-ea"/>
                          <a:cs typeface="+mn-cs"/>
                        </a:rPr>
                        <a:t>
📉 SUTE presentó en conferencia de prensa un informe elaborado por economistas sobre la evolución y la pérdida del poder adquisitivo del salario frente a la inflación de los últimos 2 años. 
"No podemos seguir teniendo a docentes corriendo a siete escuelas para poder vivir; a celadores con tres trabajos en el día; o a maestras teniendo que trabajar doble turno, porque eso va en detrimento de la calidad educativa” Sebastián Henríquez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496338"/>
                  </a:ext>
                </a:extLst>
              </a:tr>
            </a:tbl>
          </a:graphicData>
        </a:graphic>
      </p:graphicFrame>
      <p:sp>
        <p:nvSpPr>
          <p:cNvPr id="4" name="Text Placeholder 3">
            <a:extLst>
              <a:ext uri="{FF2B5EF4-FFF2-40B4-BE49-F238E27FC236}">
                <a16:creationId xmlns:a16="http://schemas.microsoft.com/office/drawing/2014/main" id="{CAA5B920-3F99-4642-8543-BDBBF44F91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11856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DC01D-FC35-4AA3-99C4-519E3B07D23B}"/>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D7569053-548F-4ACC-8F48-9973B6CAA806}"/>
              </a:ext>
            </a:extLst>
          </p:cNvPr>
          <p:cNvGraphicFramePr>
            <a:graphicFrameLocks noGrp="1"/>
          </p:cNvGraphicFramePr>
          <p:nvPr>
            <p:ph type="tbl" sz="quarter" idx="13"/>
            <p:extLst>
              <p:ext uri="{D42A27DB-BD31-4B8C-83A1-F6EECF244321}">
                <p14:modId xmlns:p14="http://schemas.microsoft.com/office/powerpoint/2010/main" val="2741340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7761296"/>
                    </a:ext>
                  </a:extLst>
                </a:gridCol>
                <a:gridCol w="658368">
                  <a:extLst>
                    <a:ext uri="{9D8B030D-6E8A-4147-A177-3AD203B41FA5}">
                      <a16:colId xmlns:a16="http://schemas.microsoft.com/office/drawing/2014/main" val="926484731"/>
                    </a:ext>
                  </a:extLst>
                </a:gridCol>
                <a:gridCol w="658368">
                  <a:extLst>
                    <a:ext uri="{9D8B030D-6E8A-4147-A177-3AD203B41FA5}">
                      <a16:colId xmlns:a16="http://schemas.microsoft.com/office/drawing/2014/main" val="1795851338"/>
                    </a:ext>
                  </a:extLst>
                </a:gridCol>
                <a:gridCol w="658368">
                  <a:extLst>
                    <a:ext uri="{9D8B030D-6E8A-4147-A177-3AD203B41FA5}">
                      <a16:colId xmlns:a16="http://schemas.microsoft.com/office/drawing/2014/main" val="1850870386"/>
                    </a:ext>
                  </a:extLst>
                </a:gridCol>
                <a:gridCol w="658368">
                  <a:extLst>
                    <a:ext uri="{9D8B030D-6E8A-4147-A177-3AD203B41FA5}">
                      <a16:colId xmlns:a16="http://schemas.microsoft.com/office/drawing/2014/main" val="4182903461"/>
                    </a:ext>
                  </a:extLst>
                </a:gridCol>
                <a:gridCol w="658368">
                  <a:extLst>
                    <a:ext uri="{9D8B030D-6E8A-4147-A177-3AD203B41FA5}">
                      <a16:colId xmlns:a16="http://schemas.microsoft.com/office/drawing/2014/main" val="2232553336"/>
                    </a:ext>
                  </a:extLst>
                </a:gridCol>
                <a:gridCol w="658368">
                  <a:extLst>
                    <a:ext uri="{9D8B030D-6E8A-4147-A177-3AD203B41FA5}">
                      <a16:colId xmlns:a16="http://schemas.microsoft.com/office/drawing/2014/main" val="3961559269"/>
                    </a:ext>
                  </a:extLst>
                </a:gridCol>
                <a:gridCol w="658368">
                  <a:extLst>
                    <a:ext uri="{9D8B030D-6E8A-4147-A177-3AD203B41FA5}">
                      <a16:colId xmlns:a16="http://schemas.microsoft.com/office/drawing/2014/main" val="436580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264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- 2017-10-19 15:59:50</a:t>
                      </a:r>
                      <a:r>
                        <a:rPr kumimoji="0" lang="es-ES" sz="1000" b="0" i="0" u="none" strike="noStrike" kern="1200" cap="none" spc="0" normalizeH="0" baseline="0" noProof="0">
                          <a:ln>
                            <a:noFill/>
                          </a:ln>
                          <a:solidFill>
                            <a:prstClr val="black"/>
                          </a:solidFill>
                          <a:effectLst/>
                          <a:uLnTx/>
                          <a:uFillTx/>
                          <a:latin typeface="+mn-lt"/>
                          <a:ea typeface="+mn-ea"/>
                          <a:cs typeface="+mn-cs"/>
                        </a:rPr>
                        <a:t>
SUTE presentó un amparo en el Poder Judicial para exigir celeridad en el proceso de titularización acordado en la paritaria de 2015. También exigieron inmediata convocatoria a #paritarias  y la resolución de continuidad de los trabajadores suplentes. 
En conferencia de prensa, el Secretario General Sebastián Henríquez, calificó de histórico, el hecho de que se haya emitido la resolución de traslados para el sector celadores -único caso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453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- 2017-10-31 14:41:49</a:t>
                      </a:r>
                      <a:r>
                        <a:rPr kumimoji="0" lang="es-ES" sz="1000" b="0" i="0" u="none" strike="noStrike" kern="1200" cap="none" spc="0" normalizeH="0" baseline="0" noProof="0">
                          <a:ln>
                            <a:noFill/>
                          </a:ln>
                          <a:solidFill>
                            <a:prstClr val="black"/>
                          </a:solidFill>
                          <a:effectLst/>
                          <a:uLnTx/>
                          <a:uFillTx/>
                          <a:latin typeface="+mn-lt"/>
                          <a:ea typeface="+mn-ea"/>
                          <a:cs typeface="+mn-cs"/>
                        </a:rPr>
                        <a:t>
En pos de facilitar y controlar adecuadamente que las escuelas a las que se les debe el ítem zona (por tenerla reconocida) puedan cobrar la deuda completa este año, hemos coordinado con el gobierno provincial el acceso al listado elaborado por el Poder Ejecutivo.
Este listado debe ser controlado, porque ya hemos detectado algunos casos que no estaban incluidos, y que ahora fueron debidamente agregados.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7957447"/>
                  </a:ext>
                </a:extLst>
              </a:tr>
            </a:tbl>
          </a:graphicData>
        </a:graphic>
      </p:graphicFrame>
      <p:sp>
        <p:nvSpPr>
          <p:cNvPr id="4" name="Text Placeholder 3">
            <a:extLst>
              <a:ext uri="{FF2B5EF4-FFF2-40B4-BE49-F238E27FC236}">
                <a16:creationId xmlns:a16="http://schemas.microsoft.com/office/drawing/2014/main" id="{CE3CA9B4-4417-4DAF-976D-93F4FCF72DF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6897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505B0-1617-4DA9-A0E8-46F8342824EC}"/>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AA613820-0802-4041-B514-3A6F63253182}"/>
              </a:ext>
            </a:extLst>
          </p:cNvPr>
          <p:cNvGraphicFramePr>
            <a:graphicFrameLocks noGrp="1"/>
          </p:cNvGraphicFramePr>
          <p:nvPr>
            <p:ph type="tbl" sz="quarter" idx="13"/>
            <p:extLst>
              <p:ext uri="{D42A27DB-BD31-4B8C-83A1-F6EECF244321}">
                <p14:modId xmlns:p14="http://schemas.microsoft.com/office/powerpoint/2010/main" val="1323468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5252286"/>
                    </a:ext>
                  </a:extLst>
                </a:gridCol>
                <a:gridCol w="658368">
                  <a:extLst>
                    <a:ext uri="{9D8B030D-6E8A-4147-A177-3AD203B41FA5}">
                      <a16:colId xmlns:a16="http://schemas.microsoft.com/office/drawing/2014/main" val="1360959405"/>
                    </a:ext>
                  </a:extLst>
                </a:gridCol>
                <a:gridCol w="658368">
                  <a:extLst>
                    <a:ext uri="{9D8B030D-6E8A-4147-A177-3AD203B41FA5}">
                      <a16:colId xmlns:a16="http://schemas.microsoft.com/office/drawing/2014/main" val="2630140544"/>
                    </a:ext>
                  </a:extLst>
                </a:gridCol>
                <a:gridCol w="658368">
                  <a:extLst>
                    <a:ext uri="{9D8B030D-6E8A-4147-A177-3AD203B41FA5}">
                      <a16:colId xmlns:a16="http://schemas.microsoft.com/office/drawing/2014/main" val="455257710"/>
                    </a:ext>
                  </a:extLst>
                </a:gridCol>
                <a:gridCol w="658368">
                  <a:extLst>
                    <a:ext uri="{9D8B030D-6E8A-4147-A177-3AD203B41FA5}">
                      <a16:colId xmlns:a16="http://schemas.microsoft.com/office/drawing/2014/main" val="2212894060"/>
                    </a:ext>
                  </a:extLst>
                </a:gridCol>
                <a:gridCol w="658368">
                  <a:extLst>
                    <a:ext uri="{9D8B030D-6E8A-4147-A177-3AD203B41FA5}">
                      <a16:colId xmlns:a16="http://schemas.microsoft.com/office/drawing/2014/main" val="326433583"/>
                    </a:ext>
                  </a:extLst>
                </a:gridCol>
                <a:gridCol w="658368">
                  <a:extLst>
                    <a:ext uri="{9D8B030D-6E8A-4147-A177-3AD203B41FA5}">
                      <a16:colId xmlns:a16="http://schemas.microsoft.com/office/drawing/2014/main" val="1398298986"/>
                    </a:ext>
                  </a:extLst>
                </a:gridCol>
                <a:gridCol w="658368">
                  <a:extLst>
                    <a:ext uri="{9D8B030D-6E8A-4147-A177-3AD203B41FA5}">
                      <a16:colId xmlns:a16="http://schemas.microsoft.com/office/drawing/2014/main" val="220141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259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- 2017-10-25 12:10:15</a:t>
                      </a:r>
                      <a:r>
                        <a:rPr kumimoji="0" lang="es-ES" sz="1000" b="0" i="0" u="none" strike="noStrike" kern="1200" cap="none" spc="0" normalizeH="0" baseline="0" noProof="0">
                          <a:ln>
                            <a:noFill/>
                          </a:ln>
                          <a:solidFill>
                            <a:prstClr val="black"/>
                          </a:solidFill>
                          <a:effectLst/>
                          <a:uLnTx/>
                          <a:uFillTx/>
                          <a:latin typeface="+mn-lt"/>
                          <a:ea typeface="+mn-ea"/>
                          <a:cs typeface="+mn-cs"/>
                        </a:rPr>
                        <a:t>
Fruto de la lucha del sindicato que salió rápidamente al cruce frente a la denuncia de Trabajadores de la Educación por las revisaciones arbitrarias que llevaban adelante en las escuelas, desde Salud Laboral dieron marcha atrás.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7256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- 2017-10-04 19:00:21</a:t>
                      </a:r>
                      <a:r>
                        <a:rPr kumimoji="0" lang="es-ES" sz="1000" b="0" i="0" u="none" strike="noStrike" kern="1200" cap="none" spc="0" normalizeH="0" baseline="0" noProof="0">
                          <a:ln>
                            <a:noFill/>
                          </a:ln>
                          <a:solidFill>
                            <a:prstClr val="black"/>
                          </a:solidFill>
                          <a:effectLst/>
                          <a:uLnTx/>
                          <a:uFillTx/>
                          <a:latin typeface="+mn-lt"/>
                          <a:ea typeface="+mn-ea"/>
                          <a:cs typeface="+mn-cs"/>
                        </a:rPr>
                        <a:t>
Se profundiza la recuperación del SUTE!! ✊
El Plenario Provincial Ordinario  aprobó la linea gremial de la Conducción. 
AQUÍ las resoluciones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189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- 2017-10-02 11:13:30</a:t>
                      </a:r>
                      <a:r>
                        <a:rPr kumimoji="0" lang="es-ES" sz="1000" b="0" i="0" u="none" strike="noStrike" kern="1200" cap="none" spc="0" normalizeH="0" baseline="0" noProof="0">
                          <a:ln>
                            <a:noFill/>
                          </a:ln>
                          <a:solidFill>
                            <a:prstClr val="black"/>
                          </a:solidFill>
                          <a:effectLst/>
                          <a:uLnTx/>
                          <a:uFillTx/>
                          <a:latin typeface="+mn-lt"/>
                          <a:ea typeface="+mn-ea"/>
                          <a:cs typeface="+mn-cs"/>
                        </a:rPr>
                        <a:t>
📢 SUTE convoca a conferencia de prensa HOY a las 12.00hs, frente a Legislatura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8137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- 2017-10-26 12:05:04</a:t>
                      </a:r>
                      <a:r>
                        <a:rPr kumimoji="0" lang="es-ES" sz="1000" b="0" i="0" u="none" strike="noStrike" kern="1200" cap="none" spc="0" normalizeH="0" baseline="0" noProof="0">
                          <a:ln>
                            <a:noFill/>
                          </a:ln>
                          <a:solidFill>
                            <a:prstClr val="black"/>
                          </a:solidFill>
                          <a:effectLst/>
                          <a:uLnTx/>
                          <a:uFillTx/>
                          <a:latin typeface="+mn-lt"/>
                          <a:ea typeface="+mn-ea"/>
                          <a:cs typeface="+mn-cs"/>
                        </a:rPr>
                        <a:t>
Finalmente, el 25 de octubre, al mediodía, y después de una hora de espera, se realizó la primera audiencia #paritaria que la nueva conducción del Sindicato venía exigiendo desde que asumió. El segundo encuentro ya tiene fecha: será el próximo viernes 3 de noviembre.
DESCARGÁ AQUÍ el acta paritaria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5197587"/>
                  </a:ext>
                </a:extLst>
              </a:tr>
            </a:tbl>
          </a:graphicData>
        </a:graphic>
      </p:graphicFrame>
      <p:sp>
        <p:nvSpPr>
          <p:cNvPr id="4" name="Text Placeholder 3">
            <a:extLst>
              <a:ext uri="{FF2B5EF4-FFF2-40B4-BE49-F238E27FC236}">
                <a16:creationId xmlns:a16="http://schemas.microsoft.com/office/drawing/2014/main" id="{DA7BED91-7A9A-4500-9F88-C597D188561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50483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A8CC-2899-4F43-9EAE-9CD514E8FC93}"/>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C30A520B-5907-4313-A827-105A33A27D5C}"/>
              </a:ext>
            </a:extLst>
          </p:cNvPr>
          <p:cNvGraphicFramePr>
            <a:graphicFrameLocks noGrp="1"/>
          </p:cNvGraphicFramePr>
          <p:nvPr>
            <p:ph type="tbl" sz="quarter" idx="13"/>
            <p:extLst>
              <p:ext uri="{D42A27DB-BD31-4B8C-83A1-F6EECF244321}">
                <p14:modId xmlns:p14="http://schemas.microsoft.com/office/powerpoint/2010/main" val="2143692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9030607"/>
                    </a:ext>
                  </a:extLst>
                </a:gridCol>
                <a:gridCol w="658368">
                  <a:extLst>
                    <a:ext uri="{9D8B030D-6E8A-4147-A177-3AD203B41FA5}">
                      <a16:colId xmlns:a16="http://schemas.microsoft.com/office/drawing/2014/main" val="1509527329"/>
                    </a:ext>
                  </a:extLst>
                </a:gridCol>
                <a:gridCol w="658368">
                  <a:extLst>
                    <a:ext uri="{9D8B030D-6E8A-4147-A177-3AD203B41FA5}">
                      <a16:colId xmlns:a16="http://schemas.microsoft.com/office/drawing/2014/main" val="1596158532"/>
                    </a:ext>
                  </a:extLst>
                </a:gridCol>
                <a:gridCol w="658368">
                  <a:extLst>
                    <a:ext uri="{9D8B030D-6E8A-4147-A177-3AD203B41FA5}">
                      <a16:colId xmlns:a16="http://schemas.microsoft.com/office/drawing/2014/main" val="152469730"/>
                    </a:ext>
                  </a:extLst>
                </a:gridCol>
                <a:gridCol w="658368">
                  <a:extLst>
                    <a:ext uri="{9D8B030D-6E8A-4147-A177-3AD203B41FA5}">
                      <a16:colId xmlns:a16="http://schemas.microsoft.com/office/drawing/2014/main" val="3194464247"/>
                    </a:ext>
                  </a:extLst>
                </a:gridCol>
                <a:gridCol w="658368">
                  <a:extLst>
                    <a:ext uri="{9D8B030D-6E8A-4147-A177-3AD203B41FA5}">
                      <a16:colId xmlns:a16="http://schemas.microsoft.com/office/drawing/2014/main" val="1394589896"/>
                    </a:ext>
                  </a:extLst>
                </a:gridCol>
                <a:gridCol w="658368">
                  <a:extLst>
                    <a:ext uri="{9D8B030D-6E8A-4147-A177-3AD203B41FA5}">
                      <a16:colId xmlns:a16="http://schemas.microsoft.com/office/drawing/2014/main" val="219419564"/>
                    </a:ext>
                  </a:extLst>
                </a:gridCol>
                <a:gridCol w="658368">
                  <a:extLst>
                    <a:ext uri="{9D8B030D-6E8A-4147-A177-3AD203B41FA5}">
                      <a16:colId xmlns:a16="http://schemas.microsoft.com/office/drawing/2014/main" val="281367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848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- 2017-10-02 16:35:45</a:t>
                      </a:r>
                      <a:r>
                        <a:rPr kumimoji="0" lang="es-ES" sz="1000" b="0" i="0" u="none" strike="noStrike" kern="1200" cap="none" spc="0" normalizeH="0" baseline="0" noProof="0">
                          <a:ln>
                            <a:noFill/>
                          </a:ln>
                          <a:solidFill>
                            <a:prstClr val="black"/>
                          </a:solidFill>
                          <a:effectLst/>
                          <a:uLnTx/>
                          <a:uFillTx/>
                          <a:latin typeface="+mn-lt"/>
                          <a:ea typeface="+mn-ea"/>
                          <a:cs typeface="+mn-cs"/>
                        </a:rPr>
                        <a:t>
SUTE entregó petitorio a legisladores solicitando informe de ración de meriendas y la rectificación del Director General de Escuela, Jaime Correa, sobre sus "desafortunadas" declaraciones.  
Descargar AQUÍ el petitorio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531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- 2017-10-01 21:30:00</a:t>
                      </a:r>
                      <a:r>
                        <a:rPr kumimoji="0" lang="es-ES" sz="1000" b="0" i="0" u="none" strike="noStrike" kern="1200" cap="none" spc="0" normalizeH="0" baseline="0" noProof="0">
                          <a:ln>
                            <a:noFill/>
                          </a:ln>
                          <a:solidFill>
                            <a:prstClr val="black"/>
                          </a:solidFill>
                          <a:effectLst/>
                          <a:uLnTx/>
                          <a:uFillTx/>
                          <a:latin typeface="+mn-lt"/>
                          <a:ea typeface="+mn-ea"/>
                          <a:cs typeface="+mn-cs"/>
                        </a:rPr>
                        <a:t>
SUTE invita a la charla "Conflictos socioambientales en Asia, África y América Latina: La experiencias en el terreno como clave para su comprensión y enseñanza" 🌎
El lunes 9 de octubre a las 18hs en Sede de SUTE Godoy Cruz
(Figueroa Alcorta 119)
✔️Entrada libre y gratuita
✔️Entrega de certificados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336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- 2017-10-11 12:13:30</a:t>
                      </a:r>
                      <a:r>
                        <a:rPr kumimoji="0" lang="es-ES" sz="1000" b="0" i="0" u="none" strike="noStrike" kern="1200" cap="none" spc="0" normalizeH="0" baseline="0" noProof="0">
                          <a:ln>
                            <a:noFill/>
                          </a:ln>
                          <a:solidFill>
                            <a:prstClr val="black"/>
                          </a:solidFill>
                          <a:effectLst/>
                          <a:uLnTx/>
                          <a:uFillTx/>
                          <a:latin typeface="+mn-lt"/>
                          <a:ea typeface="+mn-ea"/>
                          <a:cs typeface="+mn-cs"/>
                        </a:rPr>
                        <a:t>
#AHORA En Casa de Gobierno. Decenas de Trabajadores de la Educación de toda la provincia se manifiestan para que se haga efectivo el pago del 82% móvil. 
En estos momentos son recibidos por el Ministro de Gobierno.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606984"/>
                  </a:ext>
                </a:extLst>
              </a:tr>
            </a:tbl>
          </a:graphicData>
        </a:graphic>
      </p:graphicFrame>
      <p:sp>
        <p:nvSpPr>
          <p:cNvPr id="4" name="Text Placeholder 3">
            <a:extLst>
              <a:ext uri="{FF2B5EF4-FFF2-40B4-BE49-F238E27FC236}">
                <a16:creationId xmlns:a16="http://schemas.microsoft.com/office/drawing/2014/main" id="{349D94B1-064B-41F0-B812-FB03BAFA3A5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2672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094F-18EF-4EA9-82CE-5C51822CD68E}"/>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F7BA966F-0353-4C75-808D-B048433D8662}"/>
              </a:ext>
            </a:extLst>
          </p:cNvPr>
          <p:cNvGraphicFramePr>
            <a:graphicFrameLocks noGrp="1"/>
          </p:cNvGraphicFramePr>
          <p:nvPr>
            <p:ph type="tbl" sz="quarter" idx="13"/>
            <p:extLst>
              <p:ext uri="{D42A27DB-BD31-4B8C-83A1-F6EECF244321}">
                <p14:modId xmlns:p14="http://schemas.microsoft.com/office/powerpoint/2010/main" val="401540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2728088"/>
                    </a:ext>
                  </a:extLst>
                </a:gridCol>
                <a:gridCol w="658368">
                  <a:extLst>
                    <a:ext uri="{9D8B030D-6E8A-4147-A177-3AD203B41FA5}">
                      <a16:colId xmlns:a16="http://schemas.microsoft.com/office/drawing/2014/main" val="1045202147"/>
                    </a:ext>
                  </a:extLst>
                </a:gridCol>
                <a:gridCol w="658368">
                  <a:extLst>
                    <a:ext uri="{9D8B030D-6E8A-4147-A177-3AD203B41FA5}">
                      <a16:colId xmlns:a16="http://schemas.microsoft.com/office/drawing/2014/main" val="570696315"/>
                    </a:ext>
                  </a:extLst>
                </a:gridCol>
                <a:gridCol w="658368">
                  <a:extLst>
                    <a:ext uri="{9D8B030D-6E8A-4147-A177-3AD203B41FA5}">
                      <a16:colId xmlns:a16="http://schemas.microsoft.com/office/drawing/2014/main" val="3907100807"/>
                    </a:ext>
                  </a:extLst>
                </a:gridCol>
                <a:gridCol w="658368">
                  <a:extLst>
                    <a:ext uri="{9D8B030D-6E8A-4147-A177-3AD203B41FA5}">
                      <a16:colId xmlns:a16="http://schemas.microsoft.com/office/drawing/2014/main" val="75072654"/>
                    </a:ext>
                  </a:extLst>
                </a:gridCol>
                <a:gridCol w="658368">
                  <a:extLst>
                    <a:ext uri="{9D8B030D-6E8A-4147-A177-3AD203B41FA5}">
                      <a16:colId xmlns:a16="http://schemas.microsoft.com/office/drawing/2014/main" val="409732820"/>
                    </a:ext>
                  </a:extLst>
                </a:gridCol>
                <a:gridCol w="658368">
                  <a:extLst>
                    <a:ext uri="{9D8B030D-6E8A-4147-A177-3AD203B41FA5}">
                      <a16:colId xmlns:a16="http://schemas.microsoft.com/office/drawing/2014/main" val="1092793006"/>
                    </a:ext>
                  </a:extLst>
                </a:gridCol>
                <a:gridCol w="658368">
                  <a:extLst>
                    <a:ext uri="{9D8B030D-6E8A-4147-A177-3AD203B41FA5}">
                      <a16:colId xmlns:a16="http://schemas.microsoft.com/office/drawing/2014/main" val="2115919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9146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- 2017-10-13 22:33:27</a:t>
                      </a:r>
                      <a:r>
                        <a:rPr kumimoji="0" lang="es-ES" sz="1000" b="0" i="0" u="none" strike="noStrike" kern="1200" cap="none" spc="0" normalizeH="0" baseline="0" noProof="0">
                          <a:ln>
                            <a:noFill/>
                          </a:ln>
                          <a:solidFill>
                            <a:prstClr val="black"/>
                          </a:solidFill>
                          <a:effectLst/>
                          <a:uLnTx/>
                          <a:uFillTx/>
                          <a:latin typeface="+mn-lt"/>
                          <a:ea typeface="+mn-ea"/>
                          <a:cs typeface="+mn-cs"/>
                        </a:rPr>
                        <a:t>
🗣️ NUEVOS VALORES DE REINTEGROS, COSEGUROS Y SUBSIDIOS para afiliados/as al SUTE
En cumplimiento con lo propuesto en campaña y en la Línea Gremial, hacemos una primera actualización de estos beneficios para los/as afiliados/as al SUTE.
También los hacemos públicos para facilitar la transparencia y el acceso. 
Pronto habrá nuevas resoluciones para seguir ampliando acceso y cobertura.
Secretariado Ejecutivo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7267173"/>
                  </a:ext>
                </a:extLst>
              </a:tr>
            </a:tbl>
          </a:graphicData>
        </a:graphic>
      </p:graphicFrame>
      <p:sp>
        <p:nvSpPr>
          <p:cNvPr id="4" name="Text Placeholder 3">
            <a:extLst>
              <a:ext uri="{FF2B5EF4-FFF2-40B4-BE49-F238E27FC236}">
                <a16:creationId xmlns:a16="http://schemas.microsoft.com/office/drawing/2014/main" id="{587F2F17-15D1-43E2-9D6D-C22C114B1F2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42372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81BF5-C56D-413C-A4C7-F029E834441C}"/>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BBBC8889-AC10-4CEC-B99A-5848CC5FDE90}"/>
              </a:ext>
            </a:extLst>
          </p:cNvPr>
          <p:cNvGraphicFramePr>
            <a:graphicFrameLocks noGrp="1"/>
          </p:cNvGraphicFramePr>
          <p:nvPr>
            <p:ph type="tbl" sz="quarter" idx="13"/>
            <p:extLst>
              <p:ext uri="{D42A27DB-BD31-4B8C-83A1-F6EECF244321}">
                <p14:modId xmlns:p14="http://schemas.microsoft.com/office/powerpoint/2010/main" val="363075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1598016"/>
                    </a:ext>
                  </a:extLst>
                </a:gridCol>
                <a:gridCol w="658368">
                  <a:extLst>
                    <a:ext uri="{9D8B030D-6E8A-4147-A177-3AD203B41FA5}">
                      <a16:colId xmlns:a16="http://schemas.microsoft.com/office/drawing/2014/main" val="627168575"/>
                    </a:ext>
                  </a:extLst>
                </a:gridCol>
                <a:gridCol w="658368">
                  <a:extLst>
                    <a:ext uri="{9D8B030D-6E8A-4147-A177-3AD203B41FA5}">
                      <a16:colId xmlns:a16="http://schemas.microsoft.com/office/drawing/2014/main" val="2984539894"/>
                    </a:ext>
                  </a:extLst>
                </a:gridCol>
                <a:gridCol w="658368">
                  <a:extLst>
                    <a:ext uri="{9D8B030D-6E8A-4147-A177-3AD203B41FA5}">
                      <a16:colId xmlns:a16="http://schemas.microsoft.com/office/drawing/2014/main" val="2904422904"/>
                    </a:ext>
                  </a:extLst>
                </a:gridCol>
                <a:gridCol w="658368">
                  <a:extLst>
                    <a:ext uri="{9D8B030D-6E8A-4147-A177-3AD203B41FA5}">
                      <a16:colId xmlns:a16="http://schemas.microsoft.com/office/drawing/2014/main" val="1240624696"/>
                    </a:ext>
                  </a:extLst>
                </a:gridCol>
                <a:gridCol w="658368">
                  <a:extLst>
                    <a:ext uri="{9D8B030D-6E8A-4147-A177-3AD203B41FA5}">
                      <a16:colId xmlns:a16="http://schemas.microsoft.com/office/drawing/2014/main" val="670506133"/>
                    </a:ext>
                  </a:extLst>
                </a:gridCol>
                <a:gridCol w="658368">
                  <a:extLst>
                    <a:ext uri="{9D8B030D-6E8A-4147-A177-3AD203B41FA5}">
                      <a16:colId xmlns:a16="http://schemas.microsoft.com/office/drawing/2014/main" val="1866605342"/>
                    </a:ext>
                  </a:extLst>
                </a:gridCol>
                <a:gridCol w="658368">
                  <a:extLst>
                    <a:ext uri="{9D8B030D-6E8A-4147-A177-3AD203B41FA5}">
                      <a16:colId xmlns:a16="http://schemas.microsoft.com/office/drawing/2014/main" val="599225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996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- 2017-10-17 13:05:04</a:t>
                      </a:r>
                      <a:r>
                        <a:rPr kumimoji="0" lang="es-ES" sz="1000" b="0" i="0" u="none" strike="noStrike" kern="1200" cap="none" spc="0" normalizeH="0" baseline="0" noProof="0">
                          <a:ln>
                            <a:noFill/>
                          </a:ln>
                          <a:solidFill>
                            <a:prstClr val="black"/>
                          </a:solidFill>
                          <a:effectLst/>
                          <a:uLnTx/>
                          <a:uFillTx/>
                          <a:latin typeface="+mn-lt"/>
                          <a:ea typeface="+mn-ea"/>
                          <a:cs typeface="+mn-cs"/>
                        </a:rPr>
                        <a:t>
#COMUNICADO del Secretariado Ejecutivo de SUTE 
📢 Este JUEVES 19 a las 12hs, CONCENTRACIÓN en Poder Judicial
Nos concentramos para presentar un primer amparo por la demora en el proceso de titularización por paritaria 2015. Y para seguir reclamando públicamente la reapertura de paritarias: exigimos discutir y resolver la situación de todos los Suplentes en general, anticiparnos al reclamo para garantizar las continuidades y otras problemáticas.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765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- 2017-10-05 14:01:48</a:t>
                      </a:r>
                      <a:r>
                        <a:rPr kumimoji="0" lang="es-ES" sz="1000" b="0" i="0" u="none" strike="noStrike" kern="1200" cap="none" spc="0" normalizeH="0" baseline="0" noProof="0">
                          <a:ln>
                            <a:noFill/>
                          </a:ln>
                          <a:solidFill>
                            <a:prstClr val="black"/>
                          </a:solidFill>
                          <a:effectLst/>
                          <a:uLnTx/>
                          <a:uFillTx/>
                          <a:latin typeface="+mn-lt"/>
                          <a:ea typeface="+mn-ea"/>
                          <a:cs typeface="+mn-cs"/>
                        </a:rPr>
                        <a:t>
Hubo varios cambios de conducción en el SUTE a lo largo de estos años, pero nunca con un giro político como el de ayer. 
El Plenario Provincial Ordinario del SUTE, ratificó las líneas generales de acción propuestas para organizar, fortalecer, democratizar y solidarizar al sindicato. 
AQUÍ los lineamientos aprobados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2822852"/>
                  </a:ext>
                </a:extLst>
              </a:tr>
            </a:tbl>
          </a:graphicData>
        </a:graphic>
      </p:graphicFrame>
      <p:sp>
        <p:nvSpPr>
          <p:cNvPr id="4" name="Text Placeholder 3">
            <a:extLst>
              <a:ext uri="{FF2B5EF4-FFF2-40B4-BE49-F238E27FC236}">
                <a16:creationId xmlns:a16="http://schemas.microsoft.com/office/drawing/2014/main" id="{0DF33D0C-82B9-4A23-A50F-A2925782883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31665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21468-5EBB-4AD3-8D04-BBB9110E5A64}"/>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98244650-6425-4137-93FA-6D372C20AFD8}"/>
              </a:ext>
            </a:extLst>
          </p:cNvPr>
          <p:cNvGraphicFramePr>
            <a:graphicFrameLocks noGrp="1"/>
          </p:cNvGraphicFramePr>
          <p:nvPr>
            <p:ph type="tbl" sz="quarter" idx="13"/>
            <p:extLst>
              <p:ext uri="{D42A27DB-BD31-4B8C-83A1-F6EECF244321}">
                <p14:modId xmlns:p14="http://schemas.microsoft.com/office/powerpoint/2010/main" val="3253932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8005905"/>
                    </a:ext>
                  </a:extLst>
                </a:gridCol>
                <a:gridCol w="658368">
                  <a:extLst>
                    <a:ext uri="{9D8B030D-6E8A-4147-A177-3AD203B41FA5}">
                      <a16:colId xmlns:a16="http://schemas.microsoft.com/office/drawing/2014/main" val="2906071106"/>
                    </a:ext>
                  </a:extLst>
                </a:gridCol>
                <a:gridCol w="658368">
                  <a:extLst>
                    <a:ext uri="{9D8B030D-6E8A-4147-A177-3AD203B41FA5}">
                      <a16:colId xmlns:a16="http://schemas.microsoft.com/office/drawing/2014/main" val="1134954570"/>
                    </a:ext>
                  </a:extLst>
                </a:gridCol>
                <a:gridCol w="658368">
                  <a:extLst>
                    <a:ext uri="{9D8B030D-6E8A-4147-A177-3AD203B41FA5}">
                      <a16:colId xmlns:a16="http://schemas.microsoft.com/office/drawing/2014/main" val="3812764737"/>
                    </a:ext>
                  </a:extLst>
                </a:gridCol>
                <a:gridCol w="658368">
                  <a:extLst>
                    <a:ext uri="{9D8B030D-6E8A-4147-A177-3AD203B41FA5}">
                      <a16:colId xmlns:a16="http://schemas.microsoft.com/office/drawing/2014/main" val="1392328637"/>
                    </a:ext>
                  </a:extLst>
                </a:gridCol>
                <a:gridCol w="658368">
                  <a:extLst>
                    <a:ext uri="{9D8B030D-6E8A-4147-A177-3AD203B41FA5}">
                      <a16:colId xmlns:a16="http://schemas.microsoft.com/office/drawing/2014/main" val="2410787160"/>
                    </a:ext>
                  </a:extLst>
                </a:gridCol>
                <a:gridCol w="658368">
                  <a:extLst>
                    <a:ext uri="{9D8B030D-6E8A-4147-A177-3AD203B41FA5}">
                      <a16:colId xmlns:a16="http://schemas.microsoft.com/office/drawing/2014/main" val="142750173"/>
                    </a:ext>
                  </a:extLst>
                </a:gridCol>
                <a:gridCol w="658368">
                  <a:extLst>
                    <a:ext uri="{9D8B030D-6E8A-4147-A177-3AD203B41FA5}">
                      <a16:colId xmlns:a16="http://schemas.microsoft.com/office/drawing/2014/main" val="41687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540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- 2017-10-24 20:30:00</a:t>
                      </a:r>
                      <a:r>
                        <a:rPr kumimoji="0" lang="es-ES" sz="1000" b="0" i="0" u="none" strike="noStrike" kern="1200" cap="none" spc="0" normalizeH="0" baseline="0" noProof="0">
                          <a:ln>
                            <a:noFill/>
                          </a:ln>
                          <a:solidFill>
                            <a:prstClr val="black"/>
                          </a:solidFill>
                          <a:effectLst/>
                          <a:uLnTx/>
                          <a:uFillTx/>
                          <a:latin typeface="+mn-lt"/>
                          <a:ea typeface="+mn-ea"/>
                          <a:cs typeface="+mn-cs"/>
                        </a:rPr>
                        <a:t>
Más de 300 Trabajadores de la Educación en la jornada de capacitación de delgados escolares permanentes del Gran Mendoza. 
La jornada continuará el viernes 27 de octubre desde las 9 en el Salón Camping de San Martín. Mientras, que para Zona Sur, la capacitación se realizará el próximo lunes 30, también a las 9 horas, en la Sede Departamental de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1257618"/>
                  </a:ext>
                </a:extLst>
              </a:tr>
            </a:tbl>
          </a:graphicData>
        </a:graphic>
      </p:graphicFrame>
      <p:sp>
        <p:nvSpPr>
          <p:cNvPr id="4" name="Text Placeholder 3">
            <a:extLst>
              <a:ext uri="{FF2B5EF4-FFF2-40B4-BE49-F238E27FC236}">
                <a16:creationId xmlns:a16="http://schemas.microsoft.com/office/drawing/2014/main" id="{3AF0AE41-CA48-4BB5-811A-EBFC9412114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08666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F6B6-91CB-4D43-8B47-077C9D5F9AC5}"/>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2AEE04CD-D95A-4607-B847-71D9C9F0FFB3}"/>
              </a:ext>
            </a:extLst>
          </p:cNvPr>
          <p:cNvGraphicFramePr>
            <a:graphicFrameLocks noGrp="1"/>
          </p:cNvGraphicFramePr>
          <p:nvPr>
            <p:ph type="tbl" sz="quarter" idx="13"/>
            <p:extLst>
              <p:ext uri="{D42A27DB-BD31-4B8C-83A1-F6EECF244321}">
                <p14:modId xmlns:p14="http://schemas.microsoft.com/office/powerpoint/2010/main" val="281960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2800332"/>
                    </a:ext>
                  </a:extLst>
                </a:gridCol>
                <a:gridCol w="658368">
                  <a:extLst>
                    <a:ext uri="{9D8B030D-6E8A-4147-A177-3AD203B41FA5}">
                      <a16:colId xmlns:a16="http://schemas.microsoft.com/office/drawing/2014/main" val="261907528"/>
                    </a:ext>
                  </a:extLst>
                </a:gridCol>
                <a:gridCol w="658368">
                  <a:extLst>
                    <a:ext uri="{9D8B030D-6E8A-4147-A177-3AD203B41FA5}">
                      <a16:colId xmlns:a16="http://schemas.microsoft.com/office/drawing/2014/main" val="3729934547"/>
                    </a:ext>
                  </a:extLst>
                </a:gridCol>
                <a:gridCol w="658368">
                  <a:extLst>
                    <a:ext uri="{9D8B030D-6E8A-4147-A177-3AD203B41FA5}">
                      <a16:colId xmlns:a16="http://schemas.microsoft.com/office/drawing/2014/main" val="1990710365"/>
                    </a:ext>
                  </a:extLst>
                </a:gridCol>
                <a:gridCol w="658368">
                  <a:extLst>
                    <a:ext uri="{9D8B030D-6E8A-4147-A177-3AD203B41FA5}">
                      <a16:colId xmlns:a16="http://schemas.microsoft.com/office/drawing/2014/main" val="1561289759"/>
                    </a:ext>
                  </a:extLst>
                </a:gridCol>
                <a:gridCol w="658368">
                  <a:extLst>
                    <a:ext uri="{9D8B030D-6E8A-4147-A177-3AD203B41FA5}">
                      <a16:colId xmlns:a16="http://schemas.microsoft.com/office/drawing/2014/main" val="2560381801"/>
                    </a:ext>
                  </a:extLst>
                </a:gridCol>
                <a:gridCol w="658368">
                  <a:extLst>
                    <a:ext uri="{9D8B030D-6E8A-4147-A177-3AD203B41FA5}">
                      <a16:colId xmlns:a16="http://schemas.microsoft.com/office/drawing/2014/main" val="3159614169"/>
                    </a:ext>
                  </a:extLst>
                </a:gridCol>
                <a:gridCol w="658368">
                  <a:extLst>
                    <a:ext uri="{9D8B030D-6E8A-4147-A177-3AD203B41FA5}">
                      <a16:colId xmlns:a16="http://schemas.microsoft.com/office/drawing/2014/main" val="1774857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095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- 2017-10-20 14:13:21</a:t>
                      </a:r>
                      <a:r>
                        <a:rPr kumimoji="0" lang="es-ES" sz="1000" b="0" i="0" u="none" strike="noStrike" kern="1200" cap="none" spc="0" normalizeH="0" baseline="0" noProof="0">
                          <a:ln>
                            <a:noFill/>
                          </a:ln>
                          <a:solidFill>
                            <a:prstClr val="black"/>
                          </a:solidFill>
                          <a:effectLst/>
                          <a:uLnTx/>
                          <a:uFillTx/>
                          <a:latin typeface="+mn-lt"/>
                          <a:ea typeface="+mn-ea"/>
                          <a:cs typeface="+mn-cs"/>
                        </a:rPr>
                        <a:t>
⚠️Apertura de Paritaria:
🗣️MOMENTO DE IR POR TODAS LAS REIVINDICACIONES
El pasado jueves 19 de octubre, la Subsecretaría de Trabajo notificó al SUTE de la convocatoria a paritarias para el miércoles 25 de octubre,  a las 12hs.
El gobierno planteó un único tema, el ítem zona. 
Que el SUTE sea el primer sindicato estatal convocado a paritarias en esta coyuntura  es un logro de la lucha insistente que venimos organizando. Los temas que llevaremos son los problemas del sistema educativo que deben resolverse junto con el atraso salarial que sufre nuestro sector.
Por tal motivo, el SUTE realizará conferencia de prensa el martes 24 de octubre, para hacer público un informe sobre la situación salarial de los/as Trabajadores/as de la Educación, que fue  elaborado por economistas provinciales. 
También se adelantarán algunos de los temas principales que llevará el SUTE al ámbito paritario.
Secretariado Ejecutivo Provincial SUTE
http://www.sute.com.ar/apertura-de-paritaria-momento-de-i...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00020"/>
                  </a:ext>
                </a:extLst>
              </a:tr>
            </a:tbl>
          </a:graphicData>
        </a:graphic>
      </p:graphicFrame>
      <p:sp>
        <p:nvSpPr>
          <p:cNvPr id="4" name="Text Placeholder 3">
            <a:extLst>
              <a:ext uri="{FF2B5EF4-FFF2-40B4-BE49-F238E27FC236}">
                <a16:creationId xmlns:a16="http://schemas.microsoft.com/office/drawing/2014/main" id="{9721282E-ADF3-45E4-86C0-6B3E26A45CE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76583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E4996-4200-426D-B608-C76740C7A800}"/>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9F75E2D5-DFFC-4A94-80B8-DA0BE5BDFDE2}"/>
              </a:ext>
            </a:extLst>
          </p:cNvPr>
          <p:cNvGraphicFramePr>
            <a:graphicFrameLocks noGrp="1"/>
          </p:cNvGraphicFramePr>
          <p:nvPr>
            <p:ph type="tbl" sz="quarter" idx="13"/>
            <p:extLst>
              <p:ext uri="{D42A27DB-BD31-4B8C-83A1-F6EECF244321}">
                <p14:modId xmlns:p14="http://schemas.microsoft.com/office/powerpoint/2010/main" val="806956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79545686"/>
                    </a:ext>
                  </a:extLst>
                </a:gridCol>
                <a:gridCol w="658368">
                  <a:extLst>
                    <a:ext uri="{9D8B030D-6E8A-4147-A177-3AD203B41FA5}">
                      <a16:colId xmlns:a16="http://schemas.microsoft.com/office/drawing/2014/main" val="765667594"/>
                    </a:ext>
                  </a:extLst>
                </a:gridCol>
                <a:gridCol w="658368">
                  <a:extLst>
                    <a:ext uri="{9D8B030D-6E8A-4147-A177-3AD203B41FA5}">
                      <a16:colId xmlns:a16="http://schemas.microsoft.com/office/drawing/2014/main" val="264146966"/>
                    </a:ext>
                  </a:extLst>
                </a:gridCol>
                <a:gridCol w="658368">
                  <a:extLst>
                    <a:ext uri="{9D8B030D-6E8A-4147-A177-3AD203B41FA5}">
                      <a16:colId xmlns:a16="http://schemas.microsoft.com/office/drawing/2014/main" val="37155758"/>
                    </a:ext>
                  </a:extLst>
                </a:gridCol>
                <a:gridCol w="658368">
                  <a:extLst>
                    <a:ext uri="{9D8B030D-6E8A-4147-A177-3AD203B41FA5}">
                      <a16:colId xmlns:a16="http://schemas.microsoft.com/office/drawing/2014/main" val="1648720014"/>
                    </a:ext>
                  </a:extLst>
                </a:gridCol>
                <a:gridCol w="658368">
                  <a:extLst>
                    <a:ext uri="{9D8B030D-6E8A-4147-A177-3AD203B41FA5}">
                      <a16:colId xmlns:a16="http://schemas.microsoft.com/office/drawing/2014/main" val="2462688645"/>
                    </a:ext>
                  </a:extLst>
                </a:gridCol>
                <a:gridCol w="658368">
                  <a:extLst>
                    <a:ext uri="{9D8B030D-6E8A-4147-A177-3AD203B41FA5}">
                      <a16:colId xmlns:a16="http://schemas.microsoft.com/office/drawing/2014/main" val="1370484692"/>
                    </a:ext>
                  </a:extLst>
                </a:gridCol>
                <a:gridCol w="658368">
                  <a:extLst>
                    <a:ext uri="{9D8B030D-6E8A-4147-A177-3AD203B41FA5}">
                      <a16:colId xmlns:a16="http://schemas.microsoft.com/office/drawing/2014/main" val="427291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003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- 2017-10-10 17:29:44</a:t>
                      </a:r>
                      <a:r>
                        <a:rPr kumimoji="0" lang="es-ES" sz="1000" b="0" i="0" u="none" strike="noStrike" kern="1200" cap="none" spc="0" normalizeH="0" baseline="0" noProof="0">
                          <a:ln>
                            <a:noFill/>
                          </a:ln>
                          <a:solidFill>
                            <a:prstClr val="black"/>
                          </a:solidFill>
                          <a:effectLst/>
                          <a:uLnTx/>
                          <a:uFillTx/>
                          <a:latin typeface="+mn-lt"/>
                          <a:ea typeface="+mn-ea"/>
                          <a:cs typeface="+mn-cs"/>
                        </a:rPr>
                        <a:t>
💡El pasado 7 de octubre se realizó asamblea por proceso de titularización por paritaria 2015. 
Ingresá AQUI y conocé las acciones a seguir ⤵️
📥 Anotate en el formulario oficial del SUTE para organizar el reclamo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521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- 2017-10-12 15:14:00</a:t>
                      </a:r>
                      <a:r>
                        <a:rPr kumimoji="0" lang="es-ES" sz="1000" b="0" i="0" u="none" strike="noStrike" kern="1200" cap="none" spc="0" normalizeH="0" baseline="0" noProof="0">
                          <a:ln>
                            <a:noFill/>
                          </a:ln>
                          <a:solidFill>
                            <a:prstClr val="black"/>
                          </a:solidFill>
                          <a:effectLst/>
                          <a:uLnTx/>
                          <a:uFillTx/>
                          <a:latin typeface="+mn-lt"/>
                          <a:ea typeface="+mn-ea"/>
                          <a:cs typeface="+mn-cs"/>
                        </a:rPr>
                        <a:t>
✊ "SEÑOR GOBERNADOR: CONVOQUE A PARITARIAS AHORA.
Dejen de jugar con la necesidad de las escuelas. Dejen de especular electoralmente. No sólo estafaron la expectativa de miles de docentes, sino que siguen olvidándose de los celadores
EL SUTE realizará acciones la semana que viene, exigiendo la #reaperturadeparitarias. Porque exigimos discutir toda la situación actual y la necesidad de todos los trabajadores de la educación, celadores y docentes, titulares y suplentes.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575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- 2017-10-06 17:30:00</a:t>
                      </a:r>
                      <a:r>
                        <a:rPr kumimoji="0" lang="es-ES" sz="1000" b="0" i="0" u="none" strike="noStrike" kern="1200" cap="none" spc="0" normalizeH="0" baseline="0" noProof="0">
                          <a:ln>
                            <a:noFill/>
                          </a:ln>
                          <a:solidFill>
                            <a:prstClr val="black"/>
                          </a:solidFill>
                          <a:effectLst/>
                          <a:uLnTx/>
                          <a:uFillTx/>
                          <a:latin typeface="+mn-lt"/>
                          <a:ea typeface="+mn-ea"/>
                          <a:cs typeface="+mn-cs"/>
                        </a:rPr>
                        <a:t>
⚠️ Alerta sobre las elecciones en el IES 9-015. 
     Exigimos que se normalicen inmediatamente!!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5860294"/>
                  </a:ext>
                </a:extLst>
              </a:tr>
            </a:tbl>
          </a:graphicData>
        </a:graphic>
      </p:graphicFrame>
      <p:sp>
        <p:nvSpPr>
          <p:cNvPr id="4" name="Text Placeholder 3">
            <a:extLst>
              <a:ext uri="{FF2B5EF4-FFF2-40B4-BE49-F238E27FC236}">
                <a16:creationId xmlns:a16="http://schemas.microsoft.com/office/drawing/2014/main" id="{ADEB65E9-622B-43B8-AC64-0A608702FB0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756612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65520-F8B6-48AB-9586-2836532122B4}"/>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041B505E-16D7-4DDE-A3C7-F162BB240152}"/>
              </a:ext>
            </a:extLst>
          </p:cNvPr>
          <p:cNvGraphicFramePr>
            <a:graphicFrameLocks noGrp="1"/>
          </p:cNvGraphicFramePr>
          <p:nvPr>
            <p:ph type="tbl" sz="quarter" idx="13"/>
            <p:extLst>
              <p:ext uri="{D42A27DB-BD31-4B8C-83A1-F6EECF244321}">
                <p14:modId xmlns:p14="http://schemas.microsoft.com/office/powerpoint/2010/main" val="336435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2681202"/>
                    </a:ext>
                  </a:extLst>
                </a:gridCol>
                <a:gridCol w="658368">
                  <a:extLst>
                    <a:ext uri="{9D8B030D-6E8A-4147-A177-3AD203B41FA5}">
                      <a16:colId xmlns:a16="http://schemas.microsoft.com/office/drawing/2014/main" val="3838121998"/>
                    </a:ext>
                  </a:extLst>
                </a:gridCol>
                <a:gridCol w="658368">
                  <a:extLst>
                    <a:ext uri="{9D8B030D-6E8A-4147-A177-3AD203B41FA5}">
                      <a16:colId xmlns:a16="http://schemas.microsoft.com/office/drawing/2014/main" val="1948103748"/>
                    </a:ext>
                  </a:extLst>
                </a:gridCol>
                <a:gridCol w="658368">
                  <a:extLst>
                    <a:ext uri="{9D8B030D-6E8A-4147-A177-3AD203B41FA5}">
                      <a16:colId xmlns:a16="http://schemas.microsoft.com/office/drawing/2014/main" val="3756657779"/>
                    </a:ext>
                  </a:extLst>
                </a:gridCol>
                <a:gridCol w="658368">
                  <a:extLst>
                    <a:ext uri="{9D8B030D-6E8A-4147-A177-3AD203B41FA5}">
                      <a16:colId xmlns:a16="http://schemas.microsoft.com/office/drawing/2014/main" val="106169875"/>
                    </a:ext>
                  </a:extLst>
                </a:gridCol>
                <a:gridCol w="658368">
                  <a:extLst>
                    <a:ext uri="{9D8B030D-6E8A-4147-A177-3AD203B41FA5}">
                      <a16:colId xmlns:a16="http://schemas.microsoft.com/office/drawing/2014/main" val="468675232"/>
                    </a:ext>
                  </a:extLst>
                </a:gridCol>
                <a:gridCol w="658368">
                  <a:extLst>
                    <a:ext uri="{9D8B030D-6E8A-4147-A177-3AD203B41FA5}">
                      <a16:colId xmlns:a16="http://schemas.microsoft.com/office/drawing/2014/main" val="1586483797"/>
                    </a:ext>
                  </a:extLst>
                </a:gridCol>
                <a:gridCol w="658368">
                  <a:extLst>
                    <a:ext uri="{9D8B030D-6E8A-4147-A177-3AD203B41FA5}">
                      <a16:colId xmlns:a16="http://schemas.microsoft.com/office/drawing/2014/main" val="3284293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679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- 2017-10-17 22:00:00</a:t>
                      </a:r>
                      <a:r>
                        <a:rPr kumimoji="0" lang="es-ES" sz="1000" b="0" i="0" u="none" strike="noStrike" kern="1200" cap="none" spc="0" normalizeH="0" baseline="0" noProof="0">
                          <a:ln>
                            <a:noFill/>
                          </a:ln>
                          <a:solidFill>
                            <a:prstClr val="black"/>
                          </a:solidFill>
                          <a:effectLst/>
                          <a:uLnTx/>
                          <a:uFillTx/>
                          <a:latin typeface="+mn-lt"/>
                          <a:ea typeface="+mn-ea"/>
                          <a:cs typeface="+mn-cs"/>
                        </a:rPr>
                        <a:t>
👏🎓 Felicitaciones estudiantes, por tanto trabajo realizado, por los objetivos cumplidos y el derecho conquistado! 
Un merecido agradecimiento a los tutores/as, referentes y Secretariado Departamental, por el acompañamiento y compromiso asumido!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07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- 2017-10-20 17:41:56</a:t>
                      </a:r>
                      <a:r>
                        <a:rPr kumimoji="0" lang="es-ES" sz="1000" b="0" i="0" u="none" strike="noStrike" kern="1200" cap="none" spc="0" normalizeH="0" baseline="0" noProof="0">
                          <a:ln>
                            <a:noFill/>
                          </a:ln>
                          <a:solidFill>
                            <a:prstClr val="black"/>
                          </a:solidFill>
                          <a:effectLst/>
                          <a:uLnTx/>
                          <a:uFillTx/>
                          <a:latin typeface="+mn-lt"/>
                          <a:ea typeface="+mn-ea"/>
                          <a:cs typeface="+mn-cs"/>
                        </a:rPr>
                        <a:t>
#AHORA En Tunuyán. 
Capacitación de Delegados de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6962553"/>
                  </a:ext>
                </a:extLst>
              </a:tr>
            </a:tbl>
          </a:graphicData>
        </a:graphic>
      </p:graphicFrame>
      <p:sp>
        <p:nvSpPr>
          <p:cNvPr id="4" name="Text Placeholder 3">
            <a:extLst>
              <a:ext uri="{FF2B5EF4-FFF2-40B4-BE49-F238E27FC236}">
                <a16:creationId xmlns:a16="http://schemas.microsoft.com/office/drawing/2014/main" id="{D916F0C8-1121-4C16-9425-EFF56918360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10128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405D6-5318-47A2-9499-A8D75198843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3B7AAEC-88BD-4472-83AE-8F71D2293FFE}"/>
              </a:ext>
            </a:extLst>
          </p:cNvPr>
          <p:cNvGraphicFramePr>
            <a:graphicFrameLocks noGrp="1"/>
          </p:cNvGraphicFramePr>
          <p:nvPr>
            <p:ph type="chart" sz="quarter" idx="13"/>
            <p:extLst>
              <p:ext uri="{D42A27DB-BD31-4B8C-83A1-F6EECF244321}">
                <p14:modId xmlns:p14="http://schemas.microsoft.com/office/powerpoint/2010/main" val="181827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BA12B0-6138-4964-8056-BF6E9CAB868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0BEDDF5-42D8-41A4-8112-F8D7E173A3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023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10741-F631-490F-ACDD-C9F949DA95A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FB1DB73-93CD-4E72-8E85-6D06B87457C5}"/>
              </a:ext>
            </a:extLst>
          </p:cNvPr>
          <p:cNvGraphicFramePr>
            <a:graphicFrameLocks noGrp="1"/>
          </p:cNvGraphicFramePr>
          <p:nvPr>
            <p:ph type="chart" sz="quarter" idx="13"/>
            <p:extLst>
              <p:ext uri="{D42A27DB-BD31-4B8C-83A1-F6EECF244321}">
                <p14:modId xmlns:p14="http://schemas.microsoft.com/office/powerpoint/2010/main" val="291742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1839D3-8000-4743-8E60-201A30B5CA7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3EDF40B-2A56-4B12-854F-E2AF5E1B01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4803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FEFC4-4C28-4209-B65C-06158C197AB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21EC9529-BA1B-41A3-9C9A-C25FADCEA954}"/>
              </a:ext>
            </a:extLst>
          </p:cNvPr>
          <p:cNvGraphicFramePr>
            <a:graphicFrameLocks noGrp="1"/>
          </p:cNvGraphicFramePr>
          <p:nvPr>
            <p:ph type="chart" sz="quarter" idx="13"/>
            <p:extLst>
              <p:ext uri="{D42A27DB-BD31-4B8C-83A1-F6EECF244321}">
                <p14:modId xmlns:p14="http://schemas.microsoft.com/office/powerpoint/2010/main" val="2894663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6EEBD-8EFF-4546-8A65-B43862D90D5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5C5B1B2-4AA4-4B7C-B93D-9D5D496E7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5479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EC40-0DC4-40D6-8AF3-B0CD9BEBD26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4E87455-8ED6-4EFD-A5EA-A1EB60C2EC46}"/>
              </a:ext>
            </a:extLst>
          </p:cNvPr>
          <p:cNvGraphicFramePr>
            <a:graphicFrameLocks noGrp="1"/>
          </p:cNvGraphicFramePr>
          <p:nvPr>
            <p:ph type="chart" sz="quarter" idx="13"/>
            <p:extLst>
              <p:ext uri="{D42A27DB-BD31-4B8C-83A1-F6EECF244321}">
                <p14:modId xmlns:p14="http://schemas.microsoft.com/office/powerpoint/2010/main" val="3430365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4C3940-9816-42D4-B13C-C491F38687B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7918332-6A5F-4F12-984B-7EBBD574D9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637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A310-80E0-4C34-A88A-0E6A3A5D85C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BF8D301-DE26-474D-A716-F8DFA525609C}"/>
              </a:ext>
            </a:extLst>
          </p:cNvPr>
          <p:cNvGraphicFramePr>
            <a:graphicFrameLocks noGrp="1"/>
          </p:cNvGraphicFramePr>
          <p:nvPr>
            <p:ph type="chart" sz="quarter" idx="13"/>
            <p:extLst>
              <p:ext uri="{D42A27DB-BD31-4B8C-83A1-F6EECF244321}">
                <p14:modId xmlns:p14="http://schemas.microsoft.com/office/powerpoint/2010/main" val="1304027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D622F-4FC4-4BEA-94A8-4F3D23F9337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AFDC5EC-5CEB-493F-9F61-01035F7BA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9188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9AEE8-2DDE-4B0A-879D-34AB3612DF3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A4B38F6-A6FF-48E0-82AB-25F86881BE3E}"/>
              </a:ext>
            </a:extLst>
          </p:cNvPr>
          <p:cNvGraphicFramePr>
            <a:graphicFrameLocks noGrp="1"/>
          </p:cNvGraphicFramePr>
          <p:nvPr>
            <p:ph type="chart" sz="quarter" idx="13"/>
            <p:extLst>
              <p:ext uri="{D42A27DB-BD31-4B8C-83A1-F6EECF244321}">
                <p14:modId xmlns:p14="http://schemas.microsoft.com/office/powerpoint/2010/main" val="3059075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34A32-42AF-4627-914A-C0B4650C8B8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24FD933-7217-408B-B781-7A39EFF09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238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15310-6399-4609-A489-0A344890904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4EC9A91-FBCC-4A9F-89A6-86286753C66D}"/>
              </a:ext>
            </a:extLst>
          </p:cNvPr>
          <p:cNvGraphicFramePr>
            <a:graphicFrameLocks noGrp="1"/>
          </p:cNvGraphicFramePr>
          <p:nvPr>
            <p:ph type="chart" sz="quarter" idx="13"/>
            <p:extLst>
              <p:ext uri="{D42A27DB-BD31-4B8C-83A1-F6EECF244321}">
                <p14:modId xmlns:p14="http://schemas.microsoft.com/office/powerpoint/2010/main" val="1873945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B4EF3-888B-4A6A-B0D8-D3D31B8DEC2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3088F73-F932-49C9-B011-4D301892ED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2192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61D65-50F9-455B-A24A-C6674CED0A8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796E611-F980-46E5-A250-B155442691FD}"/>
              </a:ext>
            </a:extLst>
          </p:cNvPr>
          <p:cNvGraphicFramePr>
            <a:graphicFrameLocks noGrp="1"/>
          </p:cNvGraphicFramePr>
          <p:nvPr>
            <p:ph type="chart" sz="quarter" idx="13"/>
            <p:extLst>
              <p:ext uri="{D42A27DB-BD31-4B8C-83A1-F6EECF244321}">
                <p14:modId xmlns:p14="http://schemas.microsoft.com/office/powerpoint/2010/main" val="2396839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AC6587-EADA-4A1F-962B-2DC49E55785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4BFE774-14CA-45FD-8A22-70C8E9712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0366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4B54D-C7F4-4FD5-87E8-631FE3813B93}"/>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B3BEEB33-828A-4BA7-92CD-7E1E6A6C9180}"/>
              </a:ext>
            </a:extLst>
          </p:cNvPr>
          <p:cNvGraphicFramePr>
            <a:graphicFrameLocks noGrp="1"/>
          </p:cNvGraphicFramePr>
          <p:nvPr>
            <p:ph type="tbl" sz="quarter" idx="13"/>
            <p:extLst>
              <p:ext uri="{D42A27DB-BD31-4B8C-83A1-F6EECF244321}">
                <p14:modId xmlns:p14="http://schemas.microsoft.com/office/powerpoint/2010/main" val="3791914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2558222"/>
                    </a:ext>
                  </a:extLst>
                </a:gridCol>
                <a:gridCol w="2468880">
                  <a:extLst>
                    <a:ext uri="{9D8B030D-6E8A-4147-A177-3AD203B41FA5}">
                      <a16:colId xmlns:a16="http://schemas.microsoft.com/office/drawing/2014/main" val="448054054"/>
                    </a:ext>
                  </a:extLst>
                </a:gridCol>
                <a:gridCol w="822960">
                  <a:extLst>
                    <a:ext uri="{9D8B030D-6E8A-4147-A177-3AD203B41FA5}">
                      <a16:colId xmlns:a16="http://schemas.microsoft.com/office/drawing/2014/main" val="3316582137"/>
                    </a:ext>
                  </a:extLst>
                </a:gridCol>
                <a:gridCol w="822960">
                  <a:extLst>
                    <a:ext uri="{9D8B030D-6E8A-4147-A177-3AD203B41FA5}">
                      <a16:colId xmlns:a16="http://schemas.microsoft.com/office/drawing/2014/main" val="3609121550"/>
                    </a:ext>
                  </a:extLst>
                </a:gridCol>
                <a:gridCol w="822960">
                  <a:extLst>
                    <a:ext uri="{9D8B030D-6E8A-4147-A177-3AD203B41FA5}">
                      <a16:colId xmlns:a16="http://schemas.microsoft.com/office/drawing/2014/main" val="2912509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9581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Germán Maiden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1118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Laura Lorena Lucca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2890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Noemi Argañaraz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098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Flavia Haddad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7462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Carolinita Gim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9658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Joana Abrego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0329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Ramet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8170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Vane Studer Mercado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4476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Scaccia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0718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Vanina Massarutti Rivas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76068847"/>
                  </a:ext>
                </a:extLst>
              </a:tr>
            </a:tbl>
          </a:graphicData>
        </a:graphic>
      </p:graphicFrame>
      <p:sp>
        <p:nvSpPr>
          <p:cNvPr id="4" name="Text Placeholder 3">
            <a:extLst>
              <a:ext uri="{FF2B5EF4-FFF2-40B4-BE49-F238E27FC236}">
                <a16:creationId xmlns:a16="http://schemas.microsoft.com/office/drawing/2014/main" id="{68497923-6EDE-4F6B-855F-0EC72437D99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927381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FF73C-9F91-49D2-A95D-4BF24F69066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79FADD1-5426-4AA5-A6A7-DB78A704F36F}"/>
              </a:ext>
            </a:extLst>
          </p:cNvPr>
          <p:cNvGraphicFramePr>
            <a:graphicFrameLocks noGrp="1"/>
          </p:cNvGraphicFramePr>
          <p:nvPr>
            <p:ph type="tbl" sz="quarter" idx="13"/>
            <p:extLst>
              <p:ext uri="{D42A27DB-BD31-4B8C-83A1-F6EECF244321}">
                <p14:modId xmlns:p14="http://schemas.microsoft.com/office/powerpoint/2010/main" val="3502628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2338113"/>
                    </a:ext>
                  </a:extLst>
                </a:gridCol>
                <a:gridCol w="2468880">
                  <a:extLst>
                    <a:ext uri="{9D8B030D-6E8A-4147-A177-3AD203B41FA5}">
                      <a16:colId xmlns:a16="http://schemas.microsoft.com/office/drawing/2014/main" val="1876441874"/>
                    </a:ext>
                  </a:extLst>
                </a:gridCol>
                <a:gridCol w="822960">
                  <a:extLst>
                    <a:ext uri="{9D8B030D-6E8A-4147-A177-3AD203B41FA5}">
                      <a16:colId xmlns:a16="http://schemas.microsoft.com/office/drawing/2014/main" val="1688370125"/>
                    </a:ext>
                  </a:extLst>
                </a:gridCol>
                <a:gridCol w="822960">
                  <a:extLst>
                    <a:ext uri="{9D8B030D-6E8A-4147-A177-3AD203B41FA5}">
                      <a16:colId xmlns:a16="http://schemas.microsoft.com/office/drawing/2014/main" val="194597486"/>
                    </a:ext>
                  </a:extLst>
                </a:gridCol>
                <a:gridCol w="822960">
                  <a:extLst>
                    <a:ext uri="{9D8B030D-6E8A-4147-A177-3AD203B41FA5}">
                      <a16:colId xmlns:a16="http://schemas.microsoft.com/office/drawing/2014/main" val="3872556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6314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Gala Dorada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5533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Lopresti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1767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Tobías Valdés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0560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Martínez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8447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Naymé Sol 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3444817"/>
                  </a:ext>
                </a:extLst>
              </a:tr>
            </a:tbl>
          </a:graphicData>
        </a:graphic>
      </p:graphicFrame>
      <p:sp>
        <p:nvSpPr>
          <p:cNvPr id="4" name="Text Placeholder 3">
            <a:extLst>
              <a:ext uri="{FF2B5EF4-FFF2-40B4-BE49-F238E27FC236}">
                <a16:creationId xmlns:a16="http://schemas.microsoft.com/office/drawing/2014/main" id="{F679E7F1-FE70-435D-8631-A3163A0E7E0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55752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097D-BBB5-418C-9CF9-B648D8033ED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6745C4C-15A4-49F4-9F76-BAB5DBD0090C}"/>
              </a:ext>
            </a:extLst>
          </p:cNvPr>
          <p:cNvGraphicFramePr>
            <a:graphicFrameLocks noGrp="1"/>
          </p:cNvGraphicFramePr>
          <p:nvPr>
            <p:ph type="chart" sz="quarter" idx="13"/>
            <p:extLst>
              <p:ext uri="{D42A27DB-BD31-4B8C-83A1-F6EECF244321}">
                <p14:modId xmlns:p14="http://schemas.microsoft.com/office/powerpoint/2010/main" val="1658600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F121A3-F2BE-458C-B526-8A922608043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37FEA08-0459-4A08-8C54-FEAC9C3B4B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41861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944</Words>
  <Application>Microsoft Office PowerPoint</Application>
  <PresentationFormat>On-screen Show (4:3)</PresentationFormat>
  <Paragraphs>485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2017-11-03T19:40:38Z</dcterms:created>
  <dcterms:modified xsi:type="dcterms:W3CDTF">2017-11-03T19:41:22Z</dcterms:modified>
</cp:coreProperties>
</file>