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37586</c:v>
                </c:pt>
                <c:pt idx="1">
                  <c:v>37597</c:v>
                </c:pt>
                <c:pt idx="2">
                  <c:v>37621</c:v>
                </c:pt>
                <c:pt idx="3">
                  <c:v>39253</c:v>
                </c:pt>
                <c:pt idx="4">
                  <c:v>39954</c:v>
                </c:pt>
                <c:pt idx="5">
                  <c:v>40040</c:v>
                </c:pt>
                <c:pt idx="6">
                  <c:v>40058</c:v>
                </c:pt>
                <c:pt idx="7">
                  <c:v>40070</c:v>
                </c:pt>
                <c:pt idx="8">
                  <c:v>40082</c:v>
                </c:pt>
                <c:pt idx="9">
                  <c:v>40100</c:v>
                </c:pt>
                <c:pt idx="10">
                  <c:v>40122</c:v>
                </c:pt>
                <c:pt idx="11">
                  <c:v>40148</c:v>
                </c:pt>
                <c:pt idx="12">
                  <c:v>40157</c:v>
                </c:pt>
                <c:pt idx="13">
                  <c:v>40163</c:v>
                </c:pt>
                <c:pt idx="14">
                  <c:v>40165</c:v>
                </c:pt>
                <c:pt idx="15">
                  <c:v>40175</c:v>
                </c:pt>
                <c:pt idx="16">
                  <c:v>40292</c:v>
                </c:pt>
                <c:pt idx="17">
                  <c:v>40367</c:v>
                </c:pt>
                <c:pt idx="18">
                  <c:v>40376</c:v>
                </c:pt>
                <c:pt idx="19">
                  <c:v>40400</c:v>
                </c:pt>
                <c:pt idx="20">
                  <c:v>40410</c:v>
                </c:pt>
                <c:pt idx="21">
                  <c:v>40416</c:v>
                </c:pt>
                <c:pt idx="22">
                  <c:v>40437</c:v>
                </c:pt>
                <c:pt idx="23">
                  <c:v>40455</c:v>
                </c:pt>
                <c:pt idx="24">
                  <c:v>40468</c:v>
                </c:pt>
                <c:pt idx="25">
                  <c:v>40476</c:v>
                </c:pt>
                <c:pt idx="26">
                  <c:v>40488</c:v>
                </c:pt>
                <c:pt idx="27">
                  <c:v>40496</c:v>
                </c:pt>
                <c:pt idx="28">
                  <c:v>40509</c:v>
                </c:pt>
                <c:pt idx="29">
                  <c:v>40518</c:v>
                </c:pt>
                <c:pt idx="30">
                  <c:v>40540</c:v>
                </c:pt>
              </c:numCache>
            </c:numRef>
          </c:val>
          <c:smooth val="0"/>
          <c:extLst>
            <c:ext xmlns:c16="http://schemas.microsoft.com/office/drawing/2014/chart" uri="{C3380CC4-5D6E-409C-BE32-E72D297353CC}">
              <c16:uniqueId val="{00000000-0125-421B-A0BB-A97A73A53091}"/>
            </c:ext>
          </c:extLst>
        </c:ser>
        <c:dLbls>
          <c:showLegendKey val="0"/>
          <c:showVal val="0"/>
          <c:showCatName val="0"/>
          <c:showSerName val="0"/>
          <c:showPercent val="0"/>
          <c:showBubbleSize val="0"/>
        </c:dLbls>
        <c:smooth val="0"/>
        <c:axId val="284176336"/>
        <c:axId val="284178304"/>
      </c:lineChart>
      <c:dateAx>
        <c:axId val="28417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78304"/>
        <c:crosses val="autoZero"/>
        <c:auto val="1"/>
        <c:lblOffset val="100"/>
        <c:baseTimeUnit val="days"/>
      </c:dateAx>
      <c:valAx>
        <c:axId val="28417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7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DGE Mendoza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F3DB-43B0-98DA-FA3C7C39DCFB}"/>
            </c:ext>
          </c:extLst>
        </c:ser>
        <c:dLbls>
          <c:showLegendKey val="0"/>
          <c:showVal val="0"/>
          <c:showCatName val="0"/>
          <c:showSerName val="0"/>
          <c:showPercent val="0"/>
          <c:showBubbleSize val="0"/>
        </c:dLbls>
        <c:axId val="285840032"/>
        <c:axId val="285840360"/>
      </c:radarChart>
      <c:catAx>
        <c:axId val="28584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40360"/>
        <c:crosses val="autoZero"/>
        <c:auto val="1"/>
        <c:lblAlgn val="ctr"/>
        <c:lblOffset val="100"/>
        <c:noMultiLvlLbl val="0"/>
      </c:catAx>
      <c:valAx>
        <c:axId val="28584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4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0.10940118645419999</c:v>
                </c:pt>
                <c:pt idx="2">
                  <c:v>0.11898747640193</c:v>
                </c:pt>
                <c:pt idx="3">
                  <c:v>1.1388174746397</c:v>
                </c:pt>
                <c:pt idx="4">
                  <c:v>0.29038204176450999</c:v>
                </c:pt>
                <c:pt idx="5">
                  <c:v>0.11139724368216999</c:v>
                </c:pt>
                <c:pt idx="6">
                  <c:v>0</c:v>
                </c:pt>
                <c:pt idx="7">
                  <c:v>0</c:v>
                </c:pt>
                <c:pt idx="8">
                  <c:v>0.10147386632065999</c:v>
                </c:pt>
                <c:pt idx="9">
                  <c:v>0.47342296275972001</c:v>
                </c:pt>
                <c:pt idx="10">
                  <c:v>0.18116393674221001</c:v>
                </c:pt>
                <c:pt idx="11">
                  <c:v>0</c:v>
                </c:pt>
                <c:pt idx="12">
                  <c:v>0.12452679816697</c:v>
                </c:pt>
                <c:pt idx="13">
                  <c:v>0</c:v>
                </c:pt>
                <c:pt idx="14">
                  <c:v>0</c:v>
                </c:pt>
                <c:pt idx="15">
                  <c:v>0</c:v>
                </c:pt>
                <c:pt idx="16">
                  <c:v>0.26719359729574998</c:v>
                </c:pt>
                <c:pt idx="17">
                  <c:v>0.44484118128394001</c:v>
                </c:pt>
                <c:pt idx="18">
                  <c:v>0</c:v>
                </c:pt>
                <c:pt idx="19">
                  <c:v>0.38377735961177001</c:v>
                </c:pt>
                <c:pt idx="20">
                  <c:v>0</c:v>
                </c:pt>
                <c:pt idx="21">
                  <c:v>0</c:v>
                </c:pt>
                <c:pt idx="22">
                  <c:v>0.26687995074677001</c:v>
                </c:pt>
                <c:pt idx="23">
                  <c:v>7.4172971369232996E-2</c:v>
                </c:pt>
                <c:pt idx="24">
                  <c:v>0.13997766648467</c:v>
                </c:pt>
                <c:pt idx="25">
                  <c:v>0.21990511958885001</c:v>
                </c:pt>
                <c:pt idx="26">
                  <c:v>0.22108591472753</c:v>
                </c:pt>
                <c:pt idx="27">
                  <c:v>0</c:v>
                </c:pt>
                <c:pt idx="28">
                  <c:v>0</c:v>
                </c:pt>
                <c:pt idx="29">
                  <c:v>0.55702284863295004</c:v>
                </c:pt>
                <c:pt idx="30">
                  <c:v>0.13385477065804999</c:v>
                </c:pt>
              </c:numCache>
            </c:numRef>
          </c:val>
          <c:smooth val="0"/>
          <c:extLst>
            <c:ext xmlns:c16="http://schemas.microsoft.com/office/drawing/2014/chart" uri="{C3380CC4-5D6E-409C-BE32-E72D297353CC}">
              <c16:uniqueId val="{00000000-6B0D-4DA5-B398-66411D38CBD7}"/>
            </c:ext>
          </c:extLst>
        </c:ser>
        <c:dLbls>
          <c:showLegendKey val="0"/>
          <c:showVal val="0"/>
          <c:showCatName val="0"/>
          <c:showSerName val="0"/>
          <c:showPercent val="0"/>
          <c:showBubbleSize val="0"/>
        </c:dLbls>
        <c:smooth val="0"/>
        <c:axId val="285682016"/>
        <c:axId val="285683000"/>
      </c:lineChart>
      <c:dateAx>
        <c:axId val="28568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83000"/>
        <c:crosses val="autoZero"/>
        <c:auto val="1"/>
        <c:lblOffset val="100"/>
        <c:baseTimeUnit val="days"/>
      </c:dateAx>
      <c:valAx>
        <c:axId val="28568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8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c:v>
                </c:pt>
                <c:pt idx="1">
                  <c:v>40</c:v>
                </c:pt>
                <c:pt idx="2">
                  <c:v>436</c:v>
                </c:pt>
                <c:pt idx="3">
                  <c:v>186</c:v>
                </c:pt>
                <c:pt idx="4">
                  <c:v>33</c:v>
                </c:pt>
                <c:pt idx="5">
                  <c:v>11</c:v>
                </c:pt>
                <c:pt idx="6">
                  <c:v>9</c:v>
                </c:pt>
              </c:numCache>
            </c:numRef>
          </c:val>
          <c:extLst>
            <c:ext xmlns:c16="http://schemas.microsoft.com/office/drawing/2014/chart" uri="{C3380CC4-5D6E-409C-BE32-E72D297353CC}">
              <c16:uniqueId val="{00000000-6F68-4245-A889-9C72021EA822}"/>
            </c:ext>
          </c:extLst>
        </c:ser>
        <c:dLbls>
          <c:showLegendKey val="0"/>
          <c:showVal val="0"/>
          <c:showCatName val="0"/>
          <c:showSerName val="0"/>
          <c:showPercent val="0"/>
          <c:showBubbleSize val="0"/>
        </c:dLbls>
        <c:gapWidth val="219"/>
        <c:overlap val="-27"/>
        <c:axId val="285685952"/>
        <c:axId val="285689232"/>
      </c:barChart>
      <c:catAx>
        <c:axId val="28568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89232"/>
        <c:crosses val="autoZero"/>
        <c:auto val="1"/>
        <c:lblAlgn val="ctr"/>
        <c:lblOffset val="100"/>
        <c:noMultiLvlLbl val="0"/>
      </c:catAx>
      <c:valAx>
        <c:axId val="28568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8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10</c:v>
                </c:pt>
                <c:pt idx="1">
                  <c:v>11</c:v>
                </c:pt>
                <c:pt idx="2">
                  <c:v>24</c:v>
                </c:pt>
                <c:pt idx="3">
                  <c:v>1632</c:v>
                </c:pt>
                <c:pt idx="4">
                  <c:v>701</c:v>
                </c:pt>
                <c:pt idx="5">
                  <c:v>86</c:v>
                </c:pt>
                <c:pt idx="6">
                  <c:v>18</c:v>
                </c:pt>
                <c:pt idx="7">
                  <c:v>12</c:v>
                </c:pt>
                <c:pt idx="8">
                  <c:v>12</c:v>
                </c:pt>
                <c:pt idx="9">
                  <c:v>18</c:v>
                </c:pt>
                <c:pt idx="10">
                  <c:v>22</c:v>
                </c:pt>
                <c:pt idx="11">
                  <c:v>26</c:v>
                </c:pt>
                <c:pt idx="12">
                  <c:v>9</c:v>
                </c:pt>
                <c:pt idx="13">
                  <c:v>6</c:v>
                </c:pt>
                <c:pt idx="14">
                  <c:v>2</c:v>
                </c:pt>
                <c:pt idx="15">
                  <c:v>10</c:v>
                </c:pt>
                <c:pt idx="16">
                  <c:v>117</c:v>
                </c:pt>
                <c:pt idx="17">
                  <c:v>75</c:v>
                </c:pt>
                <c:pt idx="18">
                  <c:v>9</c:v>
                </c:pt>
                <c:pt idx="19">
                  <c:v>24</c:v>
                </c:pt>
                <c:pt idx="20">
                  <c:v>10</c:v>
                </c:pt>
                <c:pt idx="21">
                  <c:v>6</c:v>
                </c:pt>
                <c:pt idx="22">
                  <c:v>21</c:v>
                </c:pt>
                <c:pt idx="23">
                  <c:v>18</c:v>
                </c:pt>
                <c:pt idx="24">
                  <c:v>13</c:v>
                </c:pt>
                <c:pt idx="25">
                  <c:v>8</c:v>
                </c:pt>
                <c:pt idx="26">
                  <c:v>12</c:v>
                </c:pt>
                <c:pt idx="27">
                  <c:v>8</c:v>
                </c:pt>
                <c:pt idx="28">
                  <c:v>13</c:v>
                </c:pt>
                <c:pt idx="29">
                  <c:v>9</c:v>
                </c:pt>
                <c:pt idx="30">
                  <c:v>22</c:v>
                </c:pt>
              </c:numCache>
            </c:numRef>
          </c:val>
          <c:smooth val="0"/>
          <c:extLst>
            <c:ext xmlns:c16="http://schemas.microsoft.com/office/drawing/2014/chart" uri="{C3380CC4-5D6E-409C-BE32-E72D297353CC}">
              <c16:uniqueId val="{00000000-9C63-498F-A427-3C264141B83B}"/>
            </c:ext>
          </c:extLst>
        </c:ser>
        <c:dLbls>
          <c:showLegendKey val="0"/>
          <c:showVal val="0"/>
          <c:showCatName val="0"/>
          <c:showSerName val="0"/>
          <c:showPercent val="0"/>
          <c:showBubbleSize val="0"/>
        </c:dLbls>
        <c:smooth val="0"/>
        <c:axId val="285689888"/>
        <c:axId val="243369648"/>
      </c:lineChart>
      <c:dateAx>
        <c:axId val="28568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69648"/>
        <c:crosses val="autoZero"/>
        <c:auto val="1"/>
        <c:lblOffset val="100"/>
        <c:baseTimeUnit val="days"/>
      </c:dateAx>
      <c:valAx>
        <c:axId val="24336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8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8</c:v>
                </c:pt>
                <c:pt idx="2">
                  <c:v>4</c:v>
                </c:pt>
                <c:pt idx="3">
                  <c:v>11</c:v>
                </c:pt>
                <c:pt idx="4">
                  <c:v>2</c:v>
                </c:pt>
                <c:pt idx="5">
                  <c:v>9</c:v>
                </c:pt>
                <c:pt idx="6">
                  <c:v>0</c:v>
                </c:pt>
                <c:pt idx="7">
                  <c:v>0</c:v>
                </c:pt>
                <c:pt idx="8">
                  <c:v>3</c:v>
                </c:pt>
                <c:pt idx="9">
                  <c:v>5</c:v>
                </c:pt>
                <c:pt idx="10">
                  <c:v>6</c:v>
                </c:pt>
                <c:pt idx="11">
                  <c:v>0</c:v>
                </c:pt>
                <c:pt idx="12">
                  <c:v>1</c:v>
                </c:pt>
                <c:pt idx="13">
                  <c:v>0</c:v>
                </c:pt>
                <c:pt idx="14">
                  <c:v>0</c:v>
                </c:pt>
                <c:pt idx="15">
                  <c:v>0</c:v>
                </c:pt>
                <c:pt idx="16">
                  <c:v>2</c:v>
                </c:pt>
                <c:pt idx="17">
                  <c:v>5</c:v>
                </c:pt>
                <c:pt idx="18">
                  <c:v>0</c:v>
                </c:pt>
                <c:pt idx="19">
                  <c:v>2</c:v>
                </c:pt>
                <c:pt idx="20">
                  <c:v>0</c:v>
                </c:pt>
                <c:pt idx="21">
                  <c:v>0</c:v>
                </c:pt>
                <c:pt idx="22">
                  <c:v>9</c:v>
                </c:pt>
                <c:pt idx="23">
                  <c:v>3</c:v>
                </c:pt>
                <c:pt idx="24">
                  <c:v>11</c:v>
                </c:pt>
                <c:pt idx="25">
                  <c:v>5</c:v>
                </c:pt>
                <c:pt idx="26">
                  <c:v>2</c:v>
                </c:pt>
                <c:pt idx="27">
                  <c:v>0</c:v>
                </c:pt>
                <c:pt idx="28">
                  <c:v>0</c:v>
                </c:pt>
                <c:pt idx="29">
                  <c:v>3</c:v>
                </c:pt>
                <c:pt idx="30">
                  <c:v>4</c:v>
                </c:pt>
              </c:numCache>
            </c:numRef>
          </c:val>
          <c:smooth val="0"/>
          <c:extLst>
            <c:ext xmlns:c16="http://schemas.microsoft.com/office/drawing/2014/chart" uri="{C3380CC4-5D6E-409C-BE32-E72D297353CC}">
              <c16:uniqueId val="{00000000-A161-4A75-B04F-4E59994422A5}"/>
            </c:ext>
          </c:extLst>
        </c:ser>
        <c:dLbls>
          <c:showLegendKey val="0"/>
          <c:showVal val="0"/>
          <c:showCatName val="0"/>
          <c:showSerName val="0"/>
          <c:showPercent val="0"/>
          <c:showBubbleSize val="0"/>
        </c:dLbls>
        <c:smooth val="0"/>
        <c:axId val="351227664"/>
        <c:axId val="351227992"/>
      </c:lineChart>
      <c:dateAx>
        <c:axId val="35122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27992"/>
        <c:crosses val="autoZero"/>
        <c:auto val="1"/>
        <c:lblOffset val="100"/>
        <c:baseTimeUnit val="days"/>
      </c:dateAx>
      <c:valAx>
        <c:axId val="35122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2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c:v>
                </c:pt>
                <c:pt idx="1">
                  <c:v>18</c:v>
                </c:pt>
                <c:pt idx="2">
                  <c:v>33</c:v>
                </c:pt>
                <c:pt idx="3">
                  <c:v>7</c:v>
                </c:pt>
                <c:pt idx="4">
                  <c:v>14</c:v>
                </c:pt>
                <c:pt idx="5">
                  <c:v>0</c:v>
                </c:pt>
                <c:pt idx="6">
                  <c:v>0</c:v>
                </c:pt>
              </c:numCache>
            </c:numRef>
          </c:val>
          <c:extLst>
            <c:ext xmlns:c16="http://schemas.microsoft.com/office/drawing/2014/chart" uri="{C3380CC4-5D6E-409C-BE32-E72D297353CC}">
              <c16:uniqueId val="{00000000-80CD-4947-9DDE-04B6A25EC1AE}"/>
            </c:ext>
          </c:extLst>
        </c:ser>
        <c:dLbls>
          <c:showLegendKey val="0"/>
          <c:showVal val="0"/>
          <c:showCatName val="0"/>
          <c:showSerName val="0"/>
          <c:showPercent val="0"/>
          <c:showBubbleSize val="0"/>
        </c:dLbls>
        <c:gapWidth val="219"/>
        <c:overlap val="-27"/>
        <c:axId val="351220776"/>
        <c:axId val="351221104"/>
      </c:barChart>
      <c:catAx>
        <c:axId val="35122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21104"/>
        <c:crosses val="autoZero"/>
        <c:auto val="1"/>
        <c:lblAlgn val="ctr"/>
        <c:lblOffset val="100"/>
        <c:noMultiLvlLbl val="0"/>
      </c:catAx>
      <c:valAx>
        <c:axId val="35122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2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0.23362483568906001</c:v>
                </c:pt>
                <c:pt idx="1">
                  <c:v>0.23466366297178001</c:v>
                </c:pt>
                <c:pt idx="2">
                  <c:v>0.52525873123369005</c:v>
                </c:pt>
                <c:pt idx="3">
                  <c:v>0.24685398312616</c:v>
                </c:pt>
                <c:pt idx="4">
                  <c:v>0.17188351417673001</c:v>
                </c:pt>
              </c:numCache>
            </c:numRef>
          </c:val>
          <c:extLst>
            <c:ext xmlns:c16="http://schemas.microsoft.com/office/drawing/2014/chart" uri="{C3380CC4-5D6E-409C-BE32-E72D297353CC}">
              <c16:uniqueId val="{00000000-D10D-49A3-BABE-7F6AC04BC32B}"/>
            </c:ext>
          </c:extLst>
        </c:ser>
        <c:dLbls>
          <c:showLegendKey val="0"/>
          <c:showVal val="0"/>
          <c:showCatName val="0"/>
          <c:showSerName val="0"/>
          <c:showPercent val="0"/>
          <c:showBubbleSize val="0"/>
        </c:dLbls>
        <c:gapWidth val="219"/>
        <c:overlap val="-27"/>
        <c:axId val="357315936"/>
        <c:axId val="357324136"/>
      </c:barChart>
      <c:catAx>
        <c:axId val="35731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24136"/>
        <c:crosses val="autoZero"/>
        <c:auto val="1"/>
        <c:lblAlgn val="ctr"/>
        <c:lblOffset val="100"/>
        <c:noMultiLvlLbl val="0"/>
      </c:catAx>
      <c:valAx>
        <c:axId val="35732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1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DGE Mendoza</c:v>
                </c:pt>
              </c:strCache>
            </c:strRef>
          </c:cat>
          <c:val>
            <c:numRef>
              <c:f>Sheet1!$B$2</c:f>
              <c:numCache>
                <c:formatCode>General</c:formatCode>
                <c:ptCount val="1"/>
                <c:pt idx="0">
                  <c:v>87</c:v>
                </c:pt>
              </c:numCache>
            </c:numRef>
          </c:val>
          <c:extLst>
            <c:ext xmlns:c16="http://schemas.microsoft.com/office/drawing/2014/chart" uri="{C3380CC4-5D6E-409C-BE32-E72D297353CC}">
              <c16:uniqueId val="{00000000-B906-4F87-A4C4-63DA256CE984}"/>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DGE Mendoza</c:v>
                </c:pt>
              </c:strCache>
            </c:strRef>
          </c:cat>
          <c:val>
            <c:numRef>
              <c:f>Sheet1!$C$2</c:f>
              <c:numCache>
                <c:formatCode>General</c:formatCode>
                <c:ptCount val="1"/>
                <c:pt idx="0">
                  <c:v>3</c:v>
                </c:pt>
              </c:numCache>
            </c:numRef>
          </c:val>
          <c:extLst>
            <c:ext xmlns:c16="http://schemas.microsoft.com/office/drawing/2014/chart" uri="{C3380CC4-5D6E-409C-BE32-E72D297353CC}">
              <c16:uniqueId val="{00000001-B906-4F87-A4C4-63DA256CE984}"/>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DGE Mendoza</c:v>
                </c:pt>
              </c:strCache>
            </c:strRef>
          </c:cat>
          <c:val>
            <c:numRef>
              <c:f>Sheet1!$D$2</c:f>
              <c:numCache>
                <c:formatCode>General</c:formatCode>
                <c:ptCount val="1"/>
                <c:pt idx="0">
                  <c:v>3</c:v>
                </c:pt>
              </c:numCache>
            </c:numRef>
          </c:val>
          <c:extLst>
            <c:ext xmlns:c16="http://schemas.microsoft.com/office/drawing/2014/chart" uri="{C3380CC4-5D6E-409C-BE32-E72D297353CC}">
              <c16:uniqueId val="{00000002-B906-4F87-A4C4-63DA256CE984}"/>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DGE Mendoza</c:v>
                </c:pt>
              </c:strCache>
            </c:strRef>
          </c:cat>
          <c:val>
            <c:numRef>
              <c:f>Sheet1!$E$2</c:f>
              <c:numCache>
                <c:formatCode>General</c:formatCode>
                <c:ptCount val="1"/>
                <c:pt idx="0">
                  <c:v>2</c:v>
                </c:pt>
              </c:numCache>
            </c:numRef>
          </c:val>
          <c:extLst>
            <c:ext xmlns:c16="http://schemas.microsoft.com/office/drawing/2014/chart" uri="{C3380CC4-5D6E-409C-BE32-E72D297353CC}">
              <c16:uniqueId val="{00000003-B906-4F87-A4C4-63DA256CE984}"/>
            </c:ext>
          </c:extLst>
        </c:ser>
        <c:dLbls>
          <c:showLegendKey val="0"/>
          <c:showVal val="0"/>
          <c:showCatName val="0"/>
          <c:showSerName val="0"/>
          <c:showPercent val="0"/>
          <c:showBubbleSize val="0"/>
        </c:dLbls>
        <c:gapWidth val="150"/>
        <c:overlap val="100"/>
        <c:axId val="357318888"/>
        <c:axId val="357319872"/>
      </c:barChart>
      <c:catAx>
        <c:axId val="357318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19872"/>
        <c:crosses val="autoZero"/>
        <c:auto val="1"/>
        <c:lblAlgn val="ctr"/>
        <c:lblOffset val="100"/>
        <c:noMultiLvlLbl val="0"/>
      </c:catAx>
      <c:valAx>
        <c:axId val="357319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1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1.4836149513568999</c:v>
                </c:pt>
                <c:pt idx="8">
                  <c:v>0.23553507424475001</c:v>
                </c:pt>
                <c:pt idx="9">
                  <c:v>0.29073860727086998</c:v>
                </c:pt>
                <c:pt idx="10">
                  <c:v>0.15692298424746001</c:v>
                </c:pt>
                <c:pt idx="11">
                  <c:v>0.15552995391704999</c:v>
                </c:pt>
                <c:pt idx="12">
                  <c:v>0.73593073593073999</c:v>
                </c:pt>
                <c:pt idx="13">
                  <c:v>0.19201228878648</c:v>
                </c:pt>
                <c:pt idx="14">
                  <c:v>0.13910223587643</c:v>
                </c:pt>
                <c:pt idx="15">
                  <c:v>0.15937019969277999</c:v>
                </c:pt>
                <c:pt idx="16">
                  <c:v>0</c:v>
                </c:pt>
                <c:pt idx="17">
                  <c:v>0</c:v>
                </c:pt>
                <c:pt idx="18">
                  <c:v>0.14362519201228999</c:v>
                </c:pt>
                <c:pt idx="19">
                  <c:v>0</c:v>
                </c:pt>
                <c:pt idx="20">
                  <c:v>0.37634408602150998</c:v>
                </c:pt>
                <c:pt idx="21">
                  <c:v>0.19926608636286</c:v>
                </c:pt>
                <c:pt idx="22">
                  <c:v>1.0547875064004</c:v>
                </c:pt>
                <c:pt idx="23">
                  <c:v>1.5117767537122</c:v>
                </c:pt>
              </c:numCache>
            </c:numRef>
          </c:val>
          <c:smooth val="0"/>
          <c:extLst>
            <c:ext xmlns:c16="http://schemas.microsoft.com/office/drawing/2014/chart" uri="{C3380CC4-5D6E-409C-BE32-E72D297353CC}">
              <c16:uniqueId val="{00000000-6912-43AE-A802-AEC9D449DF67}"/>
            </c:ext>
          </c:extLst>
        </c:ser>
        <c:dLbls>
          <c:showLegendKey val="0"/>
          <c:showVal val="0"/>
          <c:showCatName val="0"/>
          <c:showSerName val="0"/>
          <c:showPercent val="0"/>
          <c:showBubbleSize val="0"/>
        </c:dLbls>
        <c:smooth val="0"/>
        <c:axId val="346873920"/>
        <c:axId val="346874576"/>
      </c:lineChart>
      <c:catAx>
        <c:axId val="34687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74576"/>
        <c:crosses val="autoZero"/>
        <c:auto val="1"/>
        <c:lblAlgn val="ctr"/>
        <c:lblOffset val="100"/>
        <c:noMultiLvlLbl val="0"/>
      </c:catAx>
      <c:valAx>
        <c:axId val="34687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7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c:v>
                </c:pt>
                <c:pt idx="8">
                  <c:v>1</c:v>
                </c:pt>
                <c:pt idx="9">
                  <c:v>16</c:v>
                </c:pt>
                <c:pt idx="10">
                  <c:v>17</c:v>
                </c:pt>
                <c:pt idx="11">
                  <c:v>4</c:v>
                </c:pt>
                <c:pt idx="12">
                  <c:v>11</c:v>
                </c:pt>
                <c:pt idx="13">
                  <c:v>10</c:v>
                </c:pt>
                <c:pt idx="14">
                  <c:v>3</c:v>
                </c:pt>
                <c:pt idx="15">
                  <c:v>8</c:v>
                </c:pt>
                <c:pt idx="16">
                  <c:v>0</c:v>
                </c:pt>
                <c:pt idx="17">
                  <c:v>0</c:v>
                </c:pt>
                <c:pt idx="18">
                  <c:v>10</c:v>
                </c:pt>
                <c:pt idx="19">
                  <c:v>0</c:v>
                </c:pt>
                <c:pt idx="20">
                  <c:v>4</c:v>
                </c:pt>
                <c:pt idx="21">
                  <c:v>6</c:v>
                </c:pt>
                <c:pt idx="22">
                  <c:v>1</c:v>
                </c:pt>
                <c:pt idx="23">
                  <c:v>2</c:v>
                </c:pt>
              </c:numCache>
            </c:numRef>
          </c:val>
          <c:smooth val="0"/>
          <c:extLst>
            <c:ext xmlns:c16="http://schemas.microsoft.com/office/drawing/2014/chart" uri="{C3380CC4-5D6E-409C-BE32-E72D297353CC}">
              <c16:uniqueId val="{00000000-3D2F-4EDC-B793-A59D7BC0C94B}"/>
            </c:ext>
          </c:extLst>
        </c:ser>
        <c:dLbls>
          <c:showLegendKey val="0"/>
          <c:showVal val="0"/>
          <c:showCatName val="0"/>
          <c:showSerName val="0"/>
          <c:showPercent val="0"/>
          <c:showBubbleSize val="0"/>
        </c:dLbls>
        <c:smooth val="0"/>
        <c:axId val="285690216"/>
        <c:axId val="239462784"/>
      </c:lineChart>
      <c:catAx>
        <c:axId val="28569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462784"/>
        <c:crosses val="autoZero"/>
        <c:auto val="1"/>
        <c:lblAlgn val="ctr"/>
        <c:lblOffset val="100"/>
        <c:noMultiLvlLbl val="0"/>
      </c:catAx>
      <c:valAx>
        <c:axId val="23946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9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1.0113576111386</c:v>
                </c:pt>
                <c:pt idx="1">
                  <c:v>0.24927354670381999</c:v>
                </c:pt>
                <c:pt idx="2">
                  <c:v>1.8739344904508</c:v>
                </c:pt>
                <c:pt idx="3">
                  <c:v>0</c:v>
                </c:pt>
                <c:pt idx="4">
                  <c:v>8.5252545220914994E-2</c:v>
                </c:pt>
                <c:pt idx="5">
                  <c:v>0</c:v>
                </c:pt>
                <c:pt idx="6">
                  <c:v>0</c:v>
                </c:pt>
              </c:numCache>
            </c:numRef>
          </c:val>
          <c:extLst>
            <c:ext xmlns:c16="http://schemas.microsoft.com/office/drawing/2014/chart" uri="{C3380CC4-5D6E-409C-BE32-E72D297353CC}">
              <c16:uniqueId val="{00000000-C5B3-48E5-BDEC-F183A326DE3E}"/>
            </c:ext>
          </c:extLst>
        </c:ser>
        <c:dLbls>
          <c:showLegendKey val="0"/>
          <c:showVal val="0"/>
          <c:showCatName val="0"/>
          <c:showSerName val="0"/>
          <c:showPercent val="0"/>
          <c:showBubbleSize val="0"/>
        </c:dLbls>
        <c:gapWidth val="219"/>
        <c:overlap val="-27"/>
        <c:axId val="361360488"/>
        <c:axId val="361355568"/>
      </c:barChart>
      <c:catAx>
        <c:axId val="36136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55568"/>
        <c:crosses val="autoZero"/>
        <c:auto val="1"/>
        <c:lblAlgn val="ctr"/>
        <c:lblOffset val="100"/>
        <c:noMultiLvlLbl val="0"/>
      </c:catAx>
      <c:valAx>
        <c:axId val="36135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6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DGE Mendoza</c:v>
                </c:pt>
              </c:strCache>
            </c:strRef>
          </c:cat>
          <c:val>
            <c:numRef>
              <c:f>Sheet1!$B$2</c:f>
              <c:numCache>
                <c:formatCode>General</c:formatCode>
                <c:ptCount val="1"/>
                <c:pt idx="0">
                  <c:v>6083</c:v>
                </c:pt>
              </c:numCache>
            </c:numRef>
          </c:val>
          <c:extLst>
            <c:ext xmlns:c16="http://schemas.microsoft.com/office/drawing/2014/chart" uri="{C3380CC4-5D6E-409C-BE32-E72D297353CC}">
              <c16:uniqueId val="{00000000-214E-4124-9D12-71A47716244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DGE Mendoza</c:v>
                </c:pt>
              </c:strCache>
            </c:strRef>
          </c:cat>
          <c:val>
            <c:numRef>
              <c:f>Sheet1!$C$2</c:f>
              <c:numCache>
                <c:formatCode>General</c:formatCode>
                <c:ptCount val="1"/>
                <c:pt idx="0">
                  <c:v>408</c:v>
                </c:pt>
              </c:numCache>
            </c:numRef>
          </c:val>
          <c:extLst>
            <c:ext xmlns:c16="http://schemas.microsoft.com/office/drawing/2014/chart" uri="{C3380CC4-5D6E-409C-BE32-E72D297353CC}">
              <c16:uniqueId val="{00000001-214E-4124-9D12-71A47716244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DGE Mendoza</c:v>
                </c:pt>
              </c:strCache>
            </c:strRef>
          </c:cat>
          <c:val>
            <c:numRef>
              <c:f>Sheet1!$D$2</c:f>
              <c:numCache>
                <c:formatCode>General</c:formatCode>
                <c:ptCount val="1"/>
                <c:pt idx="0">
                  <c:v>57</c:v>
                </c:pt>
              </c:numCache>
            </c:numRef>
          </c:val>
          <c:extLst>
            <c:ext xmlns:c16="http://schemas.microsoft.com/office/drawing/2014/chart" uri="{C3380CC4-5D6E-409C-BE32-E72D297353CC}">
              <c16:uniqueId val="{00000002-214E-4124-9D12-71A47716244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DGE Mendoza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214E-4124-9D12-71A47716244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DGE Mendoza</c:v>
                </c:pt>
              </c:strCache>
            </c:strRef>
          </c:cat>
          <c:val>
            <c:numRef>
              <c:f>Sheet1!$F$2</c:f>
              <c:numCache>
                <c:formatCode>General</c:formatCode>
                <c:ptCount val="1"/>
                <c:pt idx="0">
                  <c:v>22</c:v>
                </c:pt>
              </c:numCache>
            </c:numRef>
          </c:val>
          <c:extLst>
            <c:ext xmlns:c16="http://schemas.microsoft.com/office/drawing/2014/chart" uri="{C3380CC4-5D6E-409C-BE32-E72D297353CC}">
              <c16:uniqueId val="{00000004-214E-4124-9D12-71A47716244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DGE Mendoza</c:v>
                </c:pt>
              </c:strCache>
            </c:strRef>
          </c:cat>
          <c:val>
            <c:numRef>
              <c:f>Sheet1!$G$2</c:f>
              <c:numCache>
                <c:formatCode>General</c:formatCode>
                <c:ptCount val="1"/>
                <c:pt idx="0">
                  <c:v>371</c:v>
                </c:pt>
              </c:numCache>
            </c:numRef>
          </c:val>
          <c:extLst>
            <c:ext xmlns:c16="http://schemas.microsoft.com/office/drawing/2014/chart" uri="{C3380CC4-5D6E-409C-BE32-E72D297353CC}">
              <c16:uniqueId val="{00000005-214E-4124-9D12-71A47716244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DGE Mendoza</c:v>
                </c:pt>
              </c:strCache>
            </c:strRef>
          </c:cat>
          <c:val>
            <c:numRef>
              <c:f>Sheet1!$H$2</c:f>
              <c:numCache>
                <c:formatCode>General</c:formatCode>
                <c:ptCount val="1"/>
                <c:pt idx="0">
                  <c:v>1242</c:v>
                </c:pt>
              </c:numCache>
            </c:numRef>
          </c:val>
          <c:extLst>
            <c:ext xmlns:c16="http://schemas.microsoft.com/office/drawing/2014/chart" uri="{C3380CC4-5D6E-409C-BE32-E72D297353CC}">
              <c16:uniqueId val="{00000006-214E-4124-9D12-71A47716244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DGE Mendoza</c:v>
                </c:pt>
              </c:strCache>
            </c:strRef>
          </c:cat>
          <c:val>
            <c:numRef>
              <c:f>Sheet1!$I$2</c:f>
              <c:numCache>
                <c:formatCode>General</c:formatCode>
                <c:ptCount val="1"/>
                <c:pt idx="0">
                  <c:v>3914</c:v>
                </c:pt>
              </c:numCache>
            </c:numRef>
          </c:val>
          <c:extLst>
            <c:ext xmlns:c16="http://schemas.microsoft.com/office/drawing/2014/chart" uri="{C3380CC4-5D6E-409C-BE32-E72D297353CC}">
              <c16:uniqueId val="{00000007-214E-4124-9D12-71A477162449}"/>
            </c:ext>
          </c:extLst>
        </c:ser>
        <c:dLbls>
          <c:showLegendKey val="0"/>
          <c:showVal val="0"/>
          <c:showCatName val="0"/>
          <c:showSerName val="0"/>
          <c:showPercent val="0"/>
          <c:showBubbleSize val="0"/>
        </c:dLbls>
        <c:gapWidth val="150"/>
        <c:overlap val="100"/>
        <c:axId val="361359832"/>
        <c:axId val="361356880"/>
      </c:barChart>
      <c:catAx>
        <c:axId val="36135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56880"/>
        <c:crosses val="autoZero"/>
        <c:auto val="1"/>
        <c:lblAlgn val="ctr"/>
        <c:lblOffset val="100"/>
        <c:noMultiLvlLbl val="0"/>
      </c:catAx>
      <c:valAx>
        <c:axId val="361356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5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787-4182-8334-D7961B30A326}"/>
            </c:ext>
          </c:extLst>
        </c:ser>
        <c:dLbls>
          <c:showLegendKey val="0"/>
          <c:showVal val="0"/>
          <c:showCatName val="0"/>
          <c:showSerName val="0"/>
          <c:showPercent val="0"/>
          <c:showBubbleSize val="0"/>
        </c:dLbls>
        <c:gapWidth val="219"/>
        <c:overlap val="-27"/>
        <c:axId val="361401464"/>
        <c:axId val="361396544"/>
      </c:barChart>
      <c:catAx>
        <c:axId val="36140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96544"/>
        <c:crosses val="autoZero"/>
        <c:auto val="1"/>
        <c:lblAlgn val="ctr"/>
        <c:lblOffset val="100"/>
        <c:noMultiLvlLbl val="0"/>
      </c:catAx>
      <c:valAx>
        <c:axId val="36139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0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B6341-77CE-43E4-B1EE-9CF6A132D68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92BAA1CA-77B3-4539-B4FD-F7EDE536A87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75381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A9E3E-3ADB-4008-8600-50622530436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6BFFDF5-C7F6-4747-8810-7E155E68AB51}"/>
              </a:ext>
            </a:extLst>
          </p:cNvPr>
          <p:cNvGraphicFramePr>
            <a:graphicFrameLocks noGrp="1"/>
          </p:cNvGraphicFramePr>
          <p:nvPr>
            <p:ph type="chart" sz="quarter" idx="13"/>
            <p:extLst>
              <p:ext uri="{D42A27DB-BD31-4B8C-83A1-F6EECF244321}">
                <p14:modId xmlns:p14="http://schemas.microsoft.com/office/powerpoint/2010/main" val="3791158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4C0507-D2DD-4C0B-8CBC-01BAE1A142D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BC5654E-FB56-437A-AACB-513C8AFE8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3283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84D7F-C5D3-4A92-9005-823DD4DBE95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353C59F-63FA-4E30-AF83-F7ABEDDAA3F6}"/>
              </a:ext>
            </a:extLst>
          </p:cNvPr>
          <p:cNvGraphicFramePr>
            <a:graphicFrameLocks noGrp="1"/>
          </p:cNvGraphicFramePr>
          <p:nvPr>
            <p:ph type="tbl" sz="quarter" idx="13"/>
            <p:extLst>
              <p:ext uri="{D42A27DB-BD31-4B8C-83A1-F6EECF244321}">
                <p14:modId xmlns:p14="http://schemas.microsoft.com/office/powerpoint/2010/main" val="1990517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11293440"/>
                    </a:ext>
                  </a:extLst>
                </a:gridCol>
                <a:gridCol w="740664">
                  <a:extLst>
                    <a:ext uri="{9D8B030D-6E8A-4147-A177-3AD203B41FA5}">
                      <a16:colId xmlns:a16="http://schemas.microsoft.com/office/drawing/2014/main" val="3562905856"/>
                    </a:ext>
                  </a:extLst>
                </a:gridCol>
                <a:gridCol w="740664">
                  <a:extLst>
                    <a:ext uri="{9D8B030D-6E8A-4147-A177-3AD203B41FA5}">
                      <a16:colId xmlns:a16="http://schemas.microsoft.com/office/drawing/2014/main" val="1135028307"/>
                    </a:ext>
                  </a:extLst>
                </a:gridCol>
                <a:gridCol w="740664">
                  <a:extLst>
                    <a:ext uri="{9D8B030D-6E8A-4147-A177-3AD203B41FA5}">
                      <a16:colId xmlns:a16="http://schemas.microsoft.com/office/drawing/2014/main" val="1470014549"/>
                    </a:ext>
                  </a:extLst>
                </a:gridCol>
                <a:gridCol w="740664">
                  <a:extLst>
                    <a:ext uri="{9D8B030D-6E8A-4147-A177-3AD203B41FA5}">
                      <a16:colId xmlns:a16="http://schemas.microsoft.com/office/drawing/2014/main" val="910031414"/>
                    </a:ext>
                  </a:extLst>
                </a:gridCol>
                <a:gridCol w="740664">
                  <a:extLst>
                    <a:ext uri="{9D8B030D-6E8A-4147-A177-3AD203B41FA5}">
                      <a16:colId xmlns:a16="http://schemas.microsoft.com/office/drawing/2014/main" val="3060391534"/>
                    </a:ext>
                  </a:extLst>
                </a:gridCol>
                <a:gridCol w="740664">
                  <a:extLst>
                    <a:ext uri="{9D8B030D-6E8A-4147-A177-3AD203B41FA5}">
                      <a16:colId xmlns:a16="http://schemas.microsoft.com/office/drawing/2014/main" val="1459620047"/>
                    </a:ext>
                  </a:extLst>
                </a:gridCol>
                <a:gridCol w="740664">
                  <a:extLst>
                    <a:ext uri="{9D8B030D-6E8A-4147-A177-3AD203B41FA5}">
                      <a16:colId xmlns:a16="http://schemas.microsoft.com/office/drawing/2014/main" val="4066929110"/>
                    </a:ext>
                  </a:extLst>
                </a:gridCol>
                <a:gridCol w="740664">
                  <a:extLst>
                    <a:ext uri="{9D8B030D-6E8A-4147-A177-3AD203B41FA5}">
                      <a16:colId xmlns:a16="http://schemas.microsoft.com/office/drawing/2014/main" val="3909268997"/>
                    </a:ext>
                  </a:extLst>
                </a:gridCol>
                <a:gridCol w="740664">
                  <a:extLst>
                    <a:ext uri="{9D8B030D-6E8A-4147-A177-3AD203B41FA5}">
                      <a16:colId xmlns:a16="http://schemas.microsoft.com/office/drawing/2014/main" val="20840418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84426354"/>
                  </a:ext>
                </a:extLst>
              </a:tr>
              <a:tr h="370840">
                <a:tc>
                  <a:txBody>
                    <a:bodyPr/>
                    <a:lstStyle/>
                    <a:p>
                      <a:r>
                        <a:rPr lang="en-US" sz="1000"/>
                        <a:t>DGE Mendoza</a:t>
                      </a:r>
                    </a:p>
                  </a:txBody>
                  <a:tcPr/>
                </a:tc>
                <a:tc>
                  <a:txBody>
                    <a:bodyPr/>
                    <a:lstStyle/>
                    <a:p>
                      <a:r>
                        <a:rPr lang="en-US" sz="1000"/>
                        <a:t>40540</a:t>
                      </a:r>
                    </a:p>
                  </a:txBody>
                  <a:tcPr/>
                </a:tc>
                <a:tc>
                  <a:txBody>
                    <a:bodyPr/>
                    <a:lstStyle/>
                    <a:p>
                      <a:r>
                        <a:rPr lang="en-US" sz="1000"/>
                        <a:t>2964</a:t>
                      </a:r>
                    </a:p>
                  </a:txBody>
                  <a:tcPr/>
                </a:tc>
                <a:tc>
                  <a:txBody>
                    <a:bodyPr/>
                    <a:lstStyle/>
                    <a:p>
                      <a:r>
                        <a:rPr lang="en-US" sz="1000"/>
                        <a:t>95</a:t>
                      </a:r>
                    </a:p>
                  </a:txBody>
                  <a:tcPr/>
                </a:tc>
                <a:tc>
                  <a:txBody>
                    <a:bodyPr/>
                    <a:lstStyle/>
                    <a:p>
                      <a:r>
                        <a:rPr lang="en-US" sz="1000"/>
                        <a:t>6979</a:t>
                      </a:r>
                    </a:p>
                  </a:txBody>
                  <a:tcPr/>
                </a:tc>
                <a:tc>
                  <a:txBody>
                    <a:bodyPr/>
                    <a:lstStyle/>
                    <a:p>
                      <a:r>
                        <a:rPr lang="en-US" sz="1000"/>
                        <a:t>1242</a:t>
                      </a:r>
                    </a:p>
                  </a:txBody>
                  <a:tcPr/>
                </a:tc>
                <a:tc>
                  <a:txBody>
                    <a:bodyPr/>
                    <a:lstStyle/>
                    <a:p>
                      <a:r>
                        <a:rPr lang="en-US" sz="1000"/>
                        <a:t>3914</a:t>
                      </a:r>
                    </a:p>
                  </a:txBody>
                  <a:tcPr/>
                </a:tc>
                <a:tc>
                  <a:txBody>
                    <a:bodyPr/>
                    <a:lstStyle/>
                    <a:p>
                      <a:r>
                        <a:rPr lang="en-US" sz="1000"/>
                        <a:t>0</a:t>
                      </a:r>
                    </a:p>
                  </a:txBody>
                  <a:tcPr/>
                </a:tc>
                <a:tc>
                  <a:txBody>
                    <a:bodyPr/>
                    <a:lstStyle/>
                    <a:p>
                      <a:r>
                        <a:rPr lang="en-US" sz="1000"/>
                        <a:t>0.3270%</a:t>
                      </a:r>
                    </a:p>
                  </a:txBody>
                  <a:tcPr/>
                </a:tc>
                <a:tc>
                  <a:txBody>
                    <a:bodyPr/>
                    <a:lstStyle/>
                    <a:p>
                      <a:r>
                        <a:rPr lang="en-US" sz="1000"/>
                        <a:t>0.0%</a:t>
                      </a:r>
                    </a:p>
                  </a:txBody>
                  <a:tcPr/>
                </a:tc>
                <a:extLst>
                  <a:ext uri="{0D108BD9-81ED-4DB2-BD59-A6C34878D82A}">
                    <a16:rowId xmlns:a16="http://schemas.microsoft.com/office/drawing/2014/main" val="2689753343"/>
                  </a:ext>
                </a:extLst>
              </a:tr>
            </a:tbl>
          </a:graphicData>
        </a:graphic>
      </p:graphicFrame>
      <p:sp>
        <p:nvSpPr>
          <p:cNvPr id="4" name="Text Placeholder 3">
            <a:extLst>
              <a:ext uri="{FF2B5EF4-FFF2-40B4-BE49-F238E27FC236}">
                <a16:creationId xmlns:a16="http://schemas.microsoft.com/office/drawing/2014/main" id="{517B9A15-60A0-454D-8F6C-FF921A537DE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86040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66DC4-71E9-44C8-B827-C34D1505AE8F}"/>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B527EB00-1989-4936-8002-400AC810FCA5}"/>
              </a:ext>
            </a:extLst>
          </p:cNvPr>
          <p:cNvGraphicFramePr>
            <a:graphicFrameLocks noGrp="1"/>
          </p:cNvGraphicFramePr>
          <p:nvPr>
            <p:ph type="chart" sz="quarter" idx="13"/>
            <p:extLst>
              <p:ext uri="{D42A27DB-BD31-4B8C-83A1-F6EECF244321}">
                <p14:modId xmlns:p14="http://schemas.microsoft.com/office/powerpoint/2010/main" val="4188056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2165C5-D3C0-41C6-AE53-855B1B26007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965279F-6E5B-4250-86FA-28D15843AB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809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6061C-35DE-4915-B697-C22FD525F54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4578F7C-398D-40E4-AF50-112F80638F0C}"/>
              </a:ext>
            </a:extLst>
          </p:cNvPr>
          <p:cNvGraphicFramePr>
            <a:graphicFrameLocks noGrp="1"/>
          </p:cNvGraphicFramePr>
          <p:nvPr>
            <p:ph type="chart" sz="quarter" idx="13"/>
            <p:extLst>
              <p:ext uri="{D42A27DB-BD31-4B8C-83A1-F6EECF244321}">
                <p14:modId xmlns:p14="http://schemas.microsoft.com/office/powerpoint/2010/main" val="2668656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AE02B5-9011-4A24-B8ED-4FBC994728D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948F66B-90C0-455D-9C7F-1BAEEB82CC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8751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73DA1-6AF7-49CF-8FDA-F520B42AFE2A}"/>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F74B5581-8163-4D7C-A2EF-860DA995D960}"/>
              </a:ext>
            </a:extLst>
          </p:cNvPr>
          <p:cNvGraphicFramePr>
            <a:graphicFrameLocks noGrp="1"/>
          </p:cNvGraphicFramePr>
          <p:nvPr>
            <p:ph type="chart" sz="quarter" idx="13"/>
            <p:extLst>
              <p:ext uri="{D42A27DB-BD31-4B8C-83A1-F6EECF244321}">
                <p14:modId xmlns:p14="http://schemas.microsoft.com/office/powerpoint/2010/main" val="3592755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80380-644E-474E-A00C-22A14D0EA6E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FE59DD3-58C7-49EF-A975-00246DFBF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1920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FDA7E-BEA7-4F5F-AB40-AC3FBA09773E}"/>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24AC591-E51A-4055-8599-C8D24BC0AE69}"/>
              </a:ext>
            </a:extLst>
          </p:cNvPr>
          <p:cNvGraphicFramePr>
            <a:graphicFrameLocks noGrp="1"/>
          </p:cNvGraphicFramePr>
          <p:nvPr>
            <p:ph type="chart" sz="quarter" idx="13"/>
            <p:extLst>
              <p:ext uri="{D42A27DB-BD31-4B8C-83A1-F6EECF244321}">
                <p14:modId xmlns:p14="http://schemas.microsoft.com/office/powerpoint/2010/main" val="3872977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BA5EBB-77DE-456F-B55E-07AC536F062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4CA4896-223B-45B7-939B-3A69F96C0B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3108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777B4-2854-44FD-BCCA-8240D0A50EA6}"/>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1B81C890-E0B0-497E-9BFC-9B7217D60258}"/>
              </a:ext>
            </a:extLst>
          </p:cNvPr>
          <p:cNvGraphicFramePr>
            <a:graphicFrameLocks noGrp="1"/>
          </p:cNvGraphicFramePr>
          <p:nvPr>
            <p:ph type="tbl" sz="quarter" idx="13"/>
            <p:extLst>
              <p:ext uri="{D42A27DB-BD31-4B8C-83A1-F6EECF244321}">
                <p14:modId xmlns:p14="http://schemas.microsoft.com/office/powerpoint/2010/main" val="848118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9375316"/>
                    </a:ext>
                  </a:extLst>
                </a:gridCol>
                <a:gridCol w="658368">
                  <a:extLst>
                    <a:ext uri="{9D8B030D-6E8A-4147-A177-3AD203B41FA5}">
                      <a16:colId xmlns:a16="http://schemas.microsoft.com/office/drawing/2014/main" val="2110755862"/>
                    </a:ext>
                  </a:extLst>
                </a:gridCol>
                <a:gridCol w="658368">
                  <a:extLst>
                    <a:ext uri="{9D8B030D-6E8A-4147-A177-3AD203B41FA5}">
                      <a16:colId xmlns:a16="http://schemas.microsoft.com/office/drawing/2014/main" val="3434291112"/>
                    </a:ext>
                  </a:extLst>
                </a:gridCol>
                <a:gridCol w="658368">
                  <a:extLst>
                    <a:ext uri="{9D8B030D-6E8A-4147-A177-3AD203B41FA5}">
                      <a16:colId xmlns:a16="http://schemas.microsoft.com/office/drawing/2014/main" val="4020617588"/>
                    </a:ext>
                  </a:extLst>
                </a:gridCol>
                <a:gridCol w="658368">
                  <a:extLst>
                    <a:ext uri="{9D8B030D-6E8A-4147-A177-3AD203B41FA5}">
                      <a16:colId xmlns:a16="http://schemas.microsoft.com/office/drawing/2014/main" val="893873336"/>
                    </a:ext>
                  </a:extLst>
                </a:gridCol>
                <a:gridCol w="658368">
                  <a:extLst>
                    <a:ext uri="{9D8B030D-6E8A-4147-A177-3AD203B41FA5}">
                      <a16:colId xmlns:a16="http://schemas.microsoft.com/office/drawing/2014/main" val="2423637887"/>
                    </a:ext>
                  </a:extLst>
                </a:gridCol>
                <a:gridCol w="658368">
                  <a:extLst>
                    <a:ext uri="{9D8B030D-6E8A-4147-A177-3AD203B41FA5}">
                      <a16:colId xmlns:a16="http://schemas.microsoft.com/office/drawing/2014/main" val="400558492"/>
                    </a:ext>
                  </a:extLst>
                </a:gridCol>
                <a:gridCol w="658368">
                  <a:extLst>
                    <a:ext uri="{9D8B030D-6E8A-4147-A177-3AD203B41FA5}">
                      <a16:colId xmlns:a16="http://schemas.microsoft.com/office/drawing/2014/main" val="3961734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374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- 2017-10-04 12:33:48</a:t>
                      </a:r>
                      <a:r>
                        <a:rPr kumimoji="0" lang="es-ES" sz="1000" b="0" i="0" u="none" strike="noStrike" kern="1200" cap="none" spc="0" normalizeH="0" baseline="0" noProof="0">
                          <a:ln>
                            <a:noFill/>
                          </a:ln>
                          <a:solidFill>
                            <a:prstClr val="black"/>
                          </a:solidFill>
                          <a:effectLst/>
                          <a:uLnTx/>
                          <a:uFillTx/>
                          <a:latin typeface="+mn-lt"/>
                          <a:ea typeface="+mn-ea"/>
                          <a:cs typeface="+mn-cs"/>
                        </a:rPr>
                        <a:t>
¡URGENTE!
Se suspenden las clases por viento Zonda en toda la provincia
La medida afecta a todos los niveles y modalidades de los turnos tarde, vespertino y nocturno.
La Dirección General de Escuelas, según recomendación de Defensa Civil, informa que este miércoles 04 de octubre se suspenderá el dictado de clases en toda la provincia de Mendoza, debido a las actuales y próximas condiciones climáticas que incluyen ráfagas de viento de alta velocidad.
La disposición comprende a todos los niveles y modalidades de los turnos tarde, vespertino y nocturno.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613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- 2017-10-04 07:45:49</a:t>
                      </a:r>
                      <a:r>
                        <a:rPr kumimoji="0" lang="es-ES" sz="1000" b="0" i="0" u="none" strike="noStrike" kern="1200" cap="none" spc="0" normalizeH="0" baseline="0" noProof="0">
                          <a:ln>
                            <a:noFill/>
                          </a:ln>
                          <a:solidFill>
                            <a:prstClr val="black"/>
                          </a:solidFill>
                          <a:effectLst/>
                          <a:uLnTx/>
                          <a:uFillTx/>
                          <a:latin typeface="+mn-lt"/>
                          <a:ea typeface="+mn-ea"/>
                          <a:cs typeface="+mn-cs"/>
                        </a:rPr>
                        <a:t>
Miércoles 4 de octubre: Hay clases con normalidad en el turno mañana
La Dirección General de Escuelas informa que hay clases durante el turno mañana de este miércoles 4 de octubre de 2017. La decisión se basa en los últimos informes de la Dirección de Defensa Civil en cada uno de los departamentos de la provinvia; y abarca todos los niveles y modalidades. 
La medida para el turno tarde se informará a las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580791"/>
                  </a:ext>
                </a:extLst>
              </a:tr>
            </a:tbl>
          </a:graphicData>
        </a:graphic>
      </p:graphicFrame>
      <p:sp>
        <p:nvSpPr>
          <p:cNvPr id="4" name="Text Placeholder 3">
            <a:extLst>
              <a:ext uri="{FF2B5EF4-FFF2-40B4-BE49-F238E27FC236}">
                <a16:creationId xmlns:a16="http://schemas.microsoft.com/office/drawing/2014/main" id="{00507746-284D-4924-9FB4-650FB3B629F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57583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675E8-711C-4822-8307-CF6529355072}"/>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14E3DB4C-EF71-4597-8D64-F2427F6E76AD}"/>
              </a:ext>
            </a:extLst>
          </p:cNvPr>
          <p:cNvGraphicFramePr>
            <a:graphicFrameLocks noGrp="1"/>
          </p:cNvGraphicFramePr>
          <p:nvPr>
            <p:ph type="tbl" sz="quarter" idx="13"/>
            <p:extLst>
              <p:ext uri="{D42A27DB-BD31-4B8C-83A1-F6EECF244321}">
                <p14:modId xmlns:p14="http://schemas.microsoft.com/office/powerpoint/2010/main" val="392045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7936731"/>
                    </a:ext>
                  </a:extLst>
                </a:gridCol>
                <a:gridCol w="658368">
                  <a:extLst>
                    <a:ext uri="{9D8B030D-6E8A-4147-A177-3AD203B41FA5}">
                      <a16:colId xmlns:a16="http://schemas.microsoft.com/office/drawing/2014/main" val="1917774605"/>
                    </a:ext>
                  </a:extLst>
                </a:gridCol>
                <a:gridCol w="658368">
                  <a:extLst>
                    <a:ext uri="{9D8B030D-6E8A-4147-A177-3AD203B41FA5}">
                      <a16:colId xmlns:a16="http://schemas.microsoft.com/office/drawing/2014/main" val="1944865301"/>
                    </a:ext>
                  </a:extLst>
                </a:gridCol>
                <a:gridCol w="658368">
                  <a:extLst>
                    <a:ext uri="{9D8B030D-6E8A-4147-A177-3AD203B41FA5}">
                      <a16:colId xmlns:a16="http://schemas.microsoft.com/office/drawing/2014/main" val="2115586984"/>
                    </a:ext>
                  </a:extLst>
                </a:gridCol>
                <a:gridCol w="658368">
                  <a:extLst>
                    <a:ext uri="{9D8B030D-6E8A-4147-A177-3AD203B41FA5}">
                      <a16:colId xmlns:a16="http://schemas.microsoft.com/office/drawing/2014/main" val="2863919626"/>
                    </a:ext>
                  </a:extLst>
                </a:gridCol>
                <a:gridCol w="658368">
                  <a:extLst>
                    <a:ext uri="{9D8B030D-6E8A-4147-A177-3AD203B41FA5}">
                      <a16:colId xmlns:a16="http://schemas.microsoft.com/office/drawing/2014/main" val="3819854040"/>
                    </a:ext>
                  </a:extLst>
                </a:gridCol>
                <a:gridCol w="658368">
                  <a:extLst>
                    <a:ext uri="{9D8B030D-6E8A-4147-A177-3AD203B41FA5}">
                      <a16:colId xmlns:a16="http://schemas.microsoft.com/office/drawing/2014/main" val="1155358371"/>
                    </a:ext>
                  </a:extLst>
                </a:gridCol>
                <a:gridCol w="658368">
                  <a:extLst>
                    <a:ext uri="{9D8B030D-6E8A-4147-A177-3AD203B41FA5}">
                      <a16:colId xmlns:a16="http://schemas.microsoft.com/office/drawing/2014/main" val="635765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928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- 2017-10-18 09:46:01</a:t>
                      </a:r>
                      <a:r>
                        <a:rPr kumimoji="0" lang="es-ES" sz="1000" b="0" i="0" u="none" strike="noStrike" kern="1200" cap="none" spc="0" normalizeH="0" baseline="0" noProof="0">
                          <a:ln>
                            <a:noFill/>
                          </a:ln>
                          <a:solidFill>
                            <a:prstClr val="black"/>
                          </a:solidFill>
                          <a:effectLst/>
                          <a:uLnTx/>
                          <a:uFillTx/>
                          <a:latin typeface="+mn-lt"/>
                          <a:ea typeface="+mn-ea"/>
                          <a:cs typeface="+mn-cs"/>
                        </a:rPr>
                        <a:t>
El encuentro se desarrollará los días 30 y 31 de octubre en el Auditorio Ángel Bustelo y tiene la finalidad de construir  nuevas estrategias que le permitan al docente resignificar y fortalecer sus prácticas áulicas.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948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- 2017-10-04 23:22:15</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saluda a todos los docentes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011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- 2017-10-04 23:05:55</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285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- 2017-10-10 20:04:15</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1759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- 2017-10-30 22:49:09</a:t>
                      </a:r>
                      <a:r>
                        <a:rPr kumimoji="0" lang="es-ES" sz="1000" b="0" i="0" u="none" strike="noStrike" kern="1200" cap="none" spc="0" normalizeH="0" baseline="0" noProof="0">
                          <a:ln>
                            <a:noFill/>
                          </a:ln>
                          <a:solidFill>
                            <a:prstClr val="black"/>
                          </a:solidFill>
                          <a:effectLst/>
                          <a:uLnTx/>
                          <a:uFillTx/>
                          <a:latin typeface="+mn-lt"/>
                          <a:ea typeface="+mn-ea"/>
                          <a:cs typeface="+mn-cs"/>
                        </a:rPr>
                        <a:t>
Durante hoy y mañana docentes de toda la provincia se capacitan en neurociencia y educación, con el propósito de fortalecer las prácticas áulicas y conocer el funcionamiento cerebral y los procesos de aprendizajes.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11991050"/>
                  </a:ext>
                </a:extLst>
              </a:tr>
            </a:tbl>
          </a:graphicData>
        </a:graphic>
      </p:graphicFrame>
      <p:sp>
        <p:nvSpPr>
          <p:cNvPr id="4" name="Text Placeholder 3">
            <a:extLst>
              <a:ext uri="{FF2B5EF4-FFF2-40B4-BE49-F238E27FC236}">
                <a16:creationId xmlns:a16="http://schemas.microsoft.com/office/drawing/2014/main" id="{D043A741-C11B-4312-A8E2-07B053C3822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92708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882E8-48A6-4510-9628-49F123D56F6A}"/>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D50034AF-EEFC-4207-AC2B-CE651F7F7855}"/>
              </a:ext>
            </a:extLst>
          </p:cNvPr>
          <p:cNvGraphicFramePr>
            <a:graphicFrameLocks noGrp="1"/>
          </p:cNvGraphicFramePr>
          <p:nvPr>
            <p:ph type="tbl" sz="quarter" idx="13"/>
            <p:extLst>
              <p:ext uri="{D42A27DB-BD31-4B8C-83A1-F6EECF244321}">
                <p14:modId xmlns:p14="http://schemas.microsoft.com/office/powerpoint/2010/main" val="3304910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8715449"/>
                    </a:ext>
                  </a:extLst>
                </a:gridCol>
                <a:gridCol w="658368">
                  <a:extLst>
                    <a:ext uri="{9D8B030D-6E8A-4147-A177-3AD203B41FA5}">
                      <a16:colId xmlns:a16="http://schemas.microsoft.com/office/drawing/2014/main" val="3564400982"/>
                    </a:ext>
                  </a:extLst>
                </a:gridCol>
                <a:gridCol w="658368">
                  <a:extLst>
                    <a:ext uri="{9D8B030D-6E8A-4147-A177-3AD203B41FA5}">
                      <a16:colId xmlns:a16="http://schemas.microsoft.com/office/drawing/2014/main" val="610892427"/>
                    </a:ext>
                  </a:extLst>
                </a:gridCol>
                <a:gridCol w="658368">
                  <a:extLst>
                    <a:ext uri="{9D8B030D-6E8A-4147-A177-3AD203B41FA5}">
                      <a16:colId xmlns:a16="http://schemas.microsoft.com/office/drawing/2014/main" val="2912512332"/>
                    </a:ext>
                  </a:extLst>
                </a:gridCol>
                <a:gridCol w="658368">
                  <a:extLst>
                    <a:ext uri="{9D8B030D-6E8A-4147-A177-3AD203B41FA5}">
                      <a16:colId xmlns:a16="http://schemas.microsoft.com/office/drawing/2014/main" val="939585090"/>
                    </a:ext>
                  </a:extLst>
                </a:gridCol>
                <a:gridCol w="658368">
                  <a:extLst>
                    <a:ext uri="{9D8B030D-6E8A-4147-A177-3AD203B41FA5}">
                      <a16:colId xmlns:a16="http://schemas.microsoft.com/office/drawing/2014/main" val="4095678131"/>
                    </a:ext>
                  </a:extLst>
                </a:gridCol>
                <a:gridCol w="658368">
                  <a:extLst>
                    <a:ext uri="{9D8B030D-6E8A-4147-A177-3AD203B41FA5}">
                      <a16:colId xmlns:a16="http://schemas.microsoft.com/office/drawing/2014/main" val="77110343"/>
                    </a:ext>
                  </a:extLst>
                </a:gridCol>
                <a:gridCol w="658368">
                  <a:extLst>
                    <a:ext uri="{9D8B030D-6E8A-4147-A177-3AD203B41FA5}">
                      <a16:colId xmlns:a16="http://schemas.microsoft.com/office/drawing/2014/main" val="2466375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713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- 2017-10-10 12:59:58</a:t>
                      </a:r>
                      <a:r>
                        <a:rPr kumimoji="0" lang="es-ES" sz="1000" b="0" i="0" u="none" strike="noStrike" kern="1200" cap="none" spc="0" normalizeH="0" baseline="0" noProof="0">
                          <a:ln>
                            <a:noFill/>
                          </a:ln>
                          <a:solidFill>
                            <a:prstClr val="black"/>
                          </a:solidFill>
                          <a:effectLst/>
                          <a:uLnTx/>
                          <a:uFillTx/>
                          <a:latin typeface="+mn-lt"/>
                          <a:ea typeface="+mn-ea"/>
                          <a:cs typeface="+mn-cs"/>
                        </a:rPr>
                        <a:t>
El encuentro, organizado por el IES Nº PT-030 “San Antonio”, se realizará en el Club Español de General Alvear, los próximos 27 y 28 de octubre, y contará con la participación de destacados especialistas.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077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- 2017-10-04 09:03:56</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informa que se pagará el aporte nacional por material didáctico 2017 a todos los docentes de todos los niveles y modalidades, tanto de gestión estatal como de gestión privada.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383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- 2017-10-26 21:28:21</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126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- 2017-10-11 15:54:07</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informa que el aporte nacional por material didáctico 2017 para todos los docentes de todos los niveles y modalidades, tanto de gestión estatal como de gestión privada, será depositado en la jornada de este miércoles y, por los tiempos administrativos, el monto estará acreditado a partir de mañana jueves, 12 de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5226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- 2017-10-23 12:14:30</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71974416"/>
                  </a:ext>
                </a:extLst>
              </a:tr>
            </a:tbl>
          </a:graphicData>
        </a:graphic>
      </p:graphicFrame>
      <p:sp>
        <p:nvSpPr>
          <p:cNvPr id="4" name="Text Placeholder 3">
            <a:extLst>
              <a:ext uri="{FF2B5EF4-FFF2-40B4-BE49-F238E27FC236}">
                <a16:creationId xmlns:a16="http://schemas.microsoft.com/office/drawing/2014/main" id="{049D2E13-D6C7-48ED-8CDF-96EFB56C459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39717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75A29-ABC5-4EA9-B971-DDEC10F3F6C4}"/>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80829C67-1C00-489B-945D-DCA13BA17B8E}"/>
              </a:ext>
            </a:extLst>
          </p:cNvPr>
          <p:cNvGraphicFramePr>
            <a:graphicFrameLocks noGrp="1"/>
          </p:cNvGraphicFramePr>
          <p:nvPr>
            <p:ph type="tbl" sz="quarter" idx="13"/>
            <p:extLst>
              <p:ext uri="{D42A27DB-BD31-4B8C-83A1-F6EECF244321}">
                <p14:modId xmlns:p14="http://schemas.microsoft.com/office/powerpoint/2010/main" val="365246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8743591"/>
                    </a:ext>
                  </a:extLst>
                </a:gridCol>
                <a:gridCol w="658368">
                  <a:extLst>
                    <a:ext uri="{9D8B030D-6E8A-4147-A177-3AD203B41FA5}">
                      <a16:colId xmlns:a16="http://schemas.microsoft.com/office/drawing/2014/main" val="326592008"/>
                    </a:ext>
                  </a:extLst>
                </a:gridCol>
                <a:gridCol w="658368">
                  <a:extLst>
                    <a:ext uri="{9D8B030D-6E8A-4147-A177-3AD203B41FA5}">
                      <a16:colId xmlns:a16="http://schemas.microsoft.com/office/drawing/2014/main" val="3689045941"/>
                    </a:ext>
                  </a:extLst>
                </a:gridCol>
                <a:gridCol w="658368">
                  <a:extLst>
                    <a:ext uri="{9D8B030D-6E8A-4147-A177-3AD203B41FA5}">
                      <a16:colId xmlns:a16="http://schemas.microsoft.com/office/drawing/2014/main" val="454435470"/>
                    </a:ext>
                  </a:extLst>
                </a:gridCol>
                <a:gridCol w="658368">
                  <a:extLst>
                    <a:ext uri="{9D8B030D-6E8A-4147-A177-3AD203B41FA5}">
                      <a16:colId xmlns:a16="http://schemas.microsoft.com/office/drawing/2014/main" val="3419808772"/>
                    </a:ext>
                  </a:extLst>
                </a:gridCol>
                <a:gridCol w="658368">
                  <a:extLst>
                    <a:ext uri="{9D8B030D-6E8A-4147-A177-3AD203B41FA5}">
                      <a16:colId xmlns:a16="http://schemas.microsoft.com/office/drawing/2014/main" val="2141274532"/>
                    </a:ext>
                  </a:extLst>
                </a:gridCol>
                <a:gridCol w="658368">
                  <a:extLst>
                    <a:ext uri="{9D8B030D-6E8A-4147-A177-3AD203B41FA5}">
                      <a16:colId xmlns:a16="http://schemas.microsoft.com/office/drawing/2014/main" val="2952908773"/>
                    </a:ext>
                  </a:extLst>
                </a:gridCol>
                <a:gridCol w="658368">
                  <a:extLst>
                    <a:ext uri="{9D8B030D-6E8A-4147-A177-3AD203B41FA5}">
                      <a16:colId xmlns:a16="http://schemas.microsoft.com/office/drawing/2014/main" val="3104937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793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- 2017-10-23 12:17:01</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026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- 2017-10-23 10:30:15</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312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- 2017-10-05 07:38:45</a:t>
                      </a:r>
                      <a:r>
                        <a:rPr kumimoji="0" lang="es-ES" sz="1000" b="0" i="0" u="none" strike="noStrike" kern="1200" cap="none" spc="0" normalizeH="0" baseline="0" noProof="0">
                          <a:ln>
                            <a:noFill/>
                          </a:ln>
                          <a:solidFill>
                            <a:prstClr val="black"/>
                          </a:solidFill>
                          <a:effectLst/>
                          <a:uLnTx/>
                          <a:uFillTx/>
                          <a:latin typeface="+mn-lt"/>
                          <a:ea typeface="+mn-ea"/>
                          <a:cs typeface="+mn-cs"/>
                        </a:rPr>
                        <a:t>
Jueves 5 de octubre: Hay clases con normalidad en el turno mañana, a excepción de alta montaña
La Dirección General de Escuelas informa que este jueves 5 de octubre, las clases se suspenderán durante el turno mañana en Uspallata y alta montaña. La medida, según recomendación de Defensa Civil, abarca a todos los niveles y modalidades en las zonas afectadas, que incluye Agua de las Avispas y Potrerillos.
En el resto de la provincia el dictado de clases será con normalidad, siguiendo el cese de alerta por viento Zonda tras el relevamiento realizado esta mañana en todos los departamentos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425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- 2017-10-25 13:03:25</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856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- 2017-10-20 13:44:57</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4130712"/>
                  </a:ext>
                </a:extLst>
              </a:tr>
            </a:tbl>
          </a:graphicData>
        </a:graphic>
      </p:graphicFrame>
      <p:sp>
        <p:nvSpPr>
          <p:cNvPr id="4" name="Text Placeholder 3">
            <a:extLst>
              <a:ext uri="{FF2B5EF4-FFF2-40B4-BE49-F238E27FC236}">
                <a16:creationId xmlns:a16="http://schemas.microsoft.com/office/drawing/2014/main" id="{63E5F453-A114-43D4-AAB5-E4067286A74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35448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FA79B-6C1E-4F89-BDF3-384D8952F0B1}"/>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A3C1F5AA-6B86-455F-857A-7BBA947202B8}"/>
              </a:ext>
            </a:extLst>
          </p:cNvPr>
          <p:cNvGraphicFramePr>
            <a:graphicFrameLocks noGrp="1"/>
          </p:cNvGraphicFramePr>
          <p:nvPr>
            <p:ph type="tbl" sz="quarter" idx="13"/>
            <p:extLst>
              <p:ext uri="{D42A27DB-BD31-4B8C-83A1-F6EECF244321}">
                <p14:modId xmlns:p14="http://schemas.microsoft.com/office/powerpoint/2010/main" val="3450801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1173160"/>
                    </a:ext>
                  </a:extLst>
                </a:gridCol>
                <a:gridCol w="658368">
                  <a:extLst>
                    <a:ext uri="{9D8B030D-6E8A-4147-A177-3AD203B41FA5}">
                      <a16:colId xmlns:a16="http://schemas.microsoft.com/office/drawing/2014/main" val="2227406414"/>
                    </a:ext>
                  </a:extLst>
                </a:gridCol>
                <a:gridCol w="658368">
                  <a:extLst>
                    <a:ext uri="{9D8B030D-6E8A-4147-A177-3AD203B41FA5}">
                      <a16:colId xmlns:a16="http://schemas.microsoft.com/office/drawing/2014/main" val="3531355373"/>
                    </a:ext>
                  </a:extLst>
                </a:gridCol>
                <a:gridCol w="658368">
                  <a:extLst>
                    <a:ext uri="{9D8B030D-6E8A-4147-A177-3AD203B41FA5}">
                      <a16:colId xmlns:a16="http://schemas.microsoft.com/office/drawing/2014/main" val="1387860912"/>
                    </a:ext>
                  </a:extLst>
                </a:gridCol>
                <a:gridCol w="658368">
                  <a:extLst>
                    <a:ext uri="{9D8B030D-6E8A-4147-A177-3AD203B41FA5}">
                      <a16:colId xmlns:a16="http://schemas.microsoft.com/office/drawing/2014/main" val="2878729414"/>
                    </a:ext>
                  </a:extLst>
                </a:gridCol>
                <a:gridCol w="658368">
                  <a:extLst>
                    <a:ext uri="{9D8B030D-6E8A-4147-A177-3AD203B41FA5}">
                      <a16:colId xmlns:a16="http://schemas.microsoft.com/office/drawing/2014/main" val="3540908422"/>
                    </a:ext>
                  </a:extLst>
                </a:gridCol>
                <a:gridCol w="658368">
                  <a:extLst>
                    <a:ext uri="{9D8B030D-6E8A-4147-A177-3AD203B41FA5}">
                      <a16:colId xmlns:a16="http://schemas.microsoft.com/office/drawing/2014/main" val="1861720446"/>
                    </a:ext>
                  </a:extLst>
                </a:gridCol>
                <a:gridCol w="658368">
                  <a:extLst>
                    <a:ext uri="{9D8B030D-6E8A-4147-A177-3AD203B41FA5}">
                      <a16:colId xmlns:a16="http://schemas.microsoft.com/office/drawing/2014/main" val="250070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168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- 2017-10-30 18:29:02</a:t>
                      </a:r>
                      <a:r>
                        <a:rPr kumimoji="0" lang="es-ES" sz="1000" b="0" i="0" u="none" strike="noStrike" kern="1200" cap="none" spc="0" normalizeH="0" baseline="0" noProof="0">
                          <a:ln>
                            <a:noFill/>
                          </a:ln>
                          <a:solidFill>
                            <a:prstClr val="black"/>
                          </a:solidFill>
                          <a:effectLst/>
                          <a:uLnTx/>
                          <a:uFillTx/>
                          <a:latin typeface="+mn-lt"/>
                          <a:ea typeface="+mn-ea"/>
                          <a:cs typeface="+mn-cs"/>
                        </a:rPr>
                        <a:t>
Compartimos algunas fotos del 1er. Congreso Internacional de Neurociencias Aplicadas a la Educación “La Neurociencia llega al Aula”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318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- 2017-10-04 09:07:44</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022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- 2017-10-27 10:01:29</a:t>
                      </a:r>
                      <a:r>
                        <a:rPr kumimoji="0" lang="es-ES" sz="1000" b="0" i="0" u="none" strike="noStrike" kern="1200" cap="none" spc="0" normalizeH="0" baseline="0" noProof="0">
                          <a:ln>
                            <a:noFill/>
                          </a:ln>
                          <a:solidFill>
                            <a:prstClr val="black"/>
                          </a:solidFill>
                          <a:effectLst/>
                          <a:uLnTx/>
                          <a:uFillTx/>
                          <a:latin typeface="+mn-lt"/>
                          <a:ea typeface="+mn-ea"/>
                          <a:cs typeface="+mn-cs"/>
                        </a:rPr>
                        <a:t>
La charla destinada a docentes de todos los niveles educativos tuvo como fin brindar herramientas a las escuelas para acompañar a los niños y jóvenes que sufren de este tipo de abusos.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4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- 2017-10-25 10:36:32</a:t>
                      </a:r>
                      <a:r>
                        <a:rPr kumimoji="0" lang="es-ES" sz="1000" b="0" i="0" u="none" strike="noStrike" kern="1200" cap="none" spc="0" normalizeH="0" baseline="0" noProof="0">
                          <a:ln>
                            <a:noFill/>
                          </a:ln>
                          <a:solidFill>
                            <a:prstClr val="black"/>
                          </a:solidFill>
                          <a:effectLst/>
                          <a:uLnTx/>
                          <a:uFillTx/>
                          <a:latin typeface="+mn-lt"/>
                          <a:ea typeface="+mn-ea"/>
                          <a:cs typeface="+mn-cs"/>
                        </a:rPr>
                        <a:t>
El gobierno escolar pone a disposición videos institucionales con información sobre estos dos grandes operativos educativos que se desarrollarán en todo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1142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- 2017-10-02 10:25:05</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0196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- 2017-10-20 09:49:10</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212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- 2017-10-25 11:20:25</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0745351"/>
                  </a:ext>
                </a:extLst>
              </a:tr>
            </a:tbl>
          </a:graphicData>
        </a:graphic>
      </p:graphicFrame>
      <p:sp>
        <p:nvSpPr>
          <p:cNvPr id="4" name="Text Placeholder 3">
            <a:extLst>
              <a:ext uri="{FF2B5EF4-FFF2-40B4-BE49-F238E27FC236}">
                <a16:creationId xmlns:a16="http://schemas.microsoft.com/office/drawing/2014/main" id="{4458EAD0-79C0-4C29-911E-4399EBC95C2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61751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868B2-A299-4BD4-8031-280E464FB0F9}"/>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E7706158-FFBE-4169-93B4-E51D6294D63B}"/>
              </a:ext>
            </a:extLst>
          </p:cNvPr>
          <p:cNvGraphicFramePr>
            <a:graphicFrameLocks noGrp="1"/>
          </p:cNvGraphicFramePr>
          <p:nvPr>
            <p:ph type="tbl" sz="quarter" idx="13"/>
            <p:extLst>
              <p:ext uri="{D42A27DB-BD31-4B8C-83A1-F6EECF244321}">
                <p14:modId xmlns:p14="http://schemas.microsoft.com/office/powerpoint/2010/main" val="814095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2657424"/>
                    </a:ext>
                  </a:extLst>
                </a:gridCol>
                <a:gridCol w="658368">
                  <a:extLst>
                    <a:ext uri="{9D8B030D-6E8A-4147-A177-3AD203B41FA5}">
                      <a16:colId xmlns:a16="http://schemas.microsoft.com/office/drawing/2014/main" val="871362549"/>
                    </a:ext>
                  </a:extLst>
                </a:gridCol>
                <a:gridCol w="658368">
                  <a:extLst>
                    <a:ext uri="{9D8B030D-6E8A-4147-A177-3AD203B41FA5}">
                      <a16:colId xmlns:a16="http://schemas.microsoft.com/office/drawing/2014/main" val="3756378824"/>
                    </a:ext>
                  </a:extLst>
                </a:gridCol>
                <a:gridCol w="658368">
                  <a:extLst>
                    <a:ext uri="{9D8B030D-6E8A-4147-A177-3AD203B41FA5}">
                      <a16:colId xmlns:a16="http://schemas.microsoft.com/office/drawing/2014/main" val="2261999366"/>
                    </a:ext>
                  </a:extLst>
                </a:gridCol>
                <a:gridCol w="658368">
                  <a:extLst>
                    <a:ext uri="{9D8B030D-6E8A-4147-A177-3AD203B41FA5}">
                      <a16:colId xmlns:a16="http://schemas.microsoft.com/office/drawing/2014/main" val="4165230101"/>
                    </a:ext>
                  </a:extLst>
                </a:gridCol>
                <a:gridCol w="658368">
                  <a:extLst>
                    <a:ext uri="{9D8B030D-6E8A-4147-A177-3AD203B41FA5}">
                      <a16:colId xmlns:a16="http://schemas.microsoft.com/office/drawing/2014/main" val="477683000"/>
                    </a:ext>
                  </a:extLst>
                </a:gridCol>
                <a:gridCol w="658368">
                  <a:extLst>
                    <a:ext uri="{9D8B030D-6E8A-4147-A177-3AD203B41FA5}">
                      <a16:colId xmlns:a16="http://schemas.microsoft.com/office/drawing/2014/main" val="1861689490"/>
                    </a:ext>
                  </a:extLst>
                </a:gridCol>
                <a:gridCol w="658368">
                  <a:extLst>
                    <a:ext uri="{9D8B030D-6E8A-4147-A177-3AD203B41FA5}">
                      <a16:colId xmlns:a16="http://schemas.microsoft.com/office/drawing/2014/main" val="1769902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156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- 2017-10-17 13:37:44</a:t>
                      </a:r>
                      <a:r>
                        <a:rPr kumimoji="0" lang="es-ES" sz="1000" b="0" i="0" u="none" strike="noStrike" kern="1200" cap="none" spc="0" normalizeH="0" baseline="0" noProof="0">
                          <a:ln>
                            <a:noFill/>
                          </a:ln>
                          <a:solidFill>
                            <a:prstClr val="black"/>
                          </a:solidFill>
                          <a:effectLst/>
                          <a:uLnTx/>
                          <a:uFillTx/>
                          <a:latin typeface="+mn-lt"/>
                          <a:ea typeface="+mn-ea"/>
                          <a:cs typeface="+mn-cs"/>
                        </a:rPr>
                        <a:t>
En la categoría cortos, el primer puesto fue compartido entre dos escuelas secundarias: José Vicente Zapata y Martín Zapata. En tanto que en fotografía ganó el Colegio Andino. El tema abordado por adolescentes de todo el país giró en torno a la violencia de género. 
¡Felicitaciones a los ganadores y a la escuela organizadora!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8227074"/>
                  </a:ext>
                </a:extLst>
              </a:tr>
            </a:tbl>
          </a:graphicData>
        </a:graphic>
      </p:graphicFrame>
      <p:sp>
        <p:nvSpPr>
          <p:cNvPr id="4" name="Text Placeholder 3">
            <a:extLst>
              <a:ext uri="{FF2B5EF4-FFF2-40B4-BE49-F238E27FC236}">
                <a16:creationId xmlns:a16="http://schemas.microsoft.com/office/drawing/2014/main" id="{CBF35577-ABC1-49FB-AAEB-0FCD7F78946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78860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BF257-953C-4A92-9CDE-FD6B272AF867}"/>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D6BCD79A-4FDD-41E8-84E1-67488C5404AD}"/>
              </a:ext>
            </a:extLst>
          </p:cNvPr>
          <p:cNvGraphicFramePr>
            <a:graphicFrameLocks noGrp="1"/>
          </p:cNvGraphicFramePr>
          <p:nvPr>
            <p:ph type="chart" sz="quarter" idx="13"/>
            <p:extLst>
              <p:ext uri="{D42A27DB-BD31-4B8C-83A1-F6EECF244321}">
                <p14:modId xmlns:p14="http://schemas.microsoft.com/office/powerpoint/2010/main" val="1136342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BC4813-D6EA-4F5B-A4F2-322244663F5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59753B6-4669-4B43-887F-98B0628DC9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2613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81230-7D32-44F6-A4AD-F73827A1279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FDD8DD5-0795-4CE2-937C-560C1C8C13C3}"/>
              </a:ext>
            </a:extLst>
          </p:cNvPr>
          <p:cNvGraphicFramePr>
            <a:graphicFrameLocks noGrp="1"/>
          </p:cNvGraphicFramePr>
          <p:nvPr>
            <p:ph type="chart" sz="quarter" idx="13"/>
            <p:extLst>
              <p:ext uri="{D42A27DB-BD31-4B8C-83A1-F6EECF244321}">
                <p14:modId xmlns:p14="http://schemas.microsoft.com/office/powerpoint/2010/main" val="3527348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D453C5-6723-409C-8E9E-76E01328FD9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31C9AA4-9CED-4A62-9F46-E84A0059DC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031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3897-41FB-4C49-A50B-626518FAB513}"/>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E3D717F-5AB0-440C-98D6-E50A7D163754}"/>
              </a:ext>
            </a:extLst>
          </p:cNvPr>
          <p:cNvGraphicFramePr>
            <a:graphicFrameLocks noGrp="1"/>
          </p:cNvGraphicFramePr>
          <p:nvPr>
            <p:ph type="chart" sz="quarter" idx="13"/>
            <p:extLst>
              <p:ext uri="{D42A27DB-BD31-4B8C-83A1-F6EECF244321}">
                <p14:modId xmlns:p14="http://schemas.microsoft.com/office/powerpoint/2010/main" val="3555203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B3F5D8-FE42-43C6-AE47-8E4886A48FD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525F738-3682-4889-A691-DCA08E9D65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4499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39882-4D8A-4FCD-9B58-64A8FFFC82C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65359F1-9997-4C75-8C0E-3F9BFA751E38}"/>
              </a:ext>
            </a:extLst>
          </p:cNvPr>
          <p:cNvGraphicFramePr>
            <a:graphicFrameLocks noGrp="1"/>
          </p:cNvGraphicFramePr>
          <p:nvPr>
            <p:ph type="chart" sz="quarter" idx="13"/>
            <p:extLst>
              <p:ext uri="{D42A27DB-BD31-4B8C-83A1-F6EECF244321}">
                <p14:modId xmlns:p14="http://schemas.microsoft.com/office/powerpoint/2010/main" val="2356729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25FEB2-55F9-4B6A-A598-63B721F54D5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71E6337-759F-46F2-A1F5-462E5B51CD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066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85646-A29A-4E89-81DF-15456F6B2221}"/>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46110E99-04AE-4082-8D62-E8563A92EA04}"/>
              </a:ext>
            </a:extLst>
          </p:cNvPr>
          <p:cNvGraphicFramePr>
            <a:graphicFrameLocks noGrp="1"/>
          </p:cNvGraphicFramePr>
          <p:nvPr>
            <p:ph type="chart" sz="quarter" idx="13"/>
            <p:extLst>
              <p:ext uri="{D42A27DB-BD31-4B8C-83A1-F6EECF244321}">
                <p14:modId xmlns:p14="http://schemas.microsoft.com/office/powerpoint/2010/main" val="2148981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27B73-29DA-4C28-908D-A003E39B1EE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574C5C7-1805-459C-8D86-D0AB3C770D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112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7417-DB2F-4B57-8754-F04FB15D907C}"/>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1414B688-B4DB-4845-945B-5867043B3D59}"/>
              </a:ext>
            </a:extLst>
          </p:cNvPr>
          <p:cNvGraphicFramePr>
            <a:graphicFrameLocks noGrp="1"/>
          </p:cNvGraphicFramePr>
          <p:nvPr>
            <p:ph type="chart" sz="quarter" idx="13"/>
            <p:extLst>
              <p:ext uri="{D42A27DB-BD31-4B8C-83A1-F6EECF244321}">
                <p14:modId xmlns:p14="http://schemas.microsoft.com/office/powerpoint/2010/main" val="1282643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43B54F-834D-421C-9550-7717CEF158F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FAC66ED-260A-485D-8594-A79AD7691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663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4D6DF-723B-4F16-8798-62F215AA4351}"/>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E1272F4-0D3A-4B7C-BFFB-A13CB927F14B}"/>
              </a:ext>
            </a:extLst>
          </p:cNvPr>
          <p:cNvGraphicFramePr>
            <a:graphicFrameLocks noGrp="1"/>
          </p:cNvGraphicFramePr>
          <p:nvPr>
            <p:ph type="chart" sz="quarter" idx="13"/>
            <p:extLst>
              <p:ext uri="{D42A27DB-BD31-4B8C-83A1-F6EECF244321}">
                <p14:modId xmlns:p14="http://schemas.microsoft.com/office/powerpoint/2010/main" val="2150336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6555D7-C2BC-4EC4-9A3B-78B69D1EC1E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C89D053-4AB0-45A6-A203-5B94BA870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8522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E7D4C-4E0A-48AD-A863-1EC1256F582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244C0279-450F-4B17-B807-687D7F48683F}"/>
              </a:ext>
            </a:extLst>
          </p:cNvPr>
          <p:cNvGraphicFramePr>
            <a:graphicFrameLocks noGrp="1"/>
          </p:cNvGraphicFramePr>
          <p:nvPr>
            <p:ph type="chart" sz="quarter" idx="13"/>
            <p:extLst>
              <p:ext uri="{D42A27DB-BD31-4B8C-83A1-F6EECF244321}">
                <p14:modId xmlns:p14="http://schemas.microsoft.com/office/powerpoint/2010/main" val="626336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A2CBBA-A042-4044-A1FE-B84BC08DE94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0BBD9E5-F656-4AFD-9145-3D7ECFFA19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0158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DB9A8-B5D7-4067-86A9-3D4AC2E19EC3}"/>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132A90F-9369-4EC0-BCDA-B850F621B98A}"/>
              </a:ext>
            </a:extLst>
          </p:cNvPr>
          <p:cNvGraphicFramePr>
            <a:graphicFrameLocks noGrp="1"/>
          </p:cNvGraphicFramePr>
          <p:nvPr>
            <p:ph type="tbl" sz="quarter" idx="13"/>
            <p:extLst>
              <p:ext uri="{D42A27DB-BD31-4B8C-83A1-F6EECF244321}">
                <p14:modId xmlns:p14="http://schemas.microsoft.com/office/powerpoint/2010/main" val="660934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49325300"/>
                    </a:ext>
                  </a:extLst>
                </a:gridCol>
                <a:gridCol w="2468880">
                  <a:extLst>
                    <a:ext uri="{9D8B030D-6E8A-4147-A177-3AD203B41FA5}">
                      <a16:colId xmlns:a16="http://schemas.microsoft.com/office/drawing/2014/main" val="543027771"/>
                    </a:ext>
                  </a:extLst>
                </a:gridCol>
                <a:gridCol w="822960">
                  <a:extLst>
                    <a:ext uri="{9D8B030D-6E8A-4147-A177-3AD203B41FA5}">
                      <a16:colId xmlns:a16="http://schemas.microsoft.com/office/drawing/2014/main" val="1582102928"/>
                    </a:ext>
                  </a:extLst>
                </a:gridCol>
                <a:gridCol w="822960">
                  <a:extLst>
                    <a:ext uri="{9D8B030D-6E8A-4147-A177-3AD203B41FA5}">
                      <a16:colId xmlns:a16="http://schemas.microsoft.com/office/drawing/2014/main" val="3676277799"/>
                    </a:ext>
                  </a:extLst>
                </a:gridCol>
                <a:gridCol w="822960">
                  <a:extLst>
                    <a:ext uri="{9D8B030D-6E8A-4147-A177-3AD203B41FA5}">
                      <a16:colId xmlns:a16="http://schemas.microsoft.com/office/drawing/2014/main" val="2417846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54382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65156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Shade Miriam Abrate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9631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Pato Estrella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9864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Maricel Genesy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5157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Fernanda Mota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26683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Moreno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4639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Renzo Galdeano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25362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Sabri López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46509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 Lena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9854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Karen Squif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379858514"/>
                  </a:ext>
                </a:extLst>
              </a:tr>
            </a:tbl>
          </a:graphicData>
        </a:graphic>
      </p:graphicFrame>
      <p:sp>
        <p:nvSpPr>
          <p:cNvPr id="4" name="Text Placeholder 3">
            <a:extLst>
              <a:ext uri="{FF2B5EF4-FFF2-40B4-BE49-F238E27FC236}">
                <a16:creationId xmlns:a16="http://schemas.microsoft.com/office/drawing/2014/main" id="{3C6A6249-74BA-49D3-93E3-403F81B9E70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67318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95D1E-8432-48C9-98BC-81F7397A3213}"/>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1530A1A8-4A64-4FFA-AFCF-2CC2240D8959}"/>
              </a:ext>
            </a:extLst>
          </p:cNvPr>
          <p:cNvGraphicFramePr>
            <a:graphicFrameLocks noGrp="1"/>
          </p:cNvGraphicFramePr>
          <p:nvPr>
            <p:ph type="tbl" sz="quarter" idx="13"/>
            <p:extLst>
              <p:ext uri="{D42A27DB-BD31-4B8C-83A1-F6EECF244321}">
                <p14:modId xmlns:p14="http://schemas.microsoft.com/office/powerpoint/2010/main" val="183368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9505475"/>
                    </a:ext>
                  </a:extLst>
                </a:gridCol>
                <a:gridCol w="2468880">
                  <a:extLst>
                    <a:ext uri="{9D8B030D-6E8A-4147-A177-3AD203B41FA5}">
                      <a16:colId xmlns:a16="http://schemas.microsoft.com/office/drawing/2014/main" val="3389641205"/>
                    </a:ext>
                  </a:extLst>
                </a:gridCol>
                <a:gridCol w="822960">
                  <a:extLst>
                    <a:ext uri="{9D8B030D-6E8A-4147-A177-3AD203B41FA5}">
                      <a16:colId xmlns:a16="http://schemas.microsoft.com/office/drawing/2014/main" val="1080634099"/>
                    </a:ext>
                  </a:extLst>
                </a:gridCol>
                <a:gridCol w="822960">
                  <a:extLst>
                    <a:ext uri="{9D8B030D-6E8A-4147-A177-3AD203B41FA5}">
                      <a16:colId xmlns:a16="http://schemas.microsoft.com/office/drawing/2014/main" val="3079146375"/>
                    </a:ext>
                  </a:extLst>
                </a:gridCol>
                <a:gridCol w="822960">
                  <a:extLst>
                    <a:ext uri="{9D8B030D-6E8A-4147-A177-3AD203B41FA5}">
                      <a16:colId xmlns:a16="http://schemas.microsoft.com/office/drawing/2014/main" val="4002415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1990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Echegaray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4704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Laura Kaufman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1425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Mary March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7171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Marisabel Blangetti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1774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Johanna Duplessis Gil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71570432"/>
                  </a:ext>
                </a:extLst>
              </a:tr>
            </a:tbl>
          </a:graphicData>
        </a:graphic>
      </p:graphicFrame>
      <p:sp>
        <p:nvSpPr>
          <p:cNvPr id="4" name="Text Placeholder 3">
            <a:extLst>
              <a:ext uri="{FF2B5EF4-FFF2-40B4-BE49-F238E27FC236}">
                <a16:creationId xmlns:a16="http://schemas.microsoft.com/office/drawing/2014/main" id="{2CF3D9CC-09BA-44FA-9C33-8F442A16FFB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56618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1FDEC-FF16-45AF-BF78-8EA4F1C6170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F9B485D-5CA3-4057-9997-0D797498EBE9}"/>
              </a:ext>
            </a:extLst>
          </p:cNvPr>
          <p:cNvGraphicFramePr>
            <a:graphicFrameLocks noGrp="1"/>
          </p:cNvGraphicFramePr>
          <p:nvPr>
            <p:ph type="chart" sz="quarter" idx="13"/>
            <p:extLst>
              <p:ext uri="{D42A27DB-BD31-4B8C-83A1-F6EECF244321}">
                <p14:modId xmlns:p14="http://schemas.microsoft.com/office/powerpoint/2010/main" val="3640702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FBC25-9216-42F9-8286-F3198C6D224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4DD9E06-DE88-49CE-BC8B-B42391F77B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44379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837</Words>
  <Application>Microsoft Office PowerPoint</Application>
  <PresentationFormat>On-screen Show (4:3)</PresentationFormat>
  <Paragraphs>415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2017-11-03T19:16:31Z</dcterms:created>
  <dcterms:modified xsi:type="dcterms:W3CDTF">2017-11-03T19:17:13Z</dcterms:modified>
</cp:coreProperties>
</file>