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3" r:id="rId26"/>
    <p:sldId id="284" r:id="rId27"/>
    <p:sldId id="285" r:id="rId28"/>
    <p:sldId id="286" r:id="rId29"/>
    <p:sldId id="287" r:id="rId30"/>
    <p:sldId id="288" r:id="rId31"/>
    <p:sldId id="289" r:id="rId32"/>
    <p:sldId id="290"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56191</c:v>
                </c:pt>
                <c:pt idx="1">
                  <c:v>56199</c:v>
                </c:pt>
                <c:pt idx="2">
                  <c:v>56222</c:v>
                </c:pt>
                <c:pt idx="3">
                  <c:v>56394</c:v>
                </c:pt>
                <c:pt idx="4">
                  <c:v>56556</c:v>
                </c:pt>
                <c:pt idx="5">
                  <c:v>57051</c:v>
                </c:pt>
                <c:pt idx="6">
                  <c:v>57111</c:v>
                </c:pt>
                <c:pt idx="7">
                  <c:v>57121</c:v>
                </c:pt>
                <c:pt idx="8">
                  <c:v>57133</c:v>
                </c:pt>
                <c:pt idx="9">
                  <c:v>57138</c:v>
                </c:pt>
                <c:pt idx="10">
                  <c:v>57145</c:v>
                </c:pt>
                <c:pt idx="11">
                  <c:v>57194</c:v>
                </c:pt>
                <c:pt idx="12">
                  <c:v>57208</c:v>
                </c:pt>
                <c:pt idx="13">
                  <c:v>57207</c:v>
                </c:pt>
                <c:pt idx="14">
                  <c:v>57212</c:v>
                </c:pt>
                <c:pt idx="15">
                  <c:v>57214</c:v>
                </c:pt>
                <c:pt idx="16">
                  <c:v>57246</c:v>
                </c:pt>
                <c:pt idx="17">
                  <c:v>57255</c:v>
                </c:pt>
                <c:pt idx="18">
                  <c:v>57263</c:v>
                </c:pt>
                <c:pt idx="19">
                  <c:v>57272</c:v>
                </c:pt>
                <c:pt idx="20">
                  <c:v>57272</c:v>
                </c:pt>
                <c:pt idx="21">
                  <c:v>57268</c:v>
                </c:pt>
                <c:pt idx="22">
                  <c:v>57277</c:v>
                </c:pt>
                <c:pt idx="23">
                  <c:v>57281</c:v>
                </c:pt>
                <c:pt idx="24">
                  <c:v>57291</c:v>
                </c:pt>
                <c:pt idx="25">
                  <c:v>57292</c:v>
                </c:pt>
                <c:pt idx="26">
                  <c:v>57332</c:v>
                </c:pt>
                <c:pt idx="27">
                  <c:v>57404</c:v>
                </c:pt>
                <c:pt idx="28">
                  <c:v>57446</c:v>
                </c:pt>
                <c:pt idx="29">
                  <c:v>57468</c:v>
                </c:pt>
                <c:pt idx="30">
                  <c:v>57498</c:v>
                </c:pt>
              </c:numCache>
            </c:numRef>
          </c:val>
          <c:smooth val="0"/>
          <c:extLst>
            <c:ext xmlns:c16="http://schemas.microsoft.com/office/drawing/2014/chart" uri="{C3380CC4-5D6E-409C-BE32-E72D297353CC}">
              <c16:uniqueId val="{00000000-6999-4D55-8AC4-1718D12E7029}"/>
            </c:ext>
          </c:extLst>
        </c:ser>
        <c:dLbls>
          <c:showLegendKey val="0"/>
          <c:showVal val="0"/>
          <c:showCatName val="0"/>
          <c:showSerName val="0"/>
          <c:showPercent val="0"/>
          <c:showBubbleSize val="0"/>
        </c:dLbls>
        <c:smooth val="0"/>
        <c:axId val="301475448"/>
        <c:axId val="301476104"/>
      </c:lineChart>
      <c:dateAx>
        <c:axId val="301475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76104"/>
        <c:crosses val="autoZero"/>
        <c:auto val="1"/>
        <c:lblOffset val="100"/>
        <c:baseTimeUnit val="days"/>
      </c:dateAx>
      <c:valAx>
        <c:axId val="301476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7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B961-42BD-AA45-F08301EA64FA}"/>
            </c:ext>
          </c:extLst>
        </c:ser>
        <c:dLbls>
          <c:showLegendKey val="0"/>
          <c:showVal val="0"/>
          <c:showCatName val="0"/>
          <c:showSerName val="0"/>
          <c:showPercent val="0"/>
          <c:showBubbleSize val="0"/>
        </c:dLbls>
        <c:axId val="300449736"/>
        <c:axId val="225511352"/>
      </c:radarChart>
      <c:catAx>
        <c:axId val="300449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511352"/>
        <c:crosses val="autoZero"/>
        <c:auto val="1"/>
        <c:lblAlgn val="ctr"/>
        <c:lblOffset val="100"/>
        <c:noMultiLvlLbl val="0"/>
      </c:catAx>
      <c:valAx>
        <c:axId val="22551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44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0.1957783077635</c:v>
                </c:pt>
                <c:pt idx="1">
                  <c:v>0.14710680072366999</c:v>
                </c:pt>
                <c:pt idx="2">
                  <c:v>2.2967443515389001</c:v>
                </c:pt>
                <c:pt idx="3">
                  <c:v>0.45677346025431997</c:v>
                </c:pt>
                <c:pt idx="4">
                  <c:v>2.7402769872889001</c:v>
                </c:pt>
                <c:pt idx="5">
                  <c:v>0.29883985000792002</c:v>
                </c:pt>
                <c:pt idx="6">
                  <c:v>0.27942748024737002</c:v>
                </c:pt>
                <c:pt idx="7">
                  <c:v>4.0268926395406003E-2</c:v>
                </c:pt>
                <c:pt idx="8">
                  <c:v>4.3178648741692E-2</c:v>
                </c:pt>
                <c:pt idx="9">
                  <c:v>7.8760829614072006E-2</c:v>
                </c:pt>
                <c:pt idx="10">
                  <c:v>0.29619712640661</c:v>
                </c:pt>
                <c:pt idx="11">
                  <c:v>0.10075390508842</c:v>
                </c:pt>
                <c:pt idx="12">
                  <c:v>3.2633462118961003E-2</c:v>
                </c:pt>
                <c:pt idx="13">
                  <c:v>3.5543435826618001E-2</c:v>
                </c:pt>
                <c:pt idx="14">
                  <c:v>0.14508206750686001</c:v>
                </c:pt>
                <c:pt idx="15">
                  <c:v>0.16313308746846999</c:v>
                </c:pt>
                <c:pt idx="16">
                  <c:v>8.3872095055040993E-2</c:v>
                </c:pt>
                <c:pt idx="17">
                  <c:v>0.28995633187773001</c:v>
                </c:pt>
                <c:pt idx="18">
                  <c:v>8.2083165965175994E-2</c:v>
                </c:pt>
                <c:pt idx="19">
                  <c:v>2.4446889133358001E-2</c:v>
                </c:pt>
                <c:pt idx="20">
                  <c:v>2.0370629045024999E-2</c:v>
                </c:pt>
                <c:pt idx="21">
                  <c:v>0.26060764798323999</c:v>
                </c:pt>
                <c:pt idx="22">
                  <c:v>5.4127671462495003E-2</c:v>
                </c:pt>
                <c:pt idx="23">
                  <c:v>1.4403184413136001E-2</c:v>
                </c:pt>
                <c:pt idx="24">
                  <c:v>0.10997451384282</c:v>
                </c:pt>
                <c:pt idx="25">
                  <c:v>7.8546368539560998E-2</c:v>
                </c:pt>
                <c:pt idx="26">
                  <c:v>0.63424762702401005</c:v>
                </c:pt>
                <c:pt idx="27">
                  <c:v>0.10110165946172001</c:v>
                </c:pt>
                <c:pt idx="28">
                  <c:v>0</c:v>
                </c:pt>
                <c:pt idx="29">
                  <c:v>0.89179734410081002</c:v>
                </c:pt>
                <c:pt idx="30">
                  <c:v>2.7834316232625E-2</c:v>
                </c:pt>
              </c:numCache>
            </c:numRef>
          </c:val>
          <c:smooth val="0"/>
          <c:extLst>
            <c:ext xmlns:c16="http://schemas.microsoft.com/office/drawing/2014/chart" uri="{C3380CC4-5D6E-409C-BE32-E72D297353CC}">
              <c16:uniqueId val="{00000000-7D8A-4D73-A135-66775FBF59D9}"/>
            </c:ext>
          </c:extLst>
        </c:ser>
        <c:dLbls>
          <c:showLegendKey val="0"/>
          <c:showVal val="0"/>
          <c:showCatName val="0"/>
          <c:showSerName val="0"/>
          <c:showPercent val="0"/>
          <c:showBubbleSize val="0"/>
        </c:dLbls>
        <c:smooth val="0"/>
        <c:axId val="303714504"/>
        <c:axId val="303718440"/>
      </c:lineChart>
      <c:dateAx>
        <c:axId val="30371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18440"/>
        <c:crosses val="autoZero"/>
        <c:auto val="1"/>
        <c:lblOffset val="100"/>
        <c:baseTimeUnit val="days"/>
      </c:dateAx>
      <c:valAx>
        <c:axId val="30371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1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c:v>
                </c:pt>
                <c:pt idx="1">
                  <c:v>19</c:v>
                </c:pt>
                <c:pt idx="2">
                  <c:v>50</c:v>
                </c:pt>
                <c:pt idx="3">
                  <c:v>55</c:v>
                </c:pt>
                <c:pt idx="4">
                  <c:v>140</c:v>
                </c:pt>
                <c:pt idx="5">
                  <c:v>33</c:v>
                </c:pt>
                <c:pt idx="6">
                  <c:v>13</c:v>
                </c:pt>
              </c:numCache>
            </c:numRef>
          </c:val>
          <c:extLst>
            <c:ext xmlns:c16="http://schemas.microsoft.com/office/drawing/2014/chart" uri="{C3380CC4-5D6E-409C-BE32-E72D297353CC}">
              <c16:uniqueId val="{00000000-408D-4DB3-83DC-2057CB9066FF}"/>
            </c:ext>
          </c:extLst>
        </c:ser>
        <c:dLbls>
          <c:showLegendKey val="0"/>
          <c:showVal val="0"/>
          <c:showCatName val="0"/>
          <c:showSerName val="0"/>
          <c:showPercent val="0"/>
          <c:showBubbleSize val="0"/>
        </c:dLbls>
        <c:gapWidth val="219"/>
        <c:overlap val="-27"/>
        <c:axId val="305506832"/>
        <c:axId val="305505848"/>
      </c:barChart>
      <c:catAx>
        <c:axId val="305506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05848"/>
        <c:crosses val="autoZero"/>
        <c:auto val="1"/>
        <c:lblAlgn val="ctr"/>
        <c:lblOffset val="100"/>
        <c:noMultiLvlLbl val="0"/>
      </c:catAx>
      <c:valAx>
        <c:axId val="30550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0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10</c:v>
                </c:pt>
                <c:pt idx="1">
                  <c:v>8</c:v>
                </c:pt>
                <c:pt idx="2">
                  <c:v>23</c:v>
                </c:pt>
                <c:pt idx="3">
                  <c:v>172</c:v>
                </c:pt>
                <c:pt idx="4">
                  <c:v>162</c:v>
                </c:pt>
                <c:pt idx="5">
                  <c:v>495</c:v>
                </c:pt>
                <c:pt idx="6">
                  <c:v>60</c:v>
                </c:pt>
                <c:pt idx="7">
                  <c:v>10</c:v>
                </c:pt>
                <c:pt idx="8">
                  <c:v>12</c:v>
                </c:pt>
                <c:pt idx="9">
                  <c:v>5</c:v>
                </c:pt>
                <c:pt idx="10">
                  <c:v>7</c:v>
                </c:pt>
                <c:pt idx="11">
                  <c:v>49</c:v>
                </c:pt>
                <c:pt idx="12">
                  <c:v>14</c:v>
                </c:pt>
                <c:pt idx="13">
                  <c:v>-1</c:v>
                </c:pt>
                <c:pt idx="14">
                  <c:v>5</c:v>
                </c:pt>
                <c:pt idx="15">
                  <c:v>2</c:v>
                </c:pt>
                <c:pt idx="16">
                  <c:v>32</c:v>
                </c:pt>
                <c:pt idx="17">
                  <c:v>9</c:v>
                </c:pt>
                <c:pt idx="18">
                  <c:v>8</c:v>
                </c:pt>
                <c:pt idx="19">
                  <c:v>9</c:v>
                </c:pt>
                <c:pt idx="20">
                  <c:v>0</c:v>
                </c:pt>
                <c:pt idx="21">
                  <c:v>-4</c:v>
                </c:pt>
                <c:pt idx="22">
                  <c:v>9</c:v>
                </c:pt>
                <c:pt idx="23">
                  <c:v>4</c:v>
                </c:pt>
                <c:pt idx="24">
                  <c:v>10</c:v>
                </c:pt>
                <c:pt idx="25">
                  <c:v>1</c:v>
                </c:pt>
                <c:pt idx="26">
                  <c:v>40</c:v>
                </c:pt>
                <c:pt idx="27">
                  <c:v>72</c:v>
                </c:pt>
                <c:pt idx="28">
                  <c:v>42</c:v>
                </c:pt>
                <c:pt idx="29">
                  <c:v>22</c:v>
                </c:pt>
                <c:pt idx="30">
                  <c:v>30</c:v>
                </c:pt>
              </c:numCache>
            </c:numRef>
          </c:val>
          <c:smooth val="0"/>
          <c:extLst>
            <c:ext xmlns:c16="http://schemas.microsoft.com/office/drawing/2014/chart" uri="{C3380CC4-5D6E-409C-BE32-E72D297353CC}">
              <c16:uniqueId val="{00000000-B9E1-47CA-A1B5-5D757F7E0BF8}"/>
            </c:ext>
          </c:extLst>
        </c:ser>
        <c:dLbls>
          <c:showLegendKey val="0"/>
          <c:showVal val="0"/>
          <c:showCatName val="0"/>
          <c:showSerName val="0"/>
          <c:showPercent val="0"/>
          <c:showBubbleSize val="0"/>
        </c:dLbls>
        <c:smooth val="0"/>
        <c:axId val="305509784"/>
        <c:axId val="303717456"/>
      </c:lineChart>
      <c:dateAx>
        <c:axId val="305509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17456"/>
        <c:crosses val="autoZero"/>
        <c:auto val="1"/>
        <c:lblOffset val="100"/>
        <c:baseTimeUnit val="days"/>
      </c:dateAx>
      <c:valAx>
        <c:axId val="30371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0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c:v>
                </c:pt>
                <c:pt idx="1">
                  <c:v>3</c:v>
                </c:pt>
                <c:pt idx="2">
                  <c:v>5</c:v>
                </c:pt>
                <c:pt idx="3">
                  <c:v>5</c:v>
                </c:pt>
                <c:pt idx="4">
                  <c:v>7</c:v>
                </c:pt>
                <c:pt idx="5">
                  <c:v>4</c:v>
                </c:pt>
                <c:pt idx="6">
                  <c:v>2</c:v>
                </c:pt>
                <c:pt idx="7">
                  <c:v>1</c:v>
                </c:pt>
                <c:pt idx="8">
                  <c:v>3</c:v>
                </c:pt>
                <c:pt idx="9">
                  <c:v>2</c:v>
                </c:pt>
                <c:pt idx="10">
                  <c:v>4</c:v>
                </c:pt>
                <c:pt idx="11">
                  <c:v>5</c:v>
                </c:pt>
                <c:pt idx="12">
                  <c:v>3</c:v>
                </c:pt>
                <c:pt idx="13">
                  <c:v>3</c:v>
                </c:pt>
                <c:pt idx="14">
                  <c:v>1</c:v>
                </c:pt>
                <c:pt idx="15">
                  <c:v>3</c:v>
                </c:pt>
                <c:pt idx="16">
                  <c:v>4</c:v>
                </c:pt>
                <c:pt idx="17">
                  <c:v>2</c:v>
                </c:pt>
                <c:pt idx="18">
                  <c:v>4</c:v>
                </c:pt>
                <c:pt idx="19">
                  <c:v>2</c:v>
                </c:pt>
                <c:pt idx="20">
                  <c:v>3</c:v>
                </c:pt>
                <c:pt idx="21">
                  <c:v>4</c:v>
                </c:pt>
                <c:pt idx="22">
                  <c:v>4</c:v>
                </c:pt>
                <c:pt idx="23">
                  <c:v>4</c:v>
                </c:pt>
                <c:pt idx="24">
                  <c:v>4</c:v>
                </c:pt>
                <c:pt idx="25">
                  <c:v>3</c:v>
                </c:pt>
                <c:pt idx="26">
                  <c:v>4</c:v>
                </c:pt>
                <c:pt idx="27">
                  <c:v>3</c:v>
                </c:pt>
                <c:pt idx="28">
                  <c:v>0</c:v>
                </c:pt>
                <c:pt idx="29">
                  <c:v>5</c:v>
                </c:pt>
                <c:pt idx="30">
                  <c:v>3</c:v>
                </c:pt>
              </c:numCache>
            </c:numRef>
          </c:val>
          <c:smooth val="0"/>
          <c:extLst>
            <c:ext xmlns:c16="http://schemas.microsoft.com/office/drawing/2014/chart" uri="{C3380CC4-5D6E-409C-BE32-E72D297353CC}">
              <c16:uniqueId val="{00000000-8242-49EA-91ED-E54384F5D9AF}"/>
            </c:ext>
          </c:extLst>
        </c:ser>
        <c:dLbls>
          <c:showLegendKey val="0"/>
          <c:showVal val="0"/>
          <c:showCatName val="0"/>
          <c:showSerName val="0"/>
          <c:showPercent val="0"/>
          <c:showBubbleSize val="0"/>
        </c:dLbls>
        <c:smooth val="0"/>
        <c:axId val="376004264"/>
        <c:axId val="376004920"/>
      </c:lineChart>
      <c:dateAx>
        <c:axId val="376004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04920"/>
        <c:crosses val="autoZero"/>
        <c:auto val="1"/>
        <c:lblOffset val="100"/>
        <c:baseTimeUnit val="days"/>
      </c:dateAx>
      <c:valAx>
        <c:axId val="376004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0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c:v>
                </c:pt>
                <c:pt idx="1">
                  <c:v>18</c:v>
                </c:pt>
                <c:pt idx="2">
                  <c:v>15</c:v>
                </c:pt>
                <c:pt idx="3">
                  <c:v>19</c:v>
                </c:pt>
                <c:pt idx="4">
                  <c:v>13</c:v>
                </c:pt>
                <c:pt idx="5">
                  <c:v>11</c:v>
                </c:pt>
                <c:pt idx="6">
                  <c:v>7</c:v>
                </c:pt>
              </c:numCache>
            </c:numRef>
          </c:val>
          <c:extLst>
            <c:ext xmlns:c16="http://schemas.microsoft.com/office/drawing/2014/chart" uri="{C3380CC4-5D6E-409C-BE32-E72D297353CC}">
              <c16:uniqueId val="{00000000-1497-4DCE-AC8E-87BAB0373AC4}"/>
            </c:ext>
          </c:extLst>
        </c:ser>
        <c:dLbls>
          <c:showLegendKey val="0"/>
          <c:showVal val="0"/>
          <c:showCatName val="0"/>
          <c:showSerName val="0"/>
          <c:showPercent val="0"/>
          <c:showBubbleSize val="0"/>
        </c:dLbls>
        <c:gapWidth val="219"/>
        <c:overlap val="-27"/>
        <c:axId val="376002952"/>
        <c:axId val="376001640"/>
      </c:barChart>
      <c:catAx>
        <c:axId val="376002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01640"/>
        <c:crosses val="autoZero"/>
        <c:auto val="1"/>
        <c:lblAlgn val="ctr"/>
        <c:lblOffset val="100"/>
        <c:noMultiLvlLbl val="0"/>
      </c:catAx>
      <c:valAx>
        <c:axId val="376001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0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0.32134731311425002</c:v>
                </c:pt>
                <c:pt idx="1">
                  <c:v>0.66634610122048998</c:v>
                </c:pt>
                <c:pt idx="2">
                  <c:v>0.29871226514672</c:v>
                </c:pt>
                <c:pt idx="3">
                  <c:v>1.0595943098192999</c:v>
                </c:pt>
                <c:pt idx="4">
                  <c:v>0.30001136714246002</c:v>
                </c:pt>
                <c:pt idx="5">
                  <c:v>9.4197196793776999E-2</c:v>
                </c:pt>
                <c:pt idx="6">
                  <c:v>0.20431858620585999</c:v>
                </c:pt>
              </c:numCache>
            </c:numRef>
          </c:val>
          <c:extLst>
            <c:ext xmlns:c16="http://schemas.microsoft.com/office/drawing/2014/chart" uri="{C3380CC4-5D6E-409C-BE32-E72D297353CC}">
              <c16:uniqueId val="{00000000-E0DC-4C01-B5FE-8855C9CC13A0}"/>
            </c:ext>
          </c:extLst>
        </c:ser>
        <c:dLbls>
          <c:showLegendKey val="0"/>
          <c:showVal val="0"/>
          <c:showCatName val="0"/>
          <c:showSerName val="0"/>
          <c:showPercent val="0"/>
          <c:showBubbleSize val="0"/>
        </c:dLbls>
        <c:gapWidth val="219"/>
        <c:overlap val="-27"/>
        <c:axId val="376007872"/>
        <c:axId val="376013448"/>
      </c:barChart>
      <c:catAx>
        <c:axId val="376007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13448"/>
        <c:crosses val="autoZero"/>
        <c:auto val="1"/>
        <c:lblAlgn val="ctr"/>
        <c:lblOffset val="100"/>
        <c:noMultiLvlLbl val="0"/>
      </c:catAx>
      <c:valAx>
        <c:axId val="376013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0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Mendoza Gobierno</c:v>
                </c:pt>
              </c:strCache>
            </c:strRef>
          </c:cat>
          <c:val>
            <c:numRef>
              <c:f>Sheet1!$B$2</c:f>
              <c:numCache>
                <c:formatCode>General</c:formatCode>
                <c:ptCount val="1"/>
                <c:pt idx="0">
                  <c:v>76</c:v>
                </c:pt>
              </c:numCache>
            </c:numRef>
          </c:val>
          <c:extLst>
            <c:ext xmlns:c16="http://schemas.microsoft.com/office/drawing/2014/chart" uri="{C3380CC4-5D6E-409C-BE32-E72D297353CC}">
              <c16:uniqueId val="{00000000-F7C5-4EA4-9F59-E26E59529055}"/>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Mendoza Gobierno</c:v>
                </c:pt>
              </c:strCache>
            </c:strRef>
          </c:cat>
          <c:val>
            <c:numRef>
              <c:f>Sheet1!$C$2</c:f>
              <c:numCache>
                <c:formatCode>General</c:formatCode>
                <c:ptCount val="1"/>
                <c:pt idx="0">
                  <c:v>10</c:v>
                </c:pt>
              </c:numCache>
            </c:numRef>
          </c:val>
          <c:extLst>
            <c:ext xmlns:c16="http://schemas.microsoft.com/office/drawing/2014/chart" uri="{C3380CC4-5D6E-409C-BE32-E72D297353CC}">
              <c16:uniqueId val="{00000001-F7C5-4EA4-9F59-E26E59529055}"/>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Mendoza Gobierno</c:v>
                </c:pt>
              </c:strCache>
            </c:strRef>
          </c:cat>
          <c:val>
            <c:numRef>
              <c:f>Sheet1!$D$2</c:f>
              <c:numCache>
                <c:formatCode>General</c:formatCode>
                <c:ptCount val="1"/>
                <c:pt idx="0">
                  <c:v>8</c:v>
                </c:pt>
              </c:numCache>
            </c:numRef>
          </c:val>
          <c:extLst>
            <c:ext xmlns:c16="http://schemas.microsoft.com/office/drawing/2014/chart" uri="{C3380CC4-5D6E-409C-BE32-E72D297353CC}">
              <c16:uniqueId val="{00000002-F7C5-4EA4-9F59-E26E59529055}"/>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Mendoza Gobierno</c:v>
                </c:pt>
              </c:strCache>
            </c:strRef>
          </c:cat>
          <c:val>
            <c:numRef>
              <c:f>Sheet1!$E$2</c:f>
              <c:numCache>
                <c:formatCode>General</c:formatCode>
                <c:ptCount val="1"/>
                <c:pt idx="0">
                  <c:v>7</c:v>
                </c:pt>
              </c:numCache>
            </c:numRef>
          </c:val>
          <c:extLst>
            <c:ext xmlns:c16="http://schemas.microsoft.com/office/drawing/2014/chart" uri="{C3380CC4-5D6E-409C-BE32-E72D297353CC}">
              <c16:uniqueId val="{00000003-F7C5-4EA4-9F59-E26E59529055}"/>
            </c:ext>
          </c:extLst>
        </c:ser>
        <c:dLbls>
          <c:showLegendKey val="0"/>
          <c:showVal val="0"/>
          <c:showCatName val="0"/>
          <c:showSerName val="0"/>
          <c:showPercent val="0"/>
          <c:showBubbleSize val="0"/>
        </c:dLbls>
        <c:gapWidth val="150"/>
        <c:overlap val="100"/>
        <c:axId val="376014104"/>
        <c:axId val="376014760"/>
      </c:barChart>
      <c:catAx>
        <c:axId val="376014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14760"/>
        <c:crosses val="autoZero"/>
        <c:auto val="1"/>
        <c:lblAlgn val="ctr"/>
        <c:lblOffset val="100"/>
        <c:noMultiLvlLbl val="0"/>
      </c:catAx>
      <c:valAx>
        <c:axId val="376014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1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0.16537067661235999</c:v>
                </c:pt>
                <c:pt idx="1">
                  <c:v>0</c:v>
                </c:pt>
                <c:pt idx="2">
                  <c:v>0</c:v>
                </c:pt>
                <c:pt idx="3">
                  <c:v>0</c:v>
                </c:pt>
                <c:pt idx="4">
                  <c:v>0</c:v>
                </c:pt>
                <c:pt idx="5">
                  <c:v>0</c:v>
                </c:pt>
                <c:pt idx="6">
                  <c:v>0</c:v>
                </c:pt>
                <c:pt idx="7">
                  <c:v>0.32839566986851998</c:v>
                </c:pt>
                <c:pt idx="8">
                  <c:v>6.9784079847061004E-2</c:v>
                </c:pt>
                <c:pt idx="9">
                  <c:v>4.3688352509295002E-2</c:v>
                </c:pt>
                <c:pt idx="10">
                  <c:v>0.10203722599486</c:v>
                </c:pt>
                <c:pt idx="11">
                  <c:v>1.3433728580979001</c:v>
                </c:pt>
                <c:pt idx="12">
                  <c:v>0.97580427618076004</c:v>
                </c:pt>
                <c:pt idx="13">
                  <c:v>0.12390234585091001</c:v>
                </c:pt>
                <c:pt idx="14">
                  <c:v>4.0920446148974001</c:v>
                </c:pt>
                <c:pt idx="15">
                  <c:v>6.1574188100348003E-2</c:v>
                </c:pt>
                <c:pt idx="16">
                  <c:v>1.4531508391682</c:v>
                </c:pt>
                <c:pt idx="17">
                  <c:v>2.6682148176818E-2</c:v>
                </c:pt>
                <c:pt idx="18">
                  <c:v>9.7639069701980996E-2</c:v>
                </c:pt>
                <c:pt idx="19">
                  <c:v>1.2608048039594999</c:v>
                </c:pt>
                <c:pt idx="20">
                  <c:v>6.7731606910383005E-2</c:v>
                </c:pt>
                <c:pt idx="21">
                  <c:v>0.16928014887269999</c:v>
                </c:pt>
                <c:pt idx="22">
                  <c:v>0.25735497393778001</c:v>
                </c:pt>
                <c:pt idx="23">
                  <c:v>0.47711199465184001</c:v>
                </c:pt>
              </c:numCache>
            </c:numRef>
          </c:val>
          <c:smooth val="0"/>
          <c:extLst>
            <c:ext xmlns:c16="http://schemas.microsoft.com/office/drawing/2014/chart" uri="{C3380CC4-5D6E-409C-BE32-E72D297353CC}">
              <c16:uniqueId val="{00000000-0892-461F-8A20-90714F3DF8C9}"/>
            </c:ext>
          </c:extLst>
        </c:ser>
        <c:dLbls>
          <c:showLegendKey val="0"/>
          <c:showVal val="0"/>
          <c:showCatName val="0"/>
          <c:showSerName val="0"/>
          <c:showPercent val="0"/>
          <c:showBubbleSize val="0"/>
        </c:dLbls>
        <c:smooth val="0"/>
        <c:axId val="376024928"/>
        <c:axId val="365224856"/>
      </c:lineChart>
      <c:catAx>
        <c:axId val="376024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224856"/>
        <c:crosses val="autoZero"/>
        <c:auto val="1"/>
        <c:lblAlgn val="ctr"/>
        <c:lblOffset val="100"/>
        <c:noMultiLvlLbl val="0"/>
      </c:catAx>
      <c:valAx>
        <c:axId val="36522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2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3</c:v>
                </c:pt>
                <c:pt idx="8">
                  <c:v>3</c:v>
                </c:pt>
                <c:pt idx="9">
                  <c:v>6</c:v>
                </c:pt>
                <c:pt idx="10">
                  <c:v>6</c:v>
                </c:pt>
                <c:pt idx="11">
                  <c:v>10</c:v>
                </c:pt>
                <c:pt idx="12">
                  <c:v>9</c:v>
                </c:pt>
                <c:pt idx="13">
                  <c:v>7</c:v>
                </c:pt>
                <c:pt idx="14">
                  <c:v>1</c:v>
                </c:pt>
                <c:pt idx="15">
                  <c:v>5</c:v>
                </c:pt>
                <c:pt idx="16">
                  <c:v>3</c:v>
                </c:pt>
                <c:pt idx="17">
                  <c:v>6</c:v>
                </c:pt>
                <c:pt idx="18">
                  <c:v>10</c:v>
                </c:pt>
                <c:pt idx="19">
                  <c:v>6</c:v>
                </c:pt>
                <c:pt idx="20">
                  <c:v>4</c:v>
                </c:pt>
                <c:pt idx="21">
                  <c:v>9</c:v>
                </c:pt>
                <c:pt idx="22">
                  <c:v>7</c:v>
                </c:pt>
                <c:pt idx="23">
                  <c:v>5</c:v>
                </c:pt>
              </c:numCache>
            </c:numRef>
          </c:val>
          <c:smooth val="0"/>
          <c:extLst>
            <c:ext xmlns:c16="http://schemas.microsoft.com/office/drawing/2014/chart" uri="{C3380CC4-5D6E-409C-BE32-E72D297353CC}">
              <c16:uniqueId val="{00000000-A08A-407B-A418-3E61F560F667}"/>
            </c:ext>
          </c:extLst>
        </c:ser>
        <c:dLbls>
          <c:showLegendKey val="0"/>
          <c:showVal val="0"/>
          <c:showCatName val="0"/>
          <c:showSerName val="0"/>
          <c:showPercent val="0"/>
          <c:showBubbleSize val="0"/>
        </c:dLbls>
        <c:smooth val="0"/>
        <c:axId val="365247160"/>
        <c:axId val="365247488"/>
      </c:lineChart>
      <c:catAx>
        <c:axId val="36524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247488"/>
        <c:crosses val="autoZero"/>
        <c:auto val="1"/>
        <c:lblAlgn val="ctr"/>
        <c:lblOffset val="100"/>
        <c:noMultiLvlLbl val="0"/>
      </c:catAx>
      <c:valAx>
        <c:axId val="36524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24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0.30201272709020999</c:v>
                </c:pt>
                <c:pt idx="1">
                  <c:v>0.51985291426977998</c:v>
                </c:pt>
                <c:pt idx="2">
                  <c:v>0.27166208989951002</c:v>
                </c:pt>
                <c:pt idx="3">
                  <c:v>0</c:v>
                </c:pt>
                <c:pt idx="4">
                  <c:v>0.61589496364437002</c:v>
                </c:pt>
                <c:pt idx="5">
                  <c:v>0</c:v>
                </c:pt>
                <c:pt idx="6">
                  <c:v>0</c:v>
                </c:pt>
              </c:numCache>
            </c:numRef>
          </c:val>
          <c:extLst>
            <c:ext xmlns:c16="http://schemas.microsoft.com/office/drawing/2014/chart" uri="{C3380CC4-5D6E-409C-BE32-E72D297353CC}">
              <c16:uniqueId val="{00000000-A12C-46A5-BC6A-2A831FC4171D}"/>
            </c:ext>
          </c:extLst>
        </c:ser>
        <c:dLbls>
          <c:showLegendKey val="0"/>
          <c:showVal val="0"/>
          <c:showCatName val="0"/>
          <c:showSerName val="0"/>
          <c:showPercent val="0"/>
          <c:showBubbleSize val="0"/>
        </c:dLbls>
        <c:gapWidth val="219"/>
        <c:overlap val="-27"/>
        <c:axId val="187930224"/>
        <c:axId val="301478728"/>
      </c:barChart>
      <c:catAx>
        <c:axId val="187930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78728"/>
        <c:crosses val="autoZero"/>
        <c:auto val="1"/>
        <c:lblAlgn val="ctr"/>
        <c:lblOffset val="100"/>
        <c:noMultiLvlLbl val="0"/>
      </c:catAx>
      <c:valAx>
        <c:axId val="30147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93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Mendoza Gobierno</c:v>
                </c:pt>
              </c:strCache>
            </c:strRef>
          </c:cat>
          <c:val>
            <c:numRef>
              <c:f>Sheet1!$B$2</c:f>
              <c:numCache>
                <c:formatCode>General</c:formatCode>
                <c:ptCount val="1"/>
                <c:pt idx="0">
                  <c:v>19099</c:v>
                </c:pt>
              </c:numCache>
            </c:numRef>
          </c:val>
          <c:extLst>
            <c:ext xmlns:c16="http://schemas.microsoft.com/office/drawing/2014/chart" uri="{C3380CC4-5D6E-409C-BE32-E72D297353CC}">
              <c16:uniqueId val="{00000000-EBA1-4D77-8B9E-DCE307E9DC9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Mendoza Gobierno</c:v>
                </c:pt>
              </c:strCache>
            </c:strRef>
          </c:cat>
          <c:val>
            <c:numRef>
              <c:f>Sheet1!$C$2</c:f>
              <c:numCache>
                <c:formatCode>General</c:formatCode>
                <c:ptCount val="1"/>
                <c:pt idx="0">
                  <c:v>1849</c:v>
                </c:pt>
              </c:numCache>
            </c:numRef>
          </c:val>
          <c:extLst>
            <c:ext xmlns:c16="http://schemas.microsoft.com/office/drawing/2014/chart" uri="{C3380CC4-5D6E-409C-BE32-E72D297353CC}">
              <c16:uniqueId val="{00000001-EBA1-4D77-8B9E-DCE307E9DC9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Mendoza Gobierno</c:v>
                </c:pt>
              </c:strCache>
            </c:strRef>
          </c:cat>
          <c:val>
            <c:numRef>
              <c:f>Sheet1!$D$2</c:f>
              <c:numCache>
                <c:formatCode>General</c:formatCode>
                <c:ptCount val="1"/>
                <c:pt idx="0">
                  <c:v>145</c:v>
                </c:pt>
              </c:numCache>
            </c:numRef>
          </c:val>
          <c:extLst>
            <c:ext xmlns:c16="http://schemas.microsoft.com/office/drawing/2014/chart" uri="{C3380CC4-5D6E-409C-BE32-E72D297353CC}">
              <c16:uniqueId val="{00000002-EBA1-4D77-8B9E-DCE307E9DC9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Mendoza Gobierno</c:v>
                </c:pt>
              </c:strCache>
            </c:strRef>
          </c:cat>
          <c:val>
            <c:numRef>
              <c:f>Sheet1!$E$2</c:f>
              <c:numCache>
                <c:formatCode>General</c:formatCode>
                <c:ptCount val="1"/>
                <c:pt idx="0">
                  <c:v>153</c:v>
                </c:pt>
              </c:numCache>
            </c:numRef>
          </c:val>
          <c:extLst>
            <c:ext xmlns:c16="http://schemas.microsoft.com/office/drawing/2014/chart" uri="{C3380CC4-5D6E-409C-BE32-E72D297353CC}">
              <c16:uniqueId val="{00000003-EBA1-4D77-8B9E-DCE307E9DC9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Mendoza Gobierno</c:v>
                </c:pt>
              </c:strCache>
            </c:strRef>
          </c:cat>
          <c:val>
            <c:numRef>
              <c:f>Sheet1!$F$2</c:f>
              <c:numCache>
                <c:formatCode>General</c:formatCode>
                <c:ptCount val="1"/>
                <c:pt idx="0">
                  <c:v>17</c:v>
                </c:pt>
              </c:numCache>
            </c:numRef>
          </c:val>
          <c:extLst>
            <c:ext xmlns:c16="http://schemas.microsoft.com/office/drawing/2014/chart" uri="{C3380CC4-5D6E-409C-BE32-E72D297353CC}">
              <c16:uniqueId val="{00000004-EBA1-4D77-8B9E-DCE307E9DC9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Mendoza Gobierno</c:v>
                </c:pt>
              </c:strCache>
            </c:strRef>
          </c:cat>
          <c:val>
            <c:numRef>
              <c:f>Sheet1!$G$2</c:f>
              <c:numCache>
                <c:formatCode>General</c:formatCode>
                <c:ptCount val="1"/>
                <c:pt idx="0">
                  <c:v>255</c:v>
                </c:pt>
              </c:numCache>
            </c:numRef>
          </c:val>
          <c:extLst>
            <c:ext xmlns:c16="http://schemas.microsoft.com/office/drawing/2014/chart" uri="{C3380CC4-5D6E-409C-BE32-E72D297353CC}">
              <c16:uniqueId val="{00000005-EBA1-4D77-8B9E-DCE307E9DC9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Mendoza Gobierno</c:v>
                </c:pt>
              </c:strCache>
            </c:strRef>
          </c:cat>
          <c:val>
            <c:numRef>
              <c:f>Sheet1!$H$2</c:f>
              <c:numCache>
                <c:formatCode>General</c:formatCode>
                <c:ptCount val="1"/>
                <c:pt idx="0">
                  <c:v>1466</c:v>
                </c:pt>
              </c:numCache>
            </c:numRef>
          </c:val>
          <c:extLst>
            <c:ext xmlns:c16="http://schemas.microsoft.com/office/drawing/2014/chart" uri="{C3380CC4-5D6E-409C-BE32-E72D297353CC}">
              <c16:uniqueId val="{00000006-EBA1-4D77-8B9E-DCE307E9DC9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Mendoza Gobierno</c:v>
                </c:pt>
              </c:strCache>
            </c:strRef>
          </c:cat>
          <c:val>
            <c:numRef>
              <c:f>Sheet1!$I$2</c:f>
              <c:numCache>
                <c:formatCode>General</c:formatCode>
                <c:ptCount val="1"/>
                <c:pt idx="0">
                  <c:v>4732</c:v>
                </c:pt>
              </c:numCache>
            </c:numRef>
          </c:val>
          <c:extLst>
            <c:ext xmlns:c16="http://schemas.microsoft.com/office/drawing/2014/chart" uri="{C3380CC4-5D6E-409C-BE32-E72D297353CC}">
              <c16:uniqueId val="{00000007-EBA1-4D77-8B9E-DCE307E9DC9B}"/>
            </c:ext>
          </c:extLst>
        </c:ser>
        <c:dLbls>
          <c:showLegendKey val="0"/>
          <c:showVal val="0"/>
          <c:showCatName val="0"/>
          <c:showSerName val="0"/>
          <c:showPercent val="0"/>
          <c:showBubbleSize val="0"/>
        </c:dLbls>
        <c:gapWidth val="150"/>
        <c:overlap val="100"/>
        <c:axId val="306007800"/>
        <c:axId val="306000256"/>
      </c:barChart>
      <c:catAx>
        <c:axId val="306007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00256"/>
        <c:crosses val="autoZero"/>
        <c:auto val="1"/>
        <c:lblAlgn val="ctr"/>
        <c:lblOffset val="100"/>
        <c:noMultiLvlLbl val="0"/>
      </c:catAx>
      <c:valAx>
        <c:axId val="306000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0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5</c:v>
                </c:pt>
              </c:numCache>
            </c:numRef>
          </c:val>
          <c:extLst>
            <c:ext xmlns:c16="http://schemas.microsoft.com/office/drawing/2014/chart" uri="{C3380CC4-5D6E-409C-BE32-E72D297353CC}">
              <c16:uniqueId val="{00000000-CCA7-4327-B1BD-B3219AB9EAB2}"/>
            </c:ext>
          </c:extLst>
        </c:ser>
        <c:dLbls>
          <c:showLegendKey val="0"/>
          <c:showVal val="0"/>
          <c:showCatName val="0"/>
          <c:showSerName val="0"/>
          <c:showPercent val="0"/>
          <c:showBubbleSize val="0"/>
        </c:dLbls>
        <c:gapWidth val="219"/>
        <c:overlap val="-27"/>
        <c:axId val="430112064"/>
        <c:axId val="430112392"/>
      </c:barChart>
      <c:catAx>
        <c:axId val="43011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112392"/>
        <c:crosses val="autoZero"/>
        <c:auto val="1"/>
        <c:lblAlgn val="ctr"/>
        <c:lblOffset val="100"/>
        <c:noMultiLvlLbl val="0"/>
      </c:catAx>
      <c:valAx>
        <c:axId val="43011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11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531E8-4CA7-40A0-89E5-536262D1085F}"/>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B9EE3942-E55C-4E5D-A3F2-74695A6147D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719166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4617-A3AF-4921-85A2-3617349E03DA}"/>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B3377DA2-611E-4441-9EBC-499D8FDAB427}"/>
              </a:ext>
            </a:extLst>
          </p:cNvPr>
          <p:cNvGraphicFramePr>
            <a:graphicFrameLocks noGrp="1"/>
          </p:cNvGraphicFramePr>
          <p:nvPr>
            <p:ph type="chart" sz="quarter" idx="13"/>
            <p:extLst>
              <p:ext uri="{D42A27DB-BD31-4B8C-83A1-F6EECF244321}">
                <p14:modId xmlns:p14="http://schemas.microsoft.com/office/powerpoint/2010/main" val="2710519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238D9B-F161-4DD4-BF32-574474D0C3C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DDE16F6D-2000-4E26-84CB-90CDC92240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0301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7086B-B9D8-4B05-A339-86280EDC1AE7}"/>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9B605554-CE75-4D98-ACE8-A2CEEA449FD3}"/>
              </a:ext>
            </a:extLst>
          </p:cNvPr>
          <p:cNvGraphicFramePr>
            <a:graphicFrameLocks noGrp="1"/>
          </p:cNvGraphicFramePr>
          <p:nvPr>
            <p:ph type="tbl" sz="quarter" idx="13"/>
            <p:extLst>
              <p:ext uri="{D42A27DB-BD31-4B8C-83A1-F6EECF244321}">
                <p14:modId xmlns:p14="http://schemas.microsoft.com/office/powerpoint/2010/main" val="3658404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62590481"/>
                    </a:ext>
                  </a:extLst>
                </a:gridCol>
                <a:gridCol w="740664">
                  <a:extLst>
                    <a:ext uri="{9D8B030D-6E8A-4147-A177-3AD203B41FA5}">
                      <a16:colId xmlns:a16="http://schemas.microsoft.com/office/drawing/2014/main" val="1174399974"/>
                    </a:ext>
                  </a:extLst>
                </a:gridCol>
                <a:gridCol w="740664">
                  <a:extLst>
                    <a:ext uri="{9D8B030D-6E8A-4147-A177-3AD203B41FA5}">
                      <a16:colId xmlns:a16="http://schemas.microsoft.com/office/drawing/2014/main" val="1425846594"/>
                    </a:ext>
                  </a:extLst>
                </a:gridCol>
                <a:gridCol w="740664">
                  <a:extLst>
                    <a:ext uri="{9D8B030D-6E8A-4147-A177-3AD203B41FA5}">
                      <a16:colId xmlns:a16="http://schemas.microsoft.com/office/drawing/2014/main" val="3890163761"/>
                    </a:ext>
                  </a:extLst>
                </a:gridCol>
                <a:gridCol w="740664">
                  <a:extLst>
                    <a:ext uri="{9D8B030D-6E8A-4147-A177-3AD203B41FA5}">
                      <a16:colId xmlns:a16="http://schemas.microsoft.com/office/drawing/2014/main" val="1380753060"/>
                    </a:ext>
                  </a:extLst>
                </a:gridCol>
                <a:gridCol w="740664">
                  <a:extLst>
                    <a:ext uri="{9D8B030D-6E8A-4147-A177-3AD203B41FA5}">
                      <a16:colId xmlns:a16="http://schemas.microsoft.com/office/drawing/2014/main" val="612106067"/>
                    </a:ext>
                  </a:extLst>
                </a:gridCol>
                <a:gridCol w="740664">
                  <a:extLst>
                    <a:ext uri="{9D8B030D-6E8A-4147-A177-3AD203B41FA5}">
                      <a16:colId xmlns:a16="http://schemas.microsoft.com/office/drawing/2014/main" val="4007959592"/>
                    </a:ext>
                  </a:extLst>
                </a:gridCol>
                <a:gridCol w="740664">
                  <a:extLst>
                    <a:ext uri="{9D8B030D-6E8A-4147-A177-3AD203B41FA5}">
                      <a16:colId xmlns:a16="http://schemas.microsoft.com/office/drawing/2014/main" val="3176026934"/>
                    </a:ext>
                  </a:extLst>
                </a:gridCol>
                <a:gridCol w="740664">
                  <a:extLst>
                    <a:ext uri="{9D8B030D-6E8A-4147-A177-3AD203B41FA5}">
                      <a16:colId xmlns:a16="http://schemas.microsoft.com/office/drawing/2014/main" val="2365112889"/>
                    </a:ext>
                  </a:extLst>
                </a:gridCol>
                <a:gridCol w="740664">
                  <a:extLst>
                    <a:ext uri="{9D8B030D-6E8A-4147-A177-3AD203B41FA5}">
                      <a16:colId xmlns:a16="http://schemas.microsoft.com/office/drawing/2014/main" val="38206104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36495964"/>
                  </a:ext>
                </a:extLst>
              </a:tr>
              <a:tr h="370840">
                <a:tc>
                  <a:txBody>
                    <a:bodyPr/>
                    <a:lstStyle/>
                    <a:p>
                      <a:r>
                        <a:rPr lang="en-US" sz="1000"/>
                        <a:t>Mendoza Gobierno</a:t>
                      </a:r>
                    </a:p>
                  </a:txBody>
                  <a:tcPr/>
                </a:tc>
                <a:tc>
                  <a:txBody>
                    <a:bodyPr/>
                    <a:lstStyle/>
                    <a:p>
                      <a:r>
                        <a:rPr lang="en-US" sz="1000"/>
                        <a:t>57498</a:t>
                      </a:r>
                    </a:p>
                  </a:txBody>
                  <a:tcPr/>
                </a:tc>
                <a:tc>
                  <a:txBody>
                    <a:bodyPr/>
                    <a:lstStyle/>
                    <a:p>
                      <a:r>
                        <a:rPr lang="en-US" sz="1000"/>
                        <a:t>1317</a:t>
                      </a:r>
                    </a:p>
                  </a:txBody>
                  <a:tcPr/>
                </a:tc>
                <a:tc>
                  <a:txBody>
                    <a:bodyPr/>
                    <a:lstStyle/>
                    <a:p>
                      <a:r>
                        <a:rPr lang="en-US" sz="1000"/>
                        <a:t>101</a:t>
                      </a:r>
                    </a:p>
                  </a:txBody>
                  <a:tcPr/>
                </a:tc>
                <a:tc>
                  <a:txBody>
                    <a:bodyPr/>
                    <a:lstStyle/>
                    <a:p>
                      <a:r>
                        <a:rPr lang="en-US" sz="1000"/>
                        <a:t>21518</a:t>
                      </a:r>
                    </a:p>
                  </a:txBody>
                  <a:tcPr/>
                </a:tc>
                <a:tc>
                  <a:txBody>
                    <a:bodyPr/>
                    <a:lstStyle/>
                    <a:p>
                      <a:r>
                        <a:rPr lang="en-US" sz="1000"/>
                        <a:t>1466</a:t>
                      </a:r>
                    </a:p>
                  </a:txBody>
                  <a:tcPr/>
                </a:tc>
                <a:tc>
                  <a:txBody>
                    <a:bodyPr/>
                    <a:lstStyle/>
                    <a:p>
                      <a:r>
                        <a:rPr lang="en-US" sz="1000"/>
                        <a:t>4732</a:t>
                      </a:r>
                    </a:p>
                  </a:txBody>
                  <a:tcPr/>
                </a:tc>
                <a:tc>
                  <a:txBody>
                    <a:bodyPr/>
                    <a:lstStyle/>
                    <a:p>
                      <a:r>
                        <a:rPr lang="en-US" sz="1000"/>
                        <a:t>35</a:t>
                      </a:r>
                    </a:p>
                  </a:txBody>
                  <a:tcPr/>
                </a:tc>
                <a:tc>
                  <a:txBody>
                    <a:bodyPr/>
                    <a:lstStyle/>
                    <a:p>
                      <a:r>
                        <a:rPr lang="en-US" sz="1000"/>
                        <a:t>0.4828%</a:t>
                      </a:r>
                    </a:p>
                  </a:txBody>
                  <a:tcPr/>
                </a:tc>
                <a:tc>
                  <a:txBody>
                    <a:bodyPr/>
                    <a:lstStyle/>
                    <a:p>
                      <a:r>
                        <a:rPr lang="en-US" sz="1000"/>
                        <a:t>0.0%</a:t>
                      </a:r>
                    </a:p>
                  </a:txBody>
                  <a:tcPr/>
                </a:tc>
                <a:extLst>
                  <a:ext uri="{0D108BD9-81ED-4DB2-BD59-A6C34878D82A}">
                    <a16:rowId xmlns:a16="http://schemas.microsoft.com/office/drawing/2014/main" val="1254047509"/>
                  </a:ext>
                </a:extLst>
              </a:tr>
            </a:tbl>
          </a:graphicData>
        </a:graphic>
      </p:graphicFrame>
      <p:sp>
        <p:nvSpPr>
          <p:cNvPr id="4" name="Text Placeholder 3">
            <a:extLst>
              <a:ext uri="{FF2B5EF4-FFF2-40B4-BE49-F238E27FC236}">
                <a16:creationId xmlns:a16="http://schemas.microsoft.com/office/drawing/2014/main" id="{26565E4E-18CE-40DB-B57D-0272220D046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943346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65305-BFA5-4DAD-BFFD-3FA374E71925}"/>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8B330104-D02F-4000-8FAC-538269772060}"/>
              </a:ext>
            </a:extLst>
          </p:cNvPr>
          <p:cNvGraphicFramePr>
            <a:graphicFrameLocks noGrp="1"/>
          </p:cNvGraphicFramePr>
          <p:nvPr>
            <p:ph type="chart" sz="quarter" idx="13"/>
            <p:extLst>
              <p:ext uri="{D42A27DB-BD31-4B8C-83A1-F6EECF244321}">
                <p14:modId xmlns:p14="http://schemas.microsoft.com/office/powerpoint/2010/main" val="1837475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28BA8B-6DF5-43A4-879C-09F065F31D1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013FC5F7-E72E-49CF-B943-ADD7FC2136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3153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ACFE2-5297-4AE1-BF79-ECFB2F69D841}"/>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9DC28CD4-1893-4F6B-9D91-F87D12E56DF6}"/>
              </a:ext>
            </a:extLst>
          </p:cNvPr>
          <p:cNvGraphicFramePr>
            <a:graphicFrameLocks noGrp="1"/>
          </p:cNvGraphicFramePr>
          <p:nvPr>
            <p:ph type="chart" sz="quarter" idx="13"/>
            <p:extLst>
              <p:ext uri="{D42A27DB-BD31-4B8C-83A1-F6EECF244321}">
                <p14:modId xmlns:p14="http://schemas.microsoft.com/office/powerpoint/2010/main" val="2609547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7DAEA4-BBB9-4A6F-AFCD-2C1D394E7DC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71F3B59-3955-4B0C-9A5A-E02FAADD47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2095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06DC4-F9E6-4433-ADF5-5AB6DC839C8E}"/>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3D1CF342-68C9-4267-ADC1-E63F649F9642}"/>
              </a:ext>
            </a:extLst>
          </p:cNvPr>
          <p:cNvGraphicFramePr>
            <a:graphicFrameLocks noGrp="1"/>
          </p:cNvGraphicFramePr>
          <p:nvPr>
            <p:ph type="chart" sz="quarter" idx="13"/>
            <p:extLst>
              <p:ext uri="{D42A27DB-BD31-4B8C-83A1-F6EECF244321}">
                <p14:modId xmlns:p14="http://schemas.microsoft.com/office/powerpoint/2010/main" val="3620177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CF90A1-BED3-4DB6-A09E-6DF2327E3C0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858F8B9-94B5-4EDA-BF36-B4D626E8C2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0074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1C70D-7C9D-4F33-9B5F-5BF5583FAC03}"/>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86107869-9030-4F90-AAD0-4435A8367D08}"/>
              </a:ext>
            </a:extLst>
          </p:cNvPr>
          <p:cNvGraphicFramePr>
            <a:graphicFrameLocks noGrp="1"/>
          </p:cNvGraphicFramePr>
          <p:nvPr>
            <p:ph type="chart" sz="quarter" idx="13"/>
            <p:extLst>
              <p:ext uri="{D42A27DB-BD31-4B8C-83A1-F6EECF244321}">
                <p14:modId xmlns:p14="http://schemas.microsoft.com/office/powerpoint/2010/main" val="3402504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5BAADA-2DF0-46CE-B523-051A64E3712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79D0895-86BD-4D3E-AC40-43D0D26A80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7532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D8EC8-4026-4148-BC03-5AD62567690B}"/>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F32A22BD-D008-4E4C-BE1F-CB90DE11E511}"/>
              </a:ext>
            </a:extLst>
          </p:cNvPr>
          <p:cNvGraphicFramePr>
            <a:graphicFrameLocks noGrp="1"/>
          </p:cNvGraphicFramePr>
          <p:nvPr>
            <p:ph type="tbl" sz="quarter" idx="13"/>
            <p:extLst>
              <p:ext uri="{D42A27DB-BD31-4B8C-83A1-F6EECF244321}">
                <p14:modId xmlns:p14="http://schemas.microsoft.com/office/powerpoint/2010/main" val="3786706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85627876"/>
                    </a:ext>
                  </a:extLst>
                </a:gridCol>
                <a:gridCol w="658368">
                  <a:extLst>
                    <a:ext uri="{9D8B030D-6E8A-4147-A177-3AD203B41FA5}">
                      <a16:colId xmlns:a16="http://schemas.microsoft.com/office/drawing/2014/main" val="4191106775"/>
                    </a:ext>
                  </a:extLst>
                </a:gridCol>
                <a:gridCol w="658368">
                  <a:extLst>
                    <a:ext uri="{9D8B030D-6E8A-4147-A177-3AD203B41FA5}">
                      <a16:colId xmlns:a16="http://schemas.microsoft.com/office/drawing/2014/main" val="59473155"/>
                    </a:ext>
                  </a:extLst>
                </a:gridCol>
                <a:gridCol w="658368">
                  <a:extLst>
                    <a:ext uri="{9D8B030D-6E8A-4147-A177-3AD203B41FA5}">
                      <a16:colId xmlns:a16="http://schemas.microsoft.com/office/drawing/2014/main" val="999974536"/>
                    </a:ext>
                  </a:extLst>
                </a:gridCol>
                <a:gridCol w="658368">
                  <a:extLst>
                    <a:ext uri="{9D8B030D-6E8A-4147-A177-3AD203B41FA5}">
                      <a16:colId xmlns:a16="http://schemas.microsoft.com/office/drawing/2014/main" val="2589292263"/>
                    </a:ext>
                  </a:extLst>
                </a:gridCol>
                <a:gridCol w="658368">
                  <a:extLst>
                    <a:ext uri="{9D8B030D-6E8A-4147-A177-3AD203B41FA5}">
                      <a16:colId xmlns:a16="http://schemas.microsoft.com/office/drawing/2014/main" val="3582577308"/>
                    </a:ext>
                  </a:extLst>
                </a:gridCol>
                <a:gridCol w="658368">
                  <a:extLst>
                    <a:ext uri="{9D8B030D-6E8A-4147-A177-3AD203B41FA5}">
                      <a16:colId xmlns:a16="http://schemas.microsoft.com/office/drawing/2014/main" val="802401553"/>
                    </a:ext>
                  </a:extLst>
                </a:gridCol>
                <a:gridCol w="658368">
                  <a:extLst>
                    <a:ext uri="{9D8B030D-6E8A-4147-A177-3AD203B41FA5}">
                      <a16:colId xmlns:a16="http://schemas.microsoft.com/office/drawing/2014/main" val="3635324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3633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- 2017-10-03 11:48:36</a:t>
                      </a:r>
                      <a:r>
                        <a:rPr kumimoji="0" lang="es-ES" sz="1000" b="0" i="0" u="none" strike="noStrike" kern="1200" cap="none" spc="0" normalizeH="0" baseline="0" noProof="0">
                          <a:ln>
                            <a:noFill/>
                          </a:ln>
                          <a:solidFill>
                            <a:prstClr val="black"/>
                          </a:solidFill>
                          <a:effectLst/>
                          <a:uLnTx/>
                          <a:uFillTx/>
                          <a:latin typeface="+mn-lt"/>
                          <a:ea typeface="+mn-ea"/>
                          <a:cs typeface="+mn-cs"/>
                        </a:rPr>
                        <a:t>
MENDOZA TIENE LA PRIMERA LIBRERÍA PÚBLICA DEL PAÍS
La librería Gildo D’Accurzio es la primera librería pública de Argentina. El objetivo es que los artistas locales tengan un lugar para exponer y vender sus obras. Visitala en Av. España 1260, casi esquina Gutiérrez. Leé la nota acá: http://bit.ly/2xdwzPH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98059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- 2017-10-05 19:18:52</a:t>
                      </a:r>
                      <a:r>
                        <a:rPr kumimoji="0" lang="es-ES" sz="1000" b="0" i="0" u="none" strike="noStrike" kern="1200" cap="none" spc="0" normalizeH="0" baseline="0" noProof="0">
                          <a:ln>
                            <a:noFill/>
                          </a:ln>
                          <a:solidFill>
                            <a:prstClr val="black"/>
                          </a:solidFill>
                          <a:effectLst/>
                          <a:uLnTx/>
                          <a:uFillTx/>
                          <a:latin typeface="+mn-lt"/>
                          <a:ea typeface="+mn-ea"/>
                          <a:cs typeface="+mn-cs"/>
                        </a:rPr>
                        <a:t>
🏠 El Gobernador Alfredo Cornejo presidió la entrega de 34 viviendas del barrio José Molina Campos en Rivadavia. 
Se trata del primer emprendimiento urbanístico que comenzó y concluyó la actual gestión, en un plazo de 16 meses y con una inversión de más de $ 50 millones.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39991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- 2017-10-05 12:50:20</a:t>
                      </a:r>
                      <a:r>
                        <a:rPr kumimoji="0" lang="es-ES" sz="1000" b="0" i="0" u="none" strike="noStrike" kern="1200" cap="none" spc="0" normalizeH="0" baseline="0" noProof="0">
                          <a:ln>
                            <a:noFill/>
                          </a:ln>
                          <a:solidFill>
                            <a:prstClr val="black"/>
                          </a:solidFill>
                          <a:effectLst/>
                          <a:uLnTx/>
                          <a:uFillTx/>
                          <a:latin typeface="+mn-lt"/>
                          <a:ea typeface="+mn-ea"/>
                          <a:cs typeface="+mn-cs"/>
                        </a:rPr>
                        <a:t>
El Gobernador Alfredo Cornejo y el intendente de la Ciudad de Mendoza, Rodolfo Suárez, presentaron diez modernos automóviles Chevrolet Prisma Joy con sistema tetra conectado directamente al 911 (Centro Estratégico de Operaciones, CEO).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43032783"/>
                  </a:ext>
                </a:extLst>
              </a:tr>
            </a:tbl>
          </a:graphicData>
        </a:graphic>
      </p:graphicFrame>
      <p:sp>
        <p:nvSpPr>
          <p:cNvPr id="4" name="Text Placeholder 3">
            <a:extLst>
              <a:ext uri="{FF2B5EF4-FFF2-40B4-BE49-F238E27FC236}">
                <a16:creationId xmlns:a16="http://schemas.microsoft.com/office/drawing/2014/main" id="{B2635FB8-E819-4419-A006-5B867DC2BFF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054118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2424F-0279-4984-941D-2678B2F5A56A}"/>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6CF4A2FF-B8AE-4034-BB6D-8B2D616FF721}"/>
              </a:ext>
            </a:extLst>
          </p:cNvPr>
          <p:cNvGraphicFramePr>
            <a:graphicFrameLocks noGrp="1"/>
          </p:cNvGraphicFramePr>
          <p:nvPr>
            <p:ph type="tbl" sz="quarter" idx="13"/>
            <p:extLst>
              <p:ext uri="{D42A27DB-BD31-4B8C-83A1-F6EECF244321}">
                <p14:modId xmlns:p14="http://schemas.microsoft.com/office/powerpoint/2010/main" val="1457402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7209469"/>
                    </a:ext>
                  </a:extLst>
                </a:gridCol>
                <a:gridCol w="658368">
                  <a:extLst>
                    <a:ext uri="{9D8B030D-6E8A-4147-A177-3AD203B41FA5}">
                      <a16:colId xmlns:a16="http://schemas.microsoft.com/office/drawing/2014/main" val="3969512577"/>
                    </a:ext>
                  </a:extLst>
                </a:gridCol>
                <a:gridCol w="658368">
                  <a:extLst>
                    <a:ext uri="{9D8B030D-6E8A-4147-A177-3AD203B41FA5}">
                      <a16:colId xmlns:a16="http://schemas.microsoft.com/office/drawing/2014/main" val="1867091865"/>
                    </a:ext>
                  </a:extLst>
                </a:gridCol>
                <a:gridCol w="658368">
                  <a:extLst>
                    <a:ext uri="{9D8B030D-6E8A-4147-A177-3AD203B41FA5}">
                      <a16:colId xmlns:a16="http://schemas.microsoft.com/office/drawing/2014/main" val="3215003380"/>
                    </a:ext>
                  </a:extLst>
                </a:gridCol>
                <a:gridCol w="658368">
                  <a:extLst>
                    <a:ext uri="{9D8B030D-6E8A-4147-A177-3AD203B41FA5}">
                      <a16:colId xmlns:a16="http://schemas.microsoft.com/office/drawing/2014/main" val="2780136366"/>
                    </a:ext>
                  </a:extLst>
                </a:gridCol>
                <a:gridCol w="658368">
                  <a:extLst>
                    <a:ext uri="{9D8B030D-6E8A-4147-A177-3AD203B41FA5}">
                      <a16:colId xmlns:a16="http://schemas.microsoft.com/office/drawing/2014/main" val="2842011689"/>
                    </a:ext>
                  </a:extLst>
                </a:gridCol>
                <a:gridCol w="658368">
                  <a:extLst>
                    <a:ext uri="{9D8B030D-6E8A-4147-A177-3AD203B41FA5}">
                      <a16:colId xmlns:a16="http://schemas.microsoft.com/office/drawing/2014/main" val="1169616817"/>
                    </a:ext>
                  </a:extLst>
                </a:gridCol>
                <a:gridCol w="658368">
                  <a:extLst>
                    <a:ext uri="{9D8B030D-6E8A-4147-A177-3AD203B41FA5}">
                      <a16:colId xmlns:a16="http://schemas.microsoft.com/office/drawing/2014/main" val="3471607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2544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- 2017-10-30 14:24:23</a:t>
                      </a:r>
                      <a:r>
                        <a:rPr kumimoji="0" lang="es-ES" sz="1000" b="0" i="0" u="none" strike="noStrike" kern="1200" cap="none" spc="0" normalizeH="0" baseline="0" noProof="0">
                          <a:ln>
                            <a:noFill/>
                          </a:ln>
                          <a:solidFill>
                            <a:prstClr val="black"/>
                          </a:solidFill>
                          <a:effectLst/>
                          <a:uLnTx/>
                          <a:uFillTx/>
                          <a:latin typeface="+mn-lt"/>
                          <a:ea typeface="+mn-ea"/>
                          <a:cs typeface="+mn-cs"/>
                        </a:rPr>
                        <a:t>
MENDOZA A LA VANGUARDIA TECNOLÓGICA DE DETECCIÓN CRIMINAL
Por primera vez se logró esclarecer un hecho delictivo gracias al Laboratorio de Genética Forense. Tecnología para combatir el delito. Tecnología aplicada a la seguridad ciudadana.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56767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- 2017-10-05 16:11:43</a:t>
                      </a:r>
                      <a:r>
                        <a:rPr kumimoji="0" lang="es-ES" sz="1000" b="0" i="0" u="none" strike="noStrike" kern="1200" cap="none" spc="0" normalizeH="0" baseline="0" noProof="0">
                          <a:ln>
                            <a:noFill/>
                          </a:ln>
                          <a:solidFill>
                            <a:prstClr val="black"/>
                          </a:solidFill>
                          <a:effectLst/>
                          <a:uLnTx/>
                          <a:uFillTx/>
                          <a:latin typeface="+mn-lt"/>
                          <a:ea typeface="+mn-ea"/>
                          <a:cs typeface="+mn-cs"/>
                        </a:rPr>
                        <a:t>
El Gobernador dejó inaugurado el edificio del Centro de Formación Profesional 6-002 Dolores Prats de Huisi, en el barrio Sarmiento de Godoy Cruz.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62765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- 2017-10-27 11:25:39</a:t>
                      </a:r>
                      <a:r>
                        <a:rPr kumimoji="0" lang="es-ES" sz="1000" b="0" i="0" u="none" strike="noStrike" kern="1200" cap="none" spc="0" normalizeH="0" baseline="0" noProof="0">
                          <a:ln>
                            <a:noFill/>
                          </a:ln>
                          <a:solidFill>
                            <a:prstClr val="black"/>
                          </a:solidFill>
                          <a:effectLst/>
                          <a:uLnTx/>
                          <a:uFillTx/>
                          <a:latin typeface="+mn-lt"/>
                          <a:ea typeface="+mn-ea"/>
                          <a:cs typeface="+mn-cs"/>
                        </a:rPr>
                        <a:t>
UNIFICAMOS TUS TRÁMITES
Con el Centro de Contacto Ciudadano unificamos la atención de todos tus trámites con solo llamar al 148.
Más ágil, más conveniente, más tiempo para vos. 
Siguen vigentes: línea 102 y fonodroga. #CentroDeContactoCiudadano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62548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- 2017-10-05 21:20:00</a:t>
                      </a:r>
                      <a:r>
                        <a:rPr kumimoji="0" lang="es-ES" sz="1000" b="0" i="0" u="none" strike="noStrike" kern="1200" cap="none" spc="0" normalizeH="0" baseline="0" noProof="0">
                          <a:ln>
                            <a:noFill/>
                          </a:ln>
                          <a:solidFill>
                            <a:prstClr val="black"/>
                          </a:solidFill>
                          <a:effectLst/>
                          <a:uLnTx/>
                          <a:uFillTx/>
                          <a:latin typeface="+mn-lt"/>
                          <a:ea typeface="+mn-ea"/>
                          <a:cs typeface="+mn-cs"/>
                        </a:rPr>
                        <a:t>
Nuevo espacio y sistema de atención para afiliados a OSEP. La revolución de lo sencillo.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37196713"/>
                  </a:ext>
                </a:extLst>
              </a:tr>
            </a:tbl>
          </a:graphicData>
        </a:graphic>
      </p:graphicFrame>
      <p:sp>
        <p:nvSpPr>
          <p:cNvPr id="4" name="Text Placeholder 3">
            <a:extLst>
              <a:ext uri="{FF2B5EF4-FFF2-40B4-BE49-F238E27FC236}">
                <a16:creationId xmlns:a16="http://schemas.microsoft.com/office/drawing/2014/main" id="{E7E52ECA-75FF-484C-9988-A41538F6D78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616519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54242-7D1E-4C72-BCB9-0B609F19D28C}"/>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7035A5C0-1170-40A7-AD9B-AA5F64B34AEF}"/>
              </a:ext>
            </a:extLst>
          </p:cNvPr>
          <p:cNvGraphicFramePr>
            <a:graphicFrameLocks noGrp="1"/>
          </p:cNvGraphicFramePr>
          <p:nvPr>
            <p:ph type="tbl" sz="quarter" idx="13"/>
            <p:extLst>
              <p:ext uri="{D42A27DB-BD31-4B8C-83A1-F6EECF244321}">
                <p14:modId xmlns:p14="http://schemas.microsoft.com/office/powerpoint/2010/main" val="3128294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40793122"/>
                    </a:ext>
                  </a:extLst>
                </a:gridCol>
                <a:gridCol w="658368">
                  <a:extLst>
                    <a:ext uri="{9D8B030D-6E8A-4147-A177-3AD203B41FA5}">
                      <a16:colId xmlns:a16="http://schemas.microsoft.com/office/drawing/2014/main" val="2601052336"/>
                    </a:ext>
                  </a:extLst>
                </a:gridCol>
                <a:gridCol w="658368">
                  <a:extLst>
                    <a:ext uri="{9D8B030D-6E8A-4147-A177-3AD203B41FA5}">
                      <a16:colId xmlns:a16="http://schemas.microsoft.com/office/drawing/2014/main" val="852003350"/>
                    </a:ext>
                  </a:extLst>
                </a:gridCol>
                <a:gridCol w="658368">
                  <a:extLst>
                    <a:ext uri="{9D8B030D-6E8A-4147-A177-3AD203B41FA5}">
                      <a16:colId xmlns:a16="http://schemas.microsoft.com/office/drawing/2014/main" val="1976548578"/>
                    </a:ext>
                  </a:extLst>
                </a:gridCol>
                <a:gridCol w="658368">
                  <a:extLst>
                    <a:ext uri="{9D8B030D-6E8A-4147-A177-3AD203B41FA5}">
                      <a16:colId xmlns:a16="http://schemas.microsoft.com/office/drawing/2014/main" val="4211156366"/>
                    </a:ext>
                  </a:extLst>
                </a:gridCol>
                <a:gridCol w="658368">
                  <a:extLst>
                    <a:ext uri="{9D8B030D-6E8A-4147-A177-3AD203B41FA5}">
                      <a16:colId xmlns:a16="http://schemas.microsoft.com/office/drawing/2014/main" val="1032913801"/>
                    </a:ext>
                  </a:extLst>
                </a:gridCol>
                <a:gridCol w="658368">
                  <a:extLst>
                    <a:ext uri="{9D8B030D-6E8A-4147-A177-3AD203B41FA5}">
                      <a16:colId xmlns:a16="http://schemas.microsoft.com/office/drawing/2014/main" val="3070448541"/>
                    </a:ext>
                  </a:extLst>
                </a:gridCol>
                <a:gridCol w="658368">
                  <a:extLst>
                    <a:ext uri="{9D8B030D-6E8A-4147-A177-3AD203B41FA5}">
                      <a16:colId xmlns:a16="http://schemas.microsoft.com/office/drawing/2014/main" val="1335227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9182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- 2017-10-22 23:17:19</a:t>
                      </a:r>
                      <a:r>
                        <a:rPr kumimoji="0" lang="es-ES" sz="1000" b="0" i="0" u="none" strike="noStrike" kern="1200" cap="none" spc="0" normalizeH="0" baseline="0" noProof="0">
                          <a:ln>
                            <a:noFill/>
                          </a:ln>
                          <a:solidFill>
                            <a:prstClr val="black"/>
                          </a:solidFill>
                          <a:effectLst/>
                          <a:uLnTx/>
                          <a:uFillTx/>
                          <a:latin typeface="+mn-lt"/>
                          <a:ea typeface="+mn-ea"/>
                          <a:cs typeface="+mn-cs"/>
                        </a:rPr>
                        <a:t>
ℹ Las escuelas están en óptimas condiciones para garantizar el normal dictado de clases para este lunes 23 de octubre.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31330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- 2017-10-03 23:01:49</a:t>
                      </a:r>
                      <a:r>
                        <a:rPr kumimoji="0" lang="es-ES" sz="1000" b="0" i="0" u="none" strike="noStrike" kern="1200" cap="none" spc="0" normalizeH="0" baseline="0" noProof="0">
                          <a:ln>
                            <a:noFill/>
                          </a:ln>
                          <a:solidFill>
                            <a:prstClr val="black"/>
                          </a:solidFill>
                          <a:effectLst/>
                          <a:uLnTx/>
                          <a:uFillTx/>
                          <a:latin typeface="+mn-lt"/>
                          <a:ea typeface="+mn-ea"/>
                          <a:cs typeface="+mn-cs"/>
                        </a:rPr>
                        <a:t>
⚠ Tené en cuenta las recomendaciones de Defensa Civil ante el viento Zonda.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6369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- 2017-10-11 22:02:05</a:t>
                      </a:r>
                      <a:r>
                        <a:rPr kumimoji="0" lang="es-ES" sz="1000" b="0" i="0" u="none" strike="noStrike" kern="1200" cap="none" spc="0" normalizeH="0" baseline="0" noProof="0">
                          <a:ln>
                            <a:noFill/>
                          </a:ln>
                          <a:solidFill>
                            <a:prstClr val="black"/>
                          </a:solidFill>
                          <a:effectLst/>
                          <a:uLnTx/>
                          <a:uFillTx/>
                          <a:latin typeface="+mn-lt"/>
                          <a:ea typeface="+mn-ea"/>
                          <a:cs typeface="+mn-cs"/>
                        </a:rPr>
                        <a:t>
⚠  DEFENSA CIVIL INFORMA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9165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- 2017-10-04 07:45:21</a:t>
                      </a:r>
                      <a:r>
                        <a:rPr kumimoji="0" lang="es-ES" sz="1000" b="0" i="0" u="none" strike="noStrike" kern="1200" cap="none" spc="0" normalizeH="0" baseline="0" noProof="0">
                          <a:ln>
                            <a:noFill/>
                          </a:ln>
                          <a:solidFill>
                            <a:prstClr val="black"/>
                          </a:solidFill>
                          <a:effectLst/>
                          <a:uLnTx/>
                          <a:uFillTx/>
                          <a:latin typeface="+mn-lt"/>
                          <a:ea typeface="+mn-ea"/>
                          <a:cs typeface="+mn-cs"/>
                        </a:rPr>
                        <a:t>
DGE INFORMA 
Miércoles 4 de octubre: Hay clases con normalidad en el turno mañana
La Dirección General de Escuelas informa que hay clases durante el turno mañana de este miércoles 4 de octubre de 2017. La decisión se basa en los últimos informes de la Dirección de Defensa Civil en cada uno de los departamentos de la provincia; y abarca todos los niveles y modalidades. 
La medida para el turno tarde se informará a las 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0269270"/>
                  </a:ext>
                </a:extLst>
              </a:tr>
            </a:tbl>
          </a:graphicData>
        </a:graphic>
      </p:graphicFrame>
      <p:sp>
        <p:nvSpPr>
          <p:cNvPr id="4" name="Text Placeholder 3">
            <a:extLst>
              <a:ext uri="{FF2B5EF4-FFF2-40B4-BE49-F238E27FC236}">
                <a16:creationId xmlns:a16="http://schemas.microsoft.com/office/drawing/2014/main" id="{317FB4C1-FFDE-4C62-B2F2-51428BC2E79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33730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09F2C-7FF5-4B26-B3AE-2159E06FB0D0}"/>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9A73FF85-55DE-40D7-BCCE-CF5F8FDF8EF8}"/>
              </a:ext>
            </a:extLst>
          </p:cNvPr>
          <p:cNvGraphicFramePr>
            <a:graphicFrameLocks noGrp="1"/>
          </p:cNvGraphicFramePr>
          <p:nvPr>
            <p:ph type="tbl" sz="quarter" idx="13"/>
            <p:extLst>
              <p:ext uri="{D42A27DB-BD31-4B8C-83A1-F6EECF244321}">
                <p14:modId xmlns:p14="http://schemas.microsoft.com/office/powerpoint/2010/main" val="3454460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04424150"/>
                    </a:ext>
                  </a:extLst>
                </a:gridCol>
                <a:gridCol w="658368">
                  <a:extLst>
                    <a:ext uri="{9D8B030D-6E8A-4147-A177-3AD203B41FA5}">
                      <a16:colId xmlns:a16="http://schemas.microsoft.com/office/drawing/2014/main" val="1652753707"/>
                    </a:ext>
                  </a:extLst>
                </a:gridCol>
                <a:gridCol w="658368">
                  <a:extLst>
                    <a:ext uri="{9D8B030D-6E8A-4147-A177-3AD203B41FA5}">
                      <a16:colId xmlns:a16="http://schemas.microsoft.com/office/drawing/2014/main" val="3711381613"/>
                    </a:ext>
                  </a:extLst>
                </a:gridCol>
                <a:gridCol w="658368">
                  <a:extLst>
                    <a:ext uri="{9D8B030D-6E8A-4147-A177-3AD203B41FA5}">
                      <a16:colId xmlns:a16="http://schemas.microsoft.com/office/drawing/2014/main" val="971035423"/>
                    </a:ext>
                  </a:extLst>
                </a:gridCol>
                <a:gridCol w="658368">
                  <a:extLst>
                    <a:ext uri="{9D8B030D-6E8A-4147-A177-3AD203B41FA5}">
                      <a16:colId xmlns:a16="http://schemas.microsoft.com/office/drawing/2014/main" val="2775248435"/>
                    </a:ext>
                  </a:extLst>
                </a:gridCol>
                <a:gridCol w="658368">
                  <a:extLst>
                    <a:ext uri="{9D8B030D-6E8A-4147-A177-3AD203B41FA5}">
                      <a16:colId xmlns:a16="http://schemas.microsoft.com/office/drawing/2014/main" val="1702978042"/>
                    </a:ext>
                  </a:extLst>
                </a:gridCol>
                <a:gridCol w="658368">
                  <a:extLst>
                    <a:ext uri="{9D8B030D-6E8A-4147-A177-3AD203B41FA5}">
                      <a16:colId xmlns:a16="http://schemas.microsoft.com/office/drawing/2014/main" val="3311635721"/>
                    </a:ext>
                  </a:extLst>
                </a:gridCol>
                <a:gridCol w="658368">
                  <a:extLst>
                    <a:ext uri="{9D8B030D-6E8A-4147-A177-3AD203B41FA5}">
                      <a16:colId xmlns:a16="http://schemas.microsoft.com/office/drawing/2014/main" val="2259639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890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- 2017-10-04 23:00:55</a:t>
                      </a:r>
                      <a:r>
                        <a:rPr kumimoji="0" lang="es-ES" sz="1000" b="0" i="0" u="none" strike="noStrike" kern="1200" cap="none" spc="0" normalizeH="0" baseline="0" noProof="0">
                          <a:ln>
                            <a:noFill/>
                          </a:ln>
                          <a:solidFill>
                            <a:prstClr val="black"/>
                          </a:solidFill>
                          <a:effectLst/>
                          <a:uLnTx/>
                          <a:uFillTx/>
                          <a:latin typeface="+mn-lt"/>
                          <a:ea typeface="+mn-ea"/>
                          <a:cs typeface="+mn-cs"/>
                        </a:rPr>
                        <a:t>
⚠ ATENCIÓN DGE Mendoza INFORMA
Jueves 5 de octubre: se suspenden las clases en Uspallata y alta montaña.
La medida, según recomendación de Defensa Civil, abarca a todos los niveles y modalidades en las zonas afectadas.
En el resto de la provincia el dictado de clases será con normalidad. 
Sin embargo, de acuerdo a la evolución de los pronósticos se podrán tomar nuevas medidas, las cuales serán informadas en un comunicado a las 6.30.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837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- 2017-10-04 12:36:09</a:t>
                      </a:r>
                      <a:r>
                        <a:rPr kumimoji="0" lang="es-ES" sz="1000" b="0" i="0" u="none" strike="noStrike" kern="1200" cap="none" spc="0" normalizeH="0" baseline="0" noProof="0">
                          <a:ln>
                            <a:noFill/>
                          </a:ln>
                          <a:solidFill>
                            <a:prstClr val="black"/>
                          </a:solidFill>
                          <a:effectLst/>
                          <a:uLnTx/>
                          <a:uFillTx/>
                          <a:latin typeface="+mn-lt"/>
                          <a:ea typeface="+mn-ea"/>
                          <a:cs typeface="+mn-cs"/>
                        </a:rPr>
                        <a:t>
📢¡URGENTE! DGE Mendoza
Se suspenden las clases por viento Zonda en toda la provincia turnos tarde, noche y vespertino.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7605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- 2017-10-18 12:29:51</a:t>
                      </a:r>
                      <a:r>
                        <a:rPr kumimoji="0" lang="es-ES" sz="1000" b="0" i="0" u="none" strike="noStrike" kern="1200" cap="none" spc="0" normalizeH="0" baseline="0" noProof="0">
                          <a:ln>
                            <a:noFill/>
                          </a:ln>
                          <a:solidFill>
                            <a:prstClr val="black"/>
                          </a:solidFill>
                          <a:effectLst/>
                          <a:uLnTx/>
                          <a:uFillTx/>
                          <a:latin typeface="+mn-lt"/>
                          <a:ea typeface="+mn-ea"/>
                          <a:cs typeface="+mn-cs"/>
                        </a:rPr>
                        <a:t>
Autoridades del Servicio Penitenciario provincial informaron que internos del penal de Almafuerte, ubicado en Cacheuta, fabricarán mobiliario que será instalado en el Hospital Central.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52920379"/>
                  </a:ext>
                </a:extLst>
              </a:tr>
            </a:tbl>
          </a:graphicData>
        </a:graphic>
      </p:graphicFrame>
      <p:sp>
        <p:nvSpPr>
          <p:cNvPr id="4" name="Text Placeholder 3">
            <a:extLst>
              <a:ext uri="{FF2B5EF4-FFF2-40B4-BE49-F238E27FC236}">
                <a16:creationId xmlns:a16="http://schemas.microsoft.com/office/drawing/2014/main" id="{6F21B512-F9C0-47B2-A80A-DA2A8497BDF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437797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371E4-E0ED-4319-AE54-CEC209B4B2B4}"/>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0677C99E-0A2C-4667-92C7-2A0497927002}"/>
              </a:ext>
            </a:extLst>
          </p:cNvPr>
          <p:cNvGraphicFramePr>
            <a:graphicFrameLocks noGrp="1"/>
          </p:cNvGraphicFramePr>
          <p:nvPr>
            <p:ph type="tbl" sz="quarter" idx="13"/>
            <p:extLst>
              <p:ext uri="{D42A27DB-BD31-4B8C-83A1-F6EECF244321}">
                <p14:modId xmlns:p14="http://schemas.microsoft.com/office/powerpoint/2010/main" val="1392055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31886532"/>
                    </a:ext>
                  </a:extLst>
                </a:gridCol>
                <a:gridCol w="658368">
                  <a:extLst>
                    <a:ext uri="{9D8B030D-6E8A-4147-A177-3AD203B41FA5}">
                      <a16:colId xmlns:a16="http://schemas.microsoft.com/office/drawing/2014/main" val="1622181992"/>
                    </a:ext>
                  </a:extLst>
                </a:gridCol>
                <a:gridCol w="658368">
                  <a:extLst>
                    <a:ext uri="{9D8B030D-6E8A-4147-A177-3AD203B41FA5}">
                      <a16:colId xmlns:a16="http://schemas.microsoft.com/office/drawing/2014/main" val="486549194"/>
                    </a:ext>
                  </a:extLst>
                </a:gridCol>
                <a:gridCol w="658368">
                  <a:extLst>
                    <a:ext uri="{9D8B030D-6E8A-4147-A177-3AD203B41FA5}">
                      <a16:colId xmlns:a16="http://schemas.microsoft.com/office/drawing/2014/main" val="2164129197"/>
                    </a:ext>
                  </a:extLst>
                </a:gridCol>
                <a:gridCol w="658368">
                  <a:extLst>
                    <a:ext uri="{9D8B030D-6E8A-4147-A177-3AD203B41FA5}">
                      <a16:colId xmlns:a16="http://schemas.microsoft.com/office/drawing/2014/main" val="3660703381"/>
                    </a:ext>
                  </a:extLst>
                </a:gridCol>
                <a:gridCol w="658368">
                  <a:extLst>
                    <a:ext uri="{9D8B030D-6E8A-4147-A177-3AD203B41FA5}">
                      <a16:colId xmlns:a16="http://schemas.microsoft.com/office/drawing/2014/main" val="4100844021"/>
                    </a:ext>
                  </a:extLst>
                </a:gridCol>
                <a:gridCol w="658368">
                  <a:extLst>
                    <a:ext uri="{9D8B030D-6E8A-4147-A177-3AD203B41FA5}">
                      <a16:colId xmlns:a16="http://schemas.microsoft.com/office/drawing/2014/main" val="3286903230"/>
                    </a:ext>
                  </a:extLst>
                </a:gridCol>
                <a:gridCol w="658368">
                  <a:extLst>
                    <a:ext uri="{9D8B030D-6E8A-4147-A177-3AD203B41FA5}">
                      <a16:colId xmlns:a16="http://schemas.microsoft.com/office/drawing/2014/main" val="2818439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958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- 2017-10-06 18:51:44</a:t>
                      </a:r>
                      <a:r>
                        <a:rPr kumimoji="0" lang="es-ES" sz="1000" b="0" i="0" u="none" strike="noStrike" kern="1200" cap="none" spc="0" normalizeH="0" baseline="0" noProof="0">
                          <a:ln>
                            <a:noFill/>
                          </a:ln>
                          <a:solidFill>
                            <a:prstClr val="black"/>
                          </a:solidFill>
                          <a:effectLst/>
                          <a:uLnTx/>
                          <a:uFillTx/>
                          <a:latin typeface="+mn-lt"/>
                          <a:ea typeface="+mn-ea"/>
                          <a:cs typeface="+mn-cs"/>
                        </a:rPr>
                        <a:t>
El Gobernador Alfredo Cornejo cerró en Las Heras una histórica semana de entregas de viviendas en Mendoza. Desde el Instituto Provincial de la Vivienda (IPV) aseguraron que se trata de “la mayor inauguración de barrios de la que se tiene registro en los 70 años de historia del Instituto”.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91342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- 2017-10-07 12:23:04</a:t>
                      </a:r>
                      <a:r>
                        <a:rPr kumimoji="0" lang="es-ES" sz="1000" b="0" i="0" u="none" strike="noStrike" kern="1200" cap="none" spc="0" normalizeH="0" baseline="0" noProof="0">
                          <a:ln>
                            <a:noFill/>
                          </a:ln>
                          <a:solidFill>
                            <a:prstClr val="black"/>
                          </a:solidFill>
                          <a:effectLst/>
                          <a:uLnTx/>
                          <a:uFillTx/>
                          <a:latin typeface="+mn-lt"/>
                          <a:ea typeface="+mn-ea"/>
                          <a:cs typeface="+mn-cs"/>
                        </a:rPr>
                        <a:t>
Cornejo: “Queremos que los delincuentes le tengan miedo a la Policía, y que la gente le tenga respeto”
El Gobernador firmó tres convenios con el Municipio de Luján para la construcción del nuevo edificio de la Comisaría 11; para ceder una casa municipal recuperada de usurpadores para la Policía Científica y predio municipal para playa de vehículos de secuestros de la Policía Vial.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4925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- 2017-10-06 22:56:23</a:t>
                      </a:r>
                      <a:r>
                        <a:rPr kumimoji="0" lang="es-ES" sz="1000" b="0" i="0" u="none" strike="noStrike" kern="1200" cap="none" spc="0" normalizeH="0" baseline="0" noProof="0">
                          <a:ln>
                            <a:noFill/>
                          </a:ln>
                          <a:solidFill>
                            <a:prstClr val="black"/>
                          </a:solidFill>
                          <a:effectLst/>
                          <a:uLnTx/>
                          <a:uFillTx/>
                          <a:latin typeface="+mn-lt"/>
                          <a:ea typeface="+mn-ea"/>
                          <a:cs typeface="+mn-cs"/>
                        </a:rPr>
                        <a:t>
PARQUE DE LA FAMILIA, LAS HERAS
Hoy, junto al Intendente de Las Heras, Daniel Orozco, dejamos abierto a todos los vecinos el Parque de la Familia.
Un espacio pensado para el disfrute de grandes y chicos, deportes, juegos, actividades culturales y mucho más.
Esta es sólo la primera etapa. Las Heras sigue haciendo historias.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8815141"/>
                  </a:ext>
                </a:extLst>
              </a:tr>
            </a:tbl>
          </a:graphicData>
        </a:graphic>
      </p:graphicFrame>
      <p:sp>
        <p:nvSpPr>
          <p:cNvPr id="4" name="Text Placeholder 3">
            <a:extLst>
              <a:ext uri="{FF2B5EF4-FFF2-40B4-BE49-F238E27FC236}">
                <a16:creationId xmlns:a16="http://schemas.microsoft.com/office/drawing/2014/main" id="{453C2F2C-EFE0-485B-81AB-44B30822472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357056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3E45A-A066-43BC-BA84-3AED8390CB15}"/>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CBE50DA3-2259-488B-99CF-B260A458708E}"/>
              </a:ext>
            </a:extLst>
          </p:cNvPr>
          <p:cNvGraphicFramePr>
            <a:graphicFrameLocks noGrp="1"/>
          </p:cNvGraphicFramePr>
          <p:nvPr>
            <p:ph type="tbl" sz="quarter" idx="13"/>
            <p:extLst>
              <p:ext uri="{D42A27DB-BD31-4B8C-83A1-F6EECF244321}">
                <p14:modId xmlns:p14="http://schemas.microsoft.com/office/powerpoint/2010/main" val="2957627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96966460"/>
                    </a:ext>
                  </a:extLst>
                </a:gridCol>
                <a:gridCol w="658368">
                  <a:extLst>
                    <a:ext uri="{9D8B030D-6E8A-4147-A177-3AD203B41FA5}">
                      <a16:colId xmlns:a16="http://schemas.microsoft.com/office/drawing/2014/main" val="3297718934"/>
                    </a:ext>
                  </a:extLst>
                </a:gridCol>
                <a:gridCol w="658368">
                  <a:extLst>
                    <a:ext uri="{9D8B030D-6E8A-4147-A177-3AD203B41FA5}">
                      <a16:colId xmlns:a16="http://schemas.microsoft.com/office/drawing/2014/main" val="833592591"/>
                    </a:ext>
                  </a:extLst>
                </a:gridCol>
                <a:gridCol w="658368">
                  <a:extLst>
                    <a:ext uri="{9D8B030D-6E8A-4147-A177-3AD203B41FA5}">
                      <a16:colId xmlns:a16="http://schemas.microsoft.com/office/drawing/2014/main" val="4254705495"/>
                    </a:ext>
                  </a:extLst>
                </a:gridCol>
                <a:gridCol w="658368">
                  <a:extLst>
                    <a:ext uri="{9D8B030D-6E8A-4147-A177-3AD203B41FA5}">
                      <a16:colId xmlns:a16="http://schemas.microsoft.com/office/drawing/2014/main" val="3012551440"/>
                    </a:ext>
                  </a:extLst>
                </a:gridCol>
                <a:gridCol w="658368">
                  <a:extLst>
                    <a:ext uri="{9D8B030D-6E8A-4147-A177-3AD203B41FA5}">
                      <a16:colId xmlns:a16="http://schemas.microsoft.com/office/drawing/2014/main" val="1110412879"/>
                    </a:ext>
                  </a:extLst>
                </a:gridCol>
                <a:gridCol w="658368">
                  <a:extLst>
                    <a:ext uri="{9D8B030D-6E8A-4147-A177-3AD203B41FA5}">
                      <a16:colId xmlns:a16="http://schemas.microsoft.com/office/drawing/2014/main" val="3918657096"/>
                    </a:ext>
                  </a:extLst>
                </a:gridCol>
                <a:gridCol w="658368">
                  <a:extLst>
                    <a:ext uri="{9D8B030D-6E8A-4147-A177-3AD203B41FA5}">
                      <a16:colId xmlns:a16="http://schemas.microsoft.com/office/drawing/2014/main" val="2999753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2371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- 2017-10-06 13:22:51</a:t>
                      </a:r>
                      <a:r>
                        <a:rPr kumimoji="0" lang="es-ES" sz="1000" b="0" i="0" u="none" strike="noStrike" kern="1200" cap="none" spc="0" normalizeH="0" baseline="0" noProof="0">
                          <a:ln>
                            <a:noFill/>
                          </a:ln>
                          <a:solidFill>
                            <a:prstClr val="black"/>
                          </a:solidFill>
                          <a:effectLst/>
                          <a:uLnTx/>
                          <a:uFillTx/>
                          <a:latin typeface="+mn-lt"/>
                          <a:ea typeface="+mn-ea"/>
                          <a:cs typeface="+mn-cs"/>
                        </a:rPr>
                        <a:t>
Los abanderados del nivel primario y secundario que portan la bandera nacional y provincial que fueron premiados con entradas gratuitas para asistir al partido que los Pumas.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37480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- 2017-10-16 22:17:47</a:t>
                      </a:r>
                      <a:r>
                        <a:rPr kumimoji="0" lang="es-ES" sz="1000" b="0" i="0" u="none" strike="noStrike" kern="1200" cap="none" spc="0" normalizeH="0" baseline="0" noProof="0">
                          <a:ln>
                            <a:noFill/>
                          </a:ln>
                          <a:solidFill>
                            <a:prstClr val="black"/>
                          </a:solidFill>
                          <a:effectLst/>
                          <a:uLnTx/>
                          <a:uFillTx/>
                          <a:latin typeface="+mn-lt"/>
                          <a:ea typeface="+mn-ea"/>
                          <a:cs typeface="+mn-cs"/>
                        </a:rPr>
                        <a:t>
ℹ Recomendaciones ante el viento Zonda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613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- 2017-10-03 16:25:02</a:t>
                      </a:r>
                      <a:r>
                        <a:rPr kumimoji="0" lang="es-ES" sz="1000" b="0" i="0" u="none" strike="noStrike" kern="1200" cap="none" spc="0" normalizeH="0" baseline="0" noProof="0">
                          <a:ln>
                            <a:noFill/>
                          </a:ln>
                          <a:solidFill>
                            <a:prstClr val="black"/>
                          </a:solidFill>
                          <a:effectLst/>
                          <a:uLnTx/>
                          <a:uFillTx/>
                          <a:latin typeface="+mn-lt"/>
                          <a:ea typeface="+mn-ea"/>
                          <a:cs typeface="+mn-cs"/>
                        </a:rPr>
                        <a:t>
El Ministerio de Salud, Desarrollo Social y Deportes comienza hoy con la implementación territorial de la Cobertura Universal de Salud (CUS).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949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- 2017-10-11 11:44:41</a:t>
                      </a:r>
                      <a:r>
                        <a:rPr kumimoji="0" lang="es-ES" sz="1000" b="0" i="0" u="none" strike="noStrike" kern="1200" cap="none" spc="0" normalizeH="0" baseline="0" noProof="0">
                          <a:ln>
                            <a:noFill/>
                          </a:ln>
                          <a:solidFill>
                            <a:prstClr val="black"/>
                          </a:solidFill>
                          <a:effectLst/>
                          <a:uLnTx/>
                          <a:uFillTx/>
                          <a:latin typeface="+mn-lt"/>
                          <a:ea typeface="+mn-ea"/>
                          <a:cs typeface="+mn-cs"/>
                        </a:rPr>
                        <a:t>
La Dirección General de Escuelas (DGE) informa que el aporte nacional por material didáctico 2017 para todos los docentes de todos los niveles y modalidades, tanto de gestión estatal como de gestión privada, será depositado hoy miércoles y el monto estará acreditado a partir de mañana jueves, 12 de octubre.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7180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- 2017-10-28 19:48:01</a:t>
                      </a:r>
                      <a:r>
                        <a:rPr kumimoji="0" lang="es-ES" sz="1000" b="0" i="0" u="none" strike="noStrike" kern="1200" cap="none" spc="0" normalizeH="0" baseline="0" noProof="0">
                          <a:ln>
                            <a:noFill/>
                          </a:ln>
                          <a:solidFill>
                            <a:prstClr val="black"/>
                          </a:solidFill>
                          <a:effectLst/>
                          <a:uLnTx/>
                          <a:uFillTx/>
                          <a:latin typeface="+mn-lt"/>
                          <a:ea typeface="+mn-ea"/>
                          <a:cs typeface="+mn-cs"/>
                        </a:rPr>
                        <a:t>
🌬 Recordamos las precauciones a tomar ante el viento Zonda.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9592742"/>
                  </a:ext>
                </a:extLst>
              </a:tr>
            </a:tbl>
          </a:graphicData>
        </a:graphic>
      </p:graphicFrame>
      <p:sp>
        <p:nvSpPr>
          <p:cNvPr id="4" name="Text Placeholder 3">
            <a:extLst>
              <a:ext uri="{FF2B5EF4-FFF2-40B4-BE49-F238E27FC236}">
                <a16:creationId xmlns:a16="http://schemas.microsoft.com/office/drawing/2014/main" id="{B4311087-6BCE-49C3-9EFB-DFA5FE126D3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117106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98427-8A60-4684-A771-54358305088E}"/>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B04BBB72-9FC9-4EAD-B8E2-11A9D603F1D9}"/>
              </a:ext>
            </a:extLst>
          </p:cNvPr>
          <p:cNvGraphicFramePr>
            <a:graphicFrameLocks noGrp="1"/>
          </p:cNvGraphicFramePr>
          <p:nvPr>
            <p:ph type="tbl" sz="quarter" idx="13"/>
            <p:extLst>
              <p:ext uri="{D42A27DB-BD31-4B8C-83A1-F6EECF244321}">
                <p14:modId xmlns:p14="http://schemas.microsoft.com/office/powerpoint/2010/main" val="2341834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91134800"/>
                    </a:ext>
                  </a:extLst>
                </a:gridCol>
                <a:gridCol w="658368">
                  <a:extLst>
                    <a:ext uri="{9D8B030D-6E8A-4147-A177-3AD203B41FA5}">
                      <a16:colId xmlns:a16="http://schemas.microsoft.com/office/drawing/2014/main" val="3399254404"/>
                    </a:ext>
                  </a:extLst>
                </a:gridCol>
                <a:gridCol w="658368">
                  <a:extLst>
                    <a:ext uri="{9D8B030D-6E8A-4147-A177-3AD203B41FA5}">
                      <a16:colId xmlns:a16="http://schemas.microsoft.com/office/drawing/2014/main" val="546926549"/>
                    </a:ext>
                  </a:extLst>
                </a:gridCol>
                <a:gridCol w="658368">
                  <a:extLst>
                    <a:ext uri="{9D8B030D-6E8A-4147-A177-3AD203B41FA5}">
                      <a16:colId xmlns:a16="http://schemas.microsoft.com/office/drawing/2014/main" val="1803791898"/>
                    </a:ext>
                  </a:extLst>
                </a:gridCol>
                <a:gridCol w="658368">
                  <a:extLst>
                    <a:ext uri="{9D8B030D-6E8A-4147-A177-3AD203B41FA5}">
                      <a16:colId xmlns:a16="http://schemas.microsoft.com/office/drawing/2014/main" val="1731120506"/>
                    </a:ext>
                  </a:extLst>
                </a:gridCol>
                <a:gridCol w="658368">
                  <a:extLst>
                    <a:ext uri="{9D8B030D-6E8A-4147-A177-3AD203B41FA5}">
                      <a16:colId xmlns:a16="http://schemas.microsoft.com/office/drawing/2014/main" val="2148971736"/>
                    </a:ext>
                  </a:extLst>
                </a:gridCol>
                <a:gridCol w="658368">
                  <a:extLst>
                    <a:ext uri="{9D8B030D-6E8A-4147-A177-3AD203B41FA5}">
                      <a16:colId xmlns:a16="http://schemas.microsoft.com/office/drawing/2014/main" val="54085351"/>
                    </a:ext>
                  </a:extLst>
                </a:gridCol>
                <a:gridCol w="658368">
                  <a:extLst>
                    <a:ext uri="{9D8B030D-6E8A-4147-A177-3AD203B41FA5}">
                      <a16:colId xmlns:a16="http://schemas.microsoft.com/office/drawing/2014/main" val="1219613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6988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- 2017-10-25 23:39:28</a:t>
                      </a:r>
                      <a:r>
                        <a:rPr kumimoji="0" lang="es-ES" sz="1000" b="0" i="0" u="none" strike="noStrike" kern="1200" cap="none" spc="0" normalizeH="0" baseline="0" noProof="0">
                          <a:ln>
                            <a:noFill/>
                          </a:ln>
                          <a:solidFill>
                            <a:prstClr val="black"/>
                          </a:solidFill>
                          <a:effectLst/>
                          <a:uLnTx/>
                          <a:uFillTx/>
                          <a:latin typeface="+mn-lt"/>
                          <a:ea typeface="+mn-ea"/>
                          <a:cs typeface="+mn-cs"/>
                        </a:rPr>
                        <a:t>
El Gobierno provincial se reunió con el Sindicato Unido de Trabajadores de la Educación (SUTE) en la Subsecretaría de Trabajo en el marco de la reunión paritaria convocada por el Ejecutivo provincial para el tratamiento del ítem zona.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6573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- 2017-10-04 22:20:24</a:t>
                      </a:r>
                      <a:r>
                        <a:rPr kumimoji="0" lang="es-ES" sz="1000" b="0" i="0" u="none" strike="noStrike" kern="1200" cap="none" spc="0" normalizeH="0" baseline="0" noProof="0">
                          <a:ln>
                            <a:noFill/>
                          </a:ln>
                          <a:solidFill>
                            <a:prstClr val="black"/>
                          </a:solidFill>
                          <a:effectLst/>
                          <a:uLnTx/>
                          <a:uFillTx/>
                          <a:latin typeface="+mn-lt"/>
                          <a:ea typeface="+mn-ea"/>
                          <a:cs typeface="+mn-cs"/>
                        </a:rPr>
                        <a:t>
La Dirección General de Escuelas ha implementado el Plan de Lectura y Escritura Mendoza (PLEM), el cual tiene como objetivo crear y fortalecer la lectura y la escritura dentro de las escuelas de nivel primario.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6157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- 2017-10-26 11:59:47</a:t>
                      </a:r>
                      <a:r>
                        <a:rPr kumimoji="0" lang="es-ES" sz="1000" b="0" i="0" u="none" strike="noStrike" kern="1200" cap="none" spc="0" normalizeH="0" baseline="0" noProof="0">
                          <a:ln>
                            <a:noFill/>
                          </a:ln>
                          <a:solidFill>
                            <a:prstClr val="black"/>
                          </a:solidFill>
                          <a:effectLst/>
                          <a:uLnTx/>
                          <a:uFillTx/>
                          <a:latin typeface="+mn-lt"/>
                          <a:ea typeface="+mn-ea"/>
                          <a:cs typeface="+mn-cs"/>
                        </a:rPr>
                        <a:t>
Coseguro justo 👉 Aboná solamente tu parte. DENUNCIÁ anónimamente a quien NO respete el valor establecido por OSEP. Llamá al 0810 810 6737 ☎ y hacé valer tus derechos.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2094525"/>
                  </a:ext>
                </a:extLst>
              </a:tr>
            </a:tbl>
          </a:graphicData>
        </a:graphic>
      </p:graphicFrame>
      <p:sp>
        <p:nvSpPr>
          <p:cNvPr id="4" name="Text Placeholder 3">
            <a:extLst>
              <a:ext uri="{FF2B5EF4-FFF2-40B4-BE49-F238E27FC236}">
                <a16:creationId xmlns:a16="http://schemas.microsoft.com/office/drawing/2014/main" id="{DD34E018-C10E-4E8A-8F52-463052AB5F0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62421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9461C-0514-41B1-BA2A-428F980D103C}"/>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3EB54C9F-7F45-41FA-8413-FD5D9C5468E4}"/>
              </a:ext>
            </a:extLst>
          </p:cNvPr>
          <p:cNvGraphicFramePr>
            <a:graphicFrameLocks noGrp="1"/>
          </p:cNvGraphicFramePr>
          <p:nvPr>
            <p:ph type="chart" sz="quarter" idx="13"/>
            <p:extLst>
              <p:ext uri="{D42A27DB-BD31-4B8C-83A1-F6EECF244321}">
                <p14:modId xmlns:p14="http://schemas.microsoft.com/office/powerpoint/2010/main" val="3809864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DC04DE-BE8F-4AB3-BAEB-DD262B0F554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041AC68B-179E-48A7-A5D2-6AC77C813E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6323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451AA-BF59-40D4-8E69-701A4269AB4C}"/>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C5923202-DE26-4E49-80D9-4C33BB3CF786}"/>
              </a:ext>
            </a:extLst>
          </p:cNvPr>
          <p:cNvGraphicFramePr>
            <a:graphicFrameLocks noGrp="1"/>
          </p:cNvGraphicFramePr>
          <p:nvPr>
            <p:ph type="chart" sz="quarter" idx="13"/>
            <p:extLst>
              <p:ext uri="{D42A27DB-BD31-4B8C-83A1-F6EECF244321}">
                <p14:modId xmlns:p14="http://schemas.microsoft.com/office/powerpoint/2010/main" val="2643094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09E4F7-8B7F-4BAF-A560-022ADA0AC19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D785994-551D-4F68-8F50-AF3863EA62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3310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775D5-4E7F-4CBB-AEB3-00AA5883B807}"/>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93F39FDC-B781-4B92-AD78-82B5D407C743}"/>
              </a:ext>
            </a:extLst>
          </p:cNvPr>
          <p:cNvGraphicFramePr>
            <a:graphicFrameLocks noGrp="1"/>
          </p:cNvGraphicFramePr>
          <p:nvPr>
            <p:ph type="chart" sz="quarter" idx="13"/>
            <p:extLst>
              <p:ext uri="{D42A27DB-BD31-4B8C-83A1-F6EECF244321}">
                <p14:modId xmlns:p14="http://schemas.microsoft.com/office/powerpoint/2010/main" val="905395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EAB38C-C2C0-40C0-B433-3417216AA50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B15841C-7F5B-4E85-9B24-DE20A09914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5788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01266-8107-4D96-AD63-2A49FFB26387}"/>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3C16E2F6-DF80-4869-9ABE-8B37E8B399ED}"/>
              </a:ext>
            </a:extLst>
          </p:cNvPr>
          <p:cNvGraphicFramePr>
            <a:graphicFrameLocks noGrp="1"/>
          </p:cNvGraphicFramePr>
          <p:nvPr>
            <p:ph type="chart" sz="quarter" idx="13"/>
            <p:extLst>
              <p:ext uri="{D42A27DB-BD31-4B8C-83A1-F6EECF244321}">
                <p14:modId xmlns:p14="http://schemas.microsoft.com/office/powerpoint/2010/main" val="1459990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450A7B-CCED-4FAC-B24D-376E34454B0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2A54641-2001-4E46-B95C-537922F10F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72196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D0AD-EB1E-41F0-8FD1-1B6AE83F6FFD}"/>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B35F7CAD-FFF6-4588-90B2-48F0C3C59A03}"/>
              </a:ext>
            </a:extLst>
          </p:cNvPr>
          <p:cNvGraphicFramePr>
            <a:graphicFrameLocks noGrp="1"/>
          </p:cNvGraphicFramePr>
          <p:nvPr>
            <p:ph type="chart" sz="quarter" idx="13"/>
            <p:extLst>
              <p:ext uri="{D42A27DB-BD31-4B8C-83A1-F6EECF244321}">
                <p14:modId xmlns:p14="http://schemas.microsoft.com/office/powerpoint/2010/main" val="810940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D00E7E-4F9A-498D-AE8E-E994776F45D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70ADDE7-0EE3-4DCB-AEDE-EC5BB7525F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7608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C4853-469A-4BC0-B891-6F31C06B1663}"/>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EA1F1936-19C1-4FEA-BE10-2DC2DE30B637}"/>
              </a:ext>
            </a:extLst>
          </p:cNvPr>
          <p:cNvGraphicFramePr>
            <a:graphicFrameLocks noGrp="1"/>
          </p:cNvGraphicFramePr>
          <p:nvPr>
            <p:ph type="chart" sz="quarter" idx="13"/>
            <p:extLst>
              <p:ext uri="{D42A27DB-BD31-4B8C-83A1-F6EECF244321}">
                <p14:modId xmlns:p14="http://schemas.microsoft.com/office/powerpoint/2010/main" val="3428371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80CCC8-12DF-4B45-A1B0-674BDBC0F47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3089EC8-DFB1-4D87-A30A-2E39D46560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0421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A346-A0A8-4CCC-A753-AC0D8E5B1E23}"/>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6B5C145E-02F2-4AAD-AA6B-7DEF32997AB7}"/>
              </a:ext>
            </a:extLst>
          </p:cNvPr>
          <p:cNvGraphicFramePr>
            <a:graphicFrameLocks noGrp="1"/>
          </p:cNvGraphicFramePr>
          <p:nvPr>
            <p:ph type="chart" sz="quarter" idx="13"/>
            <p:extLst>
              <p:ext uri="{D42A27DB-BD31-4B8C-83A1-F6EECF244321}">
                <p14:modId xmlns:p14="http://schemas.microsoft.com/office/powerpoint/2010/main" val="2531888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DCBD5D-CA6A-4D6B-94B4-4CCCD181465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781A3C6-E91B-43E4-9B88-212C3D7E4C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87353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93327-2083-46B6-9566-7759505315B0}"/>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AD872B96-7277-4C57-B60E-F8F5BF04FDD6}"/>
              </a:ext>
            </a:extLst>
          </p:cNvPr>
          <p:cNvGraphicFramePr>
            <a:graphicFrameLocks noGrp="1"/>
          </p:cNvGraphicFramePr>
          <p:nvPr>
            <p:ph type="chart" sz="quarter" idx="13"/>
            <p:extLst>
              <p:ext uri="{D42A27DB-BD31-4B8C-83A1-F6EECF244321}">
                <p14:modId xmlns:p14="http://schemas.microsoft.com/office/powerpoint/2010/main" val="2849469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837793-C2E0-4C62-B030-DAE19D5261D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7BFA563-7325-4B70-B1B9-48B68624EC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5034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EB6E7-1488-4CF6-9650-714AC596C7EA}"/>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F76243E6-EE66-4BCC-909B-C6253F402B77}"/>
              </a:ext>
            </a:extLst>
          </p:cNvPr>
          <p:cNvGraphicFramePr>
            <a:graphicFrameLocks noGrp="1"/>
          </p:cNvGraphicFramePr>
          <p:nvPr>
            <p:ph type="tbl" sz="quarter" idx="13"/>
            <p:extLst>
              <p:ext uri="{D42A27DB-BD31-4B8C-83A1-F6EECF244321}">
                <p14:modId xmlns:p14="http://schemas.microsoft.com/office/powerpoint/2010/main" val="3936582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89100686"/>
                    </a:ext>
                  </a:extLst>
                </a:gridCol>
                <a:gridCol w="2468880">
                  <a:extLst>
                    <a:ext uri="{9D8B030D-6E8A-4147-A177-3AD203B41FA5}">
                      <a16:colId xmlns:a16="http://schemas.microsoft.com/office/drawing/2014/main" val="678667459"/>
                    </a:ext>
                  </a:extLst>
                </a:gridCol>
                <a:gridCol w="822960">
                  <a:extLst>
                    <a:ext uri="{9D8B030D-6E8A-4147-A177-3AD203B41FA5}">
                      <a16:colId xmlns:a16="http://schemas.microsoft.com/office/drawing/2014/main" val="2695434380"/>
                    </a:ext>
                  </a:extLst>
                </a:gridCol>
                <a:gridCol w="822960">
                  <a:extLst>
                    <a:ext uri="{9D8B030D-6E8A-4147-A177-3AD203B41FA5}">
                      <a16:colId xmlns:a16="http://schemas.microsoft.com/office/drawing/2014/main" val="559096056"/>
                    </a:ext>
                  </a:extLst>
                </a:gridCol>
                <a:gridCol w="822960">
                  <a:extLst>
                    <a:ext uri="{9D8B030D-6E8A-4147-A177-3AD203B41FA5}">
                      <a16:colId xmlns:a16="http://schemas.microsoft.com/office/drawing/2014/main" val="72986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510277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Pato Estrella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272616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Marito Flores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495073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Pasten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427198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 Valles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160836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Aurelia Trigo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748795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Alejandro Gil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534896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Silvana Rivaletto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156424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Rafa 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444057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Mariel Garcia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594224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Dario Cimino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157737666"/>
                  </a:ext>
                </a:extLst>
              </a:tr>
            </a:tbl>
          </a:graphicData>
        </a:graphic>
      </p:graphicFrame>
      <p:sp>
        <p:nvSpPr>
          <p:cNvPr id="4" name="Text Placeholder 3">
            <a:extLst>
              <a:ext uri="{FF2B5EF4-FFF2-40B4-BE49-F238E27FC236}">
                <a16:creationId xmlns:a16="http://schemas.microsoft.com/office/drawing/2014/main" id="{31FB49A6-6E76-44F9-AFE0-13588A5935C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616583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A24DD-22AA-4ECC-A7DA-F2E392124425}"/>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25865EE0-5781-4DC1-B34F-3622952AEA0A}"/>
              </a:ext>
            </a:extLst>
          </p:cNvPr>
          <p:cNvGraphicFramePr>
            <a:graphicFrameLocks noGrp="1"/>
          </p:cNvGraphicFramePr>
          <p:nvPr>
            <p:ph type="tbl" sz="quarter" idx="13"/>
            <p:extLst>
              <p:ext uri="{D42A27DB-BD31-4B8C-83A1-F6EECF244321}">
                <p14:modId xmlns:p14="http://schemas.microsoft.com/office/powerpoint/2010/main" val="3357608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98743851"/>
                    </a:ext>
                  </a:extLst>
                </a:gridCol>
                <a:gridCol w="2468880">
                  <a:extLst>
                    <a:ext uri="{9D8B030D-6E8A-4147-A177-3AD203B41FA5}">
                      <a16:colId xmlns:a16="http://schemas.microsoft.com/office/drawing/2014/main" val="3504292313"/>
                    </a:ext>
                  </a:extLst>
                </a:gridCol>
                <a:gridCol w="822960">
                  <a:extLst>
                    <a:ext uri="{9D8B030D-6E8A-4147-A177-3AD203B41FA5}">
                      <a16:colId xmlns:a16="http://schemas.microsoft.com/office/drawing/2014/main" val="4233594448"/>
                    </a:ext>
                  </a:extLst>
                </a:gridCol>
                <a:gridCol w="822960">
                  <a:extLst>
                    <a:ext uri="{9D8B030D-6E8A-4147-A177-3AD203B41FA5}">
                      <a16:colId xmlns:a16="http://schemas.microsoft.com/office/drawing/2014/main" val="2672618345"/>
                    </a:ext>
                  </a:extLst>
                </a:gridCol>
                <a:gridCol w="822960">
                  <a:extLst>
                    <a:ext uri="{9D8B030D-6E8A-4147-A177-3AD203B41FA5}">
                      <a16:colId xmlns:a16="http://schemas.microsoft.com/office/drawing/2014/main" val="30922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3717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Adela Arevalo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992216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Elizabet Torres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169697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Mirta Mendiburu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736047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Murcy Boy Disanto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327047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Anabella Caballero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189098910"/>
                  </a:ext>
                </a:extLst>
              </a:tr>
            </a:tbl>
          </a:graphicData>
        </a:graphic>
      </p:graphicFrame>
      <p:sp>
        <p:nvSpPr>
          <p:cNvPr id="4" name="Text Placeholder 3">
            <a:extLst>
              <a:ext uri="{FF2B5EF4-FFF2-40B4-BE49-F238E27FC236}">
                <a16:creationId xmlns:a16="http://schemas.microsoft.com/office/drawing/2014/main" id="{1AE930FF-550F-4872-9C34-3A358C7CF68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3258714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EA943-45E1-4937-AC90-BCEB0131D53D}"/>
              </a:ext>
            </a:extLst>
          </p:cNvPr>
          <p:cNvSpPr>
            <a:spLocks noGrp="1"/>
          </p:cNvSpPr>
          <p:nvPr>
            <p:ph type="title"/>
          </p:nvPr>
        </p:nvSpPr>
        <p:spPr/>
        <p:txBody>
          <a:bodyPr/>
          <a:lstStyle/>
          <a:p>
            <a:r>
              <a:rPr lang="en-US"/>
              <a:t>Facebook User Posts Table - 1 of 8</a:t>
            </a:r>
          </a:p>
        </p:txBody>
      </p:sp>
      <p:graphicFrame>
        <p:nvGraphicFramePr>
          <p:cNvPr id="5" name="Table Placeholder 4">
            <a:extLst>
              <a:ext uri="{FF2B5EF4-FFF2-40B4-BE49-F238E27FC236}">
                <a16:creationId xmlns:a16="http://schemas.microsoft.com/office/drawing/2014/main" id="{E8042424-5398-44B7-9897-05540E51FDD4}"/>
              </a:ext>
            </a:extLst>
          </p:cNvPr>
          <p:cNvGraphicFramePr>
            <a:graphicFrameLocks noGrp="1"/>
          </p:cNvGraphicFramePr>
          <p:nvPr>
            <p:ph type="tbl" sz="quarter" idx="13"/>
            <p:extLst>
              <p:ext uri="{D42A27DB-BD31-4B8C-83A1-F6EECF244321}">
                <p14:modId xmlns:p14="http://schemas.microsoft.com/office/powerpoint/2010/main" val="699051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33099579"/>
                    </a:ext>
                  </a:extLst>
                </a:gridCol>
                <a:gridCol w="822960">
                  <a:extLst>
                    <a:ext uri="{9D8B030D-6E8A-4147-A177-3AD203B41FA5}">
                      <a16:colId xmlns:a16="http://schemas.microsoft.com/office/drawing/2014/main" val="2743659447"/>
                    </a:ext>
                  </a:extLst>
                </a:gridCol>
                <a:gridCol w="822960">
                  <a:extLst>
                    <a:ext uri="{9D8B030D-6E8A-4147-A177-3AD203B41FA5}">
                      <a16:colId xmlns:a16="http://schemas.microsoft.com/office/drawing/2014/main" val="2733126672"/>
                    </a:ext>
                  </a:extLst>
                </a:gridCol>
                <a:gridCol w="822960">
                  <a:extLst>
                    <a:ext uri="{9D8B030D-6E8A-4147-A177-3AD203B41FA5}">
                      <a16:colId xmlns:a16="http://schemas.microsoft.com/office/drawing/2014/main" val="131771759"/>
                    </a:ext>
                  </a:extLst>
                </a:gridCol>
                <a:gridCol w="822960">
                  <a:extLst>
                    <a:ext uri="{9D8B030D-6E8A-4147-A177-3AD203B41FA5}">
                      <a16:colId xmlns:a16="http://schemas.microsoft.com/office/drawing/2014/main" val="1119754695"/>
                    </a:ext>
                  </a:extLst>
                </a:gridCol>
                <a:gridCol w="822960">
                  <a:extLst>
                    <a:ext uri="{9D8B030D-6E8A-4147-A177-3AD203B41FA5}">
                      <a16:colId xmlns:a16="http://schemas.microsoft.com/office/drawing/2014/main" val="1290889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35074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Pamela Mahona - 2017-10-31 23:29:07</a:t>
                      </a:r>
                      <a:r>
                        <a:rPr kumimoji="0" lang="es-ES" sz="1000" b="0" i="0" u="none" strike="noStrike" kern="1200" cap="none" spc="0" normalizeH="0" baseline="0" noProof="0">
                          <a:ln>
                            <a:noFill/>
                          </a:ln>
                          <a:solidFill>
                            <a:prstClr val="black"/>
                          </a:solidFill>
                          <a:effectLst/>
                          <a:uLnTx/>
                          <a:uFillTx/>
                          <a:latin typeface="+mn-lt"/>
                          <a:ea typeface="+mn-ea"/>
                          <a:cs typeface="+mn-cs"/>
                        </a:rPr>
                        <a:t>
Difundir la robaron d la puerta d los bomberos patente A050DHR
CUALQUIER DATO LLAMAR 2615260468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8561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Nancy Elizabeth Aurieme Aldao - 2017-10-30 16:41:00</a:t>
                      </a:r>
                      <a:r>
                        <a:rPr kumimoji="0" lang="es-ES" sz="1000" b="0" i="0" u="none" strike="noStrike" kern="1200" cap="none" spc="0" normalizeH="0" baseline="0" noProof="0">
                          <a:ln>
                            <a:noFill/>
                          </a:ln>
                          <a:solidFill>
                            <a:prstClr val="black"/>
                          </a:solidFill>
                          <a:effectLst/>
                          <a:uLnTx/>
                          <a:uFillTx/>
                          <a:latin typeface="+mn-lt"/>
                          <a:ea typeface="+mn-ea"/>
                          <a:cs typeface="+mn-cs"/>
                        </a:rPr>
                        <a:t>
Por favor hagan algo para que no haya pirotecnia para estas fiestas!!!!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4267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Alejandra de Morales - 2017-10-29 09:57:16</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6731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Alejandra de Morales - 2017-10-29 09:56:13</a:t>
                      </a:r>
                      <a:r>
                        <a:rPr kumimoji="0" lang="es-ES" sz="1000" b="0" i="0" u="none" strike="noStrike" kern="1200" cap="none" spc="0" normalizeH="0" baseline="0" noProof="0">
                          <a:ln>
                            <a:noFill/>
                          </a:ln>
                          <a:solidFill>
                            <a:prstClr val="black"/>
                          </a:solidFill>
                          <a:effectLst/>
                          <a:uLnTx/>
                          <a:uFillTx/>
                          <a:latin typeface="+mn-lt"/>
                          <a:ea typeface="+mn-ea"/>
                          <a:cs typeface="+mn-cs"/>
                        </a:rPr>
                        <a:t>
Sr.  Gobernador Alfredo Cornejo se que usted escucha al pueblo ,X favor tengan en cuenta que nuestra condición de celiacos no es X que seamos pudientes ...traten o controlen el precio de los productos  que consumimos que entre otras cosas no podemos comprar lo que consumimos en cualquier lado X que no los venden . Gracias X ocuparse a quien corresponda.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243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Vale Vale - 2017-10-28 08:53:52</a:t>
                      </a:r>
                      <a:r>
                        <a:rPr kumimoji="0" lang="es-ES" sz="1000" b="0" i="0" u="none" strike="noStrike" kern="1200" cap="none" spc="0" normalizeH="0" baseline="0" noProof="0">
                          <a:ln>
                            <a:noFill/>
                          </a:ln>
                          <a:solidFill>
                            <a:prstClr val="black"/>
                          </a:solidFill>
                          <a:effectLst/>
                          <a:uLnTx/>
                          <a:uFillTx/>
                          <a:latin typeface="+mn-lt"/>
                          <a:ea typeface="+mn-ea"/>
                          <a:cs typeface="+mn-cs"/>
                        </a:rPr>
                        <a:t>
buen dia quería saber cuando cobran los estatales...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65091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Mario Vilche - 2017-10-26 12:08:15</a:t>
                      </a:r>
                      <a:r>
                        <a:rPr kumimoji="0" lang="es-ES" sz="1000" b="0" i="0" u="none" strike="noStrike" kern="1200" cap="none" spc="0" normalizeH="0" baseline="0" noProof="0">
                          <a:ln>
                            <a:noFill/>
                          </a:ln>
                          <a:solidFill>
                            <a:prstClr val="black"/>
                          </a:solidFill>
                          <a:effectLst/>
                          <a:uLnTx/>
                          <a:uFillTx/>
                          <a:latin typeface="+mn-lt"/>
                          <a:ea typeface="+mn-ea"/>
                          <a:cs typeface="+mn-cs"/>
                        </a:rPr>
                        <a:t>
hola... ME ENCANTARIA QUE EN LOS TELEFONOS 4492001 Y LOS DEL CONI 4251124 Y 4252807 ALGIEN LOS ATIENDA. ES UNA VERGUENZA.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23286702"/>
                  </a:ext>
                </a:extLst>
              </a:tr>
            </a:tbl>
          </a:graphicData>
        </a:graphic>
      </p:graphicFrame>
      <p:sp>
        <p:nvSpPr>
          <p:cNvPr id="4" name="Text Placeholder 3">
            <a:extLst>
              <a:ext uri="{FF2B5EF4-FFF2-40B4-BE49-F238E27FC236}">
                <a16:creationId xmlns:a16="http://schemas.microsoft.com/office/drawing/2014/main" id="{C9FA5872-08AA-444B-8906-74A5AAE109B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862242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595BE-D00F-4817-BF0A-807C8D64712E}"/>
              </a:ext>
            </a:extLst>
          </p:cNvPr>
          <p:cNvSpPr>
            <a:spLocks noGrp="1"/>
          </p:cNvSpPr>
          <p:nvPr>
            <p:ph type="title"/>
          </p:nvPr>
        </p:nvSpPr>
        <p:spPr/>
        <p:txBody>
          <a:bodyPr/>
          <a:lstStyle/>
          <a:p>
            <a:r>
              <a:rPr lang="en-US"/>
              <a:t>Facebook User Posts Table - 2 of 8</a:t>
            </a:r>
          </a:p>
        </p:txBody>
      </p:sp>
      <p:graphicFrame>
        <p:nvGraphicFramePr>
          <p:cNvPr id="5" name="Table Placeholder 4">
            <a:extLst>
              <a:ext uri="{FF2B5EF4-FFF2-40B4-BE49-F238E27FC236}">
                <a16:creationId xmlns:a16="http://schemas.microsoft.com/office/drawing/2014/main" id="{BCC149EE-441F-42E3-A0E9-F7F9F6EA8A85}"/>
              </a:ext>
            </a:extLst>
          </p:cNvPr>
          <p:cNvGraphicFramePr>
            <a:graphicFrameLocks noGrp="1"/>
          </p:cNvGraphicFramePr>
          <p:nvPr>
            <p:ph type="tbl" sz="quarter" idx="13"/>
            <p:extLst>
              <p:ext uri="{D42A27DB-BD31-4B8C-83A1-F6EECF244321}">
                <p14:modId xmlns:p14="http://schemas.microsoft.com/office/powerpoint/2010/main" val="2274125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92667294"/>
                    </a:ext>
                  </a:extLst>
                </a:gridCol>
                <a:gridCol w="822960">
                  <a:extLst>
                    <a:ext uri="{9D8B030D-6E8A-4147-A177-3AD203B41FA5}">
                      <a16:colId xmlns:a16="http://schemas.microsoft.com/office/drawing/2014/main" val="1327577586"/>
                    </a:ext>
                  </a:extLst>
                </a:gridCol>
                <a:gridCol w="822960">
                  <a:extLst>
                    <a:ext uri="{9D8B030D-6E8A-4147-A177-3AD203B41FA5}">
                      <a16:colId xmlns:a16="http://schemas.microsoft.com/office/drawing/2014/main" val="1748120300"/>
                    </a:ext>
                  </a:extLst>
                </a:gridCol>
                <a:gridCol w="822960">
                  <a:extLst>
                    <a:ext uri="{9D8B030D-6E8A-4147-A177-3AD203B41FA5}">
                      <a16:colId xmlns:a16="http://schemas.microsoft.com/office/drawing/2014/main" val="2789929462"/>
                    </a:ext>
                  </a:extLst>
                </a:gridCol>
                <a:gridCol w="822960">
                  <a:extLst>
                    <a:ext uri="{9D8B030D-6E8A-4147-A177-3AD203B41FA5}">
                      <a16:colId xmlns:a16="http://schemas.microsoft.com/office/drawing/2014/main" val="344985431"/>
                    </a:ext>
                  </a:extLst>
                </a:gridCol>
                <a:gridCol w="822960">
                  <a:extLst>
                    <a:ext uri="{9D8B030D-6E8A-4147-A177-3AD203B41FA5}">
                      <a16:colId xmlns:a16="http://schemas.microsoft.com/office/drawing/2014/main" val="703439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10644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Bernardo Cisterna - 2017-10-25 15:45:01</a:t>
                      </a:r>
                      <a:r>
                        <a:rPr kumimoji="0" lang="es-ES" sz="1000" b="0" i="0" u="none" strike="noStrike" kern="1200" cap="none" spc="0" normalizeH="0" baseline="0" noProof="0">
                          <a:ln>
                            <a:noFill/>
                          </a:ln>
                          <a:solidFill>
                            <a:prstClr val="black"/>
                          </a:solidFill>
                          <a:effectLst/>
                          <a:uLnTx/>
                          <a:uFillTx/>
                          <a:latin typeface="+mn-lt"/>
                          <a:ea typeface="+mn-ea"/>
                          <a:cs typeface="+mn-cs"/>
                        </a:rPr>
                        <a:t>
consulta actas registro civil
Buenas tardes.
Estoy  tramitando una ciudadanía Italiana para lo cual necesito copias de las partidas de nacimiento, matrimonio y defuncion de mi padre, abuelos y bisabuelos. Dichas actas datan de 1920 en adelante.
Nacieron, se casaron y murieron en distintas ciudades de Mendoza (Tupungato, lujan de cuyo, chacras de coria, etc)
Mi consulta es si debo requerir las actas en la oficina del registro civil correspondiente a cada hecho o si en cambio puedo solicitar dichas actas en una sola sede. De ser así, ruego me indiquen en cual.
Muchas gracias por su atencion,
Bernardo Cisterna.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3012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Belu Jury - 2017-10-25 15:17:58</a:t>
                      </a:r>
                      <a:r>
                        <a:rPr kumimoji="0" lang="es-ES" sz="1000" b="0" i="0" u="none" strike="noStrike" kern="1200" cap="none" spc="0" normalizeH="0" baseline="0" noProof="0">
                          <a:ln>
                            <a:noFill/>
                          </a:ln>
                          <a:solidFill>
                            <a:prstClr val="black"/>
                          </a:solidFill>
                          <a:effectLst/>
                          <a:uLnTx/>
                          <a:uFillTx/>
                          <a:latin typeface="+mn-lt"/>
                          <a:ea typeface="+mn-ea"/>
                          <a:cs typeface="+mn-cs"/>
                        </a:rPr>
                        <a:t>
Buenos días. Hace tiempo anunciaron un próximo llamado a concurso para casa de gobierno. Pero no hay mucha información al respecto. Ya estamos a fin de mes y me gustaría saber si se hace o no; y como hacemos para poder acceder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3923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Gonzalo Ramirez Madrid - 2017-10-25 14:04:22</a:t>
                      </a:r>
                      <a:r>
                        <a:rPr kumimoji="0" lang="es-ES" sz="1000" b="0" i="0" u="none" strike="noStrike" kern="1200" cap="none" spc="0" normalizeH="0" baseline="0" noProof="0">
                          <a:ln>
                            <a:noFill/>
                          </a:ln>
                          <a:solidFill>
                            <a:prstClr val="black"/>
                          </a:solidFill>
                          <a:effectLst/>
                          <a:uLnTx/>
                          <a:uFillTx/>
                          <a:latin typeface="+mn-lt"/>
                          <a:ea typeface="+mn-ea"/>
                          <a:cs typeface="+mn-cs"/>
                        </a:rPr>
                        <a:t>
Estoy en ATM Mendoza del edificio de la casa de gobierno hace 2 horas! Tengo el número I213 y van todavía por el 148. Los empleados están en éxodo, yéndose de a uno hasta quedar solo unos pocos puestos. Es un desastre y una vergüenza!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58251852"/>
                  </a:ext>
                </a:extLst>
              </a:tr>
            </a:tbl>
          </a:graphicData>
        </a:graphic>
      </p:graphicFrame>
      <p:sp>
        <p:nvSpPr>
          <p:cNvPr id="4" name="Text Placeholder 3">
            <a:extLst>
              <a:ext uri="{FF2B5EF4-FFF2-40B4-BE49-F238E27FC236}">
                <a16:creationId xmlns:a16="http://schemas.microsoft.com/office/drawing/2014/main" id="{6A123BE7-A9AC-4816-9783-DE388C3F673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073459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D7A9E-D0D6-452D-946D-022FDAA6A6DA}"/>
              </a:ext>
            </a:extLst>
          </p:cNvPr>
          <p:cNvSpPr>
            <a:spLocks noGrp="1"/>
          </p:cNvSpPr>
          <p:nvPr>
            <p:ph type="title"/>
          </p:nvPr>
        </p:nvSpPr>
        <p:spPr/>
        <p:txBody>
          <a:bodyPr/>
          <a:lstStyle/>
          <a:p>
            <a:r>
              <a:rPr lang="en-US"/>
              <a:t>Facebook User Posts Table - 3 of 8</a:t>
            </a:r>
          </a:p>
        </p:txBody>
      </p:sp>
      <p:graphicFrame>
        <p:nvGraphicFramePr>
          <p:cNvPr id="5" name="Table Placeholder 4">
            <a:extLst>
              <a:ext uri="{FF2B5EF4-FFF2-40B4-BE49-F238E27FC236}">
                <a16:creationId xmlns:a16="http://schemas.microsoft.com/office/drawing/2014/main" id="{AC73F7AC-A034-40F8-B0C7-30969BF35F5A}"/>
              </a:ext>
            </a:extLst>
          </p:cNvPr>
          <p:cNvGraphicFramePr>
            <a:graphicFrameLocks noGrp="1"/>
          </p:cNvGraphicFramePr>
          <p:nvPr>
            <p:ph type="tbl" sz="quarter" idx="13"/>
            <p:extLst>
              <p:ext uri="{D42A27DB-BD31-4B8C-83A1-F6EECF244321}">
                <p14:modId xmlns:p14="http://schemas.microsoft.com/office/powerpoint/2010/main" val="3579769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98208358"/>
                    </a:ext>
                  </a:extLst>
                </a:gridCol>
                <a:gridCol w="822960">
                  <a:extLst>
                    <a:ext uri="{9D8B030D-6E8A-4147-A177-3AD203B41FA5}">
                      <a16:colId xmlns:a16="http://schemas.microsoft.com/office/drawing/2014/main" val="790605351"/>
                    </a:ext>
                  </a:extLst>
                </a:gridCol>
                <a:gridCol w="822960">
                  <a:extLst>
                    <a:ext uri="{9D8B030D-6E8A-4147-A177-3AD203B41FA5}">
                      <a16:colId xmlns:a16="http://schemas.microsoft.com/office/drawing/2014/main" val="1399043030"/>
                    </a:ext>
                  </a:extLst>
                </a:gridCol>
                <a:gridCol w="822960">
                  <a:extLst>
                    <a:ext uri="{9D8B030D-6E8A-4147-A177-3AD203B41FA5}">
                      <a16:colId xmlns:a16="http://schemas.microsoft.com/office/drawing/2014/main" val="1724078501"/>
                    </a:ext>
                  </a:extLst>
                </a:gridCol>
                <a:gridCol w="822960">
                  <a:extLst>
                    <a:ext uri="{9D8B030D-6E8A-4147-A177-3AD203B41FA5}">
                      <a16:colId xmlns:a16="http://schemas.microsoft.com/office/drawing/2014/main" val="11861621"/>
                    </a:ext>
                  </a:extLst>
                </a:gridCol>
                <a:gridCol w="822960">
                  <a:extLst>
                    <a:ext uri="{9D8B030D-6E8A-4147-A177-3AD203B41FA5}">
                      <a16:colId xmlns:a16="http://schemas.microsoft.com/office/drawing/2014/main" val="4048431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0251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Eva Sosa - 2017-10-25 07:02:19</a:t>
                      </a:r>
                      <a:r>
                        <a:rPr kumimoji="0" lang="es-ES" sz="1000" b="0" i="0" u="none" strike="noStrike" kern="1200" cap="none" spc="0" normalizeH="0" baseline="0" noProof="0">
                          <a:ln>
                            <a:noFill/>
                          </a:ln>
                          <a:solidFill>
                            <a:prstClr val="black"/>
                          </a:solidFill>
                          <a:effectLst/>
                          <a:uLnTx/>
                          <a:uFillTx/>
                          <a:latin typeface="+mn-lt"/>
                          <a:ea typeface="+mn-ea"/>
                          <a:cs typeface="+mn-cs"/>
                        </a:rPr>
                        <a:t>
Hola,,por favor,podrían ustedes hacer algo para q la gente q va a sacar turnos a la delegación d maipú,,espere adentro,,desde las cinco d la mañana todos esperando en la calle hasta las 7hs ,,los q pagamos una obra social,es para no tener q pasar x esto,al final es peor q esperar en el hospital público,desde ya muy agradecida si investigan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915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Eugenia Calderon - 2017-10-25 01:09:58</a:t>
                      </a:r>
                      <a:r>
                        <a:rPr kumimoji="0" lang="es-ES" sz="1000" b="0" i="0" u="none" strike="noStrike" kern="1200" cap="none" spc="0" normalizeH="0" baseline="0" noProof="0">
                          <a:ln>
                            <a:noFill/>
                          </a:ln>
                          <a:solidFill>
                            <a:prstClr val="black"/>
                          </a:solidFill>
                          <a:effectLst/>
                          <a:uLnTx/>
                          <a:uFillTx/>
                          <a:latin typeface="+mn-lt"/>
                          <a:ea typeface="+mn-ea"/>
                          <a:cs typeface="+mn-cs"/>
                        </a:rPr>
                        <a:t>
3:40hs de espera en el Hospital del Carmen. Nadie atiende y nos responde. Pedimos libro de queja y no nos lo entregan. Un desastre.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1041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Bea Sal - 2017-10-24 10:27:17</a:t>
                      </a:r>
                      <a:r>
                        <a:rPr kumimoji="0" lang="es-ES" sz="1000" b="0" i="0" u="none" strike="noStrike" kern="1200" cap="none" spc="0" normalizeH="0" baseline="0" noProof="0">
                          <a:ln>
                            <a:noFill/>
                          </a:ln>
                          <a:solidFill>
                            <a:prstClr val="black"/>
                          </a:solidFill>
                          <a:effectLst/>
                          <a:uLnTx/>
                          <a:uFillTx/>
                          <a:latin typeface="+mn-lt"/>
                          <a:ea typeface="+mn-ea"/>
                          <a:cs typeface="+mn-cs"/>
                        </a:rPr>
                        <a:t>
nadie atiende telefonos??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2556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Mendoza Gobierno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Luis Vilchez - 2017-10-21 00:22:18</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https://www.facebook.com/notes/luis-vilchez-escritor-de-poemas/poema-contundente-ii-luis-vilchez/248584032335455/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79697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Juan Carlos Bassani - 2017-10-20 19:31:32</a:t>
                      </a:r>
                      <a:r>
                        <a:rPr kumimoji="0" lang="es-ES" sz="1000" b="0" i="0" u="none" strike="noStrike" kern="1200" cap="none" spc="0" normalizeH="0" baseline="0" noProof="0">
                          <a:ln>
                            <a:noFill/>
                          </a:ln>
                          <a:solidFill>
                            <a:prstClr val="black"/>
                          </a:solidFill>
                          <a:effectLst/>
                          <a:uLnTx/>
                          <a:uFillTx/>
                          <a:latin typeface="+mn-lt"/>
                          <a:ea typeface="+mn-ea"/>
                          <a:cs typeface="+mn-cs"/>
                        </a:rPr>
                        <a:t>
LEY DE EMERGENCIA Y CATÁSTROFE PROYECTO,PARA MENDOZA- LOS BOMBEROS CIUDAD DE MENDOZA NECESITAN UN ESPACIO FÍSICO NADA 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55391901"/>
                  </a:ext>
                </a:extLst>
              </a:tr>
            </a:tbl>
          </a:graphicData>
        </a:graphic>
      </p:graphicFrame>
      <p:sp>
        <p:nvSpPr>
          <p:cNvPr id="4" name="Text Placeholder 3">
            <a:extLst>
              <a:ext uri="{FF2B5EF4-FFF2-40B4-BE49-F238E27FC236}">
                <a16:creationId xmlns:a16="http://schemas.microsoft.com/office/drawing/2014/main" id="{10A033F3-10F3-4571-9031-6E09CEA9014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0679820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B045E-8BC3-4376-A34F-0E3CD6E5B05C}"/>
              </a:ext>
            </a:extLst>
          </p:cNvPr>
          <p:cNvSpPr>
            <a:spLocks noGrp="1"/>
          </p:cNvSpPr>
          <p:nvPr>
            <p:ph type="title"/>
          </p:nvPr>
        </p:nvSpPr>
        <p:spPr/>
        <p:txBody>
          <a:bodyPr/>
          <a:lstStyle/>
          <a:p>
            <a:r>
              <a:rPr lang="en-US"/>
              <a:t>Facebook User Posts Table - 4 of 8</a:t>
            </a:r>
          </a:p>
        </p:txBody>
      </p:sp>
      <p:graphicFrame>
        <p:nvGraphicFramePr>
          <p:cNvPr id="5" name="Table Placeholder 4">
            <a:extLst>
              <a:ext uri="{FF2B5EF4-FFF2-40B4-BE49-F238E27FC236}">
                <a16:creationId xmlns:a16="http://schemas.microsoft.com/office/drawing/2014/main" id="{3C275342-A5C5-4569-B646-3E0C31A5DBC8}"/>
              </a:ext>
            </a:extLst>
          </p:cNvPr>
          <p:cNvGraphicFramePr>
            <a:graphicFrameLocks noGrp="1"/>
          </p:cNvGraphicFramePr>
          <p:nvPr>
            <p:ph type="tbl" sz="quarter" idx="13"/>
            <p:extLst>
              <p:ext uri="{D42A27DB-BD31-4B8C-83A1-F6EECF244321}">
                <p14:modId xmlns:p14="http://schemas.microsoft.com/office/powerpoint/2010/main" val="33422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48620407"/>
                    </a:ext>
                  </a:extLst>
                </a:gridCol>
                <a:gridCol w="822960">
                  <a:extLst>
                    <a:ext uri="{9D8B030D-6E8A-4147-A177-3AD203B41FA5}">
                      <a16:colId xmlns:a16="http://schemas.microsoft.com/office/drawing/2014/main" val="1898562353"/>
                    </a:ext>
                  </a:extLst>
                </a:gridCol>
                <a:gridCol w="822960">
                  <a:extLst>
                    <a:ext uri="{9D8B030D-6E8A-4147-A177-3AD203B41FA5}">
                      <a16:colId xmlns:a16="http://schemas.microsoft.com/office/drawing/2014/main" val="3740853448"/>
                    </a:ext>
                  </a:extLst>
                </a:gridCol>
                <a:gridCol w="822960">
                  <a:extLst>
                    <a:ext uri="{9D8B030D-6E8A-4147-A177-3AD203B41FA5}">
                      <a16:colId xmlns:a16="http://schemas.microsoft.com/office/drawing/2014/main" val="1048040661"/>
                    </a:ext>
                  </a:extLst>
                </a:gridCol>
                <a:gridCol w="822960">
                  <a:extLst>
                    <a:ext uri="{9D8B030D-6E8A-4147-A177-3AD203B41FA5}">
                      <a16:colId xmlns:a16="http://schemas.microsoft.com/office/drawing/2014/main" val="2896998461"/>
                    </a:ext>
                  </a:extLst>
                </a:gridCol>
                <a:gridCol w="822960">
                  <a:extLst>
                    <a:ext uri="{9D8B030D-6E8A-4147-A177-3AD203B41FA5}">
                      <a16:colId xmlns:a16="http://schemas.microsoft.com/office/drawing/2014/main" val="1972847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68800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 Carmody - 2017-10-20 12:24:52</a:t>
                      </a:r>
                      <a:r>
                        <a:rPr kumimoji="0" lang="es-ES" sz="1000" b="0" i="0" u="none" strike="noStrike" kern="1200" cap="none" spc="0" normalizeH="0" baseline="0" noProof="0">
                          <a:ln>
                            <a:noFill/>
                          </a:ln>
                          <a:solidFill>
                            <a:prstClr val="black"/>
                          </a:solidFill>
                          <a:effectLst/>
                          <a:uLnTx/>
                          <a:uFillTx/>
                          <a:latin typeface="+mn-lt"/>
                          <a:ea typeface="+mn-ea"/>
                          <a:cs typeface="+mn-cs"/>
                        </a:rPr>
                        <a:t>
Mi padre hace 23 años que murió, como es que este año figura como elector en el padrón de la ciudad de Mendoza?? y como tiene CUIT, que corrupción...
CARMODY, JUAN ALFREDO
MATRÍCULA N°
6845969
TIPO DE DOC.
DNI
DISTRITO
Mendoza
CIRCUITO ELECTORAL
19 - CIUDAD DE MENDOZA
SECCIÓN ELECTORAL
1 - CAPITAL
Establecimiento
4-067 OSVALDO BORGHI
Dirección
LAS MAGNOLIAS Y LOS VISCOS - BO.CANO
Mesa
197
Orden
285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5784284"/>
                  </a:ext>
                </a:extLst>
              </a:tr>
            </a:tbl>
          </a:graphicData>
        </a:graphic>
      </p:graphicFrame>
      <p:sp>
        <p:nvSpPr>
          <p:cNvPr id="4" name="Text Placeholder 3">
            <a:extLst>
              <a:ext uri="{FF2B5EF4-FFF2-40B4-BE49-F238E27FC236}">
                <a16:creationId xmlns:a16="http://schemas.microsoft.com/office/drawing/2014/main" id="{C1D1BD8D-9DE1-4B6B-88F7-0C90D0367BC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9653690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15CF3-00F2-477B-8410-698E621EF14A}"/>
              </a:ext>
            </a:extLst>
          </p:cNvPr>
          <p:cNvSpPr>
            <a:spLocks noGrp="1"/>
          </p:cNvSpPr>
          <p:nvPr>
            <p:ph type="title"/>
          </p:nvPr>
        </p:nvSpPr>
        <p:spPr/>
        <p:txBody>
          <a:bodyPr/>
          <a:lstStyle/>
          <a:p>
            <a:r>
              <a:rPr lang="en-US"/>
              <a:t>Facebook User Posts Table - 5 of 8</a:t>
            </a:r>
          </a:p>
        </p:txBody>
      </p:sp>
      <p:graphicFrame>
        <p:nvGraphicFramePr>
          <p:cNvPr id="5" name="Table Placeholder 4">
            <a:extLst>
              <a:ext uri="{FF2B5EF4-FFF2-40B4-BE49-F238E27FC236}">
                <a16:creationId xmlns:a16="http://schemas.microsoft.com/office/drawing/2014/main" id="{5E874199-8DB7-4720-95F4-B755D92D6236}"/>
              </a:ext>
            </a:extLst>
          </p:cNvPr>
          <p:cNvGraphicFramePr>
            <a:graphicFrameLocks noGrp="1"/>
          </p:cNvGraphicFramePr>
          <p:nvPr>
            <p:ph type="tbl" sz="quarter" idx="13"/>
            <p:extLst>
              <p:ext uri="{D42A27DB-BD31-4B8C-83A1-F6EECF244321}">
                <p14:modId xmlns:p14="http://schemas.microsoft.com/office/powerpoint/2010/main" val="2754271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38984622"/>
                    </a:ext>
                  </a:extLst>
                </a:gridCol>
                <a:gridCol w="822960">
                  <a:extLst>
                    <a:ext uri="{9D8B030D-6E8A-4147-A177-3AD203B41FA5}">
                      <a16:colId xmlns:a16="http://schemas.microsoft.com/office/drawing/2014/main" val="2243187328"/>
                    </a:ext>
                  </a:extLst>
                </a:gridCol>
                <a:gridCol w="822960">
                  <a:extLst>
                    <a:ext uri="{9D8B030D-6E8A-4147-A177-3AD203B41FA5}">
                      <a16:colId xmlns:a16="http://schemas.microsoft.com/office/drawing/2014/main" val="1729491330"/>
                    </a:ext>
                  </a:extLst>
                </a:gridCol>
                <a:gridCol w="822960">
                  <a:extLst>
                    <a:ext uri="{9D8B030D-6E8A-4147-A177-3AD203B41FA5}">
                      <a16:colId xmlns:a16="http://schemas.microsoft.com/office/drawing/2014/main" val="3408875194"/>
                    </a:ext>
                  </a:extLst>
                </a:gridCol>
                <a:gridCol w="822960">
                  <a:extLst>
                    <a:ext uri="{9D8B030D-6E8A-4147-A177-3AD203B41FA5}">
                      <a16:colId xmlns:a16="http://schemas.microsoft.com/office/drawing/2014/main" val="2016911932"/>
                    </a:ext>
                  </a:extLst>
                </a:gridCol>
                <a:gridCol w="822960">
                  <a:extLst>
                    <a:ext uri="{9D8B030D-6E8A-4147-A177-3AD203B41FA5}">
                      <a16:colId xmlns:a16="http://schemas.microsoft.com/office/drawing/2014/main" val="592148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8144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Juan Pablo Richard - 2017-10-19 16:44:59</a:t>
                      </a:r>
                      <a:r>
                        <a:rPr kumimoji="0" lang="es-ES" sz="1000" b="0" i="0" u="none" strike="noStrike" kern="1200" cap="none" spc="0" normalizeH="0" baseline="0" noProof="0">
                          <a:ln>
                            <a:noFill/>
                          </a:ln>
                          <a:solidFill>
                            <a:prstClr val="black"/>
                          </a:solidFill>
                          <a:effectLst/>
                          <a:uLnTx/>
                          <a:uFillTx/>
                          <a:latin typeface="+mn-lt"/>
                          <a:ea typeface="+mn-ea"/>
                          <a:cs typeface="+mn-cs"/>
                        </a:rPr>
                        <a:t>
Buenos dias, les dejo foto de alcantarilla en parque general san martin. Exelente la remodelacion, pero estas son una trampa mortal para ciclistas, espero se modifiquen. Desde ya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7800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Cristina Gamarra - 2017-10-17 18:40:42</a:t>
                      </a:r>
                      <a:r>
                        <a:rPr kumimoji="0" lang="es-ES" sz="1000" b="0" i="0" u="none" strike="noStrike" kern="1200" cap="none" spc="0" normalizeH="0" baseline="0" noProof="0">
                          <a:ln>
                            <a:noFill/>
                          </a:ln>
                          <a:solidFill>
                            <a:prstClr val="black"/>
                          </a:solidFill>
                          <a:effectLst/>
                          <a:uLnTx/>
                          <a:uFillTx/>
                          <a:latin typeface="+mn-lt"/>
                          <a:ea typeface="+mn-ea"/>
                          <a:cs typeface="+mn-cs"/>
                        </a:rPr>
                        <a:t>
Ola ! Perdón por el atrevimiento
Me llamo cristina y vivo en j c paz conurbano bonaerense...busque por todos los medios y al no conseguir .encontré esta pagina y es lo mas cerca que esta de una persona que vive allí en Mendoza ,,waymayen que tuvo 7 accidentes en 2 años el ultimo hace dis domingos atrás que cayo de espalda y que le están cambiado de calmantes diariamente..y no tiene la ayuda de ningún familiar .. Y mucho menos de su hijo ..y lo que yo necesitaba si es que ustedes me pueden guiar es una asistente social para visitarla y ver en las condiciones que se encuentra ..si fuera posible por favor comuniquenmen porque ella por audio dice que ya no soporta nas el dolor ..y que siente que se muere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795853"/>
                  </a:ext>
                </a:extLst>
              </a:tr>
            </a:tbl>
          </a:graphicData>
        </a:graphic>
      </p:graphicFrame>
      <p:sp>
        <p:nvSpPr>
          <p:cNvPr id="4" name="Text Placeholder 3">
            <a:extLst>
              <a:ext uri="{FF2B5EF4-FFF2-40B4-BE49-F238E27FC236}">
                <a16:creationId xmlns:a16="http://schemas.microsoft.com/office/drawing/2014/main" id="{49DCED34-2109-48D6-A4C0-1AE3E8D4E45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746943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525C8-4690-445B-A4DE-53088F2C41D4}"/>
              </a:ext>
            </a:extLst>
          </p:cNvPr>
          <p:cNvSpPr>
            <a:spLocks noGrp="1"/>
          </p:cNvSpPr>
          <p:nvPr>
            <p:ph type="title"/>
          </p:nvPr>
        </p:nvSpPr>
        <p:spPr/>
        <p:txBody>
          <a:bodyPr/>
          <a:lstStyle/>
          <a:p>
            <a:r>
              <a:rPr lang="en-US"/>
              <a:t>Facebook User Posts Table - 6 of 8</a:t>
            </a:r>
          </a:p>
        </p:txBody>
      </p:sp>
      <p:graphicFrame>
        <p:nvGraphicFramePr>
          <p:cNvPr id="5" name="Table Placeholder 4">
            <a:extLst>
              <a:ext uri="{FF2B5EF4-FFF2-40B4-BE49-F238E27FC236}">
                <a16:creationId xmlns:a16="http://schemas.microsoft.com/office/drawing/2014/main" id="{F28507E4-35CC-443F-9232-9B9E24A68EE0}"/>
              </a:ext>
            </a:extLst>
          </p:cNvPr>
          <p:cNvGraphicFramePr>
            <a:graphicFrameLocks noGrp="1"/>
          </p:cNvGraphicFramePr>
          <p:nvPr>
            <p:ph type="tbl" sz="quarter" idx="13"/>
            <p:extLst>
              <p:ext uri="{D42A27DB-BD31-4B8C-83A1-F6EECF244321}">
                <p14:modId xmlns:p14="http://schemas.microsoft.com/office/powerpoint/2010/main" val="3852015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56488914"/>
                    </a:ext>
                  </a:extLst>
                </a:gridCol>
                <a:gridCol w="822960">
                  <a:extLst>
                    <a:ext uri="{9D8B030D-6E8A-4147-A177-3AD203B41FA5}">
                      <a16:colId xmlns:a16="http://schemas.microsoft.com/office/drawing/2014/main" val="2485673241"/>
                    </a:ext>
                  </a:extLst>
                </a:gridCol>
                <a:gridCol w="822960">
                  <a:extLst>
                    <a:ext uri="{9D8B030D-6E8A-4147-A177-3AD203B41FA5}">
                      <a16:colId xmlns:a16="http://schemas.microsoft.com/office/drawing/2014/main" val="840252682"/>
                    </a:ext>
                  </a:extLst>
                </a:gridCol>
                <a:gridCol w="822960">
                  <a:extLst>
                    <a:ext uri="{9D8B030D-6E8A-4147-A177-3AD203B41FA5}">
                      <a16:colId xmlns:a16="http://schemas.microsoft.com/office/drawing/2014/main" val="210681577"/>
                    </a:ext>
                  </a:extLst>
                </a:gridCol>
                <a:gridCol w="822960">
                  <a:extLst>
                    <a:ext uri="{9D8B030D-6E8A-4147-A177-3AD203B41FA5}">
                      <a16:colId xmlns:a16="http://schemas.microsoft.com/office/drawing/2014/main" val="3214748184"/>
                    </a:ext>
                  </a:extLst>
                </a:gridCol>
                <a:gridCol w="822960">
                  <a:extLst>
                    <a:ext uri="{9D8B030D-6E8A-4147-A177-3AD203B41FA5}">
                      <a16:colId xmlns:a16="http://schemas.microsoft.com/office/drawing/2014/main" val="608539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86110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Diogenes Barbagallo - 2017-10-17 15:19:18</a:t>
                      </a:r>
                      <a:r>
                        <a:rPr kumimoji="0" lang="es-ES" sz="1000" b="0" i="0" u="none" strike="noStrike" kern="1200" cap="none" spc="0" normalizeH="0" baseline="0" noProof="0">
                          <a:ln>
                            <a:noFill/>
                          </a:ln>
                          <a:solidFill>
                            <a:prstClr val="black"/>
                          </a:solidFill>
                          <a:effectLst/>
                          <a:uLnTx/>
                          <a:uFillTx/>
                          <a:latin typeface="+mn-lt"/>
                          <a:ea typeface="+mn-ea"/>
                          <a:cs typeface="+mn-cs"/>
                        </a:rPr>
                        <a:t>
CON LAS COSAS LINDAS QUE PASAN EN LA FAMILIA
Otra novela de intrigas, ficciones y realidades de Alejandro Marin
www.cortemoslacarajo.blogspot.com
Jordi Gonorria, economista, cocinero y detective aficionado, y Quito Verdudo, ex comisario,  se topan con otro misterio. Cuando el hijo de un bodeguero es acusado por los homicidios de su esposa y su amante.
Tratando de encontrar claves que exculpen  al acusado, nuestros amigos recorren los libros escritos por la víctima. Uno que recoge historias de connotados personajes de la provincia argentina de Mendoza, vinculados a la elaboración de vinos, de mascaradas y de curiosidades.
Y otro que cuenta las correrías de renombrados promotores y sacadineros vinculados al colosal embeleco del futbol.
La historia también va develando secretos de familia, ocultos a las vergüenzas entre los pliegues de  silencios e hipocresías
Una historia en la que la ficción y la realidad se conjuntan hasta resultar difícil  disociarlas.
En su transcurso, nuestro econom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8891559"/>
                  </a:ext>
                </a:extLst>
              </a:tr>
            </a:tbl>
          </a:graphicData>
        </a:graphic>
      </p:graphicFrame>
      <p:sp>
        <p:nvSpPr>
          <p:cNvPr id="4" name="Text Placeholder 3">
            <a:extLst>
              <a:ext uri="{FF2B5EF4-FFF2-40B4-BE49-F238E27FC236}">
                <a16:creationId xmlns:a16="http://schemas.microsoft.com/office/drawing/2014/main" id="{A4679AE5-4032-4B08-A4E3-62194A8606B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9661656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A463F-42B0-4913-88DA-1A5C6F135A1F}"/>
              </a:ext>
            </a:extLst>
          </p:cNvPr>
          <p:cNvSpPr>
            <a:spLocks noGrp="1"/>
          </p:cNvSpPr>
          <p:nvPr>
            <p:ph type="title"/>
          </p:nvPr>
        </p:nvSpPr>
        <p:spPr/>
        <p:txBody>
          <a:bodyPr/>
          <a:lstStyle/>
          <a:p>
            <a:r>
              <a:rPr lang="en-US"/>
              <a:t>Facebook User Posts Table - 7 of 8</a:t>
            </a:r>
          </a:p>
        </p:txBody>
      </p:sp>
      <p:graphicFrame>
        <p:nvGraphicFramePr>
          <p:cNvPr id="5" name="Table Placeholder 4">
            <a:extLst>
              <a:ext uri="{FF2B5EF4-FFF2-40B4-BE49-F238E27FC236}">
                <a16:creationId xmlns:a16="http://schemas.microsoft.com/office/drawing/2014/main" id="{99A6E0F3-BFE6-41A6-992E-DF3583BC714D}"/>
              </a:ext>
            </a:extLst>
          </p:cNvPr>
          <p:cNvGraphicFramePr>
            <a:graphicFrameLocks noGrp="1"/>
          </p:cNvGraphicFramePr>
          <p:nvPr>
            <p:ph type="tbl" sz="quarter" idx="13"/>
            <p:extLst>
              <p:ext uri="{D42A27DB-BD31-4B8C-83A1-F6EECF244321}">
                <p14:modId xmlns:p14="http://schemas.microsoft.com/office/powerpoint/2010/main" val="1779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75819355"/>
                    </a:ext>
                  </a:extLst>
                </a:gridCol>
                <a:gridCol w="822960">
                  <a:extLst>
                    <a:ext uri="{9D8B030D-6E8A-4147-A177-3AD203B41FA5}">
                      <a16:colId xmlns:a16="http://schemas.microsoft.com/office/drawing/2014/main" val="1223403373"/>
                    </a:ext>
                  </a:extLst>
                </a:gridCol>
                <a:gridCol w="822960">
                  <a:extLst>
                    <a:ext uri="{9D8B030D-6E8A-4147-A177-3AD203B41FA5}">
                      <a16:colId xmlns:a16="http://schemas.microsoft.com/office/drawing/2014/main" val="3214723358"/>
                    </a:ext>
                  </a:extLst>
                </a:gridCol>
                <a:gridCol w="822960">
                  <a:extLst>
                    <a:ext uri="{9D8B030D-6E8A-4147-A177-3AD203B41FA5}">
                      <a16:colId xmlns:a16="http://schemas.microsoft.com/office/drawing/2014/main" val="2638214469"/>
                    </a:ext>
                  </a:extLst>
                </a:gridCol>
                <a:gridCol w="822960">
                  <a:extLst>
                    <a:ext uri="{9D8B030D-6E8A-4147-A177-3AD203B41FA5}">
                      <a16:colId xmlns:a16="http://schemas.microsoft.com/office/drawing/2014/main" val="3725338450"/>
                    </a:ext>
                  </a:extLst>
                </a:gridCol>
                <a:gridCol w="822960">
                  <a:extLst>
                    <a:ext uri="{9D8B030D-6E8A-4147-A177-3AD203B41FA5}">
                      <a16:colId xmlns:a16="http://schemas.microsoft.com/office/drawing/2014/main" val="3681895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27484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Sonia Altesor - 2017-10-17 12:56:27</a:t>
                      </a:r>
                      <a:r>
                        <a:rPr kumimoji="0" lang="es-ES" sz="1000" b="0" i="0" u="none" strike="noStrike" kern="1200" cap="none" spc="0" normalizeH="0" baseline="0" noProof="0">
                          <a:ln>
                            <a:noFill/>
                          </a:ln>
                          <a:solidFill>
                            <a:prstClr val="black"/>
                          </a:solidFill>
                          <a:effectLst/>
                          <a:uLnTx/>
                          <a:uFillTx/>
                          <a:latin typeface="+mn-lt"/>
                          <a:ea typeface="+mn-ea"/>
                          <a:cs typeface="+mn-cs"/>
                        </a:rPr>
                        <a:t>
Hola!
Quiero saber si tienen algún número nuevo, al cual me pueda comunicar para irformes..
4492000/01 no responden!!!
Otros números que brindan en la página y no responden son los del Centro de medicina preventiva "Dr Coni"..ya tengo turno para mañana..
Nececito con urgencia..despejar dudas y saber que es lo que tengo que llevar..(aparte de lo que detallan, quedan cosas sin explicación)
Por favor espero su respuesta.. desde ya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4415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Leandro Perez - 2017-10-16 19:26:01</a:t>
                      </a:r>
                      <a:r>
                        <a:rPr kumimoji="0" lang="es-ES" sz="1000" b="0" i="0" u="none" strike="noStrike" kern="1200" cap="none" spc="0" normalizeH="0" baseline="0" noProof="0">
                          <a:ln>
                            <a:noFill/>
                          </a:ln>
                          <a:solidFill>
                            <a:prstClr val="black"/>
                          </a:solidFill>
                          <a:effectLst/>
                          <a:uLnTx/>
                          <a:uFillTx/>
                          <a:latin typeface="+mn-lt"/>
                          <a:ea typeface="+mn-ea"/>
                          <a:cs typeface="+mn-cs"/>
                        </a:rPr>
                        <a:t>
Que lastima que la plaza mas grande de Mendoza (independencia) este llena de chorros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4494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Marcelo Rodriguez - 2017-10-16 12:58:45</a:t>
                      </a:r>
                      <a:r>
                        <a:rPr kumimoji="0" lang="es-ES" sz="1000" b="0" i="0" u="none" strike="noStrike" kern="1200" cap="none" spc="0" normalizeH="0" baseline="0" noProof="0">
                          <a:ln>
                            <a:noFill/>
                          </a:ln>
                          <a:solidFill>
                            <a:prstClr val="black"/>
                          </a:solidFill>
                          <a:effectLst/>
                          <a:uLnTx/>
                          <a:uFillTx/>
                          <a:latin typeface="+mn-lt"/>
                          <a:ea typeface="+mn-ea"/>
                          <a:cs typeface="+mn-cs"/>
                        </a:rPr>
                        <a:t>
https://www.facebook.com/marcelo.rodriguez.754918?hc_ref=ARTeQtwpji37ORGCEAWi069yJbxphVH09se7WrCAwZSNofrOAvrVDBk1MF5ll-vFHew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04481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Guasch Marcelo - 2017-10-14 00:00:22</a:t>
                      </a:r>
                      <a:r>
                        <a:rPr kumimoji="0" lang="es-ES" sz="1000" b="0" i="0" u="none" strike="noStrike" kern="1200" cap="none" spc="0" normalizeH="0" baseline="0" noProof="0">
                          <a:ln>
                            <a:noFill/>
                          </a:ln>
                          <a:solidFill>
                            <a:prstClr val="black"/>
                          </a:solidFill>
                          <a:effectLst/>
                          <a:uLnTx/>
                          <a:uFillTx/>
                          <a:latin typeface="+mn-lt"/>
                          <a:ea typeface="+mn-ea"/>
                          <a:cs typeface="+mn-cs"/>
                        </a:rPr>
                        <a:t>
Si visita San Rafael traiga su Pata de Conejo y recuerde que el Hospital Teodoro Shestacow no pertenece al recorrido "Los Caminos Del Vino"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9525182"/>
                  </a:ext>
                </a:extLst>
              </a:tr>
            </a:tbl>
          </a:graphicData>
        </a:graphic>
      </p:graphicFrame>
      <p:sp>
        <p:nvSpPr>
          <p:cNvPr id="4" name="Text Placeholder 3">
            <a:extLst>
              <a:ext uri="{FF2B5EF4-FFF2-40B4-BE49-F238E27FC236}">
                <a16:creationId xmlns:a16="http://schemas.microsoft.com/office/drawing/2014/main" id="{FA6D4EF5-4320-4087-B0B0-346ACBABE52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0994521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3A995-4026-4240-BA6F-0A77BA384BF7}"/>
              </a:ext>
            </a:extLst>
          </p:cNvPr>
          <p:cNvSpPr>
            <a:spLocks noGrp="1"/>
          </p:cNvSpPr>
          <p:nvPr>
            <p:ph type="title"/>
          </p:nvPr>
        </p:nvSpPr>
        <p:spPr/>
        <p:txBody>
          <a:bodyPr/>
          <a:lstStyle/>
          <a:p>
            <a:r>
              <a:rPr lang="en-US"/>
              <a:t>Facebook User Posts Table - 8 of 8</a:t>
            </a:r>
          </a:p>
        </p:txBody>
      </p:sp>
      <p:graphicFrame>
        <p:nvGraphicFramePr>
          <p:cNvPr id="5" name="Table Placeholder 4">
            <a:extLst>
              <a:ext uri="{FF2B5EF4-FFF2-40B4-BE49-F238E27FC236}">
                <a16:creationId xmlns:a16="http://schemas.microsoft.com/office/drawing/2014/main" id="{11822346-0F8B-4142-BE07-A2C578E394B4}"/>
              </a:ext>
            </a:extLst>
          </p:cNvPr>
          <p:cNvGraphicFramePr>
            <a:graphicFrameLocks noGrp="1"/>
          </p:cNvGraphicFramePr>
          <p:nvPr>
            <p:ph type="tbl" sz="quarter" idx="13"/>
            <p:extLst>
              <p:ext uri="{D42A27DB-BD31-4B8C-83A1-F6EECF244321}">
                <p14:modId xmlns:p14="http://schemas.microsoft.com/office/powerpoint/2010/main" val="1124853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24046419"/>
                    </a:ext>
                  </a:extLst>
                </a:gridCol>
                <a:gridCol w="822960">
                  <a:extLst>
                    <a:ext uri="{9D8B030D-6E8A-4147-A177-3AD203B41FA5}">
                      <a16:colId xmlns:a16="http://schemas.microsoft.com/office/drawing/2014/main" val="1895091145"/>
                    </a:ext>
                  </a:extLst>
                </a:gridCol>
                <a:gridCol w="822960">
                  <a:extLst>
                    <a:ext uri="{9D8B030D-6E8A-4147-A177-3AD203B41FA5}">
                      <a16:colId xmlns:a16="http://schemas.microsoft.com/office/drawing/2014/main" val="1070980788"/>
                    </a:ext>
                  </a:extLst>
                </a:gridCol>
                <a:gridCol w="822960">
                  <a:extLst>
                    <a:ext uri="{9D8B030D-6E8A-4147-A177-3AD203B41FA5}">
                      <a16:colId xmlns:a16="http://schemas.microsoft.com/office/drawing/2014/main" val="1711258000"/>
                    </a:ext>
                  </a:extLst>
                </a:gridCol>
                <a:gridCol w="822960">
                  <a:extLst>
                    <a:ext uri="{9D8B030D-6E8A-4147-A177-3AD203B41FA5}">
                      <a16:colId xmlns:a16="http://schemas.microsoft.com/office/drawing/2014/main" val="308706656"/>
                    </a:ext>
                  </a:extLst>
                </a:gridCol>
                <a:gridCol w="822960">
                  <a:extLst>
                    <a:ext uri="{9D8B030D-6E8A-4147-A177-3AD203B41FA5}">
                      <a16:colId xmlns:a16="http://schemas.microsoft.com/office/drawing/2014/main" val="3962480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7786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Guasch Marcelo - 2017-10-14 00:00:22</a:t>
                      </a:r>
                      <a:r>
                        <a:rPr kumimoji="0" lang="es-ES" sz="1000" b="0" i="0" u="none" strike="noStrike" kern="1200" cap="none" spc="0" normalizeH="0" baseline="0" noProof="0">
                          <a:ln>
                            <a:noFill/>
                          </a:ln>
                          <a:solidFill>
                            <a:prstClr val="black"/>
                          </a:solidFill>
                          <a:effectLst/>
                          <a:uLnTx/>
                          <a:uFillTx/>
                          <a:latin typeface="+mn-lt"/>
                          <a:ea typeface="+mn-ea"/>
                          <a:cs typeface="+mn-cs"/>
                        </a:rPr>
                        <a:t>
Si visita San Rafael traiga su Pata de Conejo y recuerde que el Hospital Teodoro Shestacow no pertenece al recorrido "Los Caminos Del Vino"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6620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Hugo Miconi - 2017-10-11 11:23:59</a:t>
                      </a:r>
                      <a:r>
                        <a:rPr kumimoji="0" lang="es-ES" sz="1000" b="0" i="0" u="none" strike="noStrike" kern="1200" cap="none" spc="0" normalizeH="0" baseline="0" noProof="0">
                          <a:ln>
                            <a:noFill/>
                          </a:ln>
                          <a:solidFill>
                            <a:prstClr val="black"/>
                          </a:solidFill>
                          <a:effectLst/>
                          <a:uLnTx/>
                          <a:uFillTx/>
                          <a:latin typeface="+mn-lt"/>
                          <a:ea typeface="+mn-ea"/>
                          <a:cs typeface="+mn-cs"/>
                        </a:rPr>
                        <a:t>
HOLA, A PARTIR DE QUE FECHA SE PUEDE RESERVAR ENTRADAS PARA VENDIMIA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0822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Oriana Camaño - 2017-10-07 10:54:05</a:t>
                      </a:r>
                      <a:r>
                        <a:rPr kumimoji="0" lang="es-ES" sz="1000" b="0" i="0" u="none" strike="noStrike" kern="1200" cap="none" spc="0" normalizeH="0" baseline="0" noProof="0">
                          <a:ln>
                            <a:noFill/>
                          </a:ln>
                          <a:solidFill>
                            <a:prstClr val="black"/>
                          </a:solidFill>
                          <a:effectLst/>
                          <a:uLnTx/>
                          <a:uFillTx/>
                          <a:latin typeface="+mn-lt"/>
                          <a:ea typeface="+mn-ea"/>
                          <a:cs typeface="+mn-cs"/>
                        </a:rPr>
                        <a:t>
El servicio de troles es pésimo,  estuve esperando 45 minutos para que pase, le pregunto a un chofer si estaba pasando el trole Inc y que contesta y bueno si no viene tómate otro pendeja. Un asco y una falta de respeto para el usuario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2887008"/>
                  </a:ext>
                </a:extLst>
              </a:tr>
            </a:tbl>
          </a:graphicData>
        </a:graphic>
      </p:graphicFrame>
      <p:sp>
        <p:nvSpPr>
          <p:cNvPr id="4" name="Text Placeholder 3">
            <a:extLst>
              <a:ext uri="{FF2B5EF4-FFF2-40B4-BE49-F238E27FC236}">
                <a16:creationId xmlns:a16="http://schemas.microsoft.com/office/drawing/2014/main" id="{A28FA543-E29A-4A70-9B9C-FC4D362E6AF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2642135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F2EA9-6DB1-4FF1-9383-7D0759E9C8AC}"/>
              </a:ext>
            </a:extLst>
          </p:cNvPr>
          <p:cNvSpPr>
            <a:spLocks noGrp="1"/>
          </p:cNvSpPr>
          <p:nvPr>
            <p:ph type="title"/>
          </p:nvPr>
        </p:nvSpPr>
        <p:spPr/>
        <p:txBody>
          <a:bodyPr/>
          <a:lstStyle/>
          <a:p>
            <a:r>
              <a:rPr lang="en-US"/>
              <a:t>Facebook Questions Table - 1 of 3</a:t>
            </a:r>
          </a:p>
        </p:txBody>
      </p:sp>
      <p:graphicFrame>
        <p:nvGraphicFramePr>
          <p:cNvPr id="5" name="Table Placeholder 4">
            <a:extLst>
              <a:ext uri="{FF2B5EF4-FFF2-40B4-BE49-F238E27FC236}">
                <a16:creationId xmlns:a16="http://schemas.microsoft.com/office/drawing/2014/main" id="{0DC95733-A96D-4F56-8D64-FF9126C24BF6}"/>
              </a:ext>
            </a:extLst>
          </p:cNvPr>
          <p:cNvGraphicFramePr>
            <a:graphicFrameLocks noGrp="1"/>
          </p:cNvGraphicFramePr>
          <p:nvPr>
            <p:ph type="tbl" sz="quarter" idx="13"/>
            <p:extLst>
              <p:ext uri="{D42A27DB-BD31-4B8C-83A1-F6EECF244321}">
                <p14:modId xmlns:p14="http://schemas.microsoft.com/office/powerpoint/2010/main" val="1551941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72704208"/>
                    </a:ext>
                  </a:extLst>
                </a:gridCol>
                <a:gridCol w="1645920">
                  <a:extLst>
                    <a:ext uri="{9D8B030D-6E8A-4147-A177-3AD203B41FA5}">
                      <a16:colId xmlns:a16="http://schemas.microsoft.com/office/drawing/2014/main" val="2870463027"/>
                    </a:ext>
                  </a:extLst>
                </a:gridCol>
                <a:gridCol w="822960">
                  <a:extLst>
                    <a:ext uri="{9D8B030D-6E8A-4147-A177-3AD203B41FA5}">
                      <a16:colId xmlns:a16="http://schemas.microsoft.com/office/drawing/2014/main" val="124554428"/>
                    </a:ext>
                  </a:extLst>
                </a:gridCol>
                <a:gridCol w="822960">
                  <a:extLst>
                    <a:ext uri="{9D8B030D-6E8A-4147-A177-3AD203B41FA5}">
                      <a16:colId xmlns:a16="http://schemas.microsoft.com/office/drawing/2014/main" val="4007011556"/>
                    </a:ext>
                  </a:extLst>
                </a:gridCol>
                <a:gridCol w="822960">
                  <a:extLst>
                    <a:ext uri="{9D8B030D-6E8A-4147-A177-3AD203B41FA5}">
                      <a16:colId xmlns:a16="http://schemas.microsoft.com/office/drawing/2014/main" val="1473852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361540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Bea Sal - 2017-10-24 09:27:17</a:t>
                      </a:r>
                      <a:r>
                        <a:rPr kumimoji="0" lang="es-ES" sz="1000" b="0" i="0" u="none" strike="noStrike" kern="1200" cap="none" spc="0" normalizeH="0" baseline="0" noProof="0">
                          <a:ln>
                            <a:noFill/>
                          </a:ln>
                          <a:solidFill>
                            <a:prstClr val="black"/>
                          </a:solidFill>
                          <a:effectLst/>
                          <a:uLnTx/>
                          <a:uFillTx/>
                          <a:latin typeface="+mn-lt"/>
                          <a:ea typeface="+mn-ea"/>
                          <a:cs typeface="+mn-cs"/>
                        </a:rPr>
                        <a:t>
nadie atiende telefonos??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7748555"/>
                  </a:ext>
                </a:extLst>
              </a:tr>
            </a:tbl>
          </a:graphicData>
        </a:graphic>
      </p:graphicFrame>
      <p:sp>
        <p:nvSpPr>
          <p:cNvPr id="4" name="Text Placeholder 3">
            <a:extLst>
              <a:ext uri="{FF2B5EF4-FFF2-40B4-BE49-F238E27FC236}">
                <a16:creationId xmlns:a16="http://schemas.microsoft.com/office/drawing/2014/main" id="{FA2E84A8-38F1-467B-AA6E-8A8EDDE8191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5823670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FC91D-BFD9-46BC-BD51-1258030CBF20}"/>
              </a:ext>
            </a:extLst>
          </p:cNvPr>
          <p:cNvSpPr>
            <a:spLocks noGrp="1"/>
          </p:cNvSpPr>
          <p:nvPr>
            <p:ph type="title"/>
          </p:nvPr>
        </p:nvSpPr>
        <p:spPr/>
        <p:txBody>
          <a:bodyPr/>
          <a:lstStyle/>
          <a:p>
            <a:r>
              <a:rPr lang="en-US"/>
              <a:t>Facebook Questions Table - 2 of 3</a:t>
            </a:r>
          </a:p>
        </p:txBody>
      </p:sp>
      <p:graphicFrame>
        <p:nvGraphicFramePr>
          <p:cNvPr id="5" name="Table Placeholder 4">
            <a:extLst>
              <a:ext uri="{FF2B5EF4-FFF2-40B4-BE49-F238E27FC236}">
                <a16:creationId xmlns:a16="http://schemas.microsoft.com/office/drawing/2014/main" id="{49C5BA14-2171-4B7E-9A09-C42FC290C45D}"/>
              </a:ext>
            </a:extLst>
          </p:cNvPr>
          <p:cNvGraphicFramePr>
            <a:graphicFrameLocks noGrp="1"/>
          </p:cNvGraphicFramePr>
          <p:nvPr>
            <p:ph type="tbl" sz="quarter" idx="13"/>
            <p:extLst>
              <p:ext uri="{D42A27DB-BD31-4B8C-83A1-F6EECF244321}">
                <p14:modId xmlns:p14="http://schemas.microsoft.com/office/powerpoint/2010/main" val="148565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66395233"/>
                    </a:ext>
                  </a:extLst>
                </a:gridCol>
                <a:gridCol w="1645920">
                  <a:extLst>
                    <a:ext uri="{9D8B030D-6E8A-4147-A177-3AD203B41FA5}">
                      <a16:colId xmlns:a16="http://schemas.microsoft.com/office/drawing/2014/main" val="231268823"/>
                    </a:ext>
                  </a:extLst>
                </a:gridCol>
                <a:gridCol w="822960">
                  <a:extLst>
                    <a:ext uri="{9D8B030D-6E8A-4147-A177-3AD203B41FA5}">
                      <a16:colId xmlns:a16="http://schemas.microsoft.com/office/drawing/2014/main" val="2950868751"/>
                    </a:ext>
                  </a:extLst>
                </a:gridCol>
                <a:gridCol w="822960">
                  <a:extLst>
                    <a:ext uri="{9D8B030D-6E8A-4147-A177-3AD203B41FA5}">
                      <a16:colId xmlns:a16="http://schemas.microsoft.com/office/drawing/2014/main" val="3535616496"/>
                    </a:ext>
                  </a:extLst>
                </a:gridCol>
                <a:gridCol w="822960">
                  <a:extLst>
                    <a:ext uri="{9D8B030D-6E8A-4147-A177-3AD203B41FA5}">
                      <a16:colId xmlns:a16="http://schemas.microsoft.com/office/drawing/2014/main" val="71493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789928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Ale Carmody - 2017-10-20 11:24:52</a:t>
                      </a:r>
                      <a:r>
                        <a:rPr kumimoji="0" lang="es-ES" sz="1000" b="0" i="0" u="none" strike="noStrike" kern="1200" cap="none" spc="0" normalizeH="0" baseline="0" noProof="0">
                          <a:ln>
                            <a:noFill/>
                          </a:ln>
                          <a:solidFill>
                            <a:prstClr val="black"/>
                          </a:solidFill>
                          <a:effectLst/>
                          <a:uLnTx/>
                          <a:uFillTx/>
                          <a:latin typeface="+mn-lt"/>
                          <a:ea typeface="+mn-ea"/>
                          <a:cs typeface="+mn-cs"/>
                        </a:rPr>
                        <a:t>
Mi padre hace 23 años que murió, como es que este año figura como elector en el padrón de la ciudad de Mendoza?? y como tiene CUIT, que corrupción...
CARMODY, JUAN ALFREDO
MATRÍCULA N°
6845969
TIPO DE DOC.
DNI
DISTRITO
Mendoza
CIRCUITO ELECTORAL
19 - CIUDAD DE MENDOZA
SECCIÓN ELECTORAL
1 - CAPITAL
Establecimiento
4-067 OSVALDO BORGHI
Dirección
LAS MAGNOLIAS Y LOS VISCOS - BO.CANO
Mesa
197
Orden
285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48822960"/>
                  </a:ext>
                </a:extLst>
              </a:tr>
            </a:tbl>
          </a:graphicData>
        </a:graphic>
      </p:graphicFrame>
      <p:sp>
        <p:nvSpPr>
          <p:cNvPr id="4" name="Text Placeholder 3">
            <a:extLst>
              <a:ext uri="{FF2B5EF4-FFF2-40B4-BE49-F238E27FC236}">
                <a16:creationId xmlns:a16="http://schemas.microsoft.com/office/drawing/2014/main" id="{A0229F99-D215-4FE3-81B3-C49A5B37B05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5905401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4198F-0A18-4FCD-9473-B7D689ED8E9C}"/>
              </a:ext>
            </a:extLst>
          </p:cNvPr>
          <p:cNvSpPr>
            <a:spLocks noGrp="1"/>
          </p:cNvSpPr>
          <p:nvPr>
            <p:ph type="title"/>
          </p:nvPr>
        </p:nvSpPr>
        <p:spPr/>
        <p:txBody>
          <a:bodyPr/>
          <a:lstStyle/>
          <a:p>
            <a:r>
              <a:rPr lang="en-US"/>
              <a:t>Facebook Questions Table - 3 of 3</a:t>
            </a:r>
          </a:p>
        </p:txBody>
      </p:sp>
      <p:graphicFrame>
        <p:nvGraphicFramePr>
          <p:cNvPr id="5" name="Table Placeholder 4">
            <a:extLst>
              <a:ext uri="{FF2B5EF4-FFF2-40B4-BE49-F238E27FC236}">
                <a16:creationId xmlns:a16="http://schemas.microsoft.com/office/drawing/2014/main" id="{38AB7697-6F48-4A6C-82FB-D7801D9499D9}"/>
              </a:ext>
            </a:extLst>
          </p:cNvPr>
          <p:cNvGraphicFramePr>
            <a:graphicFrameLocks noGrp="1"/>
          </p:cNvGraphicFramePr>
          <p:nvPr>
            <p:ph type="tbl" sz="quarter" idx="13"/>
            <p:extLst>
              <p:ext uri="{D42A27DB-BD31-4B8C-83A1-F6EECF244321}">
                <p14:modId xmlns:p14="http://schemas.microsoft.com/office/powerpoint/2010/main" val="2746089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03206227"/>
                    </a:ext>
                  </a:extLst>
                </a:gridCol>
                <a:gridCol w="1645920">
                  <a:extLst>
                    <a:ext uri="{9D8B030D-6E8A-4147-A177-3AD203B41FA5}">
                      <a16:colId xmlns:a16="http://schemas.microsoft.com/office/drawing/2014/main" val="3615530886"/>
                    </a:ext>
                  </a:extLst>
                </a:gridCol>
                <a:gridCol w="822960">
                  <a:extLst>
                    <a:ext uri="{9D8B030D-6E8A-4147-A177-3AD203B41FA5}">
                      <a16:colId xmlns:a16="http://schemas.microsoft.com/office/drawing/2014/main" val="256022225"/>
                    </a:ext>
                  </a:extLst>
                </a:gridCol>
                <a:gridCol w="822960">
                  <a:extLst>
                    <a:ext uri="{9D8B030D-6E8A-4147-A177-3AD203B41FA5}">
                      <a16:colId xmlns:a16="http://schemas.microsoft.com/office/drawing/2014/main" val="4181662481"/>
                    </a:ext>
                  </a:extLst>
                </a:gridCol>
                <a:gridCol w="822960">
                  <a:extLst>
                    <a:ext uri="{9D8B030D-6E8A-4147-A177-3AD203B41FA5}">
                      <a16:colId xmlns:a16="http://schemas.microsoft.com/office/drawing/2014/main" val="10490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25412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Hugo Miconi - 2017-10-11 10:23:59</a:t>
                      </a:r>
                      <a:r>
                        <a:rPr kumimoji="0" lang="es-ES" sz="1000" b="0" i="0" u="none" strike="noStrike" kern="1200" cap="none" spc="0" normalizeH="0" baseline="0" noProof="0">
                          <a:ln>
                            <a:noFill/>
                          </a:ln>
                          <a:solidFill>
                            <a:prstClr val="black"/>
                          </a:solidFill>
                          <a:effectLst/>
                          <a:uLnTx/>
                          <a:uFillTx/>
                          <a:latin typeface="+mn-lt"/>
                          <a:ea typeface="+mn-ea"/>
                          <a:cs typeface="+mn-cs"/>
                        </a:rPr>
                        <a:t>
HOLA, A PARTIR DE QUE FECHA SE PUEDE RESERVAR ENTRADAS PARA VENDIMIA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34960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Lui Pagano - 2017-10-06 10:18:05</a:t>
                      </a:r>
                      <a:r>
                        <a:rPr kumimoji="0" lang="es-ES" sz="1000" b="0" i="0" u="none" strike="noStrike" kern="1200" cap="none" spc="0" normalizeH="0" baseline="0" noProof="0">
                          <a:ln>
                            <a:noFill/>
                          </a:ln>
                          <a:solidFill>
                            <a:prstClr val="black"/>
                          </a:solidFill>
                          <a:effectLst/>
                          <a:uLnTx/>
                          <a:uFillTx/>
                          <a:latin typeface="+mn-lt"/>
                          <a:ea typeface="+mn-ea"/>
                          <a:cs typeface="+mn-cs"/>
                        </a:rPr>
                        <a:t>
Sr. Gobernador soy docente jubilada con 25 horas cátedras suplentes x lo q me deben las VACACIONES NO GOZADAS. Hice el reclaim correspondiente x not a a Dirección de Administración y me tienen cómo maleta de loco de un lado para el otro. El motivo es FALTA DR PLATA por qué? Si lo trabajé y me corresponde q están esperando?$$$$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77671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Caro Moyano - 2017-10-02 11:14:44</a:t>
                      </a:r>
                      <a:r>
                        <a:rPr kumimoji="0" lang="es-ES" sz="1000" b="0" i="0" u="none" strike="noStrike" kern="1200" cap="none" spc="0" normalizeH="0" baseline="0" noProof="0">
                          <a:ln>
                            <a:noFill/>
                          </a:ln>
                          <a:solidFill>
                            <a:prstClr val="black"/>
                          </a:solidFill>
                          <a:effectLst/>
                          <a:uLnTx/>
                          <a:uFillTx/>
                          <a:latin typeface="+mn-lt"/>
                          <a:ea typeface="+mn-ea"/>
                          <a:cs typeface="+mn-cs"/>
                        </a:rPr>
                        <a:t>
Estimados podran arreglar el puentecito de madera que cruza el zanjon en Peltier y Belgrano? ya que estan arreglando todo, le faltan varias tablas es un peligro.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78905829"/>
                  </a:ext>
                </a:extLst>
              </a:tr>
            </a:tbl>
          </a:graphicData>
        </a:graphic>
      </p:graphicFrame>
      <p:sp>
        <p:nvSpPr>
          <p:cNvPr id="4" name="Text Placeholder 3">
            <a:extLst>
              <a:ext uri="{FF2B5EF4-FFF2-40B4-BE49-F238E27FC236}">
                <a16:creationId xmlns:a16="http://schemas.microsoft.com/office/drawing/2014/main" id="{109582C9-CE33-43D8-9CA5-AA58538F324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325703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AFF54-FE15-4925-854A-D2963A4F6E6F}"/>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FB4A20E9-B380-4026-9C94-A0978FC32A8C}"/>
              </a:ext>
            </a:extLst>
          </p:cNvPr>
          <p:cNvGraphicFramePr>
            <a:graphicFrameLocks noGrp="1"/>
          </p:cNvGraphicFramePr>
          <p:nvPr>
            <p:ph type="chart" sz="quarter" idx="13"/>
            <p:extLst>
              <p:ext uri="{D42A27DB-BD31-4B8C-83A1-F6EECF244321}">
                <p14:modId xmlns:p14="http://schemas.microsoft.com/office/powerpoint/2010/main" val="621838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46396F-9798-496F-9B20-9B17F0A74E6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5FFA6DE-F4D7-42B4-B531-A5013D9661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72266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1586</Words>
  <Application>Microsoft Office PowerPoint</Application>
  <PresentationFormat>On-screen Show (4:3)</PresentationFormat>
  <Paragraphs>685</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Reporte Facebook</vt:lpstr>
      <vt:lpstr>Facebook Fans Total</vt:lpstr>
      <vt:lpstr>Facebook Key Metrics Table</vt:lpstr>
      <vt:lpstr>Facebook Key Metrics Radar</vt:lpstr>
      <vt:lpstr>Facebook Interaction Rate</vt:lpstr>
      <vt:lpstr>Facebook Fans Change Per Weekday</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8</vt:lpstr>
      <vt:lpstr>Facebook User Posts Table - 2 of 8</vt:lpstr>
      <vt:lpstr>Facebook User Posts Table - 3 of 8</vt:lpstr>
      <vt:lpstr>Facebook User Posts Table - 4 of 8</vt:lpstr>
      <vt:lpstr>Facebook User Posts Table - 5 of 8</vt:lpstr>
      <vt:lpstr>Facebook User Posts Table - 6 of 8</vt:lpstr>
      <vt:lpstr>Facebook User Posts Table - 7 of 8</vt:lpstr>
      <vt:lpstr>Facebook User Posts Table - 8 of 8</vt:lpstr>
      <vt:lpstr>Facebook Questions Table - 1 of 3</vt:lpstr>
      <vt:lpstr>Facebook Questions Table - 2 of 3</vt:lpstr>
      <vt:lpstr>Facebook Questions Table - 3 of 3</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2017-11-03T18:54:49Z</dcterms:created>
  <dcterms:modified xsi:type="dcterms:W3CDTF">2017-11-03T18:55:48Z</dcterms:modified>
</cp:coreProperties>
</file>