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61760</c:v>
                </c:pt>
                <c:pt idx="1">
                  <c:v>61908</c:v>
                </c:pt>
                <c:pt idx="2">
                  <c:v>62054</c:v>
                </c:pt>
                <c:pt idx="3">
                  <c:v>62223</c:v>
                </c:pt>
                <c:pt idx="4">
                  <c:v>62494</c:v>
                </c:pt>
                <c:pt idx="5">
                  <c:v>62975</c:v>
                </c:pt>
                <c:pt idx="6">
                  <c:v>63077</c:v>
                </c:pt>
                <c:pt idx="7">
                  <c:v>63113</c:v>
                </c:pt>
                <c:pt idx="8">
                  <c:v>63137</c:v>
                </c:pt>
                <c:pt idx="9">
                  <c:v>63160</c:v>
                </c:pt>
                <c:pt idx="10">
                  <c:v>63198</c:v>
                </c:pt>
                <c:pt idx="11">
                  <c:v>63218</c:v>
                </c:pt>
                <c:pt idx="12">
                  <c:v>63226</c:v>
                </c:pt>
                <c:pt idx="13">
                  <c:v>63237</c:v>
                </c:pt>
                <c:pt idx="14">
                  <c:v>63244</c:v>
                </c:pt>
                <c:pt idx="15">
                  <c:v>63249</c:v>
                </c:pt>
                <c:pt idx="16">
                  <c:v>63250</c:v>
                </c:pt>
                <c:pt idx="17">
                  <c:v>63262</c:v>
                </c:pt>
                <c:pt idx="18">
                  <c:v>63268</c:v>
                </c:pt>
                <c:pt idx="19">
                  <c:v>63274</c:v>
                </c:pt>
                <c:pt idx="20">
                  <c:v>63286</c:v>
                </c:pt>
                <c:pt idx="21">
                  <c:v>63295</c:v>
                </c:pt>
                <c:pt idx="22">
                  <c:v>63352</c:v>
                </c:pt>
                <c:pt idx="23">
                  <c:v>63360</c:v>
                </c:pt>
                <c:pt idx="24">
                  <c:v>63370</c:v>
                </c:pt>
                <c:pt idx="25">
                  <c:v>63378</c:v>
                </c:pt>
                <c:pt idx="26">
                  <c:v>63385</c:v>
                </c:pt>
                <c:pt idx="27">
                  <c:v>63379</c:v>
                </c:pt>
                <c:pt idx="28">
                  <c:v>63379</c:v>
                </c:pt>
                <c:pt idx="29">
                  <c:v>63387</c:v>
                </c:pt>
                <c:pt idx="30">
                  <c:v>63388</c:v>
                </c:pt>
              </c:numCache>
            </c:numRef>
          </c:val>
          <c:smooth val="0"/>
          <c:extLst>
            <c:ext xmlns:c16="http://schemas.microsoft.com/office/drawing/2014/chart" uri="{C3380CC4-5D6E-409C-BE32-E72D297353CC}">
              <c16:uniqueId val="{00000000-78DF-4E01-91D1-A0E003434AC8}"/>
            </c:ext>
          </c:extLst>
        </c:ser>
        <c:dLbls>
          <c:showLegendKey val="0"/>
          <c:showVal val="0"/>
          <c:showCatName val="0"/>
          <c:showSerName val="0"/>
          <c:showPercent val="0"/>
          <c:showBubbleSize val="0"/>
        </c:dLbls>
        <c:smooth val="0"/>
        <c:axId val="292630576"/>
        <c:axId val="292630904"/>
      </c:lineChart>
      <c:dateAx>
        <c:axId val="29263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30904"/>
        <c:crosses val="autoZero"/>
        <c:auto val="1"/>
        <c:lblOffset val="100"/>
        <c:baseTimeUnit val="days"/>
      </c:dateAx>
      <c:valAx>
        <c:axId val="29263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3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0D85-435A-9A24-B9027A959CB8}"/>
            </c:ext>
          </c:extLst>
        </c:ser>
        <c:dLbls>
          <c:showLegendKey val="0"/>
          <c:showVal val="0"/>
          <c:showCatName val="0"/>
          <c:showSerName val="0"/>
          <c:showPercent val="0"/>
          <c:showBubbleSize val="0"/>
        </c:dLbls>
        <c:axId val="228258576"/>
        <c:axId val="228258904"/>
      </c:radarChart>
      <c:catAx>
        <c:axId val="22825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258904"/>
        <c:crosses val="autoZero"/>
        <c:auto val="1"/>
        <c:lblAlgn val="ctr"/>
        <c:lblOffset val="100"/>
        <c:noMultiLvlLbl val="0"/>
      </c:catAx>
      <c:valAx>
        <c:axId val="22825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25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2.4468738881520999</c:v>
                </c:pt>
                <c:pt idx="2">
                  <c:v>0.29767186718511002</c:v>
                </c:pt>
                <c:pt idx="3">
                  <c:v>6.5121181885480999</c:v>
                </c:pt>
                <c:pt idx="4">
                  <c:v>3.8476752515047998</c:v>
                </c:pt>
                <c:pt idx="5">
                  <c:v>0.76274428539548</c:v>
                </c:pt>
                <c:pt idx="6">
                  <c:v>0</c:v>
                </c:pt>
                <c:pt idx="7">
                  <c:v>0.50637926935572997</c:v>
                </c:pt>
                <c:pt idx="8">
                  <c:v>0</c:v>
                </c:pt>
                <c:pt idx="9">
                  <c:v>0</c:v>
                </c:pt>
                <c:pt idx="10">
                  <c:v>0</c:v>
                </c:pt>
                <c:pt idx="11">
                  <c:v>0.47778762182001999</c:v>
                </c:pt>
                <c:pt idx="12">
                  <c:v>0</c:v>
                </c:pt>
                <c:pt idx="13">
                  <c:v>0</c:v>
                </c:pt>
                <c:pt idx="14">
                  <c:v>1.1938646426312001</c:v>
                </c:pt>
                <c:pt idx="15">
                  <c:v>0</c:v>
                </c:pt>
                <c:pt idx="16">
                  <c:v>0</c:v>
                </c:pt>
                <c:pt idx="17">
                  <c:v>0</c:v>
                </c:pt>
                <c:pt idx="18">
                  <c:v>0.34300165968544999</c:v>
                </c:pt>
                <c:pt idx="19">
                  <c:v>0.19598236158745999</c:v>
                </c:pt>
                <c:pt idx="20">
                  <c:v>0</c:v>
                </c:pt>
                <c:pt idx="21">
                  <c:v>1.7696318533733999</c:v>
                </c:pt>
                <c:pt idx="22">
                  <c:v>0</c:v>
                </c:pt>
                <c:pt idx="23">
                  <c:v>0</c:v>
                </c:pt>
                <c:pt idx="24">
                  <c:v>0.20200426102738001</c:v>
                </c:pt>
                <c:pt idx="25">
                  <c:v>0.41973048884400999</c:v>
                </c:pt>
                <c:pt idx="26">
                  <c:v>0</c:v>
                </c:pt>
                <c:pt idx="27">
                  <c:v>0</c:v>
                </c:pt>
                <c:pt idx="28">
                  <c:v>0</c:v>
                </c:pt>
                <c:pt idx="29">
                  <c:v>0</c:v>
                </c:pt>
                <c:pt idx="30">
                  <c:v>0.41017874327544002</c:v>
                </c:pt>
              </c:numCache>
            </c:numRef>
          </c:val>
          <c:smooth val="0"/>
          <c:extLst>
            <c:ext xmlns:c16="http://schemas.microsoft.com/office/drawing/2014/chart" uri="{C3380CC4-5D6E-409C-BE32-E72D297353CC}">
              <c16:uniqueId val="{00000000-1B32-4633-B62C-0920F20FF0AF}"/>
            </c:ext>
          </c:extLst>
        </c:ser>
        <c:dLbls>
          <c:showLegendKey val="0"/>
          <c:showVal val="0"/>
          <c:showCatName val="0"/>
          <c:showSerName val="0"/>
          <c:showPercent val="0"/>
          <c:showBubbleSize val="0"/>
        </c:dLbls>
        <c:smooth val="0"/>
        <c:axId val="295138032"/>
        <c:axId val="295138360"/>
      </c:lineChart>
      <c:dateAx>
        <c:axId val="295138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38360"/>
        <c:crosses val="autoZero"/>
        <c:auto val="1"/>
        <c:lblOffset val="100"/>
        <c:baseTimeUnit val="days"/>
      </c:dateAx>
      <c:valAx>
        <c:axId val="29513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3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48</c:v>
                </c:pt>
                <c:pt idx="1">
                  <c:v>36</c:v>
                </c:pt>
                <c:pt idx="2">
                  <c:v>57</c:v>
                </c:pt>
                <c:pt idx="3">
                  <c:v>76</c:v>
                </c:pt>
                <c:pt idx="4">
                  <c:v>126</c:v>
                </c:pt>
                <c:pt idx="5">
                  <c:v>30</c:v>
                </c:pt>
                <c:pt idx="6">
                  <c:v>39</c:v>
                </c:pt>
              </c:numCache>
            </c:numRef>
          </c:val>
          <c:extLst>
            <c:ext xmlns:c16="http://schemas.microsoft.com/office/drawing/2014/chart" uri="{C3380CC4-5D6E-409C-BE32-E72D297353CC}">
              <c16:uniqueId val="{00000000-BE51-4C12-8954-E63B91E4C0C5}"/>
            </c:ext>
          </c:extLst>
        </c:ser>
        <c:dLbls>
          <c:showLegendKey val="0"/>
          <c:showVal val="0"/>
          <c:showCatName val="0"/>
          <c:showSerName val="0"/>
          <c:showPercent val="0"/>
          <c:showBubbleSize val="0"/>
        </c:dLbls>
        <c:gapWidth val="219"/>
        <c:overlap val="-27"/>
        <c:axId val="297274720"/>
        <c:axId val="297272096"/>
      </c:barChart>
      <c:catAx>
        <c:axId val="29727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72096"/>
        <c:crosses val="autoZero"/>
        <c:auto val="1"/>
        <c:lblAlgn val="ctr"/>
        <c:lblOffset val="100"/>
        <c:noMultiLvlLbl val="0"/>
      </c:catAx>
      <c:valAx>
        <c:axId val="29727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7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143</c:v>
                </c:pt>
                <c:pt idx="1">
                  <c:v>148</c:v>
                </c:pt>
                <c:pt idx="2">
                  <c:v>146</c:v>
                </c:pt>
                <c:pt idx="3">
                  <c:v>169</c:v>
                </c:pt>
                <c:pt idx="4">
                  <c:v>271</c:v>
                </c:pt>
                <c:pt idx="5">
                  <c:v>481</c:v>
                </c:pt>
                <c:pt idx="6">
                  <c:v>102</c:v>
                </c:pt>
                <c:pt idx="7">
                  <c:v>36</c:v>
                </c:pt>
                <c:pt idx="8">
                  <c:v>24</c:v>
                </c:pt>
                <c:pt idx="9">
                  <c:v>23</c:v>
                </c:pt>
                <c:pt idx="10">
                  <c:v>38</c:v>
                </c:pt>
                <c:pt idx="11">
                  <c:v>20</c:v>
                </c:pt>
                <c:pt idx="12">
                  <c:v>8</c:v>
                </c:pt>
                <c:pt idx="13">
                  <c:v>11</c:v>
                </c:pt>
                <c:pt idx="14">
                  <c:v>7</c:v>
                </c:pt>
                <c:pt idx="15">
                  <c:v>5</c:v>
                </c:pt>
                <c:pt idx="16">
                  <c:v>1</c:v>
                </c:pt>
                <c:pt idx="17">
                  <c:v>12</c:v>
                </c:pt>
                <c:pt idx="18">
                  <c:v>6</c:v>
                </c:pt>
                <c:pt idx="19">
                  <c:v>6</c:v>
                </c:pt>
                <c:pt idx="20">
                  <c:v>12</c:v>
                </c:pt>
                <c:pt idx="21">
                  <c:v>9</c:v>
                </c:pt>
                <c:pt idx="22">
                  <c:v>57</c:v>
                </c:pt>
                <c:pt idx="23">
                  <c:v>8</c:v>
                </c:pt>
                <c:pt idx="24">
                  <c:v>10</c:v>
                </c:pt>
                <c:pt idx="25">
                  <c:v>8</c:v>
                </c:pt>
                <c:pt idx="26">
                  <c:v>7</c:v>
                </c:pt>
                <c:pt idx="27">
                  <c:v>-6</c:v>
                </c:pt>
                <c:pt idx="28">
                  <c:v>0</c:v>
                </c:pt>
                <c:pt idx="29">
                  <c:v>8</c:v>
                </c:pt>
                <c:pt idx="30">
                  <c:v>1</c:v>
                </c:pt>
              </c:numCache>
            </c:numRef>
          </c:val>
          <c:smooth val="0"/>
          <c:extLst>
            <c:ext xmlns:c16="http://schemas.microsoft.com/office/drawing/2014/chart" uri="{C3380CC4-5D6E-409C-BE32-E72D297353CC}">
              <c16:uniqueId val="{00000000-E9FF-426F-A275-D78ADF520918}"/>
            </c:ext>
          </c:extLst>
        </c:ser>
        <c:dLbls>
          <c:showLegendKey val="0"/>
          <c:showVal val="0"/>
          <c:showCatName val="0"/>
          <c:showSerName val="0"/>
          <c:showPercent val="0"/>
          <c:showBubbleSize val="0"/>
        </c:dLbls>
        <c:smooth val="0"/>
        <c:axId val="294225552"/>
        <c:axId val="294221288"/>
      </c:lineChart>
      <c:dateAx>
        <c:axId val="294225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21288"/>
        <c:crosses val="autoZero"/>
        <c:auto val="1"/>
        <c:lblOffset val="100"/>
        <c:baseTimeUnit val="days"/>
      </c:dateAx>
      <c:valAx>
        <c:axId val="29422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2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1</c:v>
                </c:pt>
                <c:pt idx="2">
                  <c:v>2</c:v>
                </c:pt>
                <c:pt idx="3">
                  <c:v>2</c:v>
                </c:pt>
                <c:pt idx="4">
                  <c:v>3</c:v>
                </c:pt>
                <c:pt idx="5">
                  <c:v>2</c:v>
                </c:pt>
                <c:pt idx="6">
                  <c:v>0</c:v>
                </c:pt>
                <c:pt idx="7">
                  <c:v>2</c:v>
                </c:pt>
                <c:pt idx="8">
                  <c:v>0</c:v>
                </c:pt>
                <c:pt idx="9">
                  <c:v>0</c:v>
                </c:pt>
                <c:pt idx="10">
                  <c:v>0</c:v>
                </c:pt>
                <c:pt idx="11">
                  <c:v>2</c:v>
                </c:pt>
                <c:pt idx="12">
                  <c:v>0</c:v>
                </c:pt>
                <c:pt idx="13">
                  <c:v>0</c:v>
                </c:pt>
                <c:pt idx="14">
                  <c:v>1</c:v>
                </c:pt>
                <c:pt idx="15">
                  <c:v>0</c:v>
                </c:pt>
                <c:pt idx="16">
                  <c:v>0</c:v>
                </c:pt>
                <c:pt idx="17">
                  <c:v>0</c:v>
                </c:pt>
                <c:pt idx="18">
                  <c:v>1</c:v>
                </c:pt>
                <c:pt idx="19">
                  <c:v>1</c:v>
                </c:pt>
                <c:pt idx="20">
                  <c:v>0</c:v>
                </c:pt>
                <c:pt idx="21">
                  <c:v>1</c:v>
                </c:pt>
                <c:pt idx="22">
                  <c:v>0</c:v>
                </c:pt>
                <c:pt idx="23">
                  <c:v>0</c:v>
                </c:pt>
                <c:pt idx="24">
                  <c:v>1</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1BC4-44E6-8235-5BB28C5E4009}"/>
            </c:ext>
          </c:extLst>
        </c:ser>
        <c:dLbls>
          <c:showLegendKey val="0"/>
          <c:showVal val="0"/>
          <c:showCatName val="0"/>
          <c:showSerName val="0"/>
          <c:showPercent val="0"/>
          <c:showBubbleSize val="0"/>
        </c:dLbls>
        <c:smooth val="0"/>
        <c:axId val="363134056"/>
        <c:axId val="363134384"/>
      </c:lineChart>
      <c:dateAx>
        <c:axId val="36313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34384"/>
        <c:crosses val="autoZero"/>
        <c:auto val="1"/>
        <c:lblOffset val="100"/>
        <c:baseTimeUnit val="days"/>
      </c:dateAx>
      <c:valAx>
        <c:axId val="36313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3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3</c:v>
                </c:pt>
                <c:pt idx="3">
                  <c:v>7</c:v>
                </c:pt>
                <c:pt idx="4">
                  <c:v>3</c:v>
                </c:pt>
                <c:pt idx="5">
                  <c:v>0</c:v>
                </c:pt>
                <c:pt idx="6">
                  <c:v>4</c:v>
                </c:pt>
              </c:numCache>
            </c:numRef>
          </c:val>
          <c:extLst>
            <c:ext xmlns:c16="http://schemas.microsoft.com/office/drawing/2014/chart" uri="{C3380CC4-5D6E-409C-BE32-E72D297353CC}">
              <c16:uniqueId val="{00000000-FDBD-4ACD-9CA8-30C1DD11BCB7}"/>
            </c:ext>
          </c:extLst>
        </c:ser>
        <c:dLbls>
          <c:showLegendKey val="0"/>
          <c:showVal val="0"/>
          <c:showCatName val="0"/>
          <c:showSerName val="0"/>
          <c:showPercent val="0"/>
          <c:showBubbleSize val="0"/>
        </c:dLbls>
        <c:gapWidth val="219"/>
        <c:overlap val="-27"/>
        <c:axId val="363128480"/>
        <c:axId val="363131104"/>
      </c:barChart>
      <c:catAx>
        <c:axId val="36312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31104"/>
        <c:crosses val="autoZero"/>
        <c:auto val="1"/>
        <c:lblAlgn val="ctr"/>
        <c:lblOffset val="100"/>
        <c:noMultiLvlLbl val="0"/>
      </c:catAx>
      <c:valAx>
        <c:axId val="36313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12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2.4179371623997001</c:v>
                </c:pt>
                <c:pt idx="1">
                  <c:v>0.33506994385313998</c:v>
                </c:pt>
                <c:pt idx="2">
                  <c:v>4.3793481850821996</c:v>
                </c:pt>
                <c:pt idx="3">
                  <c:v>1.8914747795753</c:v>
                </c:pt>
                <c:pt idx="4">
                  <c:v>0.57585152512757998</c:v>
                </c:pt>
                <c:pt idx="6">
                  <c:v>1.0044107776393001</c:v>
                </c:pt>
              </c:numCache>
            </c:numRef>
          </c:val>
          <c:extLst>
            <c:ext xmlns:c16="http://schemas.microsoft.com/office/drawing/2014/chart" uri="{C3380CC4-5D6E-409C-BE32-E72D297353CC}">
              <c16:uniqueId val="{00000000-26A3-4D9D-B25B-610AA45410D7}"/>
            </c:ext>
          </c:extLst>
        </c:ser>
        <c:dLbls>
          <c:showLegendKey val="0"/>
          <c:showVal val="0"/>
          <c:showCatName val="0"/>
          <c:showSerName val="0"/>
          <c:showPercent val="0"/>
          <c:showBubbleSize val="0"/>
        </c:dLbls>
        <c:gapWidth val="219"/>
        <c:overlap val="-27"/>
        <c:axId val="357779960"/>
        <c:axId val="357778648"/>
      </c:barChart>
      <c:catAx>
        <c:axId val="35777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78648"/>
        <c:crosses val="autoZero"/>
        <c:auto val="1"/>
        <c:lblAlgn val="ctr"/>
        <c:lblOffset val="100"/>
        <c:noMultiLvlLbl val="0"/>
      </c:catAx>
      <c:valAx>
        <c:axId val="35777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7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5</c:v>
                </c:pt>
              </c:numCache>
            </c:numRef>
          </c:val>
          <c:extLst>
            <c:ext xmlns:c16="http://schemas.microsoft.com/office/drawing/2014/chart" uri="{C3380CC4-5D6E-409C-BE32-E72D297353CC}">
              <c16:uniqueId val="{00000000-18CE-4CFE-BB70-F7531C2CC9F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11</c:v>
                </c:pt>
              </c:numCache>
            </c:numRef>
          </c:val>
          <c:extLst>
            <c:ext xmlns:c16="http://schemas.microsoft.com/office/drawing/2014/chart" uri="{C3380CC4-5D6E-409C-BE32-E72D297353CC}">
              <c16:uniqueId val="{00000001-18CE-4CFE-BB70-F7531C2CC9F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Alfredo Cornejo</c:v>
                </c:pt>
              </c:strCache>
            </c:strRef>
          </c:cat>
          <c:val>
            <c:numRef>
              <c:f>Sheet1!$D$2</c:f>
              <c:numCache>
                <c:formatCode>General</c:formatCode>
                <c:ptCount val="1"/>
                <c:pt idx="0">
                  <c:v>5</c:v>
                </c:pt>
              </c:numCache>
            </c:numRef>
          </c:val>
          <c:extLst>
            <c:ext xmlns:c16="http://schemas.microsoft.com/office/drawing/2014/chart" uri="{C3380CC4-5D6E-409C-BE32-E72D297353CC}">
              <c16:uniqueId val="{00000002-18CE-4CFE-BB70-F7531C2CC9F9}"/>
            </c:ext>
          </c:extLst>
        </c:ser>
        <c:dLbls>
          <c:showLegendKey val="0"/>
          <c:showVal val="0"/>
          <c:showCatName val="0"/>
          <c:showSerName val="0"/>
          <c:showPercent val="0"/>
          <c:showBubbleSize val="0"/>
        </c:dLbls>
        <c:gapWidth val="150"/>
        <c:overlap val="100"/>
        <c:axId val="357776024"/>
        <c:axId val="357776352"/>
      </c:barChart>
      <c:catAx>
        <c:axId val="357776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76352"/>
        <c:crosses val="autoZero"/>
        <c:auto val="1"/>
        <c:lblAlgn val="ctr"/>
        <c:lblOffset val="100"/>
        <c:noMultiLvlLbl val="0"/>
      </c:catAx>
      <c:valAx>
        <c:axId val="357776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7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1.2074590583419</c:v>
                </c:pt>
                <c:pt idx="2">
                  <c:v>0</c:v>
                </c:pt>
                <c:pt idx="3">
                  <c:v>0</c:v>
                </c:pt>
                <c:pt idx="4">
                  <c:v>0</c:v>
                </c:pt>
                <c:pt idx="5">
                  <c:v>0</c:v>
                </c:pt>
                <c:pt idx="6">
                  <c:v>0</c:v>
                </c:pt>
                <c:pt idx="7">
                  <c:v>0</c:v>
                </c:pt>
                <c:pt idx="8">
                  <c:v>0.38062947799385999</c:v>
                </c:pt>
                <c:pt idx="9">
                  <c:v>4.3780386386899002</c:v>
                </c:pt>
                <c:pt idx="10">
                  <c:v>0</c:v>
                </c:pt>
                <c:pt idx="11">
                  <c:v>1.7911975435005001</c:v>
                </c:pt>
                <c:pt idx="12">
                  <c:v>1.3306038894575001</c:v>
                </c:pt>
                <c:pt idx="13">
                  <c:v>0</c:v>
                </c:pt>
                <c:pt idx="14">
                  <c:v>0</c:v>
                </c:pt>
                <c:pt idx="15">
                  <c:v>0.83322671443192997</c:v>
                </c:pt>
                <c:pt idx="16">
                  <c:v>6.3763433981575997</c:v>
                </c:pt>
                <c:pt idx="17">
                  <c:v>0</c:v>
                </c:pt>
                <c:pt idx="18">
                  <c:v>0</c:v>
                </c:pt>
                <c:pt idx="19">
                  <c:v>0</c:v>
                </c:pt>
                <c:pt idx="20">
                  <c:v>0.33984774820879998</c:v>
                </c:pt>
                <c:pt idx="21">
                  <c:v>2.5148733367450999</c:v>
                </c:pt>
                <c:pt idx="22">
                  <c:v>1.9223387922210999</c:v>
                </c:pt>
                <c:pt idx="23">
                  <c:v>0.31425921187307998</c:v>
                </c:pt>
              </c:numCache>
            </c:numRef>
          </c:val>
          <c:smooth val="0"/>
          <c:extLst>
            <c:ext xmlns:c16="http://schemas.microsoft.com/office/drawing/2014/chart" uri="{C3380CC4-5D6E-409C-BE32-E72D297353CC}">
              <c16:uniqueId val="{00000000-1F82-4E55-8005-2FB089D59334}"/>
            </c:ext>
          </c:extLst>
        </c:ser>
        <c:dLbls>
          <c:showLegendKey val="0"/>
          <c:showVal val="0"/>
          <c:showCatName val="0"/>
          <c:showSerName val="0"/>
          <c:showPercent val="0"/>
          <c:showBubbleSize val="0"/>
        </c:dLbls>
        <c:smooth val="0"/>
        <c:axId val="357780944"/>
        <c:axId val="357781272"/>
      </c:lineChart>
      <c:catAx>
        <c:axId val="35778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1272"/>
        <c:crosses val="autoZero"/>
        <c:auto val="1"/>
        <c:lblAlgn val="ctr"/>
        <c:lblOffset val="100"/>
        <c:noMultiLvlLbl val="0"/>
      </c:catAx>
      <c:valAx>
        <c:axId val="35778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c:v>
                </c:pt>
                <c:pt idx="2">
                  <c:v>0</c:v>
                </c:pt>
                <c:pt idx="3">
                  <c:v>0</c:v>
                </c:pt>
                <c:pt idx="4">
                  <c:v>0</c:v>
                </c:pt>
                <c:pt idx="5">
                  <c:v>0</c:v>
                </c:pt>
                <c:pt idx="6">
                  <c:v>0</c:v>
                </c:pt>
                <c:pt idx="7">
                  <c:v>0</c:v>
                </c:pt>
                <c:pt idx="8">
                  <c:v>1</c:v>
                </c:pt>
                <c:pt idx="9">
                  <c:v>2</c:v>
                </c:pt>
                <c:pt idx="10">
                  <c:v>0</c:v>
                </c:pt>
                <c:pt idx="11">
                  <c:v>1</c:v>
                </c:pt>
                <c:pt idx="12">
                  <c:v>2</c:v>
                </c:pt>
                <c:pt idx="13">
                  <c:v>0</c:v>
                </c:pt>
                <c:pt idx="14">
                  <c:v>0</c:v>
                </c:pt>
                <c:pt idx="15">
                  <c:v>2</c:v>
                </c:pt>
                <c:pt idx="16">
                  <c:v>1</c:v>
                </c:pt>
                <c:pt idx="17">
                  <c:v>0</c:v>
                </c:pt>
                <c:pt idx="18">
                  <c:v>0</c:v>
                </c:pt>
                <c:pt idx="19">
                  <c:v>0</c:v>
                </c:pt>
                <c:pt idx="20">
                  <c:v>2</c:v>
                </c:pt>
                <c:pt idx="21">
                  <c:v>2</c:v>
                </c:pt>
                <c:pt idx="22">
                  <c:v>3</c:v>
                </c:pt>
                <c:pt idx="23">
                  <c:v>4</c:v>
                </c:pt>
              </c:numCache>
            </c:numRef>
          </c:val>
          <c:smooth val="0"/>
          <c:extLst>
            <c:ext xmlns:c16="http://schemas.microsoft.com/office/drawing/2014/chart" uri="{C3380CC4-5D6E-409C-BE32-E72D297353CC}">
              <c16:uniqueId val="{00000000-4ACE-4B40-9D67-AB28A3393BB0}"/>
            </c:ext>
          </c:extLst>
        </c:ser>
        <c:dLbls>
          <c:showLegendKey val="0"/>
          <c:showVal val="0"/>
          <c:showCatName val="0"/>
          <c:showSerName val="0"/>
          <c:showPercent val="0"/>
          <c:showBubbleSize val="0"/>
        </c:dLbls>
        <c:smooth val="0"/>
        <c:axId val="357783896"/>
        <c:axId val="357784224"/>
      </c:lineChart>
      <c:catAx>
        <c:axId val="35778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4224"/>
        <c:crosses val="autoZero"/>
        <c:auto val="1"/>
        <c:lblAlgn val="ctr"/>
        <c:lblOffset val="100"/>
        <c:noMultiLvlLbl val="0"/>
      </c:catAx>
      <c:valAx>
        <c:axId val="35778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3.1782362562843001</c:v>
                </c:pt>
                <c:pt idx="2">
                  <c:v>0.91543882788681996</c:v>
                </c:pt>
                <c:pt idx="3">
                  <c:v>0</c:v>
                </c:pt>
                <c:pt idx="4">
                  <c:v>1.9724681748623001</c:v>
                </c:pt>
                <c:pt idx="5">
                  <c:v>0</c:v>
                </c:pt>
                <c:pt idx="6">
                  <c:v>0</c:v>
                </c:pt>
              </c:numCache>
            </c:numRef>
          </c:val>
          <c:extLst>
            <c:ext xmlns:c16="http://schemas.microsoft.com/office/drawing/2014/chart" uri="{C3380CC4-5D6E-409C-BE32-E72D297353CC}">
              <c16:uniqueId val="{00000000-A478-49C0-B5C1-0E91E42B8464}"/>
            </c:ext>
          </c:extLst>
        </c:ser>
        <c:dLbls>
          <c:showLegendKey val="0"/>
          <c:showVal val="0"/>
          <c:showCatName val="0"/>
          <c:showSerName val="0"/>
          <c:showPercent val="0"/>
          <c:showBubbleSize val="0"/>
        </c:dLbls>
        <c:gapWidth val="219"/>
        <c:overlap val="-27"/>
        <c:axId val="357789144"/>
        <c:axId val="357789800"/>
      </c:barChart>
      <c:catAx>
        <c:axId val="35778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9800"/>
        <c:crosses val="autoZero"/>
        <c:auto val="1"/>
        <c:lblAlgn val="ctr"/>
        <c:lblOffset val="100"/>
        <c:noMultiLvlLbl val="0"/>
      </c:catAx>
      <c:valAx>
        <c:axId val="35778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8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16261</c:v>
                </c:pt>
              </c:numCache>
            </c:numRef>
          </c:val>
          <c:extLst>
            <c:ext xmlns:c16="http://schemas.microsoft.com/office/drawing/2014/chart" uri="{C3380CC4-5D6E-409C-BE32-E72D297353CC}">
              <c16:uniqueId val="{00000000-7296-46DE-9C30-3BCAF5A3C59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1716</c:v>
                </c:pt>
              </c:numCache>
            </c:numRef>
          </c:val>
          <c:extLst>
            <c:ext xmlns:c16="http://schemas.microsoft.com/office/drawing/2014/chart" uri="{C3380CC4-5D6E-409C-BE32-E72D297353CC}">
              <c16:uniqueId val="{00000001-7296-46DE-9C30-3BCAF5A3C59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Alfredo Cornejo</c:v>
                </c:pt>
              </c:strCache>
            </c:strRef>
          </c:cat>
          <c:val>
            <c:numRef>
              <c:f>Sheet1!$D$2</c:f>
              <c:numCache>
                <c:formatCode>General</c:formatCode>
                <c:ptCount val="1"/>
                <c:pt idx="0">
                  <c:v>296</c:v>
                </c:pt>
              </c:numCache>
            </c:numRef>
          </c:val>
          <c:extLst>
            <c:ext xmlns:c16="http://schemas.microsoft.com/office/drawing/2014/chart" uri="{C3380CC4-5D6E-409C-BE32-E72D297353CC}">
              <c16:uniqueId val="{00000002-7296-46DE-9C30-3BCAF5A3C59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Alfredo Cornejo</c:v>
                </c:pt>
              </c:strCache>
            </c:strRef>
          </c:cat>
          <c:val>
            <c:numRef>
              <c:f>Sheet1!$E$2</c:f>
              <c:numCache>
                <c:formatCode>General</c:formatCode>
                <c:ptCount val="1"/>
                <c:pt idx="0">
                  <c:v>71</c:v>
                </c:pt>
              </c:numCache>
            </c:numRef>
          </c:val>
          <c:extLst>
            <c:ext xmlns:c16="http://schemas.microsoft.com/office/drawing/2014/chart" uri="{C3380CC4-5D6E-409C-BE32-E72D297353CC}">
              <c16:uniqueId val="{00000003-7296-46DE-9C30-3BCAF5A3C59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Alfredo Cornejo</c:v>
                </c:pt>
              </c:strCache>
            </c:strRef>
          </c:cat>
          <c:val>
            <c:numRef>
              <c:f>Sheet1!$F$2</c:f>
              <c:numCache>
                <c:formatCode>General</c:formatCode>
                <c:ptCount val="1"/>
                <c:pt idx="0">
                  <c:v>18</c:v>
                </c:pt>
              </c:numCache>
            </c:numRef>
          </c:val>
          <c:extLst>
            <c:ext xmlns:c16="http://schemas.microsoft.com/office/drawing/2014/chart" uri="{C3380CC4-5D6E-409C-BE32-E72D297353CC}">
              <c16:uniqueId val="{00000004-7296-46DE-9C30-3BCAF5A3C59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Alfredo Cornejo</c:v>
                </c:pt>
              </c:strCache>
            </c:strRef>
          </c:cat>
          <c:val>
            <c:numRef>
              <c:f>Sheet1!$G$2</c:f>
              <c:numCache>
                <c:formatCode>General</c:formatCode>
                <c:ptCount val="1"/>
                <c:pt idx="0">
                  <c:v>128</c:v>
                </c:pt>
              </c:numCache>
            </c:numRef>
          </c:val>
          <c:extLst>
            <c:ext xmlns:c16="http://schemas.microsoft.com/office/drawing/2014/chart" uri="{C3380CC4-5D6E-409C-BE32-E72D297353CC}">
              <c16:uniqueId val="{00000005-7296-46DE-9C30-3BCAF5A3C59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Alfredo Cornejo</c:v>
                </c:pt>
              </c:strCache>
            </c:strRef>
          </c:cat>
          <c:val>
            <c:numRef>
              <c:f>Sheet1!$H$2</c:f>
              <c:numCache>
                <c:formatCode>General</c:formatCode>
                <c:ptCount val="1"/>
                <c:pt idx="0">
                  <c:v>1487</c:v>
                </c:pt>
              </c:numCache>
            </c:numRef>
          </c:val>
          <c:extLst>
            <c:ext xmlns:c16="http://schemas.microsoft.com/office/drawing/2014/chart" uri="{C3380CC4-5D6E-409C-BE32-E72D297353CC}">
              <c16:uniqueId val="{00000006-7296-46DE-9C30-3BCAF5A3C59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Alfredo Cornejo</c:v>
                </c:pt>
              </c:strCache>
            </c:strRef>
          </c:cat>
          <c:val>
            <c:numRef>
              <c:f>Sheet1!$I$2</c:f>
              <c:numCache>
                <c:formatCode>General</c:formatCode>
                <c:ptCount val="1"/>
                <c:pt idx="0">
                  <c:v>2266</c:v>
                </c:pt>
              </c:numCache>
            </c:numRef>
          </c:val>
          <c:extLst>
            <c:ext xmlns:c16="http://schemas.microsoft.com/office/drawing/2014/chart" uri="{C3380CC4-5D6E-409C-BE32-E72D297353CC}">
              <c16:uniqueId val="{00000007-7296-46DE-9C30-3BCAF5A3C591}"/>
            </c:ext>
          </c:extLst>
        </c:ser>
        <c:dLbls>
          <c:showLegendKey val="0"/>
          <c:showVal val="0"/>
          <c:showCatName val="0"/>
          <c:showSerName val="0"/>
          <c:showPercent val="0"/>
          <c:showBubbleSize val="0"/>
        </c:dLbls>
        <c:gapWidth val="150"/>
        <c:overlap val="100"/>
        <c:axId val="294227520"/>
        <c:axId val="294221616"/>
      </c:barChart>
      <c:catAx>
        <c:axId val="29422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21616"/>
        <c:crosses val="autoZero"/>
        <c:auto val="1"/>
        <c:lblAlgn val="ctr"/>
        <c:lblOffset val="100"/>
        <c:noMultiLvlLbl val="0"/>
      </c:catAx>
      <c:valAx>
        <c:axId val="294221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2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234-4484-A4D8-498064C3F0D4}"/>
            </c:ext>
          </c:extLst>
        </c:ser>
        <c:dLbls>
          <c:showLegendKey val="0"/>
          <c:showVal val="0"/>
          <c:showCatName val="0"/>
          <c:showSerName val="0"/>
          <c:showPercent val="0"/>
          <c:showBubbleSize val="0"/>
        </c:dLbls>
        <c:gapWidth val="219"/>
        <c:overlap val="-27"/>
        <c:axId val="302920016"/>
        <c:axId val="302913456"/>
      </c:barChart>
      <c:catAx>
        <c:axId val="30292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13456"/>
        <c:crosses val="autoZero"/>
        <c:auto val="1"/>
        <c:lblAlgn val="ctr"/>
        <c:lblOffset val="100"/>
        <c:noMultiLvlLbl val="0"/>
      </c:catAx>
      <c:valAx>
        <c:axId val="30291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2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CEEA-2E56-41DF-9653-4625B4028CCD}"/>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E81CD998-4C91-4AC4-9B2B-2ED109FAA9F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28251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C0293-C686-4689-B15A-E45739132CC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AE6E00F-FA9B-4107-A7A4-58D171FA4FEB}"/>
              </a:ext>
            </a:extLst>
          </p:cNvPr>
          <p:cNvGraphicFramePr>
            <a:graphicFrameLocks noGrp="1"/>
          </p:cNvGraphicFramePr>
          <p:nvPr>
            <p:ph type="chart" sz="quarter" idx="13"/>
            <p:extLst>
              <p:ext uri="{D42A27DB-BD31-4B8C-83A1-F6EECF244321}">
                <p14:modId xmlns:p14="http://schemas.microsoft.com/office/powerpoint/2010/main" val="2255206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B75DB3-610B-4844-9465-5974BEA58B5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CE0EF1F-ADB6-4DFE-9272-2643E08667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9183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B6E8A-3214-4206-A662-527EAA1620C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C1E210D-0786-4CED-84FC-5A29E2853CFF}"/>
              </a:ext>
            </a:extLst>
          </p:cNvPr>
          <p:cNvGraphicFramePr>
            <a:graphicFrameLocks noGrp="1"/>
          </p:cNvGraphicFramePr>
          <p:nvPr>
            <p:ph type="tbl" sz="quarter" idx="13"/>
            <p:extLst>
              <p:ext uri="{D42A27DB-BD31-4B8C-83A1-F6EECF244321}">
                <p14:modId xmlns:p14="http://schemas.microsoft.com/office/powerpoint/2010/main" val="225473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35695328"/>
                    </a:ext>
                  </a:extLst>
                </a:gridCol>
                <a:gridCol w="740664">
                  <a:extLst>
                    <a:ext uri="{9D8B030D-6E8A-4147-A177-3AD203B41FA5}">
                      <a16:colId xmlns:a16="http://schemas.microsoft.com/office/drawing/2014/main" val="3098009308"/>
                    </a:ext>
                  </a:extLst>
                </a:gridCol>
                <a:gridCol w="740664">
                  <a:extLst>
                    <a:ext uri="{9D8B030D-6E8A-4147-A177-3AD203B41FA5}">
                      <a16:colId xmlns:a16="http://schemas.microsoft.com/office/drawing/2014/main" val="240928974"/>
                    </a:ext>
                  </a:extLst>
                </a:gridCol>
                <a:gridCol w="740664">
                  <a:extLst>
                    <a:ext uri="{9D8B030D-6E8A-4147-A177-3AD203B41FA5}">
                      <a16:colId xmlns:a16="http://schemas.microsoft.com/office/drawing/2014/main" val="796157113"/>
                    </a:ext>
                  </a:extLst>
                </a:gridCol>
                <a:gridCol w="740664">
                  <a:extLst>
                    <a:ext uri="{9D8B030D-6E8A-4147-A177-3AD203B41FA5}">
                      <a16:colId xmlns:a16="http://schemas.microsoft.com/office/drawing/2014/main" val="2935569743"/>
                    </a:ext>
                  </a:extLst>
                </a:gridCol>
                <a:gridCol w="740664">
                  <a:extLst>
                    <a:ext uri="{9D8B030D-6E8A-4147-A177-3AD203B41FA5}">
                      <a16:colId xmlns:a16="http://schemas.microsoft.com/office/drawing/2014/main" val="841925324"/>
                    </a:ext>
                  </a:extLst>
                </a:gridCol>
                <a:gridCol w="740664">
                  <a:extLst>
                    <a:ext uri="{9D8B030D-6E8A-4147-A177-3AD203B41FA5}">
                      <a16:colId xmlns:a16="http://schemas.microsoft.com/office/drawing/2014/main" val="2700431228"/>
                    </a:ext>
                  </a:extLst>
                </a:gridCol>
                <a:gridCol w="740664">
                  <a:extLst>
                    <a:ext uri="{9D8B030D-6E8A-4147-A177-3AD203B41FA5}">
                      <a16:colId xmlns:a16="http://schemas.microsoft.com/office/drawing/2014/main" val="1686071776"/>
                    </a:ext>
                  </a:extLst>
                </a:gridCol>
                <a:gridCol w="740664">
                  <a:extLst>
                    <a:ext uri="{9D8B030D-6E8A-4147-A177-3AD203B41FA5}">
                      <a16:colId xmlns:a16="http://schemas.microsoft.com/office/drawing/2014/main" val="571731634"/>
                    </a:ext>
                  </a:extLst>
                </a:gridCol>
                <a:gridCol w="740664">
                  <a:extLst>
                    <a:ext uri="{9D8B030D-6E8A-4147-A177-3AD203B41FA5}">
                      <a16:colId xmlns:a16="http://schemas.microsoft.com/office/drawing/2014/main" val="27710666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16795263"/>
                  </a:ext>
                </a:extLst>
              </a:tr>
              <a:tr h="370840">
                <a:tc>
                  <a:txBody>
                    <a:bodyPr/>
                    <a:lstStyle/>
                    <a:p>
                      <a:r>
                        <a:rPr lang="en-US" sz="1000"/>
                        <a:t>Alfredo Cornejo</a:t>
                      </a:r>
                    </a:p>
                  </a:txBody>
                  <a:tcPr/>
                </a:tc>
                <a:tc>
                  <a:txBody>
                    <a:bodyPr/>
                    <a:lstStyle/>
                    <a:p>
                      <a:r>
                        <a:rPr lang="en-US" sz="1000"/>
                        <a:t>63388</a:t>
                      </a:r>
                    </a:p>
                  </a:txBody>
                  <a:tcPr/>
                </a:tc>
                <a:tc>
                  <a:txBody>
                    <a:bodyPr/>
                    <a:lstStyle/>
                    <a:p>
                      <a:r>
                        <a:rPr lang="en-US" sz="1000"/>
                        <a:t>1771</a:t>
                      </a:r>
                    </a:p>
                  </a:txBody>
                  <a:tcPr/>
                </a:tc>
                <a:tc>
                  <a:txBody>
                    <a:bodyPr/>
                    <a:lstStyle/>
                    <a:p>
                      <a:r>
                        <a:rPr lang="en-US" sz="1000"/>
                        <a:t>21</a:t>
                      </a:r>
                    </a:p>
                  </a:txBody>
                  <a:tcPr/>
                </a:tc>
                <a:tc>
                  <a:txBody>
                    <a:bodyPr/>
                    <a:lstStyle/>
                    <a:p>
                      <a:r>
                        <a:rPr lang="en-US" sz="1000"/>
                        <a:t>18490</a:t>
                      </a:r>
                    </a:p>
                  </a:txBody>
                  <a:tcPr/>
                </a:tc>
                <a:tc>
                  <a:txBody>
                    <a:bodyPr/>
                    <a:lstStyle/>
                    <a:p>
                      <a:r>
                        <a:rPr lang="en-US" sz="1000"/>
                        <a:t>1487</a:t>
                      </a:r>
                    </a:p>
                  </a:txBody>
                  <a:tcPr/>
                </a:tc>
                <a:tc>
                  <a:txBody>
                    <a:bodyPr/>
                    <a:lstStyle/>
                    <a:p>
                      <a:r>
                        <a:rPr lang="en-US" sz="1000"/>
                        <a:t>2266</a:t>
                      </a:r>
                    </a:p>
                  </a:txBody>
                  <a:tcPr/>
                </a:tc>
                <a:tc>
                  <a:txBody>
                    <a:bodyPr/>
                    <a:lstStyle/>
                    <a:p>
                      <a:r>
                        <a:rPr lang="en-US" sz="1000"/>
                        <a:t>0</a:t>
                      </a:r>
                    </a:p>
                  </a:txBody>
                  <a:tcPr/>
                </a:tc>
                <a:tc>
                  <a:txBody>
                    <a:bodyPr/>
                    <a:lstStyle/>
                    <a:p>
                      <a:r>
                        <a:rPr lang="en-US" sz="1000"/>
                        <a:t>1.6947%</a:t>
                      </a:r>
                    </a:p>
                  </a:txBody>
                  <a:tcPr/>
                </a:tc>
                <a:tc>
                  <a:txBody>
                    <a:bodyPr/>
                    <a:lstStyle/>
                    <a:p>
                      <a:r>
                        <a:rPr lang="en-US" sz="1000"/>
                        <a:t>0.0%</a:t>
                      </a:r>
                    </a:p>
                  </a:txBody>
                  <a:tcPr/>
                </a:tc>
                <a:extLst>
                  <a:ext uri="{0D108BD9-81ED-4DB2-BD59-A6C34878D82A}">
                    <a16:rowId xmlns:a16="http://schemas.microsoft.com/office/drawing/2014/main" val="1955462153"/>
                  </a:ext>
                </a:extLst>
              </a:tr>
            </a:tbl>
          </a:graphicData>
        </a:graphic>
      </p:graphicFrame>
      <p:sp>
        <p:nvSpPr>
          <p:cNvPr id="4" name="Text Placeholder 3">
            <a:extLst>
              <a:ext uri="{FF2B5EF4-FFF2-40B4-BE49-F238E27FC236}">
                <a16:creationId xmlns:a16="http://schemas.microsoft.com/office/drawing/2014/main" id="{D70CEAAD-8020-465F-8B05-3B8BEB0272C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40901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393FC-A9D9-47F3-A80A-E3670C2A940E}"/>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F93316A0-32A2-4A35-B324-08FD08D6CDAF}"/>
              </a:ext>
            </a:extLst>
          </p:cNvPr>
          <p:cNvGraphicFramePr>
            <a:graphicFrameLocks noGrp="1"/>
          </p:cNvGraphicFramePr>
          <p:nvPr>
            <p:ph type="chart" sz="quarter" idx="13"/>
            <p:extLst>
              <p:ext uri="{D42A27DB-BD31-4B8C-83A1-F6EECF244321}">
                <p14:modId xmlns:p14="http://schemas.microsoft.com/office/powerpoint/2010/main" val="1277936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778D35-141E-4CD0-9F40-407BA17B99E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2DA2BBB-FDCA-4920-92C0-FA9172D9E6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2929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297D2-856F-437B-9BBD-CAB51DA8906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B355B6C-76F6-4C28-90EF-E420C57CA5D9}"/>
              </a:ext>
            </a:extLst>
          </p:cNvPr>
          <p:cNvGraphicFramePr>
            <a:graphicFrameLocks noGrp="1"/>
          </p:cNvGraphicFramePr>
          <p:nvPr>
            <p:ph type="chart" sz="quarter" idx="13"/>
            <p:extLst>
              <p:ext uri="{D42A27DB-BD31-4B8C-83A1-F6EECF244321}">
                <p14:modId xmlns:p14="http://schemas.microsoft.com/office/powerpoint/2010/main" val="3448974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67688A-8929-4C18-8854-05AEFEF9AA0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40039FA-9F59-4FD7-B9A1-096B71E75F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6053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CEF8A-305B-4C4F-AAED-28B0A6713BD1}"/>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7440361E-3BC8-4640-B087-9901AD1FA8C7}"/>
              </a:ext>
            </a:extLst>
          </p:cNvPr>
          <p:cNvGraphicFramePr>
            <a:graphicFrameLocks noGrp="1"/>
          </p:cNvGraphicFramePr>
          <p:nvPr>
            <p:ph type="chart" sz="quarter" idx="13"/>
            <p:extLst>
              <p:ext uri="{D42A27DB-BD31-4B8C-83A1-F6EECF244321}">
                <p14:modId xmlns:p14="http://schemas.microsoft.com/office/powerpoint/2010/main" val="711804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6B4217-6060-4C1F-9E99-4474422AD8C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E061861-C9ED-429B-BD0A-3B258195BF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2453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BBC70-D923-43C5-85A6-8476298965E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72D16A6-E2E4-42B8-96C0-8CFD0AE481D3}"/>
              </a:ext>
            </a:extLst>
          </p:cNvPr>
          <p:cNvGraphicFramePr>
            <a:graphicFrameLocks noGrp="1"/>
          </p:cNvGraphicFramePr>
          <p:nvPr>
            <p:ph type="chart" sz="quarter" idx="13"/>
            <p:extLst>
              <p:ext uri="{D42A27DB-BD31-4B8C-83A1-F6EECF244321}">
                <p14:modId xmlns:p14="http://schemas.microsoft.com/office/powerpoint/2010/main" val="1306379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84B5FB-A28E-409F-9E47-D1B1A893DC6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03E6CC4-2995-479C-8C63-8DE328A3C0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6951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1A192-6DE1-44E2-B0FF-724A1E538CD2}"/>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478AD1A3-014C-4ADF-A78D-E95A0D99C5AA}"/>
              </a:ext>
            </a:extLst>
          </p:cNvPr>
          <p:cNvGraphicFramePr>
            <a:graphicFrameLocks noGrp="1"/>
          </p:cNvGraphicFramePr>
          <p:nvPr>
            <p:ph type="tbl" sz="quarter" idx="13"/>
            <p:extLst>
              <p:ext uri="{D42A27DB-BD31-4B8C-83A1-F6EECF244321}">
                <p14:modId xmlns:p14="http://schemas.microsoft.com/office/powerpoint/2010/main" val="1520129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8085822"/>
                    </a:ext>
                  </a:extLst>
                </a:gridCol>
                <a:gridCol w="658368">
                  <a:extLst>
                    <a:ext uri="{9D8B030D-6E8A-4147-A177-3AD203B41FA5}">
                      <a16:colId xmlns:a16="http://schemas.microsoft.com/office/drawing/2014/main" val="1669279334"/>
                    </a:ext>
                  </a:extLst>
                </a:gridCol>
                <a:gridCol w="658368">
                  <a:extLst>
                    <a:ext uri="{9D8B030D-6E8A-4147-A177-3AD203B41FA5}">
                      <a16:colId xmlns:a16="http://schemas.microsoft.com/office/drawing/2014/main" val="172182736"/>
                    </a:ext>
                  </a:extLst>
                </a:gridCol>
                <a:gridCol w="658368">
                  <a:extLst>
                    <a:ext uri="{9D8B030D-6E8A-4147-A177-3AD203B41FA5}">
                      <a16:colId xmlns:a16="http://schemas.microsoft.com/office/drawing/2014/main" val="1611400474"/>
                    </a:ext>
                  </a:extLst>
                </a:gridCol>
                <a:gridCol w="658368">
                  <a:extLst>
                    <a:ext uri="{9D8B030D-6E8A-4147-A177-3AD203B41FA5}">
                      <a16:colId xmlns:a16="http://schemas.microsoft.com/office/drawing/2014/main" val="2066135862"/>
                    </a:ext>
                  </a:extLst>
                </a:gridCol>
                <a:gridCol w="658368">
                  <a:extLst>
                    <a:ext uri="{9D8B030D-6E8A-4147-A177-3AD203B41FA5}">
                      <a16:colId xmlns:a16="http://schemas.microsoft.com/office/drawing/2014/main" val="1781792204"/>
                    </a:ext>
                  </a:extLst>
                </a:gridCol>
                <a:gridCol w="658368">
                  <a:extLst>
                    <a:ext uri="{9D8B030D-6E8A-4147-A177-3AD203B41FA5}">
                      <a16:colId xmlns:a16="http://schemas.microsoft.com/office/drawing/2014/main" val="1263690441"/>
                    </a:ext>
                  </a:extLst>
                </a:gridCol>
                <a:gridCol w="658368">
                  <a:extLst>
                    <a:ext uri="{9D8B030D-6E8A-4147-A177-3AD203B41FA5}">
                      <a16:colId xmlns:a16="http://schemas.microsoft.com/office/drawing/2014/main" val="3847164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0517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- 2017-10-04 09:51:51</a:t>
                      </a:r>
                      <a:r>
                        <a:rPr kumimoji="0" lang="es-ES" sz="1000" b="0" i="0" u="none" strike="noStrike" kern="1200" cap="none" spc="0" normalizeH="0" baseline="0" noProof="0">
                          <a:ln>
                            <a:noFill/>
                          </a:ln>
                          <a:solidFill>
                            <a:prstClr val="black"/>
                          </a:solidFill>
                          <a:effectLst/>
                          <a:uLnTx/>
                          <a:uFillTx/>
                          <a:latin typeface="+mn-lt"/>
                          <a:ea typeface="+mn-ea"/>
                          <a:cs typeface="+mn-cs"/>
                        </a:rPr>
                        <a:t>
EN EL PRESUPUESTO VAMOS A SUMAR $380 MILLONES PARA AGREGAR A LA ZONA DOCENTE.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090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- 2017-10-05 16:45:32</a:t>
                      </a:r>
                      <a:r>
                        <a:rPr kumimoji="0" lang="es-ES" sz="1000" b="0" i="0" u="none" strike="noStrike" kern="1200" cap="none" spc="0" normalizeH="0" baseline="0" noProof="0">
                          <a:ln>
                            <a:noFill/>
                          </a:ln>
                          <a:solidFill>
                            <a:prstClr val="black"/>
                          </a:solidFill>
                          <a:effectLst/>
                          <a:uLnTx/>
                          <a:uFillTx/>
                          <a:latin typeface="+mn-lt"/>
                          <a:ea typeface="+mn-ea"/>
                          <a:cs typeface="+mn-cs"/>
                        </a:rPr>
                        <a:t>
LA REVOLUCIÓN DE LO SENCILLO 
Estamos resolviendo temas sencillos que se complicaban ideológicamente. Hay muchas obras que tienen un valor estratégico, muchas de ellas se encuentran en Luján.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731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- 2017-10-05 22:03:45</a:t>
                      </a:r>
                      <a:r>
                        <a:rPr kumimoji="0" lang="es-ES" sz="1000" b="0" i="0" u="none" strike="noStrike" kern="1200" cap="none" spc="0" normalizeH="0" baseline="0" noProof="0">
                          <a:ln>
                            <a:noFill/>
                          </a:ln>
                          <a:solidFill>
                            <a:prstClr val="black"/>
                          </a:solidFill>
                          <a:effectLst/>
                          <a:uLnTx/>
                          <a:uFillTx/>
                          <a:latin typeface="+mn-lt"/>
                          <a:ea typeface="+mn-ea"/>
                          <a:cs typeface="+mn-cs"/>
                        </a:rPr>
                        <a:t>
Nuestro compromiso es que los chicos que cometieron errores puedan salir adelante en la vida.
Quedó habilitado el nuevo hogar para adolescentes en conflicto con la Ley, en el predio de la Dinaf.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788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- 2017-10-04 21:08:53</a:t>
                      </a:r>
                      <a:r>
                        <a:rPr kumimoji="0" lang="es-ES" sz="1000" b="0" i="0" u="none" strike="noStrike" kern="1200" cap="none" spc="0" normalizeH="0" baseline="0" noProof="0">
                          <a:ln>
                            <a:noFill/>
                          </a:ln>
                          <a:solidFill>
                            <a:prstClr val="black"/>
                          </a:solidFill>
                          <a:effectLst/>
                          <a:uLnTx/>
                          <a:uFillTx/>
                          <a:latin typeface="+mn-lt"/>
                          <a:ea typeface="+mn-ea"/>
                          <a:cs typeface="+mn-cs"/>
                        </a:rPr>
                        <a:t>
Presentamos el nuevo sitio web único del Gobierno y el Centro de Contacto Ciudadano.
Estamos promoviendo un importante cambio y hemos dado un giro conceptual a la web. Está orientada a los servicios, queremos un Estado que preste buenos servicios y ofrezca datos de interés.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5676039"/>
                  </a:ext>
                </a:extLst>
              </a:tr>
            </a:tbl>
          </a:graphicData>
        </a:graphic>
      </p:graphicFrame>
      <p:sp>
        <p:nvSpPr>
          <p:cNvPr id="4" name="Text Placeholder 3">
            <a:extLst>
              <a:ext uri="{FF2B5EF4-FFF2-40B4-BE49-F238E27FC236}">
                <a16:creationId xmlns:a16="http://schemas.microsoft.com/office/drawing/2014/main" id="{06562C3B-A27A-4280-8E69-A86830C6721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86733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8AEF-E3CC-4F10-97FF-03ACCCA7A42A}"/>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ECC90B39-486F-4EFA-8D8F-601F6A020007}"/>
              </a:ext>
            </a:extLst>
          </p:cNvPr>
          <p:cNvGraphicFramePr>
            <a:graphicFrameLocks noGrp="1"/>
          </p:cNvGraphicFramePr>
          <p:nvPr>
            <p:ph type="tbl" sz="quarter" idx="13"/>
            <p:extLst>
              <p:ext uri="{D42A27DB-BD31-4B8C-83A1-F6EECF244321}">
                <p14:modId xmlns:p14="http://schemas.microsoft.com/office/powerpoint/2010/main" val="404730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3749607"/>
                    </a:ext>
                  </a:extLst>
                </a:gridCol>
                <a:gridCol w="658368">
                  <a:extLst>
                    <a:ext uri="{9D8B030D-6E8A-4147-A177-3AD203B41FA5}">
                      <a16:colId xmlns:a16="http://schemas.microsoft.com/office/drawing/2014/main" val="583736615"/>
                    </a:ext>
                  </a:extLst>
                </a:gridCol>
                <a:gridCol w="658368">
                  <a:extLst>
                    <a:ext uri="{9D8B030D-6E8A-4147-A177-3AD203B41FA5}">
                      <a16:colId xmlns:a16="http://schemas.microsoft.com/office/drawing/2014/main" val="4118961866"/>
                    </a:ext>
                  </a:extLst>
                </a:gridCol>
                <a:gridCol w="658368">
                  <a:extLst>
                    <a:ext uri="{9D8B030D-6E8A-4147-A177-3AD203B41FA5}">
                      <a16:colId xmlns:a16="http://schemas.microsoft.com/office/drawing/2014/main" val="1412381171"/>
                    </a:ext>
                  </a:extLst>
                </a:gridCol>
                <a:gridCol w="658368">
                  <a:extLst>
                    <a:ext uri="{9D8B030D-6E8A-4147-A177-3AD203B41FA5}">
                      <a16:colId xmlns:a16="http://schemas.microsoft.com/office/drawing/2014/main" val="3364860412"/>
                    </a:ext>
                  </a:extLst>
                </a:gridCol>
                <a:gridCol w="658368">
                  <a:extLst>
                    <a:ext uri="{9D8B030D-6E8A-4147-A177-3AD203B41FA5}">
                      <a16:colId xmlns:a16="http://schemas.microsoft.com/office/drawing/2014/main" val="3704868644"/>
                    </a:ext>
                  </a:extLst>
                </a:gridCol>
                <a:gridCol w="658368">
                  <a:extLst>
                    <a:ext uri="{9D8B030D-6E8A-4147-A177-3AD203B41FA5}">
                      <a16:colId xmlns:a16="http://schemas.microsoft.com/office/drawing/2014/main" val="782017867"/>
                    </a:ext>
                  </a:extLst>
                </a:gridCol>
                <a:gridCol w="658368">
                  <a:extLst>
                    <a:ext uri="{9D8B030D-6E8A-4147-A177-3AD203B41FA5}">
                      <a16:colId xmlns:a16="http://schemas.microsoft.com/office/drawing/2014/main" val="56781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268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- 2017-10-02 12:53:53</a:t>
                      </a:r>
                      <a:r>
                        <a:rPr kumimoji="0" lang="es-ES" sz="1000" b="0" i="0" u="none" strike="noStrike" kern="1200" cap="none" spc="0" normalizeH="0" baseline="0" noProof="0">
                          <a:ln>
                            <a:noFill/>
                          </a:ln>
                          <a:solidFill>
                            <a:prstClr val="black"/>
                          </a:solidFill>
                          <a:effectLst/>
                          <a:uLnTx/>
                          <a:uFillTx/>
                          <a:latin typeface="+mn-lt"/>
                          <a:ea typeface="+mn-ea"/>
                          <a:cs typeface="+mn-cs"/>
                        </a:rPr>
                        <a:t>
MÁS SALUD PARA TODOS LOS MENDOCINOS 
En San Rafael estamos presentando el proyecto de ampliación y refuncionalización del Hospital Schestakow.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472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- 2017-10-22 11:58:40</a:t>
                      </a:r>
                      <a:r>
                        <a:rPr kumimoji="0" lang="es-ES" sz="1000" b="0" i="0" u="none" strike="noStrike" kern="1200" cap="none" spc="0" normalizeH="0" baseline="0" noProof="0">
                          <a:ln>
                            <a:noFill/>
                          </a:ln>
                          <a:solidFill>
                            <a:prstClr val="black"/>
                          </a:solidFill>
                          <a:effectLst/>
                          <a:uLnTx/>
                          <a:uFillTx/>
                          <a:latin typeface="+mn-lt"/>
                          <a:ea typeface="+mn-ea"/>
                          <a:cs typeface="+mn-cs"/>
                        </a:rPr>
                        <a:t>
Con la alegría de vivir una nueva jornada democrática en Argentina, concurrí a votar. 
Previamente compartí el desayuno junto a Claudia Najul, Tadeo García Zalazar y a Diego Costarelli. 
Como en otras oportunidades, voté en la escuela Lemos de Godoy Cruz y fui acompañado por mi hijo Lautaro.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63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- 2017-10-06 15:16:22</a:t>
                      </a:r>
                      <a:r>
                        <a:rPr kumimoji="0" lang="es-ES" sz="1000" b="0" i="0" u="none" strike="noStrike" kern="1200" cap="none" spc="0" normalizeH="0" baseline="0" noProof="0">
                          <a:ln>
                            <a:noFill/>
                          </a:ln>
                          <a:solidFill>
                            <a:prstClr val="black"/>
                          </a:solidFill>
                          <a:effectLst/>
                          <a:uLnTx/>
                          <a:uFillTx/>
                          <a:latin typeface="+mn-lt"/>
                          <a:ea typeface="+mn-ea"/>
                          <a:cs typeface="+mn-cs"/>
                        </a:rPr>
                        <a:t>
Junto al intendente Daniel Orozco - Intendente Las Heras inauguramos el Parque de la Familia. #HaciendoHistorias #LaRevoluciónDeLoSencillo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996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- 2017-10-15 01:03:25</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MADRE!
Quiero hacer llegar un saludo afectuoso a todas las madres en su día; mis mejores deseos, en especial para la mía.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725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- 2017-10-08 22:05:29</a:t>
                      </a:r>
                      <a:r>
                        <a:rPr kumimoji="0" lang="es-ES" sz="1000" b="0" i="0" u="none" strike="noStrike" kern="1200" cap="none" spc="0" normalizeH="0" baseline="0" noProof="0">
                          <a:ln>
                            <a:noFill/>
                          </a:ln>
                          <a:solidFill>
                            <a:prstClr val="black"/>
                          </a:solidFill>
                          <a:effectLst/>
                          <a:uLnTx/>
                          <a:uFillTx/>
                          <a:latin typeface="+mn-lt"/>
                          <a:ea typeface="+mn-ea"/>
                          <a:cs typeface="+mn-cs"/>
                        </a:rPr>
                        <a:t>
Parque de la Familia, Las Heras.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6656201"/>
                  </a:ext>
                </a:extLst>
              </a:tr>
            </a:tbl>
          </a:graphicData>
        </a:graphic>
      </p:graphicFrame>
      <p:sp>
        <p:nvSpPr>
          <p:cNvPr id="4" name="Text Placeholder 3">
            <a:extLst>
              <a:ext uri="{FF2B5EF4-FFF2-40B4-BE49-F238E27FC236}">
                <a16:creationId xmlns:a16="http://schemas.microsoft.com/office/drawing/2014/main" id="{8587E505-1313-4ED1-AE27-5A305ED7132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64238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4154A-FD0B-4F5C-8B0D-2758F55DF833}"/>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9EE577B4-BCD6-431F-BC60-CE647E3866A9}"/>
              </a:ext>
            </a:extLst>
          </p:cNvPr>
          <p:cNvGraphicFramePr>
            <a:graphicFrameLocks noGrp="1"/>
          </p:cNvGraphicFramePr>
          <p:nvPr>
            <p:ph type="tbl" sz="quarter" idx="13"/>
            <p:extLst>
              <p:ext uri="{D42A27DB-BD31-4B8C-83A1-F6EECF244321}">
                <p14:modId xmlns:p14="http://schemas.microsoft.com/office/powerpoint/2010/main" val="53151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222226"/>
                    </a:ext>
                  </a:extLst>
                </a:gridCol>
                <a:gridCol w="658368">
                  <a:extLst>
                    <a:ext uri="{9D8B030D-6E8A-4147-A177-3AD203B41FA5}">
                      <a16:colId xmlns:a16="http://schemas.microsoft.com/office/drawing/2014/main" val="3456687343"/>
                    </a:ext>
                  </a:extLst>
                </a:gridCol>
                <a:gridCol w="658368">
                  <a:extLst>
                    <a:ext uri="{9D8B030D-6E8A-4147-A177-3AD203B41FA5}">
                      <a16:colId xmlns:a16="http://schemas.microsoft.com/office/drawing/2014/main" val="3961451233"/>
                    </a:ext>
                  </a:extLst>
                </a:gridCol>
                <a:gridCol w="658368">
                  <a:extLst>
                    <a:ext uri="{9D8B030D-6E8A-4147-A177-3AD203B41FA5}">
                      <a16:colId xmlns:a16="http://schemas.microsoft.com/office/drawing/2014/main" val="941675573"/>
                    </a:ext>
                  </a:extLst>
                </a:gridCol>
                <a:gridCol w="658368">
                  <a:extLst>
                    <a:ext uri="{9D8B030D-6E8A-4147-A177-3AD203B41FA5}">
                      <a16:colId xmlns:a16="http://schemas.microsoft.com/office/drawing/2014/main" val="2470421371"/>
                    </a:ext>
                  </a:extLst>
                </a:gridCol>
                <a:gridCol w="658368">
                  <a:extLst>
                    <a:ext uri="{9D8B030D-6E8A-4147-A177-3AD203B41FA5}">
                      <a16:colId xmlns:a16="http://schemas.microsoft.com/office/drawing/2014/main" val="3261145771"/>
                    </a:ext>
                  </a:extLst>
                </a:gridCol>
                <a:gridCol w="658368">
                  <a:extLst>
                    <a:ext uri="{9D8B030D-6E8A-4147-A177-3AD203B41FA5}">
                      <a16:colId xmlns:a16="http://schemas.microsoft.com/office/drawing/2014/main" val="2121737660"/>
                    </a:ext>
                  </a:extLst>
                </a:gridCol>
                <a:gridCol w="658368">
                  <a:extLst>
                    <a:ext uri="{9D8B030D-6E8A-4147-A177-3AD203B41FA5}">
                      <a16:colId xmlns:a16="http://schemas.microsoft.com/office/drawing/2014/main" val="3136355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511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- 2017-10-12 21:15:54</a:t>
                      </a:r>
                      <a:r>
                        <a:rPr kumimoji="0" lang="es-ES" sz="1000" b="0" i="0" u="none" strike="noStrike" kern="1200" cap="none" spc="0" normalizeH="0" baseline="0" noProof="0">
                          <a:ln>
                            <a:noFill/>
                          </a:ln>
                          <a:solidFill>
                            <a:prstClr val="black"/>
                          </a:solidFill>
                          <a:effectLst/>
                          <a:uLnTx/>
                          <a:uFillTx/>
                          <a:latin typeface="+mn-lt"/>
                          <a:ea typeface="+mn-ea"/>
                          <a:cs typeface="+mn-cs"/>
                        </a:rPr>
                        <a:t>
Esta mañana recibí la Orden de Rio Branco, distinción ofrecida por el Gobierno de Brasil, de manos de la cónsul general de Brasil en Mendoza, embajadora Eliana Da Costa e Silva Puglia. 
El decreto mediante el cual se me otorgó el reconocimiento fue firmado por el presidente de Brasil, Michel Temer.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943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- 2017-10-26 23:19:07</a:t>
                      </a:r>
                      <a:r>
                        <a:rPr kumimoji="0" lang="es-ES" sz="1000" b="0" i="0" u="none" strike="noStrike" kern="1200" cap="none" spc="0" normalizeH="0" baseline="0" noProof="0">
                          <a:ln>
                            <a:noFill/>
                          </a:ln>
                          <a:solidFill>
                            <a:prstClr val="black"/>
                          </a:solidFill>
                          <a:effectLst/>
                          <a:uLnTx/>
                          <a:uFillTx/>
                          <a:latin typeface="+mn-lt"/>
                          <a:ea typeface="+mn-ea"/>
                          <a:cs typeface="+mn-cs"/>
                        </a:rPr>
                        <a:t>
Proyecto apertura calle Moreno entre Ciudad y Las Heras: Invertimos en obras que mejoren la movilidad urbana. 
Este lugar emblemático que une dos departamentos es resultado de una obra conjunta que une al Gran Mendoza en cuanto a tránsito y tendremos una futura ciclovía que una todo el Gran Mendoza, de Luján a Las Heras. Son sucesivas obras de movilidad urbana en un concepto integral.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931055"/>
                  </a:ext>
                </a:extLst>
              </a:tr>
            </a:tbl>
          </a:graphicData>
        </a:graphic>
      </p:graphicFrame>
      <p:sp>
        <p:nvSpPr>
          <p:cNvPr id="4" name="Text Placeholder 3">
            <a:extLst>
              <a:ext uri="{FF2B5EF4-FFF2-40B4-BE49-F238E27FC236}">
                <a16:creationId xmlns:a16="http://schemas.microsoft.com/office/drawing/2014/main" id="{2AB4AC55-84F7-410F-BD60-4AE0554B141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1407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E7DE4-CE6D-4608-9117-E970EE95C1DF}"/>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D037AC48-8CB8-4144-B4EE-B22868605914}"/>
              </a:ext>
            </a:extLst>
          </p:cNvPr>
          <p:cNvGraphicFramePr>
            <a:graphicFrameLocks noGrp="1"/>
          </p:cNvGraphicFramePr>
          <p:nvPr>
            <p:ph type="tbl" sz="quarter" idx="13"/>
            <p:extLst>
              <p:ext uri="{D42A27DB-BD31-4B8C-83A1-F6EECF244321}">
                <p14:modId xmlns:p14="http://schemas.microsoft.com/office/powerpoint/2010/main" val="2676786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4413625"/>
                    </a:ext>
                  </a:extLst>
                </a:gridCol>
                <a:gridCol w="658368">
                  <a:extLst>
                    <a:ext uri="{9D8B030D-6E8A-4147-A177-3AD203B41FA5}">
                      <a16:colId xmlns:a16="http://schemas.microsoft.com/office/drawing/2014/main" val="2014203211"/>
                    </a:ext>
                  </a:extLst>
                </a:gridCol>
                <a:gridCol w="658368">
                  <a:extLst>
                    <a:ext uri="{9D8B030D-6E8A-4147-A177-3AD203B41FA5}">
                      <a16:colId xmlns:a16="http://schemas.microsoft.com/office/drawing/2014/main" val="3413898469"/>
                    </a:ext>
                  </a:extLst>
                </a:gridCol>
                <a:gridCol w="658368">
                  <a:extLst>
                    <a:ext uri="{9D8B030D-6E8A-4147-A177-3AD203B41FA5}">
                      <a16:colId xmlns:a16="http://schemas.microsoft.com/office/drawing/2014/main" val="297537288"/>
                    </a:ext>
                  </a:extLst>
                </a:gridCol>
                <a:gridCol w="658368">
                  <a:extLst>
                    <a:ext uri="{9D8B030D-6E8A-4147-A177-3AD203B41FA5}">
                      <a16:colId xmlns:a16="http://schemas.microsoft.com/office/drawing/2014/main" val="4180603095"/>
                    </a:ext>
                  </a:extLst>
                </a:gridCol>
                <a:gridCol w="658368">
                  <a:extLst>
                    <a:ext uri="{9D8B030D-6E8A-4147-A177-3AD203B41FA5}">
                      <a16:colId xmlns:a16="http://schemas.microsoft.com/office/drawing/2014/main" val="2442780951"/>
                    </a:ext>
                  </a:extLst>
                </a:gridCol>
                <a:gridCol w="658368">
                  <a:extLst>
                    <a:ext uri="{9D8B030D-6E8A-4147-A177-3AD203B41FA5}">
                      <a16:colId xmlns:a16="http://schemas.microsoft.com/office/drawing/2014/main" val="2814691725"/>
                    </a:ext>
                  </a:extLst>
                </a:gridCol>
                <a:gridCol w="658368">
                  <a:extLst>
                    <a:ext uri="{9D8B030D-6E8A-4147-A177-3AD203B41FA5}">
                      <a16:colId xmlns:a16="http://schemas.microsoft.com/office/drawing/2014/main" val="1720070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0459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- 2017-10-31 23:38:16</a:t>
                      </a:r>
                      <a:r>
                        <a:rPr kumimoji="0" lang="es-ES" sz="1000" b="0" i="0" u="none" strike="noStrike" kern="1200" cap="none" spc="0" normalizeH="0" baseline="0" noProof="0">
                          <a:ln>
                            <a:noFill/>
                          </a:ln>
                          <a:solidFill>
                            <a:prstClr val="black"/>
                          </a:solidFill>
                          <a:effectLst/>
                          <a:uLnTx/>
                          <a:uFillTx/>
                          <a:latin typeface="+mn-lt"/>
                          <a:ea typeface="+mn-ea"/>
                          <a:cs typeface="+mn-cs"/>
                        </a:rPr>
                        <a:t>
Hoy presentamos las remodelaciones del Club Deportivo Maipú
Las nuevas instalaciones dispondrán de vestuarios para fútbol y hockey y un playón deportivo que permitirá sumar más deportes como vóley, handball y básquet, entre otras mejoras. 
Actualmente la institución cuenta con más de 500 deportistas. Estas inversiones son las que hacen crecer al futbol mendocino.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2150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- 2017-10-12 08:28:51</a:t>
                      </a:r>
                      <a:r>
                        <a:rPr kumimoji="0" lang="es-ES" sz="1000" b="0" i="0" u="none" strike="noStrike" kern="1200" cap="none" spc="0" normalizeH="0" baseline="0" noProof="0">
                          <a:ln>
                            <a:noFill/>
                          </a:ln>
                          <a:solidFill>
                            <a:prstClr val="black"/>
                          </a:solidFill>
                          <a:effectLst/>
                          <a:uLnTx/>
                          <a:uFillTx/>
                          <a:latin typeface="+mn-lt"/>
                          <a:ea typeface="+mn-ea"/>
                          <a:cs typeface="+mn-cs"/>
                        </a:rPr>
                        <a:t>
ESCUCHAS JUDICIALES 
Funcionará con un procedimiento específico y con tecnología. Antes, los policías tenían que viajar para realizar las escuchas on-line del crimen organizado, lo que ocasionaba gastos y reportes tardíos.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256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- 2017-10-05 20:03:39</a:t>
                      </a:r>
                      <a:r>
                        <a:rPr kumimoji="0" lang="es-ES" sz="1000" b="0" i="0" u="none" strike="noStrike" kern="1200" cap="none" spc="0" normalizeH="0" baseline="0" noProof="0">
                          <a:ln>
                            <a:noFill/>
                          </a:ln>
                          <a:solidFill>
                            <a:prstClr val="black"/>
                          </a:solidFill>
                          <a:effectLst/>
                          <a:uLnTx/>
                          <a:uFillTx/>
                          <a:latin typeface="+mn-lt"/>
                          <a:ea typeface="+mn-ea"/>
                          <a:cs typeface="+mn-cs"/>
                        </a:rPr>
                        <a:t>
En la provincia se realizará la campaña durante todo el mes de octubre. Junto a la ministra de Salud, Desarrollo Social y Deportes, Claudia Najul, nos sumamos a la lucha contra el cáncer de mama. 
La Casa de Gobierno estará iluminada de color rosado como todas los edificios públicos gubernamentales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023597"/>
                  </a:ext>
                </a:extLst>
              </a:tr>
            </a:tbl>
          </a:graphicData>
        </a:graphic>
      </p:graphicFrame>
      <p:sp>
        <p:nvSpPr>
          <p:cNvPr id="4" name="Text Placeholder 3">
            <a:extLst>
              <a:ext uri="{FF2B5EF4-FFF2-40B4-BE49-F238E27FC236}">
                <a16:creationId xmlns:a16="http://schemas.microsoft.com/office/drawing/2014/main" id="{D254966E-D70F-4170-AB36-2D35D571D53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54750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D5DB9-8104-4BA7-A610-03C3B99329E8}"/>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467C8861-1B5D-4276-B39D-A35CCBA13B6C}"/>
              </a:ext>
            </a:extLst>
          </p:cNvPr>
          <p:cNvGraphicFramePr>
            <a:graphicFrameLocks noGrp="1"/>
          </p:cNvGraphicFramePr>
          <p:nvPr>
            <p:ph type="tbl" sz="quarter" idx="13"/>
            <p:extLst>
              <p:ext uri="{D42A27DB-BD31-4B8C-83A1-F6EECF244321}">
                <p14:modId xmlns:p14="http://schemas.microsoft.com/office/powerpoint/2010/main" val="1418896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46509179"/>
                    </a:ext>
                  </a:extLst>
                </a:gridCol>
                <a:gridCol w="658368">
                  <a:extLst>
                    <a:ext uri="{9D8B030D-6E8A-4147-A177-3AD203B41FA5}">
                      <a16:colId xmlns:a16="http://schemas.microsoft.com/office/drawing/2014/main" val="3672857268"/>
                    </a:ext>
                  </a:extLst>
                </a:gridCol>
                <a:gridCol w="658368">
                  <a:extLst>
                    <a:ext uri="{9D8B030D-6E8A-4147-A177-3AD203B41FA5}">
                      <a16:colId xmlns:a16="http://schemas.microsoft.com/office/drawing/2014/main" val="2702287670"/>
                    </a:ext>
                  </a:extLst>
                </a:gridCol>
                <a:gridCol w="658368">
                  <a:extLst>
                    <a:ext uri="{9D8B030D-6E8A-4147-A177-3AD203B41FA5}">
                      <a16:colId xmlns:a16="http://schemas.microsoft.com/office/drawing/2014/main" val="1504721885"/>
                    </a:ext>
                  </a:extLst>
                </a:gridCol>
                <a:gridCol w="658368">
                  <a:extLst>
                    <a:ext uri="{9D8B030D-6E8A-4147-A177-3AD203B41FA5}">
                      <a16:colId xmlns:a16="http://schemas.microsoft.com/office/drawing/2014/main" val="254000744"/>
                    </a:ext>
                  </a:extLst>
                </a:gridCol>
                <a:gridCol w="658368">
                  <a:extLst>
                    <a:ext uri="{9D8B030D-6E8A-4147-A177-3AD203B41FA5}">
                      <a16:colId xmlns:a16="http://schemas.microsoft.com/office/drawing/2014/main" val="4064936679"/>
                    </a:ext>
                  </a:extLst>
                </a:gridCol>
                <a:gridCol w="658368">
                  <a:extLst>
                    <a:ext uri="{9D8B030D-6E8A-4147-A177-3AD203B41FA5}">
                      <a16:colId xmlns:a16="http://schemas.microsoft.com/office/drawing/2014/main" val="3711726960"/>
                    </a:ext>
                  </a:extLst>
                </a:gridCol>
                <a:gridCol w="658368">
                  <a:extLst>
                    <a:ext uri="{9D8B030D-6E8A-4147-A177-3AD203B41FA5}">
                      <a16:colId xmlns:a16="http://schemas.microsoft.com/office/drawing/2014/main" val="412735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539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- 2017-10-19 15:54:45</a:t>
                      </a:r>
                      <a:r>
                        <a:rPr kumimoji="0" lang="es-ES" sz="1000" b="0" i="0" u="none" strike="noStrike" kern="1200" cap="none" spc="0" normalizeH="0" baseline="0" noProof="0">
                          <a:ln>
                            <a:noFill/>
                          </a:ln>
                          <a:solidFill>
                            <a:prstClr val="black"/>
                          </a:solidFill>
                          <a:effectLst/>
                          <a:uLnTx/>
                          <a:uFillTx/>
                          <a:latin typeface="+mn-lt"/>
                          <a:ea typeface="+mn-ea"/>
                          <a:cs typeface="+mn-cs"/>
                        </a:rPr>
                        <a:t>
Hoy recorrí las nuevas oficinas de Belatrix
La empresa mendocina abrirá una nueva sede en la calle Gutiérrez al 50 de la Ciudad de Mendoza y continuará aportando a la provincia desarrollo tecnológico de alta calidad.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917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- 2017-10-03 20:22:53</a:t>
                      </a:r>
                      <a:r>
                        <a:rPr kumimoji="0" lang="es-ES" sz="1000" b="0" i="0" u="none" strike="noStrike" kern="1200" cap="none" spc="0" normalizeH="0" baseline="0" noProof="0">
                          <a:ln>
                            <a:noFill/>
                          </a:ln>
                          <a:solidFill>
                            <a:prstClr val="black"/>
                          </a:solidFill>
                          <a:effectLst/>
                          <a:uLnTx/>
                          <a:uFillTx/>
                          <a:latin typeface="+mn-lt"/>
                          <a:ea typeface="+mn-ea"/>
                          <a:cs typeface="+mn-cs"/>
                        </a:rPr>
                        <a:t>
▶ Podemos hacer mucho para bajar la pobreza y la indigencia si el Estado funciona bien.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64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- 2017-10-03 09:07:46</a:t>
                      </a:r>
                      <a:r>
                        <a:rPr kumimoji="0" lang="es-ES" sz="1000" b="0" i="0" u="none" strike="noStrike" kern="1200" cap="none" spc="0" normalizeH="0" baseline="0" noProof="0">
                          <a:ln>
                            <a:noFill/>
                          </a:ln>
                          <a:solidFill>
                            <a:prstClr val="black"/>
                          </a:solidFill>
                          <a:effectLst/>
                          <a:uLnTx/>
                          <a:uFillTx/>
                          <a:latin typeface="+mn-lt"/>
                          <a:ea typeface="+mn-ea"/>
                          <a:cs typeface="+mn-cs"/>
                        </a:rPr>
                        <a:t>
La inversión en aguas y cloacas que estamos haciendo es la más importante en la historia de Mendoza, es una inversión que redunda en beneficios sanitarios enormes.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7086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- 2017-10-08 12:30:53</a:t>
                      </a:r>
                      <a:r>
                        <a:rPr kumimoji="0" lang="es-ES" sz="1000" b="0" i="0" u="none" strike="noStrike" kern="1200" cap="none" spc="0" normalizeH="0" baseline="0" noProof="0">
                          <a:ln>
                            <a:noFill/>
                          </a:ln>
                          <a:solidFill>
                            <a:prstClr val="black"/>
                          </a:solidFill>
                          <a:effectLst/>
                          <a:uLnTx/>
                          <a:uFillTx/>
                          <a:latin typeface="+mn-lt"/>
                          <a:ea typeface="+mn-ea"/>
                          <a:cs typeface="+mn-cs"/>
                        </a:rPr>
                        <a:t>
RIVADAVIA: Queremos generar más incentivos para la producción. 
Participé del almuerzo de la Feria Agro Industrial en el predio de la empresa Aerotec. Brindando detalle de las medidas en apoyo al agro y la agroindustria de su gestión y el plan de desarrollo de caminos para el departamento.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0170564"/>
                  </a:ext>
                </a:extLst>
              </a:tr>
            </a:tbl>
          </a:graphicData>
        </a:graphic>
      </p:graphicFrame>
      <p:sp>
        <p:nvSpPr>
          <p:cNvPr id="4" name="Text Placeholder 3">
            <a:extLst>
              <a:ext uri="{FF2B5EF4-FFF2-40B4-BE49-F238E27FC236}">
                <a16:creationId xmlns:a16="http://schemas.microsoft.com/office/drawing/2014/main" id="{7DE2DD29-5A77-4905-8891-77B014322AB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83745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EF5CF-7443-4BAD-89A6-059FE149A2D2}"/>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47F6B6F2-BDF7-4DD9-8AFD-74C4C4C3D69D}"/>
              </a:ext>
            </a:extLst>
          </p:cNvPr>
          <p:cNvGraphicFramePr>
            <a:graphicFrameLocks noGrp="1"/>
          </p:cNvGraphicFramePr>
          <p:nvPr>
            <p:ph type="tbl" sz="quarter" idx="13"/>
            <p:extLst>
              <p:ext uri="{D42A27DB-BD31-4B8C-83A1-F6EECF244321}">
                <p14:modId xmlns:p14="http://schemas.microsoft.com/office/powerpoint/2010/main" val="2454808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1372193"/>
                    </a:ext>
                  </a:extLst>
                </a:gridCol>
                <a:gridCol w="658368">
                  <a:extLst>
                    <a:ext uri="{9D8B030D-6E8A-4147-A177-3AD203B41FA5}">
                      <a16:colId xmlns:a16="http://schemas.microsoft.com/office/drawing/2014/main" val="1747005588"/>
                    </a:ext>
                  </a:extLst>
                </a:gridCol>
                <a:gridCol w="658368">
                  <a:extLst>
                    <a:ext uri="{9D8B030D-6E8A-4147-A177-3AD203B41FA5}">
                      <a16:colId xmlns:a16="http://schemas.microsoft.com/office/drawing/2014/main" val="3850485004"/>
                    </a:ext>
                  </a:extLst>
                </a:gridCol>
                <a:gridCol w="658368">
                  <a:extLst>
                    <a:ext uri="{9D8B030D-6E8A-4147-A177-3AD203B41FA5}">
                      <a16:colId xmlns:a16="http://schemas.microsoft.com/office/drawing/2014/main" val="3782374994"/>
                    </a:ext>
                  </a:extLst>
                </a:gridCol>
                <a:gridCol w="658368">
                  <a:extLst>
                    <a:ext uri="{9D8B030D-6E8A-4147-A177-3AD203B41FA5}">
                      <a16:colId xmlns:a16="http://schemas.microsoft.com/office/drawing/2014/main" val="192796378"/>
                    </a:ext>
                  </a:extLst>
                </a:gridCol>
                <a:gridCol w="658368">
                  <a:extLst>
                    <a:ext uri="{9D8B030D-6E8A-4147-A177-3AD203B41FA5}">
                      <a16:colId xmlns:a16="http://schemas.microsoft.com/office/drawing/2014/main" val="1397498610"/>
                    </a:ext>
                  </a:extLst>
                </a:gridCol>
                <a:gridCol w="658368">
                  <a:extLst>
                    <a:ext uri="{9D8B030D-6E8A-4147-A177-3AD203B41FA5}">
                      <a16:colId xmlns:a16="http://schemas.microsoft.com/office/drawing/2014/main" val="1599935460"/>
                    </a:ext>
                  </a:extLst>
                </a:gridCol>
                <a:gridCol w="658368">
                  <a:extLst>
                    <a:ext uri="{9D8B030D-6E8A-4147-A177-3AD203B41FA5}">
                      <a16:colId xmlns:a16="http://schemas.microsoft.com/office/drawing/2014/main" val="449357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994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- 2017-10-06 23:53:56</a:t>
                      </a:r>
                      <a:r>
                        <a:rPr kumimoji="0" lang="es-ES" sz="1000" b="0" i="0" u="none" strike="noStrike" kern="1200" cap="none" spc="0" normalizeH="0" baseline="0" noProof="0">
                          <a:ln>
                            <a:noFill/>
                          </a:ln>
                          <a:solidFill>
                            <a:prstClr val="black"/>
                          </a:solidFill>
                          <a:effectLst/>
                          <a:uLnTx/>
                          <a:uFillTx/>
                          <a:latin typeface="+mn-lt"/>
                          <a:ea typeface="+mn-ea"/>
                          <a:cs typeface="+mn-cs"/>
                        </a:rPr>
                        <a:t>
Junto al intendente de Luján, Omar de Marchi, inauguramos las obras del microcentro de Luján. Fue en San Martín y Azcuénaga.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165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- 2017-10-25 23:47:09</a:t>
                      </a:r>
                      <a:r>
                        <a:rPr kumimoji="0" lang="es-ES" sz="1000" b="0" i="0" u="none" strike="noStrike" kern="1200" cap="none" spc="0" normalizeH="0" baseline="0" noProof="0">
                          <a:ln>
                            <a:noFill/>
                          </a:ln>
                          <a:solidFill>
                            <a:prstClr val="black"/>
                          </a:solidFill>
                          <a:effectLst/>
                          <a:uLnTx/>
                          <a:uFillTx/>
                          <a:latin typeface="+mn-lt"/>
                          <a:ea typeface="+mn-ea"/>
                          <a:cs typeface="+mn-cs"/>
                        </a:rPr>
                        <a:t>
Mi participación en un encuentro histórico para el diseño
Hoy comenzó el IV Congreso DiSUR en la Facultad de Artes y Diseño de la Universidad Nacional de Cuyo. 
El objetivo es visibilizar y poner en valor la actividad y el trabajo de las unidades académicas que integran la red. Asisten estudiantes de 10 países.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997501"/>
                  </a:ext>
                </a:extLst>
              </a:tr>
            </a:tbl>
          </a:graphicData>
        </a:graphic>
      </p:graphicFrame>
      <p:sp>
        <p:nvSpPr>
          <p:cNvPr id="4" name="Text Placeholder 3">
            <a:extLst>
              <a:ext uri="{FF2B5EF4-FFF2-40B4-BE49-F238E27FC236}">
                <a16:creationId xmlns:a16="http://schemas.microsoft.com/office/drawing/2014/main" id="{7B3201AB-1C10-4D39-B647-8C61228DBB4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388242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81D1-6AF2-4E95-B9A2-BD0BA8201A55}"/>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5BBF24E5-5EBD-4337-B081-779DDBDD82F1}"/>
              </a:ext>
            </a:extLst>
          </p:cNvPr>
          <p:cNvGraphicFramePr>
            <a:graphicFrameLocks noGrp="1"/>
          </p:cNvGraphicFramePr>
          <p:nvPr>
            <p:ph type="tbl" sz="quarter" idx="13"/>
            <p:extLst>
              <p:ext uri="{D42A27DB-BD31-4B8C-83A1-F6EECF244321}">
                <p14:modId xmlns:p14="http://schemas.microsoft.com/office/powerpoint/2010/main" val="4063230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1919556"/>
                    </a:ext>
                  </a:extLst>
                </a:gridCol>
                <a:gridCol w="658368">
                  <a:extLst>
                    <a:ext uri="{9D8B030D-6E8A-4147-A177-3AD203B41FA5}">
                      <a16:colId xmlns:a16="http://schemas.microsoft.com/office/drawing/2014/main" val="2733938014"/>
                    </a:ext>
                  </a:extLst>
                </a:gridCol>
                <a:gridCol w="658368">
                  <a:extLst>
                    <a:ext uri="{9D8B030D-6E8A-4147-A177-3AD203B41FA5}">
                      <a16:colId xmlns:a16="http://schemas.microsoft.com/office/drawing/2014/main" val="18492953"/>
                    </a:ext>
                  </a:extLst>
                </a:gridCol>
                <a:gridCol w="658368">
                  <a:extLst>
                    <a:ext uri="{9D8B030D-6E8A-4147-A177-3AD203B41FA5}">
                      <a16:colId xmlns:a16="http://schemas.microsoft.com/office/drawing/2014/main" val="334630005"/>
                    </a:ext>
                  </a:extLst>
                </a:gridCol>
                <a:gridCol w="658368">
                  <a:extLst>
                    <a:ext uri="{9D8B030D-6E8A-4147-A177-3AD203B41FA5}">
                      <a16:colId xmlns:a16="http://schemas.microsoft.com/office/drawing/2014/main" val="1798394116"/>
                    </a:ext>
                  </a:extLst>
                </a:gridCol>
                <a:gridCol w="658368">
                  <a:extLst>
                    <a:ext uri="{9D8B030D-6E8A-4147-A177-3AD203B41FA5}">
                      <a16:colId xmlns:a16="http://schemas.microsoft.com/office/drawing/2014/main" val="346299712"/>
                    </a:ext>
                  </a:extLst>
                </a:gridCol>
                <a:gridCol w="658368">
                  <a:extLst>
                    <a:ext uri="{9D8B030D-6E8A-4147-A177-3AD203B41FA5}">
                      <a16:colId xmlns:a16="http://schemas.microsoft.com/office/drawing/2014/main" val="1435704995"/>
                    </a:ext>
                  </a:extLst>
                </a:gridCol>
                <a:gridCol w="658368">
                  <a:extLst>
                    <a:ext uri="{9D8B030D-6E8A-4147-A177-3AD203B41FA5}">
                      <a16:colId xmlns:a16="http://schemas.microsoft.com/office/drawing/2014/main" val="3404947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996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- 2017-10-20 22:09:35</a:t>
                      </a:r>
                      <a:r>
                        <a:rPr kumimoji="0" lang="es-ES" sz="1000" b="0" i="0" u="none" strike="noStrike" kern="1200" cap="none" spc="0" normalizeH="0" baseline="0" noProof="0">
                          <a:ln>
                            <a:noFill/>
                          </a:ln>
                          <a:solidFill>
                            <a:prstClr val="black"/>
                          </a:solidFill>
                          <a:effectLst/>
                          <a:uLnTx/>
                          <a:uFillTx/>
                          <a:latin typeface="+mn-lt"/>
                          <a:ea typeface="+mn-ea"/>
                          <a:cs typeface="+mn-cs"/>
                        </a:rPr>
                        <a:t>
🔘 207 aniversario policial: Hemos logrado mucho pero queremos más.
Tenemos un Estado mucho más inteligente. Hemos cambiado los planes de estudio de la Policía con contenidos aplicados a los delitos de hoy y no del pasado. En el 2018 vamos a tener una institución de estudio policial mucho más profesional, donde los cadetes se internarán de lunes a viernes para aprender esta noble profesión. 
Estamos promoviendo leyes que defiendan y apoyen a los policías pero que también los controlen.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9126919"/>
                  </a:ext>
                </a:extLst>
              </a:tr>
            </a:tbl>
          </a:graphicData>
        </a:graphic>
      </p:graphicFrame>
      <p:sp>
        <p:nvSpPr>
          <p:cNvPr id="4" name="Text Placeholder 3">
            <a:extLst>
              <a:ext uri="{FF2B5EF4-FFF2-40B4-BE49-F238E27FC236}">
                <a16:creationId xmlns:a16="http://schemas.microsoft.com/office/drawing/2014/main" id="{EBDCA9D3-8187-4A46-A531-DFE506884AE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71728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6786-D9C1-41F7-9904-3D40F21FE56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E94C7338-FD80-43AD-A4A9-DD446589DC3A}"/>
              </a:ext>
            </a:extLst>
          </p:cNvPr>
          <p:cNvGraphicFramePr>
            <a:graphicFrameLocks noGrp="1"/>
          </p:cNvGraphicFramePr>
          <p:nvPr>
            <p:ph type="chart" sz="quarter" idx="13"/>
            <p:extLst>
              <p:ext uri="{D42A27DB-BD31-4B8C-83A1-F6EECF244321}">
                <p14:modId xmlns:p14="http://schemas.microsoft.com/office/powerpoint/2010/main" val="455551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4ADB43-7344-48BB-A1FF-EF22CB7BDBD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5C401D9-5661-47C9-81BB-E51845730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2116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549C5-6478-434D-AA9C-F5B038E6C4F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23C0028-49D0-4918-A435-2C9C4C19F95A}"/>
              </a:ext>
            </a:extLst>
          </p:cNvPr>
          <p:cNvGraphicFramePr>
            <a:graphicFrameLocks noGrp="1"/>
          </p:cNvGraphicFramePr>
          <p:nvPr>
            <p:ph type="chart" sz="quarter" idx="13"/>
            <p:extLst>
              <p:ext uri="{D42A27DB-BD31-4B8C-83A1-F6EECF244321}">
                <p14:modId xmlns:p14="http://schemas.microsoft.com/office/powerpoint/2010/main" val="2777859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0CFCF-7B40-476D-8E86-D0988976A3F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1F391AB-7C2D-4ACC-BFCE-E5D760B244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3437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F0759-2055-481A-84A2-F2CD1EF92CC8}"/>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A64F01A2-C6DA-4E77-B5DF-14C69ED976B9}"/>
              </a:ext>
            </a:extLst>
          </p:cNvPr>
          <p:cNvGraphicFramePr>
            <a:graphicFrameLocks noGrp="1"/>
          </p:cNvGraphicFramePr>
          <p:nvPr>
            <p:ph type="chart" sz="quarter" idx="13"/>
            <p:extLst>
              <p:ext uri="{D42A27DB-BD31-4B8C-83A1-F6EECF244321}">
                <p14:modId xmlns:p14="http://schemas.microsoft.com/office/powerpoint/2010/main" val="1441528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CAE894-9929-4EDB-9E5D-1084C7E9CFE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7779E68-3576-473A-8FE1-C8419B07C4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8405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AD43C-4D9B-432F-A788-9212DDE58D9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CE10D6E-3044-434A-82C3-A6BE93F3FF39}"/>
              </a:ext>
            </a:extLst>
          </p:cNvPr>
          <p:cNvGraphicFramePr>
            <a:graphicFrameLocks noGrp="1"/>
          </p:cNvGraphicFramePr>
          <p:nvPr>
            <p:ph type="chart" sz="quarter" idx="13"/>
            <p:extLst>
              <p:ext uri="{D42A27DB-BD31-4B8C-83A1-F6EECF244321}">
                <p14:modId xmlns:p14="http://schemas.microsoft.com/office/powerpoint/2010/main" val="1728944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7A2F00-4D8C-4478-A761-442BC2D0087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6A47F03-344B-48AB-AFB3-414EF0B75A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0118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A54D0-7EE1-46F2-B16E-3D4AC0361B34}"/>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19F94EE-F761-4092-A2B1-CB557410F057}"/>
              </a:ext>
            </a:extLst>
          </p:cNvPr>
          <p:cNvGraphicFramePr>
            <a:graphicFrameLocks noGrp="1"/>
          </p:cNvGraphicFramePr>
          <p:nvPr>
            <p:ph type="chart" sz="quarter" idx="13"/>
            <p:extLst>
              <p:ext uri="{D42A27DB-BD31-4B8C-83A1-F6EECF244321}">
                <p14:modId xmlns:p14="http://schemas.microsoft.com/office/powerpoint/2010/main" val="4219879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C10486-7FB8-44D4-9E18-B1299A44606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639A562-6DE5-4E24-B1C7-6A2C691F11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8545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4DA09-EBE7-4582-ACC2-C8C0E5473BDA}"/>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90B658F4-38B7-41DC-AE42-7AD28DBEE766}"/>
              </a:ext>
            </a:extLst>
          </p:cNvPr>
          <p:cNvGraphicFramePr>
            <a:graphicFrameLocks noGrp="1"/>
          </p:cNvGraphicFramePr>
          <p:nvPr>
            <p:ph type="chart" sz="quarter" idx="13"/>
            <p:extLst>
              <p:ext uri="{D42A27DB-BD31-4B8C-83A1-F6EECF244321}">
                <p14:modId xmlns:p14="http://schemas.microsoft.com/office/powerpoint/2010/main" val="3891287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4B198C-4E28-453A-9D9C-D31092DD4E9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EE67E5D-5C11-4CEE-B774-E84B32F5CA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594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EBD50-9EDF-400B-808E-0DCEC753A91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FD2CBB5-8163-4A39-ACF2-CD0C96CA4578}"/>
              </a:ext>
            </a:extLst>
          </p:cNvPr>
          <p:cNvGraphicFramePr>
            <a:graphicFrameLocks noGrp="1"/>
          </p:cNvGraphicFramePr>
          <p:nvPr>
            <p:ph type="chart" sz="quarter" idx="13"/>
            <p:extLst>
              <p:ext uri="{D42A27DB-BD31-4B8C-83A1-F6EECF244321}">
                <p14:modId xmlns:p14="http://schemas.microsoft.com/office/powerpoint/2010/main" val="2339041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4D667A-5A92-4C0E-B84A-12A09CAAD2C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8482A7A-7CA4-47E8-B9BC-49893BC980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0136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FF804-F094-463E-AFF8-A4CE8E4993B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007E1268-CD31-45D5-B680-C2B0BFFA854E}"/>
              </a:ext>
            </a:extLst>
          </p:cNvPr>
          <p:cNvGraphicFramePr>
            <a:graphicFrameLocks noGrp="1"/>
          </p:cNvGraphicFramePr>
          <p:nvPr>
            <p:ph type="chart" sz="quarter" idx="13"/>
            <p:extLst>
              <p:ext uri="{D42A27DB-BD31-4B8C-83A1-F6EECF244321}">
                <p14:modId xmlns:p14="http://schemas.microsoft.com/office/powerpoint/2010/main" val="1008933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EFA806-45C5-40F5-ADE4-15F9713078A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0EE3B82-9265-4999-B582-E6A16F4E09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0094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F9739-8DB2-47DB-A0C4-9459F530ED85}"/>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5D648514-D4AD-4239-BB03-0D30A695D10C}"/>
              </a:ext>
            </a:extLst>
          </p:cNvPr>
          <p:cNvGraphicFramePr>
            <a:graphicFrameLocks noGrp="1"/>
          </p:cNvGraphicFramePr>
          <p:nvPr>
            <p:ph type="tbl" sz="quarter" idx="13"/>
            <p:extLst>
              <p:ext uri="{D42A27DB-BD31-4B8C-83A1-F6EECF244321}">
                <p14:modId xmlns:p14="http://schemas.microsoft.com/office/powerpoint/2010/main" val="2909026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5336247"/>
                    </a:ext>
                  </a:extLst>
                </a:gridCol>
                <a:gridCol w="2468880">
                  <a:extLst>
                    <a:ext uri="{9D8B030D-6E8A-4147-A177-3AD203B41FA5}">
                      <a16:colId xmlns:a16="http://schemas.microsoft.com/office/drawing/2014/main" val="1748129252"/>
                    </a:ext>
                  </a:extLst>
                </a:gridCol>
                <a:gridCol w="822960">
                  <a:extLst>
                    <a:ext uri="{9D8B030D-6E8A-4147-A177-3AD203B41FA5}">
                      <a16:colId xmlns:a16="http://schemas.microsoft.com/office/drawing/2014/main" val="1471691074"/>
                    </a:ext>
                  </a:extLst>
                </a:gridCol>
                <a:gridCol w="822960">
                  <a:extLst>
                    <a:ext uri="{9D8B030D-6E8A-4147-A177-3AD203B41FA5}">
                      <a16:colId xmlns:a16="http://schemas.microsoft.com/office/drawing/2014/main" val="2799640360"/>
                    </a:ext>
                  </a:extLst>
                </a:gridCol>
                <a:gridCol w="822960">
                  <a:extLst>
                    <a:ext uri="{9D8B030D-6E8A-4147-A177-3AD203B41FA5}">
                      <a16:colId xmlns:a16="http://schemas.microsoft.com/office/drawing/2014/main" val="4143281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05299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Pablo Vargas Luthier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455301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Dario Cimino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24280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Nacho Oïo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009571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Cindy G. Azpilcueta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826828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Ruben Italo 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47818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Mercedes Mym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76684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Eduardo Camilo Antonio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931556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Escobar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89985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Beatriz Isaguirre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2667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Moreira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256061785"/>
                  </a:ext>
                </a:extLst>
              </a:tr>
            </a:tbl>
          </a:graphicData>
        </a:graphic>
      </p:graphicFrame>
      <p:sp>
        <p:nvSpPr>
          <p:cNvPr id="4" name="Text Placeholder 3">
            <a:extLst>
              <a:ext uri="{FF2B5EF4-FFF2-40B4-BE49-F238E27FC236}">
                <a16:creationId xmlns:a16="http://schemas.microsoft.com/office/drawing/2014/main" id="{1784162C-86DF-4FCC-94A3-B2CBD53681F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73296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5F17C-85E2-47A8-AF3C-6D25581535C3}"/>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913EB64-E5A3-4878-AB68-26F3F8766A88}"/>
              </a:ext>
            </a:extLst>
          </p:cNvPr>
          <p:cNvGraphicFramePr>
            <a:graphicFrameLocks noGrp="1"/>
          </p:cNvGraphicFramePr>
          <p:nvPr>
            <p:ph type="tbl" sz="quarter" idx="13"/>
            <p:extLst>
              <p:ext uri="{D42A27DB-BD31-4B8C-83A1-F6EECF244321}">
                <p14:modId xmlns:p14="http://schemas.microsoft.com/office/powerpoint/2010/main" val="158922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30704955"/>
                    </a:ext>
                  </a:extLst>
                </a:gridCol>
                <a:gridCol w="2468880">
                  <a:extLst>
                    <a:ext uri="{9D8B030D-6E8A-4147-A177-3AD203B41FA5}">
                      <a16:colId xmlns:a16="http://schemas.microsoft.com/office/drawing/2014/main" val="1031835722"/>
                    </a:ext>
                  </a:extLst>
                </a:gridCol>
                <a:gridCol w="822960">
                  <a:extLst>
                    <a:ext uri="{9D8B030D-6E8A-4147-A177-3AD203B41FA5}">
                      <a16:colId xmlns:a16="http://schemas.microsoft.com/office/drawing/2014/main" val="2450293810"/>
                    </a:ext>
                  </a:extLst>
                </a:gridCol>
                <a:gridCol w="822960">
                  <a:extLst>
                    <a:ext uri="{9D8B030D-6E8A-4147-A177-3AD203B41FA5}">
                      <a16:colId xmlns:a16="http://schemas.microsoft.com/office/drawing/2014/main" val="2998338318"/>
                    </a:ext>
                  </a:extLst>
                </a:gridCol>
                <a:gridCol w="822960">
                  <a:extLst>
                    <a:ext uri="{9D8B030D-6E8A-4147-A177-3AD203B41FA5}">
                      <a16:colId xmlns:a16="http://schemas.microsoft.com/office/drawing/2014/main" val="3792436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85095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Sonia Mazuzzo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10181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Nilda Ruggeri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9600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Mirta Mellado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33065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 Delgado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6363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Quiroga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2540903"/>
                  </a:ext>
                </a:extLst>
              </a:tr>
            </a:tbl>
          </a:graphicData>
        </a:graphic>
      </p:graphicFrame>
      <p:sp>
        <p:nvSpPr>
          <p:cNvPr id="4" name="Text Placeholder 3">
            <a:extLst>
              <a:ext uri="{FF2B5EF4-FFF2-40B4-BE49-F238E27FC236}">
                <a16:creationId xmlns:a16="http://schemas.microsoft.com/office/drawing/2014/main" id="{FA60FF91-0331-42BA-B793-90A3A7D9FD6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806622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01416-B3F3-4756-94DC-D500C7FCF63B}"/>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BFB37A42-E2AE-43EA-B224-D5E4443FBB09}"/>
              </a:ext>
            </a:extLst>
          </p:cNvPr>
          <p:cNvGraphicFramePr>
            <a:graphicFrameLocks noGrp="1"/>
          </p:cNvGraphicFramePr>
          <p:nvPr>
            <p:ph type="chart" sz="quarter" idx="13"/>
            <p:extLst>
              <p:ext uri="{D42A27DB-BD31-4B8C-83A1-F6EECF244321}">
                <p14:modId xmlns:p14="http://schemas.microsoft.com/office/powerpoint/2010/main" val="2987417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C59CB6-CDCD-433E-B14D-E7EA9231BE8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605B6E8-0BEA-499C-A72D-EE3EAA372E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20492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805</Words>
  <Application>Microsoft Office PowerPoint</Application>
  <PresentationFormat>On-screen Show (4:3)</PresentationFormat>
  <Paragraphs>393</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2017-11-03T18:42:11Z</dcterms:created>
  <dcterms:modified xsi:type="dcterms:W3CDTF">2017-11-03T18:42:51Z</dcterms:modified>
</cp:coreProperties>
</file>