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233615</c:v>
                </c:pt>
                <c:pt idx="1">
                  <c:v>233632</c:v>
                </c:pt>
                <c:pt idx="2">
                  <c:v>233642</c:v>
                </c:pt>
                <c:pt idx="3">
                  <c:v>233647</c:v>
                </c:pt>
                <c:pt idx="4">
                  <c:v>233665</c:v>
                </c:pt>
                <c:pt idx="5">
                  <c:v>233696</c:v>
                </c:pt>
                <c:pt idx="6">
                  <c:v>233774</c:v>
                </c:pt>
                <c:pt idx="7">
                  <c:v>233860</c:v>
                </c:pt>
                <c:pt idx="8">
                  <c:v>233889</c:v>
                </c:pt>
                <c:pt idx="9">
                  <c:v>234020</c:v>
                </c:pt>
                <c:pt idx="10">
                  <c:v>234268</c:v>
                </c:pt>
                <c:pt idx="11">
                  <c:v>234648</c:v>
                </c:pt>
                <c:pt idx="12">
                  <c:v>234900</c:v>
                </c:pt>
                <c:pt idx="13">
                  <c:v>235148</c:v>
                </c:pt>
                <c:pt idx="14">
                  <c:v>235239</c:v>
                </c:pt>
                <c:pt idx="15">
                  <c:v>235470</c:v>
                </c:pt>
                <c:pt idx="16">
                  <c:v>235741</c:v>
                </c:pt>
                <c:pt idx="17">
                  <c:v>235976</c:v>
                </c:pt>
                <c:pt idx="18">
                  <c:v>236221</c:v>
                </c:pt>
                <c:pt idx="19">
                  <c:v>236426</c:v>
                </c:pt>
                <c:pt idx="20">
                  <c:v>236648</c:v>
                </c:pt>
                <c:pt idx="21">
                  <c:v>236847</c:v>
                </c:pt>
                <c:pt idx="22">
                  <c:v>236973</c:v>
                </c:pt>
                <c:pt idx="23">
                  <c:v>237204</c:v>
                </c:pt>
                <c:pt idx="24">
                  <c:v>237467</c:v>
                </c:pt>
                <c:pt idx="25">
                  <c:v>237708</c:v>
                </c:pt>
                <c:pt idx="26">
                  <c:v>237972</c:v>
                </c:pt>
                <c:pt idx="27">
                  <c:v>238181</c:v>
                </c:pt>
                <c:pt idx="28">
                  <c:v>238405</c:v>
                </c:pt>
                <c:pt idx="29">
                  <c:v>238336</c:v>
                </c:pt>
                <c:pt idx="30">
                  <c:v>238659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A3-4A94-867B-9258DFB1EB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6843968"/>
        <c:axId val="228318776"/>
      </c:lineChart>
      <c:dateAx>
        <c:axId val="226843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318776"/>
        <c:crosses val="autoZero"/>
        <c:auto val="1"/>
        <c:lblOffset val="100"/>
        <c:baseTimeUnit val="days"/>
      </c:dateAx>
      <c:valAx>
        <c:axId val="228318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84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89-4F43-82D1-8FD9BE2FCC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4517784"/>
        <c:axId val="302810912"/>
      </c:radarChart>
      <c:catAx>
        <c:axId val="224517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810912"/>
        <c:crosses val="autoZero"/>
        <c:auto val="1"/>
        <c:lblAlgn val="ctr"/>
        <c:lblOffset val="100"/>
        <c:noMultiLvlLbl val="0"/>
      </c:catAx>
      <c:valAx>
        <c:axId val="302810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517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0.14724577631482999</c:v>
                </c:pt>
                <c:pt idx="2">
                  <c:v>4.3229454238841003E-2</c:v>
                </c:pt>
                <c:pt idx="3">
                  <c:v>8.7740322884388003E-2</c:v>
                </c:pt>
                <c:pt idx="4">
                  <c:v>8.9447735131989003E-2</c:v>
                </c:pt>
                <c:pt idx="5">
                  <c:v>5.9910989387196002E-2</c:v>
                </c:pt>
                <c:pt idx="6">
                  <c:v>0</c:v>
                </c:pt>
                <c:pt idx="7">
                  <c:v>0</c:v>
                </c:pt>
                <c:pt idx="8">
                  <c:v>2.7365162437894001E-2</c:v>
                </c:pt>
                <c:pt idx="9">
                  <c:v>3.4955589560340998</c:v>
                </c:pt>
                <c:pt idx="10">
                  <c:v>1.7937679376794E-2</c:v>
                </c:pt>
                <c:pt idx="11">
                  <c:v>2.1325781163364001E-2</c:v>
                </c:pt>
                <c:pt idx="12">
                  <c:v>0</c:v>
                </c:pt>
                <c:pt idx="13">
                  <c:v>2.9784192252705999E-2</c:v>
                </c:pt>
                <c:pt idx="14">
                  <c:v>6.3777408341235006E-2</c:v>
                </c:pt>
                <c:pt idx="15">
                  <c:v>0.10409850692999</c:v>
                </c:pt>
                <c:pt idx="16">
                  <c:v>1.4749262536873</c:v>
                </c:pt>
                <c:pt idx="17">
                  <c:v>5.00301028585E-2</c:v>
                </c:pt>
                <c:pt idx="18">
                  <c:v>0</c:v>
                </c:pt>
                <c:pt idx="19">
                  <c:v>4.9508511655657998E-2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3.5851666891617999E-2</c:v>
                </c:pt>
                <c:pt idx="24">
                  <c:v>0.12977436956200999</c:v>
                </c:pt>
                <c:pt idx="25">
                  <c:v>0</c:v>
                </c:pt>
                <c:pt idx="26">
                  <c:v>2.9011099899092001E-2</c:v>
                </c:pt>
                <c:pt idx="27">
                  <c:v>2.7302206018246001E-2</c:v>
                </c:pt>
                <c:pt idx="28">
                  <c:v>4.406340093918E-2</c:v>
                </c:pt>
                <c:pt idx="29">
                  <c:v>5.0761421319797002E-2</c:v>
                </c:pt>
                <c:pt idx="30">
                  <c:v>1.1530543361132E-2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91-46A7-8203-5938A7B2F8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815176"/>
        <c:axId val="302815832"/>
      </c:lineChart>
      <c:dateAx>
        <c:axId val="302815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815832"/>
        <c:crosses val="autoZero"/>
        <c:auto val="1"/>
        <c:lblOffset val="100"/>
        <c:baseTimeUnit val="days"/>
      </c:dateAx>
      <c:valAx>
        <c:axId val="302815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815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67</c:v>
                </c:pt>
                <c:pt idx="1">
                  <c:v>193</c:v>
                </c:pt>
                <c:pt idx="2">
                  <c:v>188</c:v>
                </c:pt>
                <c:pt idx="3">
                  <c:v>221</c:v>
                </c:pt>
                <c:pt idx="4">
                  <c:v>188</c:v>
                </c:pt>
                <c:pt idx="5">
                  <c:v>189</c:v>
                </c:pt>
                <c:pt idx="6">
                  <c:v>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F5-4BEE-BA2F-8B53D58816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3561456"/>
        <c:axId val="303561784"/>
      </c:barChart>
      <c:catAx>
        <c:axId val="303561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561784"/>
        <c:crosses val="autoZero"/>
        <c:auto val="1"/>
        <c:lblAlgn val="ctr"/>
        <c:lblOffset val="100"/>
        <c:noMultiLvlLbl val="0"/>
      </c:catAx>
      <c:valAx>
        <c:axId val="303561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56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-17</c:v>
                </c:pt>
                <c:pt idx="1">
                  <c:v>17</c:v>
                </c:pt>
                <c:pt idx="2">
                  <c:v>10</c:v>
                </c:pt>
                <c:pt idx="3">
                  <c:v>5</c:v>
                </c:pt>
                <c:pt idx="4">
                  <c:v>18</c:v>
                </c:pt>
                <c:pt idx="5">
                  <c:v>31</c:v>
                </c:pt>
                <c:pt idx="6">
                  <c:v>78</c:v>
                </c:pt>
                <c:pt idx="7">
                  <c:v>86</c:v>
                </c:pt>
                <c:pt idx="8">
                  <c:v>29</c:v>
                </c:pt>
                <c:pt idx="9">
                  <c:v>131</c:v>
                </c:pt>
                <c:pt idx="10">
                  <c:v>248</c:v>
                </c:pt>
                <c:pt idx="11">
                  <c:v>380</c:v>
                </c:pt>
                <c:pt idx="12">
                  <c:v>252</c:v>
                </c:pt>
                <c:pt idx="13">
                  <c:v>248</c:v>
                </c:pt>
                <c:pt idx="14">
                  <c:v>91</c:v>
                </c:pt>
                <c:pt idx="15">
                  <c:v>231</c:v>
                </c:pt>
                <c:pt idx="16">
                  <c:v>271</c:v>
                </c:pt>
                <c:pt idx="17">
                  <c:v>235</c:v>
                </c:pt>
                <c:pt idx="18">
                  <c:v>245</c:v>
                </c:pt>
                <c:pt idx="19">
                  <c:v>205</c:v>
                </c:pt>
                <c:pt idx="20">
                  <c:v>222</c:v>
                </c:pt>
                <c:pt idx="21">
                  <c:v>199</c:v>
                </c:pt>
                <c:pt idx="22">
                  <c:v>126</c:v>
                </c:pt>
                <c:pt idx="23">
                  <c:v>231</c:v>
                </c:pt>
                <c:pt idx="24">
                  <c:v>263</c:v>
                </c:pt>
                <c:pt idx="25">
                  <c:v>241</c:v>
                </c:pt>
                <c:pt idx="26">
                  <c:v>264</c:v>
                </c:pt>
                <c:pt idx="27">
                  <c:v>209</c:v>
                </c:pt>
                <c:pt idx="28">
                  <c:v>224</c:v>
                </c:pt>
                <c:pt idx="29">
                  <c:v>-69</c:v>
                </c:pt>
                <c:pt idx="30">
                  <c:v>323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B8-42A3-B780-BDF9A94429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7368480"/>
        <c:axId val="227365528"/>
      </c:lineChart>
      <c:dateAx>
        <c:axId val="227368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365528"/>
        <c:crosses val="autoZero"/>
        <c:auto val="1"/>
        <c:lblOffset val="100"/>
        <c:baseTimeUnit val="days"/>
      </c:dateAx>
      <c:valAx>
        <c:axId val="227365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36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4D-4EDE-AAB7-0E16E17958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509592"/>
        <c:axId val="369511888"/>
      </c:lineChart>
      <c:dateAx>
        <c:axId val="369509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511888"/>
        <c:crosses val="autoZero"/>
        <c:auto val="1"/>
        <c:lblOffset val="100"/>
        <c:baseTimeUnit val="days"/>
      </c:dateAx>
      <c:valAx>
        <c:axId val="369511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509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6</c:v>
                </c:pt>
                <c:pt idx="2">
                  <c:v>4</c:v>
                </c:pt>
                <c:pt idx="3">
                  <c:v>2</c:v>
                </c:pt>
                <c:pt idx="4">
                  <c:v>4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50-4A00-B2A6-019F42C949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5087888"/>
        <c:axId val="365088544"/>
      </c:barChart>
      <c:catAx>
        <c:axId val="365087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088544"/>
        <c:crosses val="autoZero"/>
        <c:auto val="1"/>
        <c:lblAlgn val="ctr"/>
        <c:lblOffset val="100"/>
        <c:noMultiLvlLbl val="0"/>
      </c:catAx>
      <c:valAx>
        <c:axId val="365088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087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8.1943956262678003E-2</c:v>
                </c:pt>
                <c:pt idx="1">
                  <c:v>0.83948442359025999</c:v>
                </c:pt>
                <c:pt idx="2">
                  <c:v>7.1251011065610007E-2</c:v>
                </c:pt>
                <c:pt idx="3">
                  <c:v>5.4841045664170002E-2</c:v>
                </c:pt>
                <c:pt idx="4">
                  <c:v>4.6900739824762998E-2</c:v>
                </c:pt>
                <c:pt idx="5">
                  <c:v>2.8585101021863998E-2</c:v>
                </c:pt>
                <c:pt idx="6">
                  <c:v>5.3994079707965999E-2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D8-45F1-A338-1FE2430427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569872"/>
        <c:axId val="362570200"/>
      </c:barChart>
      <c:catAx>
        <c:axId val="362569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570200"/>
        <c:crosses val="autoZero"/>
        <c:auto val="1"/>
        <c:lblAlgn val="ctr"/>
        <c:lblOffset val="100"/>
        <c:noMultiLvlLbl val="0"/>
      </c:catAx>
      <c:valAx>
        <c:axId val="362570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569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A8-4D37-BCB5-3D52AC4E32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A8-4D37-BCB5-3D52AC4E32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AA8-4D37-BCB5-3D52AC4E32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6832808"/>
        <c:axId val="228320744"/>
      </c:barChart>
      <c:catAx>
        <c:axId val="166832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320744"/>
        <c:crosses val="autoZero"/>
        <c:auto val="1"/>
        <c:lblAlgn val="ctr"/>
        <c:lblOffset val="100"/>
        <c:noMultiLvlLbl val="0"/>
      </c:catAx>
      <c:valAx>
        <c:axId val="228320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832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4.8912283970745998E-2</c:v>
                </c:pt>
                <c:pt idx="14">
                  <c:v>4.6371386102136002E-2</c:v>
                </c:pt>
                <c:pt idx="15">
                  <c:v>4.4126926318197E-2</c:v>
                </c:pt>
                <c:pt idx="16">
                  <c:v>0</c:v>
                </c:pt>
                <c:pt idx="17">
                  <c:v>5.4205821197017001E-2</c:v>
                </c:pt>
                <c:pt idx="18">
                  <c:v>2.9643808467119E-2</c:v>
                </c:pt>
                <c:pt idx="19">
                  <c:v>0.67233216310870003</c:v>
                </c:pt>
                <c:pt idx="20">
                  <c:v>6.9027725430576004E-2</c:v>
                </c:pt>
                <c:pt idx="21">
                  <c:v>1.8633251036475E-2</c:v>
                </c:pt>
                <c:pt idx="22">
                  <c:v>2.7526393576609999E-2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4C-46CA-BA97-920D6D7D02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4016688"/>
        <c:axId val="369511232"/>
      </c:lineChart>
      <c:catAx>
        <c:axId val="224016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511232"/>
        <c:crosses val="autoZero"/>
        <c:auto val="1"/>
        <c:lblAlgn val="ctr"/>
        <c:lblOffset val="100"/>
        <c:noMultiLvlLbl val="0"/>
      </c:catAx>
      <c:valAx>
        <c:axId val="369511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016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2</c:v>
                </c:pt>
                <c:pt idx="15">
                  <c:v>5</c:v>
                </c:pt>
                <c:pt idx="16">
                  <c:v>0</c:v>
                </c:pt>
                <c:pt idx="17">
                  <c:v>2</c:v>
                </c:pt>
                <c:pt idx="18">
                  <c:v>1</c:v>
                </c:pt>
                <c:pt idx="19">
                  <c:v>8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5B-4737-823A-8E2B90B895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401976"/>
        <c:axId val="301401648"/>
      </c:lineChart>
      <c:catAx>
        <c:axId val="301401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01648"/>
        <c:crosses val="autoZero"/>
        <c:auto val="1"/>
        <c:lblAlgn val="ctr"/>
        <c:lblOffset val="100"/>
        <c:noMultiLvlLbl val="0"/>
      </c:catAx>
      <c:valAx>
        <c:axId val="301401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01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3.0308400053706001E-2</c:v>
                </c:pt>
                <c:pt idx="2">
                  <c:v>0.37358066900873999</c:v>
                </c:pt>
                <c:pt idx="3">
                  <c:v>0</c:v>
                </c:pt>
                <c:pt idx="4">
                  <c:v>1.8812255704529001E-2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39-43C0-9343-A656741C17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398696"/>
        <c:axId val="301399352"/>
      </c:barChart>
      <c:catAx>
        <c:axId val="301398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399352"/>
        <c:crosses val="autoZero"/>
        <c:auto val="1"/>
        <c:lblAlgn val="ctr"/>
        <c:lblOffset val="100"/>
        <c:noMultiLvlLbl val="0"/>
      </c:catAx>
      <c:valAx>
        <c:axId val="301399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398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12832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87-4271-AFD8-0EE11042BE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87-4271-AFD8-0EE11042BE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87-4271-AFD8-0EE11042BE5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A87-4271-AFD8-0EE11042BE5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A87-4271-AFD8-0EE11042BE5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A87-4271-AFD8-0EE11042BE5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A87-4271-AFD8-0EE11042BE5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421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A87-4271-AFD8-0EE11042BE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1402632"/>
        <c:axId val="301402960"/>
      </c:barChart>
      <c:catAx>
        <c:axId val="301402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02960"/>
        <c:crosses val="autoZero"/>
        <c:auto val="1"/>
        <c:lblAlgn val="ctr"/>
        <c:lblOffset val="100"/>
        <c:noMultiLvlLbl val="0"/>
      </c:catAx>
      <c:valAx>
        <c:axId val="301402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02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91-476E-9A1D-75B08138E9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9076208"/>
        <c:axId val="309080800"/>
      </c:barChart>
      <c:catAx>
        <c:axId val="309076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080800"/>
        <c:crosses val="autoZero"/>
        <c:auto val="1"/>
        <c:lblAlgn val="ctr"/>
        <c:lblOffset val="100"/>
        <c:noMultiLvlLbl val="0"/>
      </c:catAx>
      <c:valAx>
        <c:axId val="309080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076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4E6F4-B915-415F-98DD-23A871829A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B64E8A-1D5A-4957-9400-6AE97CABCB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438308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0613D-D084-4691-9B49-F641CCE66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175DC2-BA69-4CFD-BF96-D5F216616A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73440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21180C-E047-43B2-B3A8-18B4E383B1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45897-346B-4C1E-A4EE-22CC78BA1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236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CF830-00A3-42A7-9E5B-49CA1B5FF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166EA5-223E-43CD-A319-7B8B7356AA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42517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6985205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60701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967257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733151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622846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08069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65615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35586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276623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59624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483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7390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D7107A-1E5B-4F44-A4AB-82E7919BB1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442233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99309-FCA5-4DEA-8A20-50CBA1AE8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2F5371-9028-4469-A693-0844A32FAD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19027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A78E8D-C5F9-47E1-A89D-02617B2531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AE474B-77AB-47F5-BDD3-C5F39F79C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454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EDB7D-54BC-4B2E-B594-C92D09C27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52D029-4BD8-42CA-89CA-9AD3C8C235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67845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831DE7-19E3-4623-AC5D-2F8EDC21C5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81F66-495C-4345-AD6A-C35546400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339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0725D-5EC2-4553-9C3C-44B1506D0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0DBC94-1627-4E78-AF6C-0903CA2D11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83864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BA1A0C-052E-43D5-9C4E-83FD5BFEBB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4BC5D2-4FEB-4B2A-973E-35A119EBE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942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53138-9740-4C24-9AF9-9CC6B8586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F64629-1984-4F4B-8FE3-948658D8B2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85268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8E13A6-6884-497C-97B6-9DF5074C48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7D97F7-6833-418D-99C6-C112B254A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942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7F157-490E-4EB4-BAD3-3B6A031A0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4BC8F7-37EA-4692-AC61-110E975A8C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639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7398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2120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5302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7947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6043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3526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0973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3869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093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- 2017-10-10 19:13:20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domingo, más de 10.000 personas corren los 42k de Buenos Aires, y el Nissan Kicks va a estar ahí para guiarlos y recordarles que la felicidad está en disfrutar el camino.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3.5053%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854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- 2017-10-17 19:40:35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Todas estas personas corrieron con actitud, acompañadas por el Nissan Kicks. 
El mejor premio los esperaba al cruzar la meta.
Entrená con actitud, en el próximo álbum podés estar vos. #CorreConActitud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1.4749%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545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- 2017-10-02 19:00:00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Inauguramos nuestra sede en Córdoba de cara al inicio de producción nacional de Nissan Frontier 2018.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502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- 2017-10-25 19:15:00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energía y el movimiento del Nissan Sentra se unen a la perfección de un diseño que atrae todas las miradas.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114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- 2017-10-16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Diseñado  para sobrevivir en las agitadas calles de la ciudad, el nuevo Nissan Kicks tiene actitud en cada detalle.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0138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1B4836-44F5-487A-89D2-D5AC8BE472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758982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3AAAD-84FF-4C6C-BA2D-E6CF888BF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22D123-0E90-478A-8FF5-192B406EDE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8515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31868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8463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4489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6338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2332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55624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07388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0965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285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- 2017-10-05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Nissan Frontier está diseñada para lucirse en la ruta o en el barro.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783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- 2017-10-04 20:00:00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Atrevido, versátil y dinámico. El Nissan Note va con tu forma de ser.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928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- 2017-10-20 13:30:00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Imaginá un auto espacioso, cómodo y divertido de manejar, que a su vez tenga una eficiencia sorprendente de combustible. Eso es justo lo que obtenes con el Nissan Versa. #TuLadoFeliz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389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- 2017-10-15 14:00:00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Aventurera, elegante, amiga, familiera, divertida, práctica. Hay un Nissan para cada estilo de madre.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454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- 2017-10-06 19:00:00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Inteligencia que se adueña de las calles. El nuevo Nissan Kicks es tu acompañante ideal.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997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- 2017-10-30 20:50:24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Descubrí 360 maneras de estar alerta gracias al innovador sistema Intelligent Around View Monitor de tu Nissan Kicks. #BuscandoActitud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3480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B8977D-3EAE-4D14-A2BE-D1102BFE3D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639259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3FDA2-C958-480C-BF36-61CFF268C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BCB178-ADF2-4B67-88D9-2FB4868043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3256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99268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1378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1476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73281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4877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73913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3953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3618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369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- 2017-10-18 19:30:00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sorprendente cuerpo de la nueva Nissan Murano, inspirado en la ingeniería aeroespacial del futuro, parece modelado por el viento. #MuranoUnica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408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- 2017-10-29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Nissan Versa es el balance perfecto entre espacio, seguridad, tecnología y confort.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830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- 2017-10-03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Signature Lamps con faros LED del Nissan Kicks tienen un exclusivo diseño en forma de búmeran que le añaden personalidad al vehículo de día o de noche.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369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- 2017-10-24 19:30:00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Descubrí cómo la tecnología y comodidad del nuevo Nissan Kicks simplifican tu sensación de manejo.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092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- 2017-10-14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¡Mañana #CorreConActitud y que no te importe nada más!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843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- 2017-10-27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Descubre a NissanIMx, nuestro nuevo auto concepto, a través de 360 maneras diferentes.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8135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BF20F8-AF79-4972-A178-217E6EA0D5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540563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88218-1F41-4B9A-8292-1B269FAE8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AEABEB-4E08-42B1-A99A-B58857C889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0479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37224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9092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3505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23820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0577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22765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7865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0685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271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- 2017-10-28 22:23:19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Nissan junto al mejor polo del mundo, La Dolfina - PoloLifestyle . 🐴👏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813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- 2017-10-09 15:30:00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¡Felicitaciones La Dolfina Polo Team por conquistar su quinta copa consecutiva del Abierto de Tortugas!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964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- 2017-10-20 19:00:00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¡Más imágenes para seguir disfrutando lo que fueron los 42k de Buenos Aires, acompañados del nuevo Nissan Kicks y de miles de personas que corrieron con actitud!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953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- 2017-10-12 13:30:00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Nissan March. Diseñado para la emoción de Latinoamérica. #DeCaosAEmoción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235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- 2017-10-31 21:00:00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¿Te acordás de este gol de Sergio Aguero ? Te desafiamos a adivinar en qué zona entró la pelota, ¡usá las reacciones para votar! ⚽️💪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277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- 2017-10-11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Correr con actitud no es ponerse una vinchita y unas zapas de colores. Correr con actitud es mucho más que llegar a la meta. Correr con actitud es esto: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3573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C52CE1-F52A-4A4E-828A-68D6D844B5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845525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2D6E5-37F0-457E-AA70-E2074E4F5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4CD100-5960-439D-9220-72AC44D7AA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22384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4346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0383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4209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0899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890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0400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42094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5512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031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- 2017-10-31 17:30:00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Hasta los fantasmas van a ver la UEFA Champions League . ¿Cuáles son los que esperás? 👻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9881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2D4ED0-256B-4B98-9532-6D809F854E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9139614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8837F-174D-4247-BAB8-FFD854A24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63FE80-F660-4E61-B9DD-DD2A1C8842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39154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F9A857-CE75-467F-8B36-748F58A281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BF999E-3FC3-44B4-8676-3F8EDA84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0529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5BA75-3444-4F18-86A6-E0F57C048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7654F1-802D-4B0C-A650-F3BCAA9811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45964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F03C7C-0348-4CDB-A1A0-2D31CB134A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50E5A-7A19-4A3F-BCCF-12161D77C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4996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65F6-5C9B-4961-9E55-553C8B99E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1DEF69-04E0-43F3-804A-989C8774BB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51449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7AE367-096F-46CD-A8A6-75269BFB00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DEE0B4-3C8C-4652-AFF9-292AC2206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25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AACD5-BFC4-4344-98C1-6EE6552BD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258979-86B5-4D32-8FFA-07F5B2068C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98588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1303FC-EA24-4A63-AE00-1904C0B74B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48FCA-A44E-4C5D-A7C0-0DA4AA728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2442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6AF3C-E360-4257-954F-E701C83B5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3F7988-A8D1-4069-A409-65AE2A0C58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80740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52AAA0-AA9B-4F26-8D67-4E8D558D21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DD637A-4E56-43FC-97B3-6C091A928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5535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E1127-2868-46F1-9104-D382277C2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EA1620-FC20-4554-8ADD-E68C1D50B2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61292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6D4C66-EAC6-4685-B969-56A186F846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17FF0-44C0-4083-A84D-DB63B4A68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9567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01E47-2E9B-4C41-A8D1-862A2B76A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156071-D702-41D6-B69E-4E95449A7F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57345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DCA463-5ADF-4F5B-BDE9-C0477FAFC5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FE297D-D773-4010-9C4E-511FA22F3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2319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6542F-6E36-41A3-9661-F0F4AF4F8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55A119-EEE6-4FC6-8D65-2076B30946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12672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E3FE3-5491-471A-A17C-192E8D029B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6262B8-02E9-45E0-8FFC-225CCAAF5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5522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C0980-A8A4-4347-9AED-32115FB2E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DB7416-C0ED-4EA6-A971-18B877829A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2319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352945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19267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4976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9749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3375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338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Rafael Urkovich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993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Nieves de Faveri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648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Adolfo Antonio Ramos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452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Alexis Ezequiel Pizzichini Viola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52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Carlos Costantini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482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Blanco Gabriel Gustavo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542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Facundo Jobs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736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David Calderon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40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Andreina Hidalgo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620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Gustavo Pilo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9495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263BE8-5E8A-466F-BE7E-427CB723DD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7609792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1931F-201B-4895-A163-102896E97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F05CE5-BCBA-4BFF-AB1F-C5899B114A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14261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40511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98905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7394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566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4719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738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Marina Elisabet Rivero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070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Manuel Juan Gazzo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128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Yoana Salinas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70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Miriam Agostino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540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Silvina Paula Oraindi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18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319679-49C6-4412-9280-506A82BD79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4439988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2D18F-1F10-4FFE-BC45-93D4F4558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6D67E1-498F-442E-80FE-2EEF8CF918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86951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6FC6F0-B485-4382-9C40-9D715A7E28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D1E021-13DE-454B-8387-0D160210A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7131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767</Words>
  <Application>Microsoft Office PowerPoint</Application>
  <PresentationFormat>On-screen Show (4:3)</PresentationFormat>
  <Paragraphs>397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Calibri</vt:lpstr>
      <vt:lpstr>Arial</vt:lpstr>
      <vt:lpstr>quintly_template</vt:lpstr>
      <vt:lpstr>Reporte Facebook</vt:lpstr>
      <vt:lpstr>Facebook Fans Total</vt:lpstr>
      <vt:lpstr>Facebook Key Metrics Table</vt:lpstr>
      <vt:lpstr>Facebook Key Metrics Radar</vt:lpstr>
      <vt:lpstr>Facebook Interaction Rate</vt:lpstr>
      <vt:lpstr>Facebook Fans Change Per Weekday</vt:lpstr>
      <vt:lpstr>Facebook Fans Change</vt:lpstr>
      <vt:lpstr>Facebook Own Posts Table - 1 of 5</vt:lpstr>
      <vt:lpstr>Facebook Own Posts Table - 2 of 5</vt:lpstr>
      <vt:lpstr>Facebook Own Posts Table - 3 of 5</vt:lpstr>
      <vt:lpstr>Facebook Own Posts Table - 4 of 5</vt:lpstr>
      <vt:lpstr>Facebook Own Posts Table - 5 of 5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2017-11-03T14:33:35Z</dcterms:created>
  <dcterms:modified xsi:type="dcterms:W3CDTF">2017-11-03T14:34:18Z</dcterms:modified>
</cp:coreProperties>
</file>