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3402</c:v>
                </c:pt>
                <c:pt idx="1">
                  <c:v>3406</c:v>
                </c:pt>
                <c:pt idx="2">
                  <c:v>3415</c:v>
                </c:pt>
                <c:pt idx="3">
                  <c:v>3417</c:v>
                </c:pt>
                <c:pt idx="4">
                  <c:v>3421</c:v>
                </c:pt>
                <c:pt idx="5">
                  <c:v>3420</c:v>
                </c:pt>
                <c:pt idx="6">
                  <c:v>3424</c:v>
                </c:pt>
                <c:pt idx="7">
                  <c:v>3426</c:v>
                </c:pt>
                <c:pt idx="8">
                  <c:v>3428</c:v>
                </c:pt>
                <c:pt idx="9">
                  <c:v>3430</c:v>
                </c:pt>
                <c:pt idx="10">
                  <c:v>3431</c:v>
                </c:pt>
                <c:pt idx="11">
                  <c:v>3432</c:v>
                </c:pt>
                <c:pt idx="12">
                  <c:v>3434</c:v>
                </c:pt>
                <c:pt idx="13">
                  <c:v>3435</c:v>
                </c:pt>
                <c:pt idx="14">
                  <c:v>3435</c:v>
                </c:pt>
                <c:pt idx="15">
                  <c:v>3436</c:v>
                </c:pt>
                <c:pt idx="16">
                  <c:v>3437</c:v>
                </c:pt>
                <c:pt idx="17">
                  <c:v>3440</c:v>
                </c:pt>
                <c:pt idx="18">
                  <c:v>3443</c:v>
                </c:pt>
                <c:pt idx="19">
                  <c:v>3446</c:v>
                </c:pt>
                <c:pt idx="20">
                  <c:v>3447</c:v>
                </c:pt>
                <c:pt idx="21">
                  <c:v>3451</c:v>
                </c:pt>
                <c:pt idx="22">
                  <c:v>3453</c:v>
                </c:pt>
                <c:pt idx="23">
                  <c:v>3455</c:v>
                </c:pt>
                <c:pt idx="24">
                  <c:v>3460</c:v>
                </c:pt>
                <c:pt idx="25">
                  <c:v>3467</c:v>
                </c:pt>
                <c:pt idx="26">
                  <c:v>3471</c:v>
                </c:pt>
                <c:pt idx="27">
                  <c:v>3472</c:v>
                </c:pt>
                <c:pt idx="28">
                  <c:v>3475</c:v>
                </c:pt>
                <c:pt idx="29">
                  <c:v>3477</c:v>
                </c:pt>
                <c:pt idx="30">
                  <c:v>3482</c:v>
                </c:pt>
              </c:numCache>
            </c:numRef>
          </c:val>
          <c:smooth val="0"/>
          <c:extLst>
            <c:ext xmlns:c16="http://schemas.microsoft.com/office/drawing/2014/chart" uri="{C3380CC4-5D6E-409C-BE32-E72D297353CC}">
              <c16:uniqueId val="{00000000-9EE3-4A97-B662-AA36119B39BC}"/>
            </c:ext>
          </c:extLst>
        </c:ser>
        <c:dLbls>
          <c:showLegendKey val="0"/>
          <c:showVal val="0"/>
          <c:showCatName val="0"/>
          <c:showSerName val="0"/>
          <c:showPercent val="0"/>
          <c:showBubbleSize val="0"/>
        </c:dLbls>
        <c:smooth val="0"/>
        <c:axId val="287204888"/>
        <c:axId val="287205216"/>
      </c:lineChart>
      <c:dateAx>
        <c:axId val="287204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05216"/>
        <c:crosses val="autoZero"/>
        <c:auto val="1"/>
        <c:lblOffset val="100"/>
        <c:baseTimeUnit val="days"/>
      </c:dateAx>
      <c:valAx>
        <c:axId val="287205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04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42E3-489D-859C-1312454D0DCF}"/>
            </c:ext>
          </c:extLst>
        </c:ser>
        <c:dLbls>
          <c:showLegendKey val="0"/>
          <c:showVal val="0"/>
          <c:showCatName val="0"/>
          <c:showSerName val="0"/>
          <c:showPercent val="0"/>
          <c:showBubbleSize val="0"/>
        </c:dLbls>
        <c:axId val="287243552"/>
        <c:axId val="287244208"/>
      </c:radarChart>
      <c:catAx>
        <c:axId val="287243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44208"/>
        <c:crosses val="autoZero"/>
        <c:auto val="1"/>
        <c:lblAlgn val="ctr"/>
        <c:lblOffset val="100"/>
        <c:noMultiLvlLbl val="0"/>
      </c:catAx>
      <c:valAx>
        <c:axId val="287244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7243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1.8229932372832001</c:v>
                </c:pt>
                <c:pt idx="1">
                  <c:v>0</c:v>
                </c:pt>
                <c:pt idx="2">
                  <c:v>1.8768328445747999</c:v>
                </c:pt>
                <c:pt idx="3">
                  <c:v>0.58548009367681997</c:v>
                </c:pt>
                <c:pt idx="4">
                  <c:v>0.52646972799063996</c:v>
                </c:pt>
                <c:pt idx="5">
                  <c:v>0.84795321637427001</c:v>
                </c:pt>
                <c:pt idx="6">
                  <c:v>0</c:v>
                </c:pt>
                <c:pt idx="7">
                  <c:v>0</c:v>
                </c:pt>
                <c:pt idx="8">
                  <c:v>2.1885030639042999</c:v>
                </c:pt>
                <c:pt idx="9">
                  <c:v>0</c:v>
                </c:pt>
                <c:pt idx="10">
                  <c:v>0.40816326530612002</c:v>
                </c:pt>
                <c:pt idx="11">
                  <c:v>0</c:v>
                </c:pt>
                <c:pt idx="12">
                  <c:v>0</c:v>
                </c:pt>
                <c:pt idx="13">
                  <c:v>0</c:v>
                </c:pt>
                <c:pt idx="14">
                  <c:v>0</c:v>
                </c:pt>
                <c:pt idx="15">
                  <c:v>0</c:v>
                </c:pt>
                <c:pt idx="16">
                  <c:v>0</c:v>
                </c:pt>
                <c:pt idx="17">
                  <c:v>0</c:v>
                </c:pt>
                <c:pt idx="18">
                  <c:v>1.0752688172042999</c:v>
                </c:pt>
                <c:pt idx="19">
                  <c:v>0</c:v>
                </c:pt>
                <c:pt idx="20">
                  <c:v>0</c:v>
                </c:pt>
                <c:pt idx="21">
                  <c:v>0</c:v>
                </c:pt>
                <c:pt idx="22">
                  <c:v>0.40556199304751001</c:v>
                </c:pt>
                <c:pt idx="23">
                  <c:v>0.72379849449913003</c:v>
                </c:pt>
                <c:pt idx="24">
                  <c:v>0.41943881978594</c:v>
                </c:pt>
                <c:pt idx="25">
                  <c:v>0</c:v>
                </c:pt>
                <c:pt idx="26">
                  <c:v>0.40357451715192</c:v>
                </c:pt>
                <c:pt idx="27">
                  <c:v>0</c:v>
                </c:pt>
                <c:pt idx="28">
                  <c:v>0</c:v>
                </c:pt>
                <c:pt idx="29">
                  <c:v>0</c:v>
                </c:pt>
                <c:pt idx="30">
                  <c:v>0</c:v>
                </c:pt>
              </c:numCache>
            </c:numRef>
          </c:val>
          <c:smooth val="0"/>
          <c:extLst>
            <c:ext xmlns:c16="http://schemas.microsoft.com/office/drawing/2014/chart" uri="{C3380CC4-5D6E-409C-BE32-E72D297353CC}">
              <c16:uniqueId val="{00000000-3F76-4AFE-9A62-29C167C7A428}"/>
            </c:ext>
          </c:extLst>
        </c:ser>
        <c:dLbls>
          <c:showLegendKey val="0"/>
          <c:showVal val="0"/>
          <c:showCatName val="0"/>
          <c:showSerName val="0"/>
          <c:showPercent val="0"/>
          <c:showBubbleSize val="0"/>
        </c:dLbls>
        <c:smooth val="0"/>
        <c:axId val="291167312"/>
        <c:axId val="291160096"/>
      </c:lineChart>
      <c:dateAx>
        <c:axId val="291167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60096"/>
        <c:crosses val="autoZero"/>
        <c:auto val="1"/>
        <c:lblOffset val="100"/>
        <c:baseTimeUnit val="days"/>
      </c:dateAx>
      <c:valAx>
        <c:axId val="291160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167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4</c:v>
                </c:pt>
                <c:pt idx="2">
                  <c:v>3</c:v>
                </c:pt>
                <c:pt idx="3">
                  <c:v>4</c:v>
                </c:pt>
                <c:pt idx="4">
                  <c:v>2</c:v>
                </c:pt>
                <c:pt idx="5">
                  <c:v>2</c:v>
                </c:pt>
                <c:pt idx="6">
                  <c:v>2</c:v>
                </c:pt>
              </c:numCache>
            </c:numRef>
          </c:val>
          <c:extLst>
            <c:ext xmlns:c16="http://schemas.microsoft.com/office/drawing/2014/chart" uri="{C3380CC4-5D6E-409C-BE32-E72D297353CC}">
              <c16:uniqueId val="{00000000-A548-4670-AC0B-5B0F9A24CA05}"/>
            </c:ext>
          </c:extLst>
        </c:ser>
        <c:dLbls>
          <c:showLegendKey val="0"/>
          <c:showVal val="0"/>
          <c:showCatName val="0"/>
          <c:showSerName val="0"/>
          <c:showPercent val="0"/>
          <c:showBubbleSize val="0"/>
        </c:dLbls>
        <c:gapWidth val="219"/>
        <c:overlap val="-27"/>
        <c:axId val="291653664"/>
        <c:axId val="291646120"/>
      </c:barChart>
      <c:catAx>
        <c:axId val="291653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46120"/>
        <c:crosses val="autoZero"/>
        <c:auto val="1"/>
        <c:lblAlgn val="ctr"/>
        <c:lblOffset val="100"/>
        <c:noMultiLvlLbl val="0"/>
      </c:catAx>
      <c:valAx>
        <c:axId val="291646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1653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2</c:v>
                </c:pt>
                <c:pt idx="1">
                  <c:v>4</c:v>
                </c:pt>
                <c:pt idx="2">
                  <c:v>9</c:v>
                </c:pt>
                <c:pt idx="3">
                  <c:v>2</c:v>
                </c:pt>
                <c:pt idx="4">
                  <c:v>4</c:v>
                </c:pt>
                <c:pt idx="5">
                  <c:v>-1</c:v>
                </c:pt>
                <c:pt idx="6">
                  <c:v>4</c:v>
                </c:pt>
                <c:pt idx="7">
                  <c:v>2</c:v>
                </c:pt>
                <c:pt idx="8">
                  <c:v>2</c:v>
                </c:pt>
                <c:pt idx="9">
                  <c:v>2</c:v>
                </c:pt>
                <c:pt idx="10">
                  <c:v>1</c:v>
                </c:pt>
                <c:pt idx="11">
                  <c:v>1</c:v>
                </c:pt>
                <c:pt idx="12">
                  <c:v>2</c:v>
                </c:pt>
                <c:pt idx="13">
                  <c:v>1</c:v>
                </c:pt>
                <c:pt idx="14">
                  <c:v>0</c:v>
                </c:pt>
                <c:pt idx="15">
                  <c:v>1</c:v>
                </c:pt>
                <c:pt idx="16">
                  <c:v>1</c:v>
                </c:pt>
                <c:pt idx="17">
                  <c:v>3</c:v>
                </c:pt>
                <c:pt idx="18">
                  <c:v>3</c:v>
                </c:pt>
                <c:pt idx="19">
                  <c:v>3</c:v>
                </c:pt>
                <c:pt idx="20">
                  <c:v>1</c:v>
                </c:pt>
                <c:pt idx="21">
                  <c:v>4</c:v>
                </c:pt>
                <c:pt idx="22">
                  <c:v>2</c:v>
                </c:pt>
                <c:pt idx="23">
                  <c:v>2</c:v>
                </c:pt>
                <c:pt idx="24">
                  <c:v>5</c:v>
                </c:pt>
                <c:pt idx="25">
                  <c:v>7</c:v>
                </c:pt>
                <c:pt idx="26">
                  <c:v>4</c:v>
                </c:pt>
                <c:pt idx="27">
                  <c:v>1</c:v>
                </c:pt>
                <c:pt idx="28">
                  <c:v>3</c:v>
                </c:pt>
                <c:pt idx="29">
                  <c:v>2</c:v>
                </c:pt>
                <c:pt idx="30">
                  <c:v>5</c:v>
                </c:pt>
              </c:numCache>
            </c:numRef>
          </c:val>
          <c:smooth val="0"/>
          <c:extLst>
            <c:ext xmlns:c16="http://schemas.microsoft.com/office/drawing/2014/chart" uri="{C3380CC4-5D6E-409C-BE32-E72D297353CC}">
              <c16:uniqueId val="{00000000-9D46-4568-A982-9B621C30DDC0}"/>
            </c:ext>
          </c:extLst>
        </c:ser>
        <c:dLbls>
          <c:showLegendKey val="0"/>
          <c:showVal val="0"/>
          <c:showCatName val="0"/>
          <c:showSerName val="0"/>
          <c:showPercent val="0"/>
          <c:showBubbleSize val="0"/>
        </c:dLbls>
        <c:smooth val="0"/>
        <c:axId val="229554744"/>
        <c:axId val="229550152"/>
      </c:lineChart>
      <c:dateAx>
        <c:axId val="2295547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50152"/>
        <c:crosses val="autoZero"/>
        <c:auto val="1"/>
        <c:lblOffset val="100"/>
        <c:baseTimeUnit val="days"/>
      </c:dateAx>
      <c:valAx>
        <c:axId val="229550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547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Sheet1!$A$2:$A$32</c:f>
              <c:numCache>
                <c:formatCode>m/d/yyyy</c:formatCode>
                <c:ptCount val="31"/>
                <c:pt idx="0">
                  <c:v>43009</c:v>
                </c:pt>
                <c:pt idx="1">
                  <c:v>43010</c:v>
                </c:pt>
                <c:pt idx="2">
                  <c:v>43011</c:v>
                </c:pt>
                <c:pt idx="3">
                  <c:v>43012</c:v>
                </c:pt>
                <c:pt idx="4">
                  <c:v>43013</c:v>
                </c:pt>
                <c:pt idx="5">
                  <c:v>43014</c:v>
                </c:pt>
                <c:pt idx="6">
                  <c:v>43015</c:v>
                </c:pt>
                <c:pt idx="7">
                  <c:v>43016</c:v>
                </c:pt>
                <c:pt idx="8">
                  <c:v>43017</c:v>
                </c:pt>
                <c:pt idx="9">
                  <c:v>43018</c:v>
                </c:pt>
                <c:pt idx="10">
                  <c:v>43019</c:v>
                </c:pt>
                <c:pt idx="11">
                  <c:v>43020</c:v>
                </c:pt>
                <c:pt idx="12">
                  <c:v>43021</c:v>
                </c:pt>
                <c:pt idx="13">
                  <c:v>43022</c:v>
                </c:pt>
                <c:pt idx="14">
                  <c:v>43023</c:v>
                </c:pt>
                <c:pt idx="15">
                  <c:v>43024</c:v>
                </c:pt>
                <c:pt idx="16">
                  <c:v>43025</c:v>
                </c:pt>
                <c:pt idx="17">
                  <c:v>43026</c:v>
                </c:pt>
                <c:pt idx="18">
                  <c:v>43027</c:v>
                </c:pt>
                <c:pt idx="19">
                  <c:v>43028</c:v>
                </c:pt>
                <c:pt idx="20">
                  <c:v>43029</c:v>
                </c:pt>
                <c:pt idx="21">
                  <c:v>43030</c:v>
                </c:pt>
                <c:pt idx="22">
                  <c:v>43031</c:v>
                </c:pt>
                <c:pt idx="23">
                  <c:v>43032</c:v>
                </c:pt>
                <c:pt idx="24">
                  <c:v>43033</c:v>
                </c:pt>
                <c:pt idx="25">
                  <c:v>43034</c:v>
                </c:pt>
                <c:pt idx="26">
                  <c:v>43035</c:v>
                </c:pt>
                <c:pt idx="27">
                  <c:v>43036</c:v>
                </c:pt>
                <c:pt idx="28">
                  <c:v>43037</c:v>
                </c:pt>
                <c:pt idx="29">
                  <c:v>43038</c:v>
                </c:pt>
                <c:pt idx="30">
                  <c:v>43039</c:v>
                </c:pt>
              </c:numCache>
            </c:numRef>
          </c:cat>
          <c:val>
            <c:numRef>
              <c:f>Sheet1!$B$2:$B$32</c:f>
              <c:numCache>
                <c:formatCode>General</c:formatCode>
                <c:ptCount val="31"/>
                <c:pt idx="0">
                  <c:v>1</c:v>
                </c:pt>
                <c:pt idx="1">
                  <c:v>0</c:v>
                </c:pt>
                <c:pt idx="2">
                  <c:v>1</c:v>
                </c:pt>
                <c:pt idx="3">
                  <c:v>1</c:v>
                </c:pt>
                <c:pt idx="4">
                  <c:v>1</c:v>
                </c:pt>
                <c:pt idx="5">
                  <c:v>1</c:v>
                </c:pt>
                <c:pt idx="6">
                  <c:v>0</c:v>
                </c:pt>
                <c:pt idx="7">
                  <c:v>0</c:v>
                </c:pt>
                <c:pt idx="8">
                  <c:v>1</c:v>
                </c:pt>
                <c:pt idx="9">
                  <c:v>0</c:v>
                </c:pt>
                <c:pt idx="10">
                  <c:v>1</c:v>
                </c:pt>
                <c:pt idx="11">
                  <c:v>0</c:v>
                </c:pt>
                <c:pt idx="12">
                  <c:v>0</c:v>
                </c:pt>
                <c:pt idx="13">
                  <c:v>0</c:v>
                </c:pt>
                <c:pt idx="14">
                  <c:v>0</c:v>
                </c:pt>
                <c:pt idx="15">
                  <c:v>0</c:v>
                </c:pt>
                <c:pt idx="16">
                  <c:v>0</c:v>
                </c:pt>
                <c:pt idx="17">
                  <c:v>0</c:v>
                </c:pt>
                <c:pt idx="18">
                  <c:v>1</c:v>
                </c:pt>
                <c:pt idx="19">
                  <c:v>0</c:v>
                </c:pt>
                <c:pt idx="20">
                  <c:v>0</c:v>
                </c:pt>
                <c:pt idx="21">
                  <c:v>0</c:v>
                </c:pt>
                <c:pt idx="22">
                  <c:v>1</c:v>
                </c:pt>
                <c:pt idx="23">
                  <c:v>1</c:v>
                </c:pt>
                <c:pt idx="24">
                  <c:v>2</c:v>
                </c:pt>
                <c:pt idx="25">
                  <c:v>0</c:v>
                </c:pt>
                <c:pt idx="26">
                  <c:v>1</c:v>
                </c:pt>
                <c:pt idx="27">
                  <c:v>0</c:v>
                </c:pt>
                <c:pt idx="28">
                  <c:v>0</c:v>
                </c:pt>
                <c:pt idx="29">
                  <c:v>0</c:v>
                </c:pt>
                <c:pt idx="30">
                  <c:v>0</c:v>
                </c:pt>
              </c:numCache>
            </c:numRef>
          </c:val>
          <c:smooth val="0"/>
          <c:extLst>
            <c:ext xmlns:c16="http://schemas.microsoft.com/office/drawing/2014/chart" uri="{C3380CC4-5D6E-409C-BE32-E72D297353CC}">
              <c16:uniqueId val="{00000000-8F32-4427-A7C3-42D23A9EA13B}"/>
            </c:ext>
          </c:extLst>
        </c:ser>
        <c:dLbls>
          <c:showLegendKey val="0"/>
          <c:showVal val="0"/>
          <c:showCatName val="0"/>
          <c:showSerName val="0"/>
          <c:showPercent val="0"/>
          <c:showBubbleSize val="0"/>
        </c:dLbls>
        <c:smooth val="0"/>
        <c:axId val="364626816"/>
        <c:axId val="364619928"/>
      </c:lineChart>
      <c:dateAx>
        <c:axId val="3646268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19928"/>
        <c:crosses val="autoZero"/>
        <c:auto val="1"/>
        <c:lblOffset val="100"/>
        <c:baseTimeUnit val="days"/>
      </c:dateAx>
      <c:valAx>
        <c:axId val="3646199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26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2</c:v>
                </c:pt>
                <c:pt idx="2">
                  <c:v>4</c:v>
                </c:pt>
                <c:pt idx="3">
                  <c:v>2</c:v>
                </c:pt>
                <c:pt idx="4">
                  <c:v>2</c:v>
                </c:pt>
                <c:pt idx="5">
                  <c:v>0</c:v>
                </c:pt>
                <c:pt idx="6">
                  <c:v>1</c:v>
                </c:pt>
              </c:numCache>
            </c:numRef>
          </c:val>
          <c:extLst>
            <c:ext xmlns:c16="http://schemas.microsoft.com/office/drawing/2014/chart" uri="{C3380CC4-5D6E-409C-BE32-E72D297353CC}">
              <c16:uniqueId val="{00000000-0A61-49F2-B220-8D1D783BEE93}"/>
            </c:ext>
          </c:extLst>
        </c:ser>
        <c:dLbls>
          <c:showLegendKey val="0"/>
          <c:showVal val="0"/>
          <c:showCatName val="0"/>
          <c:showSerName val="0"/>
          <c:showPercent val="0"/>
          <c:showBubbleSize val="0"/>
        </c:dLbls>
        <c:gapWidth val="219"/>
        <c:overlap val="-27"/>
        <c:axId val="364618288"/>
        <c:axId val="364620256"/>
      </c:barChart>
      <c:catAx>
        <c:axId val="364618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20256"/>
        <c:crosses val="autoZero"/>
        <c:auto val="1"/>
        <c:lblAlgn val="ctr"/>
        <c:lblOffset val="100"/>
        <c:noMultiLvlLbl val="0"/>
      </c:catAx>
      <c:valAx>
        <c:axId val="364620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4618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1.2928529924462999</c:v>
                </c:pt>
                <c:pt idx="1">
                  <c:v>1.2928529924462999</c:v>
                </c:pt>
                <c:pt idx="2">
                  <c:v>0.45758280069726998</c:v>
                </c:pt>
                <c:pt idx="3">
                  <c:v>0.79895409645555004</c:v>
                </c:pt>
                <c:pt idx="4">
                  <c:v>0.62463683904707001</c:v>
                </c:pt>
                <c:pt idx="6">
                  <c:v>1.8012783265543</c:v>
                </c:pt>
              </c:numCache>
            </c:numRef>
          </c:val>
          <c:extLst>
            <c:ext xmlns:c16="http://schemas.microsoft.com/office/drawing/2014/chart" uri="{C3380CC4-5D6E-409C-BE32-E72D297353CC}">
              <c16:uniqueId val="{00000000-B4A9-470D-A0F3-E7706CD8FADF}"/>
            </c:ext>
          </c:extLst>
        </c:ser>
        <c:dLbls>
          <c:showLegendKey val="0"/>
          <c:showVal val="0"/>
          <c:showCatName val="0"/>
          <c:showSerName val="0"/>
          <c:showPercent val="0"/>
          <c:showBubbleSize val="0"/>
        </c:dLbls>
        <c:gapWidth val="219"/>
        <c:overlap val="-27"/>
        <c:axId val="227445760"/>
        <c:axId val="227446088"/>
      </c:barChart>
      <c:catAx>
        <c:axId val="227445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446088"/>
        <c:crosses val="autoZero"/>
        <c:auto val="1"/>
        <c:lblAlgn val="ctr"/>
        <c:lblOffset val="100"/>
        <c:noMultiLvlLbl val="0"/>
      </c:catAx>
      <c:valAx>
        <c:axId val="22744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7445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8</c:v>
                </c:pt>
              </c:numCache>
            </c:numRef>
          </c:val>
          <c:extLst>
            <c:ext xmlns:c16="http://schemas.microsoft.com/office/drawing/2014/chart" uri="{C3380CC4-5D6E-409C-BE32-E72D297353CC}">
              <c16:uniqueId val="{00000000-D102-43F2-B93E-BA914E2856E3}"/>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4</c:v>
                </c:pt>
              </c:numCache>
            </c:numRef>
          </c:val>
          <c:extLst>
            <c:ext xmlns:c16="http://schemas.microsoft.com/office/drawing/2014/chart" uri="{C3380CC4-5D6E-409C-BE32-E72D297353CC}">
              <c16:uniqueId val="{00000001-D102-43F2-B93E-BA914E2856E3}"/>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1</c:v>
                </c:pt>
              </c:numCache>
            </c:numRef>
          </c:val>
          <c:extLst>
            <c:ext xmlns:c16="http://schemas.microsoft.com/office/drawing/2014/chart" uri="{C3380CC4-5D6E-409C-BE32-E72D297353CC}">
              <c16:uniqueId val="{00000002-D102-43F2-B93E-BA914E2856E3}"/>
            </c:ext>
          </c:extLst>
        </c:ser>
        <c:dLbls>
          <c:showLegendKey val="0"/>
          <c:showVal val="0"/>
          <c:showCatName val="0"/>
          <c:showSerName val="0"/>
          <c:showPercent val="0"/>
          <c:showBubbleSize val="0"/>
        </c:dLbls>
        <c:gapWidth val="150"/>
        <c:overlap val="100"/>
        <c:axId val="369393672"/>
        <c:axId val="369397280"/>
      </c:barChart>
      <c:catAx>
        <c:axId val="369393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97280"/>
        <c:crosses val="autoZero"/>
        <c:auto val="1"/>
        <c:lblAlgn val="ctr"/>
        <c:lblOffset val="100"/>
        <c:noMultiLvlLbl val="0"/>
      </c:catAx>
      <c:valAx>
        <c:axId val="3693972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93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0.52310374891019995</c:v>
                </c:pt>
                <c:pt idx="12">
                  <c:v>1.8018018018018001</c:v>
                </c:pt>
                <c:pt idx="13">
                  <c:v>0</c:v>
                </c:pt>
                <c:pt idx="14">
                  <c:v>0.43591979075850001</c:v>
                </c:pt>
                <c:pt idx="15">
                  <c:v>0.74106364428945004</c:v>
                </c:pt>
                <c:pt idx="16">
                  <c:v>0.94933643320740002</c:v>
                </c:pt>
                <c:pt idx="17">
                  <c:v>0.72653298459750004</c:v>
                </c:pt>
                <c:pt idx="18">
                  <c:v>0.99777196551390002</c:v>
                </c:pt>
                <c:pt idx="19">
                  <c:v>0.84277826213310003</c:v>
                </c:pt>
                <c:pt idx="20">
                  <c:v>0</c:v>
                </c:pt>
                <c:pt idx="21">
                  <c:v>0</c:v>
                </c:pt>
                <c:pt idx="22">
                  <c:v>0</c:v>
                </c:pt>
                <c:pt idx="23">
                  <c:v>0</c:v>
                </c:pt>
              </c:numCache>
            </c:numRef>
          </c:val>
          <c:smooth val="0"/>
          <c:extLst>
            <c:ext xmlns:c16="http://schemas.microsoft.com/office/drawing/2014/chart" uri="{C3380CC4-5D6E-409C-BE32-E72D297353CC}">
              <c16:uniqueId val="{00000000-21C0-46C4-9966-07D8DFBA55F0}"/>
            </c:ext>
          </c:extLst>
        </c:ser>
        <c:dLbls>
          <c:showLegendKey val="0"/>
          <c:showVal val="0"/>
          <c:showCatName val="0"/>
          <c:showSerName val="0"/>
          <c:showPercent val="0"/>
          <c:showBubbleSize val="0"/>
        </c:dLbls>
        <c:smooth val="0"/>
        <c:axId val="369396624"/>
        <c:axId val="369397608"/>
      </c:lineChart>
      <c:catAx>
        <c:axId val="369396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97608"/>
        <c:crosses val="autoZero"/>
        <c:auto val="1"/>
        <c:lblAlgn val="ctr"/>
        <c:lblOffset val="100"/>
        <c:noMultiLvlLbl val="0"/>
      </c:catAx>
      <c:valAx>
        <c:axId val="369397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396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Ministerio de Salud, Desarrollo Social y Deportes</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1</c:v>
                </c:pt>
                <c:pt idx="12">
                  <c:v>1</c:v>
                </c:pt>
                <c:pt idx="13">
                  <c:v>0</c:v>
                </c:pt>
                <c:pt idx="14">
                  <c:v>1</c:v>
                </c:pt>
                <c:pt idx="15">
                  <c:v>2</c:v>
                </c:pt>
                <c:pt idx="16">
                  <c:v>3</c:v>
                </c:pt>
                <c:pt idx="17">
                  <c:v>1</c:v>
                </c:pt>
                <c:pt idx="18">
                  <c:v>3</c:v>
                </c:pt>
                <c:pt idx="19">
                  <c:v>1</c:v>
                </c:pt>
                <c:pt idx="20">
                  <c:v>0</c:v>
                </c:pt>
                <c:pt idx="21">
                  <c:v>0</c:v>
                </c:pt>
                <c:pt idx="22">
                  <c:v>0</c:v>
                </c:pt>
                <c:pt idx="23">
                  <c:v>0</c:v>
                </c:pt>
              </c:numCache>
            </c:numRef>
          </c:val>
          <c:smooth val="0"/>
          <c:extLst>
            <c:ext xmlns:c16="http://schemas.microsoft.com/office/drawing/2014/chart" uri="{C3380CC4-5D6E-409C-BE32-E72D297353CC}">
              <c16:uniqueId val="{00000000-D209-4E65-8B31-FA38DAD0F761}"/>
            </c:ext>
          </c:extLst>
        </c:ser>
        <c:dLbls>
          <c:showLegendKey val="0"/>
          <c:showVal val="0"/>
          <c:showCatName val="0"/>
          <c:showSerName val="0"/>
          <c:showPercent val="0"/>
          <c:showBubbleSize val="0"/>
        </c:dLbls>
        <c:smooth val="0"/>
        <c:axId val="369408760"/>
        <c:axId val="369410072"/>
      </c:lineChart>
      <c:catAx>
        <c:axId val="36940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0072"/>
        <c:crosses val="autoZero"/>
        <c:auto val="1"/>
        <c:lblAlgn val="ctr"/>
        <c:lblOffset val="100"/>
        <c:noMultiLvlLbl val="0"/>
      </c:catAx>
      <c:valAx>
        <c:axId val="369410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0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0.94410378631791003</c:v>
                </c:pt>
                <c:pt idx="2">
                  <c:v>0.88972653094587995</c:v>
                </c:pt>
                <c:pt idx="3">
                  <c:v>0</c:v>
                </c:pt>
                <c:pt idx="4">
                  <c:v>0.58530875036581997</c:v>
                </c:pt>
                <c:pt idx="5">
                  <c:v>0</c:v>
                </c:pt>
                <c:pt idx="6">
                  <c:v>0</c:v>
                </c:pt>
              </c:numCache>
            </c:numRef>
          </c:val>
          <c:extLst>
            <c:ext xmlns:c16="http://schemas.microsoft.com/office/drawing/2014/chart" uri="{C3380CC4-5D6E-409C-BE32-E72D297353CC}">
              <c16:uniqueId val="{00000000-C022-4D7C-8B41-6F3D431D077F}"/>
            </c:ext>
          </c:extLst>
        </c:ser>
        <c:dLbls>
          <c:showLegendKey val="0"/>
          <c:showVal val="0"/>
          <c:showCatName val="0"/>
          <c:showSerName val="0"/>
          <c:showPercent val="0"/>
          <c:showBubbleSize val="0"/>
        </c:dLbls>
        <c:gapWidth val="219"/>
        <c:overlap val="-27"/>
        <c:axId val="369408432"/>
        <c:axId val="369413024"/>
      </c:barChart>
      <c:catAx>
        <c:axId val="369408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13024"/>
        <c:crosses val="autoZero"/>
        <c:auto val="1"/>
        <c:lblAlgn val="ctr"/>
        <c:lblOffset val="100"/>
        <c:noMultiLvlLbl val="0"/>
      </c:catAx>
      <c:valAx>
        <c:axId val="369413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08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Ministerio de Salud, Desarrollo Social y Deportes</c:v>
                </c:pt>
              </c:strCache>
            </c:strRef>
          </c:cat>
          <c:val>
            <c:numRef>
              <c:f>Sheet1!$B$2</c:f>
              <c:numCache>
                <c:formatCode>General</c:formatCode>
                <c:ptCount val="1"/>
                <c:pt idx="0">
                  <c:v>225</c:v>
                </c:pt>
              </c:numCache>
            </c:numRef>
          </c:val>
          <c:extLst>
            <c:ext xmlns:c16="http://schemas.microsoft.com/office/drawing/2014/chart" uri="{C3380CC4-5D6E-409C-BE32-E72D297353CC}">
              <c16:uniqueId val="{00000000-4754-48A3-8621-A53FFE41A61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Ministerio de Salud, Desarrollo Social y Deportes</c:v>
                </c:pt>
              </c:strCache>
            </c:strRef>
          </c:cat>
          <c:val>
            <c:numRef>
              <c:f>Sheet1!$C$2</c:f>
              <c:numCache>
                <c:formatCode>General</c:formatCode>
                <c:ptCount val="1"/>
                <c:pt idx="0">
                  <c:v>26</c:v>
                </c:pt>
              </c:numCache>
            </c:numRef>
          </c:val>
          <c:extLst>
            <c:ext xmlns:c16="http://schemas.microsoft.com/office/drawing/2014/chart" uri="{C3380CC4-5D6E-409C-BE32-E72D297353CC}">
              <c16:uniqueId val="{00000001-4754-48A3-8621-A53FFE41A61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Ministerio de Salud, Desarrollo Social y Deportes</c:v>
                </c:pt>
              </c:strCache>
            </c:strRef>
          </c:cat>
          <c:val>
            <c:numRef>
              <c:f>Sheet1!$D$2</c:f>
              <c:numCache>
                <c:formatCode>General</c:formatCode>
                <c:ptCount val="1"/>
                <c:pt idx="0">
                  <c:v>0</c:v>
                </c:pt>
              </c:numCache>
            </c:numRef>
          </c:val>
          <c:extLst>
            <c:ext xmlns:c16="http://schemas.microsoft.com/office/drawing/2014/chart" uri="{C3380CC4-5D6E-409C-BE32-E72D297353CC}">
              <c16:uniqueId val="{00000002-4754-48A3-8621-A53FFE41A61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Ministerio de Salud, Desarrollo Social y Deportes</c:v>
                </c:pt>
              </c:strCache>
            </c:strRef>
          </c:cat>
          <c:val>
            <c:numRef>
              <c:f>Sheet1!$E$2</c:f>
              <c:numCache>
                <c:formatCode>General</c:formatCode>
                <c:ptCount val="1"/>
                <c:pt idx="0">
                  <c:v>0</c:v>
                </c:pt>
              </c:numCache>
            </c:numRef>
          </c:val>
          <c:extLst>
            <c:ext xmlns:c16="http://schemas.microsoft.com/office/drawing/2014/chart" uri="{C3380CC4-5D6E-409C-BE32-E72D297353CC}">
              <c16:uniqueId val="{00000003-4754-48A3-8621-A53FFE41A61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Ministerio de Salud, Desarrollo Social y Deportes</c:v>
                </c:pt>
              </c:strCache>
            </c:strRef>
          </c:cat>
          <c:val>
            <c:numRef>
              <c:f>Sheet1!$F$2</c:f>
              <c:numCache>
                <c:formatCode>General</c:formatCode>
                <c:ptCount val="1"/>
                <c:pt idx="0">
                  <c:v>0</c:v>
                </c:pt>
              </c:numCache>
            </c:numRef>
          </c:val>
          <c:extLst>
            <c:ext xmlns:c16="http://schemas.microsoft.com/office/drawing/2014/chart" uri="{C3380CC4-5D6E-409C-BE32-E72D297353CC}">
              <c16:uniqueId val="{00000004-4754-48A3-8621-A53FFE41A61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Ministerio de Salud, Desarrollo Social y Deportes</c:v>
                </c:pt>
              </c:strCache>
            </c:strRef>
          </c:cat>
          <c:val>
            <c:numRef>
              <c:f>Sheet1!$G$2</c:f>
              <c:numCache>
                <c:formatCode>General</c:formatCode>
                <c:ptCount val="1"/>
                <c:pt idx="0">
                  <c:v>0</c:v>
                </c:pt>
              </c:numCache>
            </c:numRef>
          </c:val>
          <c:extLst>
            <c:ext xmlns:c16="http://schemas.microsoft.com/office/drawing/2014/chart" uri="{C3380CC4-5D6E-409C-BE32-E72D297353CC}">
              <c16:uniqueId val="{00000005-4754-48A3-8621-A53FFE41A61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Ministerio de Salud, Desarrollo Social y Deportes</c:v>
                </c:pt>
              </c:strCache>
            </c:strRef>
          </c:cat>
          <c:val>
            <c:numRef>
              <c:f>Sheet1!$H$2</c:f>
              <c:numCache>
                <c:formatCode>General</c:formatCode>
                <c:ptCount val="1"/>
                <c:pt idx="0">
                  <c:v>7</c:v>
                </c:pt>
              </c:numCache>
            </c:numRef>
          </c:val>
          <c:extLst>
            <c:ext xmlns:c16="http://schemas.microsoft.com/office/drawing/2014/chart" uri="{C3380CC4-5D6E-409C-BE32-E72D297353CC}">
              <c16:uniqueId val="{00000006-4754-48A3-8621-A53FFE41A61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Ministerio de Salud, Desarrollo Social y Deportes</c:v>
                </c:pt>
              </c:strCache>
            </c:strRef>
          </c:cat>
          <c:val>
            <c:numRef>
              <c:f>Sheet1!$I$2</c:f>
              <c:numCache>
                <c:formatCode>General</c:formatCode>
                <c:ptCount val="1"/>
                <c:pt idx="0">
                  <c:v>143</c:v>
                </c:pt>
              </c:numCache>
            </c:numRef>
          </c:val>
          <c:extLst>
            <c:ext xmlns:c16="http://schemas.microsoft.com/office/drawing/2014/chart" uri="{C3380CC4-5D6E-409C-BE32-E72D297353CC}">
              <c16:uniqueId val="{00000007-4754-48A3-8621-A53FFE41A61A}"/>
            </c:ext>
          </c:extLst>
        </c:ser>
        <c:dLbls>
          <c:showLegendKey val="0"/>
          <c:showVal val="0"/>
          <c:showCatName val="0"/>
          <c:showSerName val="0"/>
          <c:showPercent val="0"/>
          <c:showBubbleSize val="0"/>
        </c:dLbls>
        <c:gapWidth val="150"/>
        <c:overlap val="100"/>
        <c:axId val="369407120"/>
        <c:axId val="369408104"/>
      </c:barChart>
      <c:catAx>
        <c:axId val="369407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08104"/>
        <c:crosses val="autoZero"/>
        <c:auto val="1"/>
        <c:lblAlgn val="ctr"/>
        <c:lblOffset val="100"/>
        <c:noMultiLvlLbl val="0"/>
      </c:catAx>
      <c:valAx>
        <c:axId val="3694081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407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Ministerio de Salud, Desarrollo Social y Deportes</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508A-4AB0-B687-4F946E616480}"/>
            </c:ext>
          </c:extLst>
        </c:ser>
        <c:dLbls>
          <c:showLegendKey val="0"/>
          <c:showVal val="0"/>
          <c:showCatName val="0"/>
          <c:showSerName val="0"/>
          <c:showPercent val="0"/>
          <c:showBubbleSize val="0"/>
        </c:dLbls>
        <c:gapWidth val="219"/>
        <c:overlap val="-27"/>
        <c:axId val="229559008"/>
        <c:axId val="229559336"/>
      </c:barChart>
      <c:catAx>
        <c:axId val="22955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59336"/>
        <c:crosses val="autoZero"/>
        <c:auto val="1"/>
        <c:lblAlgn val="ctr"/>
        <c:lblOffset val="100"/>
        <c:noMultiLvlLbl val="0"/>
      </c:catAx>
      <c:valAx>
        <c:axId val="22955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55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11/3/2017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9198E-C413-4637-9698-CD6FCD6EB196}"/>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3F8AF03C-921E-47DB-9FC2-5252C0241E9F}"/>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4721593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7BB1A-EFDB-45FB-88C5-8F0E12838CE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D28A289A-23F9-488D-A38A-AF806F178371}"/>
              </a:ext>
            </a:extLst>
          </p:cNvPr>
          <p:cNvGraphicFramePr>
            <a:graphicFrameLocks noGrp="1"/>
          </p:cNvGraphicFramePr>
          <p:nvPr>
            <p:ph type="chart" sz="quarter" idx="13"/>
            <p:extLst>
              <p:ext uri="{D42A27DB-BD31-4B8C-83A1-F6EECF244321}">
                <p14:modId xmlns:p14="http://schemas.microsoft.com/office/powerpoint/2010/main" val="19238060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A1A25C-F394-4F1B-B689-23A8A5F42B7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D7FD600-919F-4DE2-B493-6CEC458D7C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685124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A6C7A8-A3BA-4C9C-8649-1A0D4A6731C7}"/>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F11069A9-0115-47D2-BDD3-B56D40A8CEB6}"/>
              </a:ext>
            </a:extLst>
          </p:cNvPr>
          <p:cNvGraphicFramePr>
            <a:graphicFrameLocks noGrp="1"/>
          </p:cNvGraphicFramePr>
          <p:nvPr>
            <p:ph type="tbl" sz="quarter" idx="13"/>
            <p:extLst>
              <p:ext uri="{D42A27DB-BD31-4B8C-83A1-F6EECF244321}">
                <p14:modId xmlns:p14="http://schemas.microsoft.com/office/powerpoint/2010/main" val="12560435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2000694"/>
                    </a:ext>
                  </a:extLst>
                </a:gridCol>
                <a:gridCol w="740664">
                  <a:extLst>
                    <a:ext uri="{9D8B030D-6E8A-4147-A177-3AD203B41FA5}">
                      <a16:colId xmlns:a16="http://schemas.microsoft.com/office/drawing/2014/main" val="2335089937"/>
                    </a:ext>
                  </a:extLst>
                </a:gridCol>
                <a:gridCol w="740664">
                  <a:extLst>
                    <a:ext uri="{9D8B030D-6E8A-4147-A177-3AD203B41FA5}">
                      <a16:colId xmlns:a16="http://schemas.microsoft.com/office/drawing/2014/main" val="3061640418"/>
                    </a:ext>
                  </a:extLst>
                </a:gridCol>
                <a:gridCol w="740664">
                  <a:extLst>
                    <a:ext uri="{9D8B030D-6E8A-4147-A177-3AD203B41FA5}">
                      <a16:colId xmlns:a16="http://schemas.microsoft.com/office/drawing/2014/main" val="1716102468"/>
                    </a:ext>
                  </a:extLst>
                </a:gridCol>
                <a:gridCol w="740664">
                  <a:extLst>
                    <a:ext uri="{9D8B030D-6E8A-4147-A177-3AD203B41FA5}">
                      <a16:colId xmlns:a16="http://schemas.microsoft.com/office/drawing/2014/main" val="2108956585"/>
                    </a:ext>
                  </a:extLst>
                </a:gridCol>
                <a:gridCol w="740664">
                  <a:extLst>
                    <a:ext uri="{9D8B030D-6E8A-4147-A177-3AD203B41FA5}">
                      <a16:colId xmlns:a16="http://schemas.microsoft.com/office/drawing/2014/main" val="114648767"/>
                    </a:ext>
                  </a:extLst>
                </a:gridCol>
                <a:gridCol w="740664">
                  <a:extLst>
                    <a:ext uri="{9D8B030D-6E8A-4147-A177-3AD203B41FA5}">
                      <a16:colId xmlns:a16="http://schemas.microsoft.com/office/drawing/2014/main" val="3896658882"/>
                    </a:ext>
                  </a:extLst>
                </a:gridCol>
                <a:gridCol w="740664">
                  <a:extLst>
                    <a:ext uri="{9D8B030D-6E8A-4147-A177-3AD203B41FA5}">
                      <a16:colId xmlns:a16="http://schemas.microsoft.com/office/drawing/2014/main" val="944010833"/>
                    </a:ext>
                  </a:extLst>
                </a:gridCol>
                <a:gridCol w="740664">
                  <a:extLst>
                    <a:ext uri="{9D8B030D-6E8A-4147-A177-3AD203B41FA5}">
                      <a16:colId xmlns:a16="http://schemas.microsoft.com/office/drawing/2014/main" val="2579715070"/>
                    </a:ext>
                  </a:extLst>
                </a:gridCol>
                <a:gridCol w="740664">
                  <a:extLst>
                    <a:ext uri="{9D8B030D-6E8A-4147-A177-3AD203B41FA5}">
                      <a16:colId xmlns:a16="http://schemas.microsoft.com/office/drawing/2014/main" val="99835143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106984612"/>
                  </a:ext>
                </a:extLst>
              </a:tr>
              <a:tr h="370840">
                <a:tc>
                  <a:txBody>
                    <a:bodyPr/>
                    <a:lstStyle/>
                    <a:p>
                      <a:r>
                        <a:rPr lang="es-ES" sz="1000"/>
                        <a:t>Ministerio de Salud, Desarrollo Social y Deportes</a:t>
                      </a:r>
                      <a:endParaRPr lang="en-US" sz="1000"/>
                    </a:p>
                  </a:txBody>
                  <a:tcPr/>
                </a:tc>
                <a:tc>
                  <a:txBody>
                    <a:bodyPr/>
                    <a:lstStyle/>
                    <a:p>
                      <a:r>
                        <a:rPr lang="en-US" sz="1000"/>
                        <a:t>3482</a:t>
                      </a:r>
                    </a:p>
                  </a:txBody>
                  <a:tcPr/>
                </a:tc>
                <a:tc>
                  <a:txBody>
                    <a:bodyPr/>
                    <a:lstStyle/>
                    <a:p>
                      <a:r>
                        <a:rPr lang="en-US" sz="1000"/>
                        <a:t>82</a:t>
                      </a:r>
                    </a:p>
                  </a:txBody>
                  <a:tcPr/>
                </a:tc>
                <a:tc>
                  <a:txBody>
                    <a:bodyPr/>
                    <a:lstStyle/>
                    <a:p>
                      <a:r>
                        <a:rPr lang="en-US" sz="1000"/>
                        <a:t>13</a:t>
                      </a:r>
                    </a:p>
                  </a:txBody>
                  <a:tcPr/>
                </a:tc>
                <a:tc>
                  <a:txBody>
                    <a:bodyPr/>
                    <a:lstStyle/>
                    <a:p>
                      <a:r>
                        <a:rPr lang="en-US" sz="1000"/>
                        <a:t>251</a:t>
                      </a:r>
                    </a:p>
                  </a:txBody>
                  <a:tcPr/>
                </a:tc>
                <a:tc>
                  <a:txBody>
                    <a:bodyPr/>
                    <a:lstStyle/>
                    <a:p>
                      <a:r>
                        <a:rPr lang="en-US" sz="1000"/>
                        <a:t>7</a:t>
                      </a:r>
                    </a:p>
                  </a:txBody>
                  <a:tcPr/>
                </a:tc>
                <a:tc>
                  <a:txBody>
                    <a:bodyPr/>
                    <a:lstStyle/>
                    <a:p>
                      <a:r>
                        <a:rPr lang="en-US" sz="1000"/>
                        <a:t>143</a:t>
                      </a:r>
                    </a:p>
                  </a:txBody>
                  <a:tcPr/>
                </a:tc>
                <a:tc>
                  <a:txBody>
                    <a:bodyPr/>
                    <a:lstStyle/>
                    <a:p>
                      <a:r>
                        <a:rPr lang="en-US" sz="1000"/>
                        <a:t>3</a:t>
                      </a:r>
                    </a:p>
                  </a:txBody>
                  <a:tcPr/>
                </a:tc>
                <a:tc>
                  <a:txBody>
                    <a:bodyPr/>
                    <a:lstStyle/>
                    <a:p>
                      <a:r>
                        <a:rPr lang="en-US" sz="1000"/>
                        <a:t>0.8964%</a:t>
                      </a:r>
                    </a:p>
                  </a:txBody>
                  <a:tcPr/>
                </a:tc>
                <a:tc>
                  <a:txBody>
                    <a:bodyPr/>
                    <a:lstStyle/>
                    <a:p>
                      <a:r>
                        <a:rPr lang="en-US" sz="1000"/>
                        <a:t>0.0%</a:t>
                      </a:r>
                    </a:p>
                  </a:txBody>
                  <a:tcPr/>
                </a:tc>
                <a:extLst>
                  <a:ext uri="{0D108BD9-81ED-4DB2-BD59-A6C34878D82A}">
                    <a16:rowId xmlns:a16="http://schemas.microsoft.com/office/drawing/2014/main" val="2243319634"/>
                  </a:ext>
                </a:extLst>
              </a:tr>
            </a:tbl>
          </a:graphicData>
        </a:graphic>
      </p:graphicFrame>
      <p:sp>
        <p:nvSpPr>
          <p:cNvPr id="4" name="Text Placeholder 3">
            <a:extLst>
              <a:ext uri="{FF2B5EF4-FFF2-40B4-BE49-F238E27FC236}">
                <a16:creationId xmlns:a16="http://schemas.microsoft.com/office/drawing/2014/main" id="{C2C5516A-AC42-4521-AFF1-5010AA8F7437}"/>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1425908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CFF09-D402-4621-9123-4115463F5D6D}"/>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2AD6BEAD-737B-4B8E-BCD7-89D44AF391EE}"/>
              </a:ext>
            </a:extLst>
          </p:cNvPr>
          <p:cNvGraphicFramePr>
            <a:graphicFrameLocks noGrp="1"/>
          </p:cNvGraphicFramePr>
          <p:nvPr>
            <p:ph type="chart" sz="quarter" idx="13"/>
            <p:extLst>
              <p:ext uri="{D42A27DB-BD31-4B8C-83A1-F6EECF244321}">
                <p14:modId xmlns:p14="http://schemas.microsoft.com/office/powerpoint/2010/main" val="2294973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BE2C8E4-D067-4AAE-BE4F-BB572B9B0691}"/>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8E359D4-9AA5-4667-B357-2E10C2D52C6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6947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895BF-36D1-47E8-9AAC-B8A9398F6F8A}"/>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87483F7B-3774-4BC8-8733-F993A0BB8185}"/>
              </a:ext>
            </a:extLst>
          </p:cNvPr>
          <p:cNvGraphicFramePr>
            <a:graphicFrameLocks noGrp="1"/>
          </p:cNvGraphicFramePr>
          <p:nvPr>
            <p:ph type="chart" sz="quarter" idx="13"/>
            <p:extLst>
              <p:ext uri="{D42A27DB-BD31-4B8C-83A1-F6EECF244321}">
                <p14:modId xmlns:p14="http://schemas.microsoft.com/office/powerpoint/2010/main" val="17393304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C2DFB9-9090-459C-ABD9-7FBB5DC7E8A5}"/>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E3F3AC2-0E05-4C33-927C-E05101EF22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728045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4DFC6C-E1AB-4EE8-993C-02900936ABDA}"/>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482E67E-B77C-4984-8E24-BE1A81FEED7B}"/>
              </a:ext>
            </a:extLst>
          </p:cNvPr>
          <p:cNvGraphicFramePr>
            <a:graphicFrameLocks noGrp="1"/>
          </p:cNvGraphicFramePr>
          <p:nvPr>
            <p:ph type="chart" sz="quarter" idx="13"/>
            <p:extLst>
              <p:ext uri="{D42A27DB-BD31-4B8C-83A1-F6EECF244321}">
                <p14:modId xmlns:p14="http://schemas.microsoft.com/office/powerpoint/2010/main" val="15833544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2378A8C-1875-4A81-A2CA-BA57811A739F}"/>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67F2E113-1D53-4ADC-A065-F271AFA95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21141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FDF52-3987-4BD5-8109-CE26F0953C10}"/>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F0FEBCA-19FD-4BEB-973C-0055E4094D86}"/>
              </a:ext>
            </a:extLst>
          </p:cNvPr>
          <p:cNvGraphicFramePr>
            <a:graphicFrameLocks noGrp="1"/>
          </p:cNvGraphicFramePr>
          <p:nvPr>
            <p:ph type="chart" sz="quarter" idx="13"/>
            <p:extLst>
              <p:ext uri="{D42A27DB-BD31-4B8C-83A1-F6EECF244321}">
                <p14:modId xmlns:p14="http://schemas.microsoft.com/office/powerpoint/2010/main" val="27860430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BEC8934-0E36-49E9-AAB9-8E5F1684F33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7A9FC3A3-D013-43E6-9665-7D3E24B47A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80274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B3850D-BD73-4762-B659-82C5F9D48062}"/>
              </a:ext>
            </a:extLst>
          </p:cNvPr>
          <p:cNvSpPr>
            <a:spLocks noGrp="1"/>
          </p:cNvSpPr>
          <p:nvPr>
            <p:ph type="title"/>
          </p:nvPr>
        </p:nvSpPr>
        <p:spPr/>
        <p:txBody>
          <a:bodyPr/>
          <a:lstStyle/>
          <a:p>
            <a:r>
              <a:rPr lang="en-US"/>
              <a:t>Facebook Own Posts Table - 1 of 7</a:t>
            </a:r>
          </a:p>
        </p:txBody>
      </p:sp>
      <p:graphicFrame>
        <p:nvGraphicFramePr>
          <p:cNvPr id="5" name="Table Placeholder 4">
            <a:extLst>
              <a:ext uri="{FF2B5EF4-FFF2-40B4-BE49-F238E27FC236}">
                <a16:creationId xmlns:a16="http://schemas.microsoft.com/office/drawing/2014/main" id="{4093218B-943C-4BB6-ABB8-2482379B92D2}"/>
              </a:ext>
            </a:extLst>
          </p:cNvPr>
          <p:cNvGraphicFramePr>
            <a:graphicFrameLocks noGrp="1"/>
          </p:cNvGraphicFramePr>
          <p:nvPr>
            <p:ph type="tbl" sz="quarter" idx="13"/>
            <p:extLst>
              <p:ext uri="{D42A27DB-BD31-4B8C-83A1-F6EECF244321}">
                <p14:modId xmlns:p14="http://schemas.microsoft.com/office/powerpoint/2010/main" val="5006150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2238131"/>
                    </a:ext>
                  </a:extLst>
                </a:gridCol>
                <a:gridCol w="658368">
                  <a:extLst>
                    <a:ext uri="{9D8B030D-6E8A-4147-A177-3AD203B41FA5}">
                      <a16:colId xmlns:a16="http://schemas.microsoft.com/office/drawing/2014/main" val="3595132667"/>
                    </a:ext>
                  </a:extLst>
                </a:gridCol>
                <a:gridCol w="658368">
                  <a:extLst>
                    <a:ext uri="{9D8B030D-6E8A-4147-A177-3AD203B41FA5}">
                      <a16:colId xmlns:a16="http://schemas.microsoft.com/office/drawing/2014/main" val="1114066531"/>
                    </a:ext>
                  </a:extLst>
                </a:gridCol>
                <a:gridCol w="658368">
                  <a:extLst>
                    <a:ext uri="{9D8B030D-6E8A-4147-A177-3AD203B41FA5}">
                      <a16:colId xmlns:a16="http://schemas.microsoft.com/office/drawing/2014/main" val="3057335618"/>
                    </a:ext>
                  </a:extLst>
                </a:gridCol>
                <a:gridCol w="658368">
                  <a:extLst>
                    <a:ext uri="{9D8B030D-6E8A-4147-A177-3AD203B41FA5}">
                      <a16:colId xmlns:a16="http://schemas.microsoft.com/office/drawing/2014/main" val="1515989992"/>
                    </a:ext>
                  </a:extLst>
                </a:gridCol>
                <a:gridCol w="658368">
                  <a:extLst>
                    <a:ext uri="{9D8B030D-6E8A-4147-A177-3AD203B41FA5}">
                      <a16:colId xmlns:a16="http://schemas.microsoft.com/office/drawing/2014/main" val="3872227324"/>
                    </a:ext>
                  </a:extLst>
                </a:gridCol>
                <a:gridCol w="658368">
                  <a:extLst>
                    <a:ext uri="{9D8B030D-6E8A-4147-A177-3AD203B41FA5}">
                      <a16:colId xmlns:a16="http://schemas.microsoft.com/office/drawing/2014/main" val="886111532"/>
                    </a:ext>
                  </a:extLst>
                </a:gridCol>
                <a:gridCol w="658368">
                  <a:extLst>
                    <a:ext uri="{9D8B030D-6E8A-4147-A177-3AD203B41FA5}">
                      <a16:colId xmlns:a16="http://schemas.microsoft.com/office/drawing/2014/main" val="431483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40727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- 2017-10-09 18:38:06</a:t>
                      </a:r>
                      <a:r>
                        <a:rPr kumimoji="0" lang="es-ES" sz="1000" b="0" i="0" u="none" strike="noStrike" kern="1200" cap="none" spc="0" normalizeH="0" baseline="0" noProof="0">
                          <a:ln>
                            <a:noFill/>
                          </a:ln>
                          <a:solidFill>
                            <a:prstClr val="black"/>
                          </a:solidFill>
                          <a:effectLst/>
                          <a:uLnTx/>
                          <a:uFillTx/>
                          <a:latin typeface="+mn-lt"/>
                          <a:ea typeface="+mn-ea"/>
                          <a:cs typeface="+mn-cs"/>
                        </a:rPr>
                        <a:t>
#Desarrollo Discapacidad selecciona personas para trabajar en empresa
Para esto, la Dirección de Discapacidad está seleccionando entre 6 y 10 personas, sin límite de edad, para comenzar. Tienen que tener la secundaria completa y conocimientos de computación.
Para más información dirigirse a Av. España 922 de Ciudad.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54081983"/>
                  </a:ext>
                </a:extLst>
              </a:tr>
            </a:tbl>
          </a:graphicData>
        </a:graphic>
      </p:graphicFrame>
      <p:sp>
        <p:nvSpPr>
          <p:cNvPr id="4" name="Text Placeholder 3">
            <a:extLst>
              <a:ext uri="{FF2B5EF4-FFF2-40B4-BE49-F238E27FC236}">
                <a16:creationId xmlns:a16="http://schemas.microsoft.com/office/drawing/2014/main" id="{A408F492-962C-40B0-B8AC-D07D8F0DF67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41511447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7F99D-83CE-4CA9-AA2E-DA04A40CFF6A}"/>
              </a:ext>
            </a:extLst>
          </p:cNvPr>
          <p:cNvSpPr>
            <a:spLocks noGrp="1"/>
          </p:cNvSpPr>
          <p:nvPr>
            <p:ph type="title"/>
          </p:nvPr>
        </p:nvSpPr>
        <p:spPr/>
        <p:txBody>
          <a:bodyPr/>
          <a:lstStyle/>
          <a:p>
            <a:r>
              <a:rPr lang="en-US"/>
              <a:t>Facebook Own Posts Table - 2 of 7</a:t>
            </a:r>
          </a:p>
        </p:txBody>
      </p:sp>
      <p:graphicFrame>
        <p:nvGraphicFramePr>
          <p:cNvPr id="5" name="Table Placeholder 4">
            <a:extLst>
              <a:ext uri="{FF2B5EF4-FFF2-40B4-BE49-F238E27FC236}">
                <a16:creationId xmlns:a16="http://schemas.microsoft.com/office/drawing/2014/main" id="{A7F1D44C-8A7E-4DFD-91E9-5C675C606BCB}"/>
              </a:ext>
            </a:extLst>
          </p:cNvPr>
          <p:cNvGraphicFramePr>
            <a:graphicFrameLocks noGrp="1"/>
          </p:cNvGraphicFramePr>
          <p:nvPr>
            <p:ph type="tbl" sz="quarter" idx="13"/>
            <p:extLst>
              <p:ext uri="{D42A27DB-BD31-4B8C-83A1-F6EECF244321}">
                <p14:modId xmlns:p14="http://schemas.microsoft.com/office/powerpoint/2010/main" val="8195644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28132864"/>
                    </a:ext>
                  </a:extLst>
                </a:gridCol>
                <a:gridCol w="658368">
                  <a:extLst>
                    <a:ext uri="{9D8B030D-6E8A-4147-A177-3AD203B41FA5}">
                      <a16:colId xmlns:a16="http://schemas.microsoft.com/office/drawing/2014/main" val="1859724959"/>
                    </a:ext>
                  </a:extLst>
                </a:gridCol>
                <a:gridCol w="658368">
                  <a:extLst>
                    <a:ext uri="{9D8B030D-6E8A-4147-A177-3AD203B41FA5}">
                      <a16:colId xmlns:a16="http://schemas.microsoft.com/office/drawing/2014/main" val="3218977733"/>
                    </a:ext>
                  </a:extLst>
                </a:gridCol>
                <a:gridCol w="658368">
                  <a:extLst>
                    <a:ext uri="{9D8B030D-6E8A-4147-A177-3AD203B41FA5}">
                      <a16:colId xmlns:a16="http://schemas.microsoft.com/office/drawing/2014/main" val="407840911"/>
                    </a:ext>
                  </a:extLst>
                </a:gridCol>
                <a:gridCol w="658368">
                  <a:extLst>
                    <a:ext uri="{9D8B030D-6E8A-4147-A177-3AD203B41FA5}">
                      <a16:colId xmlns:a16="http://schemas.microsoft.com/office/drawing/2014/main" val="2389646421"/>
                    </a:ext>
                  </a:extLst>
                </a:gridCol>
                <a:gridCol w="658368">
                  <a:extLst>
                    <a:ext uri="{9D8B030D-6E8A-4147-A177-3AD203B41FA5}">
                      <a16:colId xmlns:a16="http://schemas.microsoft.com/office/drawing/2014/main" val="3059605694"/>
                    </a:ext>
                  </a:extLst>
                </a:gridCol>
                <a:gridCol w="658368">
                  <a:extLst>
                    <a:ext uri="{9D8B030D-6E8A-4147-A177-3AD203B41FA5}">
                      <a16:colId xmlns:a16="http://schemas.microsoft.com/office/drawing/2014/main" val="3417681319"/>
                    </a:ext>
                  </a:extLst>
                </a:gridCol>
                <a:gridCol w="658368">
                  <a:extLst>
                    <a:ext uri="{9D8B030D-6E8A-4147-A177-3AD203B41FA5}">
                      <a16:colId xmlns:a16="http://schemas.microsoft.com/office/drawing/2014/main" val="19254151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49978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- 2017-10-03 16:58:48</a:t>
                      </a:r>
                      <a:r>
                        <a:rPr kumimoji="0" lang="es-ES" sz="1000" b="0" i="0" u="none" strike="noStrike" kern="1200" cap="none" spc="0" normalizeH="0" baseline="0" noProof="0">
                          <a:ln>
                            <a:noFill/>
                          </a:ln>
                          <a:solidFill>
                            <a:prstClr val="black"/>
                          </a:solidFill>
                          <a:effectLst/>
                          <a:uLnTx/>
                          <a:uFillTx/>
                          <a:latin typeface="+mn-lt"/>
                          <a:ea typeface="+mn-ea"/>
                          <a:cs typeface="+mn-cs"/>
                        </a:rPr>
                        <a:t>
#Salud Mendoza es la primera provincia en implementar la Cobertura Universal de Salud (CUS)
El Ministerio de Salud, Desarrollo Social y Deportes comienza hoy con la implementación territorial de la Cobertura Universal de Salud (CUS). El sistema se aplicará progresivamente en toda la provincia, y comprende en esta primera etapa a los centros de Atención Primaria de Salud (CAPS) Nº 5 y 16 del departamento de Guaymallén.
“Vamos camino hacia la cobertura universal de salud, a que todos los mendocinos cuenten con una cobertura que les garantice el derecho a la salud”, destacó Najul. La ministra calificó al programa como una “digna política de salud. Tenemos por delante el desafío de modernizar el sistema. Este es un ejemplo de trabajo conjunto (entre Nación y Provincia) y cómo los esfuerzos compartidos potencian las iniciativas individuales”.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89956250"/>
                  </a:ext>
                </a:extLst>
              </a:tr>
            </a:tbl>
          </a:graphicData>
        </a:graphic>
      </p:graphicFrame>
      <p:sp>
        <p:nvSpPr>
          <p:cNvPr id="4" name="Text Placeholder 3">
            <a:extLst>
              <a:ext uri="{FF2B5EF4-FFF2-40B4-BE49-F238E27FC236}">
                <a16:creationId xmlns:a16="http://schemas.microsoft.com/office/drawing/2014/main" id="{98655483-7DDE-4B45-9DA1-16A16064AC9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5330464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AE997-84A6-4703-8E1B-EB7E210656EE}"/>
              </a:ext>
            </a:extLst>
          </p:cNvPr>
          <p:cNvSpPr>
            <a:spLocks noGrp="1"/>
          </p:cNvSpPr>
          <p:nvPr>
            <p:ph type="title"/>
          </p:nvPr>
        </p:nvSpPr>
        <p:spPr/>
        <p:txBody>
          <a:bodyPr/>
          <a:lstStyle/>
          <a:p>
            <a:r>
              <a:rPr lang="en-US"/>
              <a:t>Facebook Own Posts Table - 3 of 7</a:t>
            </a:r>
          </a:p>
        </p:txBody>
      </p:sp>
      <p:graphicFrame>
        <p:nvGraphicFramePr>
          <p:cNvPr id="5" name="Table Placeholder 4">
            <a:extLst>
              <a:ext uri="{FF2B5EF4-FFF2-40B4-BE49-F238E27FC236}">
                <a16:creationId xmlns:a16="http://schemas.microsoft.com/office/drawing/2014/main" id="{BFD33AB3-59DA-44C8-A641-DDAAAB4FB570}"/>
              </a:ext>
            </a:extLst>
          </p:cNvPr>
          <p:cNvGraphicFramePr>
            <a:graphicFrameLocks noGrp="1"/>
          </p:cNvGraphicFramePr>
          <p:nvPr>
            <p:ph type="tbl" sz="quarter" idx="13"/>
            <p:extLst>
              <p:ext uri="{D42A27DB-BD31-4B8C-83A1-F6EECF244321}">
                <p14:modId xmlns:p14="http://schemas.microsoft.com/office/powerpoint/2010/main" val="1667505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81516539"/>
                    </a:ext>
                  </a:extLst>
                </a:gridCol>
                <a:gridCol w="658368">
                  <a:extLst>
                    <a:ext uri="{9D8B030D-6E8A-4147-A177-3AD203B41FA5}">
                      <a16:colId xmlns:a16="http://schemas.microsoft.com/office/drawing/2014/main" val="4009848670"/>
                    </a:ext>
                  </a:extLst>
                </a:gridCol>
                <a:gridCol w="658368">
                  <a:extLst>
                    <a:ext uri="{9D8B030D-6E8A-4147-A177-3AD203B41FA5}">
                      <a16:colId xmlns:a16="http://schemas.microsoft.com/office/drawing/2014/main" val="2037239237"/>
                    </a:ext>
                  </a:extLst>
                </a:gridCol>
                <a:gridCol w="658368">
                  <a:extLst>
                    <a:ext uri="{9D8B030D-6E8A-4147-A177-3AD203B41FA5}">
                      <a16:colId xmlns:a16="http://schemas.microsoft.com/office/drawing/2014/main" val="4147220972"/>
                    </a:ext>
                  </a:extLst>
                </a:gridCol>
                <a:gridCol w="658368">
                  <a:extLst>
                    <a:ext uri="{9D8B030D-6E8A-4147-A177-3AD203B41FA5}">
                      <a16:colId xmlns:a16="http://schemas.microsoft.com/office/drawing/2014/main" val="2434294394"/>
                    </a:ext>
                  </a:extLst>
                </a:gridCol>
                <a:gridCol w="658368">
                  <a:extLst>
                    <a:ext uri="{9D8B030D-6E8A-4147-A177-3AD203B41FA5}">
                      <a16:colId xmlns:a16="http://schemas.microsoft.com/office/drawing/2014/main" val="2061340702"/>
                    </a:ext>
                  </a:extLst>
                </a:gridCol>
                <a:gridCol w="658368">
                  <a:extLst>
                    <a:ext uri="{9D8B030D-6E8A-4147-A177-3AD203B41FA5}">
                      <a16:colId xmlns:a16="http://schemas.microsoft.com/office/drawing/2014/main" val="1515693908"/>
                    </a:ext>
                  </a:extLst>
                </a:gridCol>
                <a:gridCol w="658368">
                  <a:extLst>
                    <a:ext uri="{9D8B030D-6E8A-4147-A177-3AD203B41FA5}">
                      <a16:colId xmlns:a16="http://schemas.microsoft.com/office/drawing/2014/main" val="2530736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875393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- 2017-10-01 12:54:39</a:t>
                      </a:r>
                      <a:r>
                        <a:rPr kumimoji="0" lang="es-ES" sz="1000" b="0" i="0" u="none" strike="noStrike" kern="1200" cap="none" spc="0" normalizeH="0" baseline="0" noProof="0">
                          <a:ln>
                            <a:noFill/>
                          </a:ln>
                          <a:solidFill>
                            <a:prstClr val="black"/>
                          </a:solidFill>
                          <a:effectLst/>
                          <a:uLnTx/>
                          <a:uFillTx/>
                          <a:latin typeface="+mn-lt"/>
                          <a:ea typeface="+mn-ea"/>
                          <a:cs typeface="+mn-cs"/>
                        </a:rPr>
                        <a:t>
#Salud El cáncer de mama es el más frecuente en Mendoza, 700 mujeres por año contraen esta enfermedad. En el 90% de los pacientes que detecta la enfermedad en estadios iniciales superan este cáncer con el tratamiento adecuado.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8148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- 2017-10-19 15:26:35</a:t>
                      </a:r>
                      <a:r>
                        <a:rPr kumimoji="0" lang="es-ES" sz="1000" b="0" i="0" u="none" strike="noStrike" kern="1200" cap="none" spc="0" normalizeH="0" baseline="0" noProof="0">
                          <a:ln>
                            <a:noFill/>
                          </a:ln>
                          <a:solidFill>
                            <a:prstClr val="black"/>
                          </a:solidFill>
                          <a:effectLst/>
                          <a:uLnTx/>
                          <a:uFillTx/>
                          <a:latin typeface="+mn-lt"/>
                          <a:ea typeface="+mn-ea"/>
                          <a:cs typeface="+mn-cs"/>
                        </a:rPr>
                        <a:t>
#Salud Las personas van a poder expresar su voluntad de donación en las próximas elecciones legislativas. La actividad, organizada por el Incaimen, se implantará en varias escuelas de la Provincia, fomentando la importancia de la donación de órganos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7672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- 2017-10-06 19:01:41</a:t>
                      </a:r>
                      <a:r>
                        <a:rPr kumimoji="0" lang="es-ES" sz="1000" b="0" i="0" u="none" strike="noStrike" kern="1200" cap="none" spc="0" normalizeH="0" baseline="0" noProof="0">
                          <a:ln>
                            <a:noFill/>
                          </a:ln>
                          <a:solidFill>
                            <a:prstClr val="black"/>
                          </a:solidFill>
                          <a:effectLst/>
                          <a:uLnTx/>
                          <a:uFillTx/>
                          <a:latin typeface="+mn-lt"/>
                          <a:ea typeface="+mn-ea"/>
                          <a:cs typeface="+mn-cs"/>
                        </a:rPr>
                        <a:t>
#Desarrollo Cornejo: “Nuestro compromiso es que los chicos que cometieron errores puedan salir adelante en la vida”
El Gobernador Alfredo Cornejo inauguró el Centro de Adolescentes con Medidas de Excepción (CAME), que tiene como misión brindar amparo residencial alternativo temporal a aquellos adolescentes que se encuentran separados de su familia mediante Medidas Excepcionales de Protección. Se invirtieron $800 mil.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4254630"/>
                  </a:ext>
                </a:extLst>
              </a:tr>
            </a:tbl>
          </a:graphicData>
        </a:graphic>
      </p:graphicFrame>
      <p:sp>
        <p:nvSpPr>
          <p:cNvPr id="4" name="Text Placeholder 3">
            <a:extLst>
              <a:ext uri="{FF2B5EF4-FFF2-40B4-BE49-F238E27FC236}">
                <a16:creationId xmlns:a16="http://schemas.microsoft.com/office/drawing/2014/main" id="{08344723-0B35-4097-8025-B8F02115CBB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531033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25E126-081E-4CA8-BD65-100B8F2FAB25}"/>
              </a:ext>
            </a:extLst>
          </p:cNvPr>
          <p:cNvSpPr>
            <a:spLocks noGrp="1"/>
          </p:cNvSpPr>
          <p:nvPr>
            <p:ph type="title"/>
          </p:nvPr>
        </p:nvSpPr>
        <p:spPr/>
        <p:txBody>
          <a:bodyPr/>
          <a:lstStyle/>
          <a:p>
            <a:r>
              <a:rPr lang="en-US"/>
              <a:t>Facebook Own Posts Table - 4 of 7</a:t>
            </a:r>
          </a:p>
        </p:txBody>
      </p:sp>
      <p:graphicFrame>
        <p:nvGraphicFramePr>
          <p:cNvPr id="5" name="Table Placeholder 4">
            <a:extLst>
              <a:ext uri="{FF2B5EF4-FFF2-40B4-BE49-F238E27FC236}">
                <a16:creationId xmlns:a16="http://schemas.microsoft.com/office/drawing/2014/main" id="{F6A318B0-35C6-49CF-BC2D-C9431773C652}"/>
              </a:ext>
            </a:extLst>
          </p:cNvPr>
          <p:cNvGraphicFramePr>
            <a:graphicFrameLocks noGrp="1"/>
          </p:cNvGraphicFramePr>
          <p:nvPr>
            <p:ph type="tbl" sz="quarter" idx="13"/>
            <p:extLst>
              <p:ext uri="{D42A27DB-BD31-4B8C-83A1-F6EECF244321}">
                <p14:modId xmlns:p14="http://schemas.microsoft.com/office/powerpoint/2010/main" val="1025121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81008917"/>
                    </a:ext>
                  </a:extLst>
                </a:gridCol>
                <a:gridCol w="658368">
                  <a:extLst>
                    <a:ext uri="{9D8B030D-6E8A-4147-A177-3AD203B41FA5}">
                      <a16:colId xmlns:a16="http://schemas.microsoft.com/office/drawing/2014/main" val="2099761819"/>
                    </a:ext>
                  </a:extLst>
                </a:gridCol>
                <a:gridCol w="658368">
                  <a:extLst>
                    <a:ext uri="{9D8B030D-6E8A-4147-A177-3AD203B41FA5}">
                      <a16:colId xmlns:a16="http://schemas.microsoft.com/office/drawing/2014/main" val="3983000695"/>
                    </a:ext>
                  </a:extLst>
                </a:gridCol>
                <a:gridCol w="658368">
                  <a:extLst>
                    <a:ext uri="{9D8B030D-6E8A-4147-A177-3AD203B41FA5}">
                      <a16:colId xmlns:a16="http://schemas.microsoft.com/office/drawing/2014/main" val="2053439748"/>
                    </a:ext>
                  </a:extLst>
                </a:gridCol>
                <a:gridCol w="658368">
                  <a:extLst>
                    <a:ext uri="{9D8B030D-6E8A-4147-A177-3AD203B41FA5}">
                      <a16:colId xmlns:a16="http://schemas.microsoft.com/office/drawing/2014/main" val="801443388"/>
                    </a:ext>
                  </a:extLst>
                </a:gridCol>
                <a:gridCol w="658368">
                  <a:extLst>
                    <a:ext uri="{9D8B030D-6E8A-4147-A177-3AD203B41FA5}">
                      <a16:colId xmlns:a16="http://schemas.microsoft.com/office/drawing/2014/main" val="1338292398"/>
                    </a:ext>
                  </a:extLst>
                </a:gridCol>
                <a:gridCol w="658368">
                  <a:extLst>
                    <a:ext uri="{9D8B030D-6E8A-4147-A177-3AD203B41FA5}">
                      <a16:colId xmlns:a16="http://schemas.microsoft.com/office/drawing/2014/main" val="314136343"/>
                    </a:ext>
                  </a:extLst>
                </a:gridCol>
                <a:gridCol w="658368">
                  <a:extLst>
                    <a:ext uri="{9D8B030D-6E8A-4147-A177-3AD203B41FA5}">
                      <a16:colId xmlns:a16="http://schemas.microsoft.com/office/drawing/2014/main" val="35216175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21261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- 2017-10-24 17:07:44</a:t>
                      </a:r>
                      <a:r>
                        <a:rPr kumimoji="0" lang="es-ES" sz="1000" b="0" i="0" u="none" strike="noStrike" kern="1200" cap="none" spc="0" normalizeH="0" baseline="0" noProof="0">
                          <a:ln>
                            <a:noFill/>
                          </a:ln>
                          <a:solidFill>
                            <a:prstClr val="black"/>
                          </a:solidFill>
                          <a:effectLst/>
                          <a:uLnTx/>
                          <a:uFillTx/>
                          <a:latin typeface="+mn-lt"/>
                          <a:ea typeface="+mn-ea"/>
                          <a:cs typeface="+mn-cs"/>
                        </a:rPr>
                        <a:t>
#Desarrollo Mendoza es la sede de la Región Nuevo Cuyo para diseñar el nuevo Plan Nacional de Discapacidad
La Jornada Regional de Participación Ciudadana busca recabar información de distintos sectores para elaborar un plan que considere las necesidades de cada región. Se realiza en la Facultad de Educación de la Universidad Nacional de Cuyo, hasta las 17.</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74703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- 2017-10-04 16:21:44</a:t>
                      </a:r>
                      <a:r>
                        <a:rPr kumimoji="0" lang="es-ES" sz="1000" b="0" i="0" u="none" strike="noStrike" kern="1200" cap="none" spc="0" normalizeH="0" baseline="0" noProof="0">
                          <a:ln>
                            <a:noFill/>
                          </a:ln>
                          <a:solidFill>
                            <a:prstClr val="black"/>
                          </a:solidFill>
                          <a:effectLst/>
                          <a:uLnTx/>
                          <a:uFillTx/>
                          <a:latin typeface="+mn-lt"/>
                          <a:ea typeface="+mn-ea"/>
                          <a:cs typeface="+mn-cs"/>
                        </a:rPr>
                        <a:t>
Cornejo: “Se invertirán $280 millones para ampliar y refuncionalizar el Hospital Teodoro J. Schestakow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09671760"/>
                  </a:ext>
                </a:extLst>
              </a:tr>
            </a:tbl>
          </a:graphicData>
        </a:graphic>
      </p:graphicFrame>
      <p:sp>
        <p:nvSpPr>
          <p:cNvPr id="4" name="Text Placeholder 3">
            <a:extLst>
              <a:ext uri="{FF2B5EF4-FFF2-40B4-BE49-F238E27FC236}">
                <a16:creationId xmlns:a16="http://schemas.microsoft.com/office/drawing/2014/main" id="{631D2752-AC1B-4FB1-ACF1-34D6B727961B}"/>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8666739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DB2EE-10EB-40F5-94A7-1E2348F308DC}"/>
              </a:ext>
            </a:extLst>
          </p:cNvPr>
          <p:cNvSpPr>
            <a:spLocks noGrp="1"/>
          </p:cNvSpPr>
          <p:nvPr>
            <p:ph type="title"/>
          </p:nvPr>
        </p:nvSpPr>
        <p:spPr/>
        <p:txBody>
          <a:bodyPr/>
          <a:lstStyle/>
          <a:p>
            <a:r>
              <a:rPr lang="en-US"/>
              <a:t>Facebook Own Posts Table - 5 of 7</a:t>
            </a:r>
          </a:p>
        </p:txBody>
      </p:sp>
      <p:graphicFrame>
        <p:nvGraphicFramePr>
          <p:cNvPr id="5" name="Table Placeholder 4">
            <a:extLst>
              <a:ext uri="{FF2B5EF4-FFF2-40B4-BE49-F238E27FC236}">
                <a16:creationId xmlns:a16="http://schemas.microsoft.com/office/drawing/2014/main" id="{FA817F43-0BA2-48C1-8F7A-BA5F3C976147}"/>
              </a:ext>
            </a:extLst>
          </p:cNvPr>
          <p:cNvGraphicFramePr>
            <a:graphicFrameLocks noGrp="1"/>
          </p:cNvGraphicFramePr>
          <p:nvPr>
            <p:ph type="tbl" sz="quarter" idx="13"/>
            <p:extLst>
              <p:ext uri="{D42A27DB-BD31-4B8C-83A1-F6EECF244321}">
                <p14:modId xmlns:p14="http://schemas.microsoft.com/office/powerpoint/2010/main" val="14907139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789716383"/>
                    </a:ext>
                  </a:extLst>
                </a:gridCol>
                <a:gridCol w="658368">
                  <a:extLst>
                    <a:ext uri="{9D8B030D-6E8A-4147-A177-3AD203B41FA5}">
                      <a16:colId xmlns:a16="http://schemas.microsoft.com/office/drawing/2014/main" val="2021317109"/>
                    </a:ext>
                  </a:extLst>
                </a:gridCol>
                <a:gridCol w="658368">
                  <a:extLst>
                    <a:ext uri="{9D8B030D-6E8A-4147-A177-3AD203B41FA5}">
                      <a16:colId xmlns:a16="http://schemas.microsoft.com/office/drawing/2014/main" val="1814231834"/>
                    </a:ext>
                  </a:extLst>
                </a:gridCol>
                <a:gridCol w="658368">
                  <a:extLst>
                    <a:ext uri="{9D8B030D-6E8A-4147-A177-3AD203B41FA5}">
                      <a16:colId xmlns:a16="http://schemas.microsoft.com/office/drawing/2014/main" val="937512691"/>
                    </a:ext>
                  </a:extLst>
                </a:gridCol>
                <a:gridCol w="658368">
                  <a:extLst>
                    <a:ext uri="{9D8B030D-6E8A-4147-A177-3AD203B41FA5}">
                      <a16:colId xmlns:a16="http://schemas.microsoft.com/office/drawing/2014/main" val="3856303137"/>
                    </a:ext>
                  </a:extLst>
                </a:gridCol>
                <a:gridCol w="658368">
                  <a:extLst>
                    <a:ext uri="{9D8B030D-6E8A-4147-A177-3AD203B41FA5}">
                      <a16:colId xmlns:a16="http://schemas.microsoft.com/office/drawing/2014/main" val="3414334489"/>
                    </a:ext>
                  </a:extLst>
                </a:gridCol>
                <a:gridCol w="658368">
                  <a:extLst>
                    <a:ext uri="{9D8B030D-6E8A-4147-A177-3AD203B41FA5}">
                      <a16:colId xmlns:a16="http://schemas.microsoft.com/office/drawing/2014/main" val="3224157309"/>
                    </a:ext>
                  </a:extLst>
                </a:gridCol>
                <a:gridCol w="658368">
                  <a:extLst>
                    <a:ext uri="{9D8B030D-6E8A-4147-A177-3AD203B41FA5}">
                      <a16:colId xmlns:a16="http://schemas.microsoft.com/office/drawing/2014/main" val="3967829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96042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- 2017-10-05 11:54:21</a:t>
                      </a:r>
                      <a:r>
                        <a:rPr kumimoji="0" lang="es-ES" sz="1000" b="0" i="0" u="none" strike="noStrike" kern="1200" cap="none" spc="0" normalizeH="0" baseline="0" noProof="0">
                          <a:ln>
                            <a:noFill/>
                          </a:ln>
                          <a:solidFill>
                            <a:prstClr val="black"/>
                          </a:solidFill>
                          <a:effectLst/>
                          <a:uLnTx/>
                          <a:uFillTx/>
                          <a:latin typeface="+mn-lt"/>
                          <a:ea typeface="+mn-ea"/>
                          <a:cs typeface="+mn-cs"/>
                        </a:rPr>
                        <a:t>
#Salud Comenzó sus actividades el VII Foro de Investigación en Salud en el aula magna de la Universidad Juan Agustín Maza, con la presencia de autoridades del Ministerio de Salud, Desarrollo Social y Deportes y la participación del secretario de Promoción de la Salud, Prevención y Control de Riesgos del Ministerio de Salud de la Nación, Adolfo Rubinstein; y de Analía López, titular de la Coordinación de Coberturas Públicas Jurisdiccionales. El tema central de la disertación inicial será “Cobertura Universal de 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5586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- 2017-10-25 14:18:39</a:t>
                      </a:r>
                      <a:r>
                        <a:rPr kumimoji="0" lang="es-ES" sz="1000" b="0" i="0" u="none" strike="noStrike" kern="1200" cap="none" spc="0" normalizeH="0" baseline="0" noProof="0">
                          <a:ln>
                            <a:noFill/>
                          </a:ln>
                          <a:solidFill>
                            <a:prstClr val="black"/>
                          </a:solidFill>
                          <a:effectLst/>
                          <a:uLnTx/>
                          <a:uFillTx/>
                          <a:latin typeface="+mn-lt"/>
                          <a:ea typeface="+mn-ea"/>
                          <a:cs typeface="+mn-cs"/>
                        </a:rPr>
                        <a:t>
En #Rivadavia se viene el 2do Festival Provincial de Adultos Mayores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58141810"/>
                  </a:ext>
                </a:extLst>
              </a:tr>
            </a:tbl>
          </a:graphicData>
        </a:graphic>
      </p:graphicFrame>
      <p:sp>
        <p:nvSpPr>
          <p:cNvPr id="4" name="Text Placeholder 3">
            <a:extLst>
              <a:ext uri="{FF2B5EF4-FFF2-40B4-BE49-F238E27FC236}">
                <a16:creationId xmlns:a16="http://schemas.microsoft.com/office/drawing/2014/main" id="{88A5C20A-A5DF-4557-9F26-6E7449B3BBE9}"/>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788326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CC590B-C930-45AB-AFB9-3B37296611F2}"/>
              </a:ext>
            </a:extLst>
          </p:cNvPr>
          <p:cNvSpPr>
            <a:spLocks noGrp="1"/>
          </p:cNvSpPr>
          <p:nvPr>
            <p:ph type="title"/>
          </p:nvPr>
        </p:nvSpPr>
        <p:spPr/>
        <p:txBody>
          <a:bodyPr/>
          <a:lstStyle/>
          <a:p>
            <a:r>
              <a:rPr lang="en-US"/>
              <a:t>Facebook Own Posts Table - 6 of 7</a:t>
            </a:r>
          </a:p>
        </p:txBody>
      </p:sp>
      <p:graphicFrame>
        <p:nvGraphicFramePr>
          <p:cNvPr id="5" name="Table Placeholder 4">
            <a:extLst>
              <a:ext uri="{FF2B5EF4-FFF2-40B4-BE49-F238E27FC236}">
                <a16:creationId xmlns:a16="http://schemas.microsoft.com/office/drawing/2014/main" id="{DCB9512E-2115-44BE-9612-248646F99F67}"/>
              </a:ext>
            </a:extLst>
          </p:cNvPr>
          <p:cNvGraphicFramePr>
            <a:graphicFrameLocks noGrp="1"/>
          </p:cNvGraphicFramePr>
          <p:nvPr>
            <p:ph type="tbl" sz="quarter" idx="13"/>
            <p:extLst>
              <p:ext uri="{D42A27DB-BD31-4B8C-83A1-F6EECF244321}">
                <p14:modId xmlns:p14="http://schemas.microsoft.com/office/powerpoint/2010/main" val="18179814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18312346"/>
                    </a:ext>
                  </a:extLst>
                </a:gridCol>
                <a:gridCol w="658368">
                  <a:extLst>
                    <a:ext uri="{9D8B030D-6E8A-4147-A177-3AD203B41FA5}">
                      <a16:colId xmlns:a16="http://schemas.microsoft.com/office/drawing/2014/main" val="2832803859"/>
                    </a:ext>
                  </a:extLst>
                </a:gridCol>
                <a:gridCol w="658368">
                  <a:extLst>
                    <a:ext uri="{9D8B030D-6E8A-4147-A177-3AD203B41FA5}">
                      <a16:colId xmlns:a16="http://schemas.microsoft.com/office/drawing/2014/main" val="3137762922"/>
                    </a:ext>
                  </a:extLst>
                </a:gridCol>
                <a:gridCol w="658368">
                  <a:extLst>
                    <a:ext uri="{9D8B030D-6E8A-4147-A177-3AD203B41FA5}">
                      <a16:colId xmlns:a16="http://schemas.microsoft.com/office/drawing/2014/main" val="1065085267"/>
                    </a:ext>
                  </a:extLst>
                </a:gridCol>
                <a:gridCol w="658368">
                  <a:extLst>
                    <a:ext uri="{9D8B030D-6E8A-4147-A177-3AD203B41FA5}">
                      <a16:colId xmlns:a16="http://schemas.microsoft.com/office/drawing/2014/main" val="2409241721"/>
                    </a:ext>
                  </a:extLst>
                </a:gridCol>
                <a:gridCol w="658368">
                  <a:extLst>
                    <a:ext uri="{9D8B030D-6E8A-4147-A177-3AD203B41FA5}">
                      <a16:colId xmlns:a16="http://schemas.microsoft.com/office/drawing/2014/main" val="3916978928"/>
                    </a:ext>
                  </a:extLst>
                </a:gridCol>
                <a:gridCol w="658368">
                  <a:extLst>
                    <a:ext uri="{9D8B030D-6E8A-4147-A177-3AD203B41FA5}">
                      <a16:colId xmlns:a16="http://schemas.microsoft.com/office/drawing/2014/main" val="70310474"/>
                    </a:ext>
                  </a:extLst>
                </a:gridCol>
                <a:gridCol w="658368">
                  <a:extLst>
                    <a:ext uri="{9D8B030D-6E8A-4147-A177-3AD203B41FA5}">
                      <a16:colId xmlns:a16="http://schemas.microsoft.com/office/drawing/2014/main" val="2736497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30491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- 2017-10-25 18:36:14</a:t>
                      </a:r>
                      <a:r>
                        <a:rPr kumimoji="0" lang="es-ES" sz="1000" b="0" i="0" u="none" strike="noStrike" kern="1200" cap="none" spc="0" normalizeH="0" baseline="0" noProof="0">
                          <a:ln>
                            <a:noFill/>
                          </a:ln>
                          <a:solidFill>
                            <a:prstClr val="black"/>
                          </a:solidFill>
                          <a:effectLst/>
                          <a:uLnTx/>
                          <a:uFillTx/>
                          <a:latin typeface="+mn-lt"/>
                          <a:ea typeface="+mn-ea"/>
                          <a:cs typeface="+mn-cs"/>
                        </a:rPr>
                        <a:t>
#Salud La actividad fue organizada por el Comité de Docencia y el Consultorio de Fonoaudiología del hospital. Fue coordinada por las licenciadas Pía Muñoz, Ana Sánchez, Cecilia Sosa y Eli Domínguez. Además, las licenciadas especialistas Adriana David y María Elena Lombardo expusieron temas y tópicos importantes en los trastornos fonoaudiológicos mencionados anteriormente, sumando estadísticas, testimonios y maneras de prevención.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3883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- 2017-10-27 18:58:04</a:t>
                      </a:r>
                      <a:r>
                        <a:rPr kumimoji="0" lang="es-ES" sz="1000" b="0" i="0" u="none" strike="noStrike" kern="1200" cap="none" spc="0" normalizeH="0" baseline="0" noProof="0">
                          <a:ln>
                            <a:noFill/>
                          </a:ln>
                          <a:solidFill>
                            <a:prstClr val="black"/>
                          </a:solidFill>
                          <a:effectLst/>
                          <a:uLnTx/>
                          <a:uFillTx/>
                          <a:latin typeface="+mn-lt"/>
                          <a:ea typeface="+mn-ea"/>
                          <a:cs typeface="+mn-cs"/>
                        </a:rPr>
                        <a:t>
#CoberturaUniversalDeSalud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50349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- 2017-10-11 16:41:27</a:t>
                      </a:r>
                      <a:r>
                        <a:rPr kumimoji="0" lang="es-ES" sz="1000" b="0" i="0" u="none" strike="noStrike" kern="1200" cap="none" spc="0" normalizeH="0" baseline="0" noProof="0">
                          <a:ln>
                            <a:noFill/>
                          </a:ln>
                          <a:solidFill>
                            <a:prstClr val="black"/>
                          </a:solidFill>
                          <a:effectLst/>
                          <a:uLnTx/>
                          <a:uFillTx/>
                          <a:latin typeface="+mn-lt"/>
                          <a:ea typeface="+mn-ea"/>
                          <a:cs typeface="+mn-cs"/>
                        </a:rPr>
                        <a:t>
#Salud En el hospital Perrupato de San Martín comenzó este lunes la Primera Jornada de Concientización de la Lucha Contra el Cáncer de Mama en adhesión a la campaña mundial para sensibilizar sobre la enfermedad que se realiza cada octubre.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16363226"/>
                  </a:ext>
                </a:extLst>
              </a:tr>
            </a:tbl>
          </a:graphicData>
        </a:graphic>
      </p:graphicFrame>
      <p:sp>
        <p:nvSpPr>
          <p:cNvPr id="4" name="Text Placeholder 3">
            <a:extLst>
              <a:ext uri="{FF2B5EF4-FFF2-40B4-BE49-F238E27FC236}">
                <a16:creationId xmlns:a16="http://schemas.microsoft.com/office/drawing/2014/main" id="{9BEC785C-1E71-49F7-9604-781CEDC112F6}"/>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9107965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8147DF-2F99-4E0A-8FEC-E2E3C98315BD}"/>
              </a:ext>
            </a:extLst>
          </p:cNvPr>
          <p:cNvSpPr>
            <a:spLocks noGrp="1"/>
          </p:cNvSpPr>
          <p:nvPr>
            <p:ph type="title"/>
          </p:nvPr>
        </p:nvSpPr>
        <p:spPr/>
        <p:txBody>
          <a:bodyPr/>
          <a:lstStyle/>
          <a:p>
            <a:r>
              <a:rPr lang="en-US"/>
              <a:t>Facebook Own Posts Table - 7 of 7</a:t>
            </a:r>
          </a:p>
        </p:txBody>
      </p:sp>
      <p:graphicFrame>
        <p:nvGraphicFramePr>
          <p:cNvPr id="5" name="Table Placeholder 4">
            <a:extLst>
              <a:ext uri="{FF2B5EF4-FFF2-40B4-BE49-F238E27FC236}">
                <a16:creationId xmlns:a16="http://schemas.microsoft.com/office/drawing/2014/main" id="{91153061-9858-43C8-B204-DDC5476F0891}"/>
              </a:ext>
            </a:extLst>
          </p:cNvPr>
          <p:cNvGraphicFramePr>
            <a:graphicFrameLocks noGrp="1"/>
          </p:cNvGraphicFramePr>
          <p:nvPr>
            <p:ph type="tbl" sz="quarter" idx="13"/>
            <p:extLst>
              <p:ext uri="{D42A27DB-BD31-4B8C-83A1-F6EECF244321}">
                <p14:modId xmlns:p14="http://schemas.microsoft.com/office/powerpoint/2010/main" val="40960082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67937421"/>
                    </a:ext>
                  </a:extLst>
                </a:gridCol>
                <a:gridCol w="658368">
                  <a:extLst>
                    <a:ext uri="{9D8B030D-6E8A-4147-A177-3AD203B41FA5}">
                      <a16:colId xmlns:a16="http://schemas.microsoft.com/office/drawing/2014/main" val="2187851543"/>
                    </a:ext>
                  </a:extLst>
                </a:gridCol>
                <a:gridCol w="658368">
                  <a:extLst>
                    <a:ext uri="{9D8B030D-6E8A-4147-A177-3AD203B41FA5}">
                      <a16:colId xmlns:a16="http://schemas.microsoft.com/office/drawing/2014/main" val="2503297864"/>
                    </a:ext>
                  </a:extLst>
                </a:gridCol>
                <a:gridCol w="658368">
                  <a:extLst>
                    <a:ext uri="{9D8B030D-6E8A-4147-A177-3AD203B41FA5}">
                      <a16:colId xmlns:a16="http://schemas.microsoft.com/office/drawing/2014/main" val="1532910328"/>
                    </a:ext>
                  </a:extLst>
                </a:gridCol>
                <a:gridCol w="658368">
                  <a:extLst>
                    <a:ext uri="{9D8B030D-6E8A-4147-A177-3AD203B41FA5}">
                      <a16:colId xmlns:a16="http://schemas.microsoft.com/office/drawing/2014/main" val="1132820474"/>
                    </a:ext>
                  </a:extLst>
                </a:gridCol>
                <a:gridCol w="658368">
                  <a:extLst>
                    <a:ext uri="{9D8B030D-6E8A-4147-A177-3AD203B41FA5}">
                      <a16:colId xmlns:a16="http://schemas.microsoft.com/office/drawing/2014/main" val="3452589095"/>
                    </a:ext>
                  </a:extLst>
                </a:gridCol>
                <a:gridCol w="658368">
                  <a:extLst>
                    <a:ext uri="{9D8B030D-6E8A-4147-A177-3AD203B41FA5}">
                      <a16:colId xmlns:a16="http://schemas.microsoft.com/office/drawing/2014/main" val="2193506304"/>
                    </a:ext>
                  </a:extLst>
                </a:gridCol>
                <a:gridCol w="658368">
                  <a:extLst>
                    <a:ext uri="{9D8B030D-6E8A-4147-A177-3AD203B41FA5}">
                      <a16:colId xmlns:a16="http://schemas.microsoft.com/office/drawing/2014/main" val="3539483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03991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Ministerio de Salud, Desarrollo Social y Deportes - 2017-10-23 15:12:59</a:t>
                      </a:r>
                      <a:r>
                        <a:rPr kumimoji="0" lang="es-ES" sz="1000" b="0" i="0" u="none" strike="noStrike" kern="1200" cap="none" spc="0" normalizeH="0" baseline="0" noProof="0">
                          <a:ln>
                            <a:noFill/>
                          </a:ln>
                          <a:solidFill>
                            <a:prstClr val="black"/>
                          </a:solidFill>
                          <a:effectLst/>
                          <a:uLnTx/>
                          <a:uFillTx/>
                          <a:latin typeface="+mn-lt"/>
                          <a:ea typeface="+mn-ea"/>
                          <a:cs typeface="+mn-cs"/>
                        </a:rPr>
                        <a:t>
#Salud Más de 500 mendocinos eligieron donar órganos
Además de elegir sus legisladores, 502 mendocinos decidieron ayer comprometerse registrándose como donantes potenciales de órganos. Ese fue el resultado de una campaña que se llevó a cabo durante la jornada electoral en 39 habilitadas para sufragar.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29421459"/>
                  </a:ext>
                </a:extLst>
              </a:tr>
            </a:tbl>
          </a:graphicData>
        </a:graphic>
      </p:graphicFrame>
      <p:sp>
        <p:nvSpPr>
          <p:cNvPr id="4" name="Text Placeholder 3">
            <a:extLst>
              <a:ext uri="{FF2B5EF4-FFF2-40B4-BE49-F238E27FC236}">
                <a16:creationId xmlns:a16="http://schemas.microsoft.com/office/drawing/2014/main" id="{D4723EEB-2BD1-40E3-B97D-E71A6DA49023}"/>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1627874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9C9E8-C2CA-4C1A-9711-8281F59A3404}"/>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5049E8E3-5CA2-45DF-A748-54FCF78C008F}"/>
              </a:ext>
            </a:extLst>
          </p:cNvPr>
          <p:cNvGraphicFramePr>
            <a:graphicFrameLocks noGrp="1"/>
          </p:cNvGraphicFramePr>
          <p:nvPr>
            <p:ph type="chart" sz="quarter" idx="13"/>
            <p:extLst>
              <p:ext uri="{D42A27DB-BD31-4B8C-83A1-F6EECF244321}">
                <p14:modId xmlns:p14="http://schemas.microsoft.com/office/powerpoint/2010/main" val="582419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4B663B-B939-4768-BDCC-593F2A05BE07}"/>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07EC215-C167-4CF7-97EB-753C318337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165540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F984CC-A1B5-498D-8841-5E01DD1A63BC}"/>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B94A408D-1AAB-4E8C-B45D-23A1E3A6010F}"/>
              </a:ext>
            </a:extLst>
          </p:cNvPr>
          <p:cNvGraphicFramePr>
            <a:graphicFrameLocks noGrp="1"/>
          </p:cNvGraphicFramePr>
          <p:nvPr>
            <p:ph type="chart" sz="quarter" idx="13"/>
            <p:extLst>
              <p:ext uri="{D42A27DB-BD31-4B8C-83A1-F6EECF244321}">
                <p14:modId xmlns:p14="http://schemas.microsoft.com/office/powerpoint/2010/main" val="9144458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56F56E-B888-4FB0-84DA-A271206B8D30}"/>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F00A9D13-90A4-4F97-B958-D317AAF6666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776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9CC41-0C2D-46F3-8AC9-EBDC6895920C}"/>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FA3AFEB2-16D9-4732-B05C-62939ECF1A42}"/>
              </a:ext>
            </a:extLst>
          </p:cNvPr>
          <p:cNvGraphicFramePr>
            <a:graphicFrameLocks noGrp="1"/>
          </p:cNvGraphicFramePr>
          <p:nvPr>
            <p:ph type="chart" sz="quarter" idx="13"/>
            <p:extLst>
              <p:ext uri="{D42A27DB-BD31-4B8C-83A1-F6EECF244321}">
                <p14:modId xmlns:p14="http://schemas.microsoft.com/office/powerpoint/2010/main" val="1106402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658CC3-55AF-4C4B-B356-6993A02ACD9D}"/>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EBACEEC-06F5-4EFE-AC0E-708B3E3423F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46473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EBAB9A-447F-4331-A52D-CE1CB5125BB1}"/>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D5DD7E1B-4073-47F3-A508-E86C02E7B252}"/>
              </a:ext>
            </a:extLst>
          </p:cNvPr>
          <p:cNvGraphicFramePr>
            <a:graphicFrameLocks noGrp="1"/>
          </p:cNvGraphicFramePr>
          <p:nvPr>
            <p:ph type="chart" sz="quarter" idx="13"/>
            <p:extLst>
              <p:ext uri="{D42A27DB-BD31-4B8C-83A1-F6EECF244321}">
                <p14:modId xmlns:p14="http://schemas.microsoft.com/office/powerpoint/2010/main" val="29601273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7E283B-925F-4112-823D-B8A4A102664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C22D98B-0D75-433C-906E-B0327DD4EA5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76206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30E59D-A6F0-42DD-97FB-985E3A9669D3}"/>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7DA36CE3-8914-4A90-9EFA-8CEAF1B958CC}"/>
              </a:ext>
            </a:extLst>
          </p:cNvPr>
          <p:cNvGraphicFramePr>
            <a:graphicFrameLocks noGrp="1"/>
          </p:cNvGraphicFramePr>
          <p:nvPr>
            <p:ph type="chart" sz="quarter" idx="13"/>
            <p:extLst>
              <p:ext uri="{D42A27DB-BD31-4B8C-83A1-F6EECF244321}">
                <p14:modId xmlns:p14="http://schemas.microsoft.com/office/powerpoint/2010/main" val="2038749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4BCAEBD-7A3B-4C53-B466-C0F68B8D32C8}"/>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CC92225F-2582-4CFB-A753-3DA327607BA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5311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DC34A1-109B-402B-9892-D372DC3C1010}"/>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FDD7EC4-5901-4183-9F5A-BC675F48C20F}"/>
              </a:ext>
            </a:extLst>
          </p:cNvPr>
          <p:cNvGraphicFramePr>
            <a:graphicFrameLocks noGrp="1"/>
          </p:cNvGraphicFramePr>
          <p:nvPr>
            <p:ph type="chart" sz="quarter" idx="13"/>
            <p:extLst>
              <p:ext uri="{D42A27DB-BD31-4B8C-83A1-F6EECF244321}">
                <p14:modId xmlns:p14="http://schemas.microsoft.com/office/powerpoint/2010/main" val="16126423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263C60-47D2-47B9-A0F7-1E8873E0E213}"/>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33C3908A-C4D1-4CEE-84BB-3F616370294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964981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9ADC0B-55F4-4432-9156-535A708A1BC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F10AC7E-D74F-4B9C-B3CB-CBDC15F64C9D}"/>
              </a:ext>
            </a:extLst>
          </p:cNvPr>
          <p:cNvGraphicFramePr>
            <a:graphicFrameLocks noGrp="1"/>
          </p:cNvGraphicFramePr>
          <p:nvPr>
            <p:ph type="chart" sz="quarter" idx="13"/>
            <p:extLst>
              <p:ext uri="{D42A27DB-BD31-4B8C-83A1-F6EECF244321}">
                <p14:modId xmlns:p14="http://schemas.microsoft.com/office/powerpoint/2010/main" val="26547395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8BD9CD-005C-456D-84A7-501390335356}"/>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403287E2-DE68-4353-9631-85370636BA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93620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1FE88C-92EE-4CA3-B2BF-FCAF1B35E221}"/>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6BAA86E0-A1B6-4CDC-A814-FEA2D528D8E8}"/>
              </a:ext>
            </a:extLst>
          </p:cNvPr>
          <p:cNvGraphicFramePr>
            <a:graphicFrameLocks noGrp="1"/>
          </p:cNvGraphicFramePr>
          <p:nvPr>
            <p:ph type="chart" sz="quarter" idx="13"/>
            <p:extLst>
              <p:ext uri="{D42A27DB-BD31-4B8C-83A1-F6EECF244321}">
                <p14:modId xmlns:p14="http://schemas.microsoft.com/office/powerpoint/2010/main" val="4087612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FD2505-74D9-4581-B7CA-76A9ADAE0C2B}"/>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16F15DF1-A5B2-411C-B318-C3A4D241F24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79929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56DB14-6F2A-42E0-9FCF-3134E58CC041}"/>
              </a:ext>
            </a:extLst>
          </p:cNvPr>
          <p:cNvSpPr>
            <a:spLocks noGrp="1"/>
          </p:cNvSpPr>
          <p:nvPr>
            <p:ph type="title"/>
          </p:nvPr>
        </p:nvSpPr>
        <p:spPr/>
        <p:txBody>
          <a:bodyPr/>
          <a:lstStyle/>
          <a:p>
            <a:r>
              <a:rPr lang="en-US"/>
              <a:t>Facebook Key Influencers</a:t>
            </a:r>
          </a:p>
        </p:txBody>
      </p:sp>
      <p:graphicFrame>
        <p:nvGraphicFramePr>
          <p:cNvPr id="5" name="Table Placeholder 4">
            <a:extLst>
              <a:ext uri="{FF2B5EF4-FFF2-40B4-BE49-F238E27FC236}">
                <a16:creationId xmlns:a16="http://schemas.microsoft.com/office/drawing/2014/main" id="{69D4376E-E22D-483A-88F2-BB810B6731CB}"/>
              </a:ext>
            </a:extLst>
          </p:cNvPr>
          <p:cNvGraphicFramePr>
            <a:graphicFrameLocks noGrp="1"/>
          </p:cNvGraphicFramePr>
          <p:nvPr>
            <p:ph type="tbl" sz="quarter" idx="13"/>
            <p:extLst>
              <p:ext uri="{D42A27DB-BD31-4B8C-83A1-F6EECF244321}">
                <p14:modId xmlns:p14="http://schemas.microsoft.com/office/powerpoint/2010/main" val="152771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99643275"/>
                    </a:ext>
                  </a:extLst>
                </a:gridCol>
                <a:gridCol w="2468880">
                  <a:extLst>
                    <a:ext uri="{9D8B030D-6E8A-4147-A177-3AD203B41FA5}">
                      <a16:colId xmlns:a16="http://schemas.microsoft.com/office/drawing/2014/main" val="526019808"/>
                    </a:ext>
                  </a:extLst>
                </a:gridCol>
                <a:gridCol w="822960">
                  <a:extLst>
                    <a:ext uri="{9D8B030D-6E8A-4147-A177-3AD203B41FA5}">
                      <a16:colId xmlns:a16="http://schemas.microsoft.com/office/drawing/2014/main" val="1390086148"/>
                    </a:ext>
                  </a:extLst>
                </a:gridCol>
                <a:gridCol w="822960">
                  <a:extLst>
                    <a:ext uri="{9D8B030D-6E8A-4147-A177-3AD203B41FA5}">
                      <a16:colId xmlns:a16="http://schemas.microsoft.com/office/drawing/2014/main" val="2597121162"/>
                    </a:ext>
                  </a:extLst>
                </a:gridCol>
                <a:gridCol w="822960">
                  <a:extLst>
                    <a:ext uri="{9D8B030D-6E8A-4147-A177-3AD203B41FA5}">
                      <a16:colId xmlns:a16="http://schemas.microsoft.com/office/drawing/2014/main" val="2593557049"/>
                    </a:ext>
                  </a:extLst>
                </a:gridCol>
              </a:tblGrid>
              <a:tr h="370840">
                <a:tc>
                  <a:txBody>
                    <a:bodyPr/>
                    <a:lstStyle/>
                    <a:p>
                      <a:r>
                        <a:rPr lang="en-US" sz="1000"/>
                        <a:t>Name</a:t>
                      </a:r>
                    </a:p>
                  </a:txBody>
                  <a:tcPr/>
                </a:tc>
                <a:tc>
                  <a:txBody>
                    <a:bodyPr/>
                    <a:lstStyle/>
                    <a:p>
                      <a:r>
                        <a:rPr lang="en-US" sz="1000"/>
                        <a:t>On Pages</a:t>
                      </a:r>
                    </a:p>
                  </a:txBody>
                  <a:tcPr/>
                </a:tc>
                <a:tc>
                  <a:txBody>
                    <a:bodyPr/>
                    <a:lstStyle/>
                    <a:p>
                      <a:r>
                        <a:rPr lang="en-US" sz="1000"/>
                        <a:t>Posts</a:t>
                      </a:r>
                    </a:p>
                  </a:txBody>
                  <a:tcPr/>
                </a:tc>
                <a:tc>
                  <a:txBody>
                    <a:bodyPr/>
                    <a:lstStyle/>
                    <a:p>
                      <a:r>
                        <a:rPr lang="en-US" sz="1000"/>
                        <a:t>Comments</a:t>
                      </a:r>
                    </a:p>
                  </a:txBody>
                  <a:tcPr/>
                </a:tc>
                <a:tc>
                  <a:txBody>
                    <a:bodyPr/>
                    <a:lstStyle/>
                    <a:p>
                      <a:r>
                        <a:rPr lang="en-US" sz="1000"/>
                        <a:t>Total</a:t>
                      </a:r>
                    </a:p>
                  </a:txBody>
                  <a:tcPr/>
                </a:tc>
                <a:extLst>
                  <a:ext uri="{0D108BD9-81ED-4DB2-BD59-A6C34878D82A}">
                    <a16:rowId xmlns:a16="http://schemas.microsoft.com/office/drawing/2014/main" val="4114232268"/>
                  </a:ext>
                </a:extLst>
              </a:tr>
              <a:tr h="370840">
                <a:tc>
                  <a:txBody>
                    <a:bodyPr/>
                    <a:lstStyle/>
                    <a:p>
                      <a:r>
                        <a:rPr lang="en-US" sz="1000"/>
                        <a:t>Carolina Eliana Coria</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466411968"/>
                  </a:ext>
                </a:extLst>
              </a:tr>
              <a:tr h="370840">
                <a:tc>
                  <a:txBody>
                    <a:bodyPr/>
                    <a:lstStyle/>
                    <a:p>
                      <a:r>
                        <a:rPr lang="en-US" sz="1000"/>
                        <a:t>Johanna Tayler</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2134199527"/>
                  </a:ext>
                </a:extLst>
              </a:tr>
              <a:tr h="370840">
                <a:tc>
                  <a:txBody>
                    <a:bodyPr/>
                    <a:lstStyle/>
                    <a:p>
                      <a:r>
                        <a:rPr lang="en-US" sz="1000"/>
                        <a:t>Marita Marita</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3279207052"/>
                  </a:ext>
                </a:extLst>
              </a:tr>
              <a:tr h="370840">
                <a:tc>
                  <a:txBody>
                    <a:bodyPr/>
                    <a:lstStyle/>
                    <a:p>
                      <a:r>
                        <a:rPr lang="en-US" sz="1000"/>
                        <a:t>Sonia Campos</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1862068614"/>
                  </a:ext>
                </a:extLst>
              </a:tr>
              <a:tr h="370840">
                <a:tc>
                  <a:txBody>
                    <a:bodyPr/>
                    <a:lstStyle/>
                    <a:p>
                      <a:r>
                        <a:rPr lang="en-US" sz="1000"/>
                        <a:t>Dilthey Soria Galvarro</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004474948"/>
                  </a:ext>
                </a:extLst>
              </a:tr>
              <a:tr h="370840">
                <a:tc>
                  <a:txBody>
                    <a:bodyPr/>
                    <a:lstStyle/>
                    <a:p>
                      <a:r>
                        <a:rPr lang="en-US" sz="1000"/>
                        <a:t>Monica Silvina</a:t>
                      </a:r>
                    </a:p>
                  </a:txBody>
                  <a:tcPr/>
                </a:tc>
                <a:tc>
                  <a:txBody>
                    <a:bodyPr/>
                    <a:lstStyle/>
                    <a:p>
                      <a:r>
                        <a:rPr lang="es-ES" sz="1000"/>
                        <a:t>Ministerio de Salud, Desarrollo Social y Deportes (1)</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210768363"/>
                  </a:ext>
                </a:extLst>
              </a:tr>
              <a:tr h="370840">
                <a:tc>
                  <a:txBody>
                    <a:bodyPr/>
                    <a:lstStyle/>
                    <a:p>
                      <a:r>
                        <a:rPr lang="en-US" sz="1000"/>
                        <a:t>Marcos Ibarra</a:t>
                      </a:r>
                    </a:p>
                  </a:txBody>
                  <a:tcPr/>
                </a:tc>
                <a:tc>
                  <a:txBody>
                    <a:bodyPr/>
                    <a:lstStyle/>
                    <a:p>
                      <a:r>
                        <a:rPr lang="es-ES" sz="1000"/>
                        <a:t>Ministerio de Salud, Desarrollo Social y Deportes (1)</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3259571899"/>
                  </a:ext>
                </a:extLst>
              </a:tr>
              <a:tr h="370840">
                <a:tc>
                  <a:txBody>
                    <a:bodyPr/>
                    <a:lstStyle/>
                    <a:p>
                      <a:r>
                        <a:rPr lang="en-US" sz="1000"/>
                        <a:t>Mendoza Argentolandia</a:t>
                      </a:r>
                    </a:p>
                  </a:txBody>
                  <a:tcPr/>
                </a:tc>
                <a:tc>
                  <a:txBody>
                    <a:bodyPr/>
                    <a:lstStyle/>
                    <a:p>
                      <a:r>
                        <a:rPr lang="es-ES" sz="1000"/>
                        <a:t>Ministerio de Salud, Desarrollo Social y Deportes (1)</a:t>
                      </a:r>
                      <a:endParaRPr lang="en-US" sz="1000"/>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extLst>
                  <a:ext uri="{0D108BD9-81ED-4DB2-BD59-A6C34878D82A}">
                    <a16:rowId xmlns:a16="http://schemas.microsoft.com/office/drawing/2014/main" val="4149544373"/>
                  </a:ext>
                </a:extLst>
              </a:tr>
              <a:tr h="370840">
                <a:tc>
                  <a:txBody>
                    <a:bodyPr/>
                    <a:lstStyle/>
                    <a:p>
                      <a:r>
                        <a:rPr lang="en-US" sz="1000"/>
                        <a:t>Sandra R Menconi</a:t>
                      </a:r>
                    </a:p>
                  </a:txBody>
                  <a:tcPr/>
                </a:tc>
                <a:tc>
                  <a:txBody>
                    <a:bodyPr/>
                    <a:lstStyle/>
                    <a:p>
                      <a:r>
                        <a:rPr lang="es-ES" sz="1000"/>
                        <a:t>Ministerio de Salud, Desarrollo Social y Deportes (1)</a:t>
                      </a:r>
                      <a:endParaRPr lang="en-US" sz="1000"/>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extLst>
                  <a:ext uri="{0D108BD9-81ED-4DB2-BD59-A6C34878D82A}">
                    <a16:rowId xmlns:a16="http://schemas.microsoft.com/office/drawing/2014/main" val="1879723319"/>
                  </a:ext>
                </a:extLst>
              </a:tr>
            </a:tbl>
          </a:graphicData>
        </a:graphic>
      </p:graphicFrame>
      <p:sp>
        <p:nvSpPr>
          <p:cNvPr id="4" name="Text Placeholder 3">
            <a:extLst>
              <a:ext uri="{FF2B5EF4-FFF2-40B4-BE49-F238E27FC236}">
                <a16:creationId xmlns:a16="http://schemas.microsoft.com/office/drawing/2014/main" id="{6E83B539-F169-4A0C-B368-87D92F0B2CB0}"/>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32022482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844F8-AE60-4160-8C22-DF816D12FFA4}"/>
              </a:ext>
            </a:extLst>
          </p:cNvPr>
          <p:cNvSpPr>
            <a:spLocks noGrp="1"/>
          </p:cNvSpPr>
          <p:nvPr>
            <p:ph type="title"/>
          </p:nvPr>
        </p:nvSpPr>
        <p:spPr/>
        <p:txBody>
          <a:bodyPr/>
          <a:lstStyle/>
          <a:p>
            <a:r>
              <a:rPr lang="en-US"/>
              <a:t>Facebook User Posts Table</a:t>
            </a:r>
          </a:p>
        </p:txBody>
      </p:sp>
      <p:graphicFrame>
        <p:nvGraphicFramePr>
          <p:cNvPr id="5" name="Table Placeholder 4">
            <a:extLst>
              <a:ext uri="{FF2B5EF4-FFF2-40B4-BE49-F238E27FC236}">
                <a16:creationId xmlns:a16="http://schemas.microsoft.com/office/drawing/2014/main" id="{E3B44F3F-446A-45F5-A69F-D5E426F423ED}"/>
              </a:ext>
            </a:extLst>
          </p:cNvPr>
          <p:cNvGraphicFramePr>
            <a:graphicFrameLocks noGrp="1"/>
          </p:cNvGraphicFramePr>
          <p:nvPr>
            <p:ph type="tbl" sz="quarter" idx="13"/>
            <p:extLst>
              <p:ext uri="{D42A27DB-BD31-4B8C-83A1-F6EECF244321}">
                <p14:modId xmlns:p14="http://schemas.microsoft.com/office/powerpoint/2010/main" val="41304872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67594496"/>
                    </a:ext>
                  </a:extLst>
                </a:gridCol>
                <a:gridCol w="822960">
                  <a:extLst>
                    <a:ext uri="{9D8B030D-6E8A-4147-A177-3AD203B41FA5}">
                      <a16:colId xmlns:a16="http://schemas.microsoft.com/office/drawing/2014/main" val="3914561657"/>
                    </a:ext>
                  </a:extLst>
                </a:gridCol>
                <a:gridCol w="822960">
                  <a:extLst>
                    <a:ext uri="{9D8B030D-6E8A-4147-A177-3AD203B41FA5}">
                      <a16:colId xmlns:a16="http://schemas.microsoft.com/office/drawing/2014/main" val="260977484"/>
                    </a:ext>
                  </a:extLst>
                </a:gridCol>
                <a:gridCol w="822960">
                  <a:extLst>
                    <a:ext uri="{9D8B030D-6E8A-4147-A177-3AD203B41FA5}">
                      <a16:colId xmlns:a16="http://schemas.microsoft.com/office/drawing/2014/main" val="1380808593"/>
                    </a:ext>
                  </a:extLst>
                </a:gridCol>
                <a:gridCol w="822960">
                  <a:extLst>
                    <a:ext uri="{9D8B030D-6E8A-4147-A177-3AD203B41FA5}">
                      <a16:colId xmlns:a16="http://schemas.microsoft.com/office/drawing/2014/main" val="3938351622"/>
                    </a:ext>
                  </a:extLst>
                </a:gridCol>
                <a:gridCol w="822960">
                  <a:extLst>
                    <a:ext uri="{9D8B030D-6E8A-4147-A177-3AD203B41FA5}">
                      <a16:colId xmlns:a16="http://schemas.microsoft.com/office/drawing/2014/main" val="747907365"/>
                    </a:ext>
                  </a:extLst>
                </a:gridCol>
              </a:tblGrid>
              <a:tr h="370840">
                <a:tc>
                  <a:txBody>
                    <a:bodyPr/>
                    <a:lstStyle/>
                    <a:p>
                      <a:r>
                        <a:rPr lang="en-US" sz="1000"/>
                        <a:t>Post</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Type</a:t>
                      </a:r>
                    </a:p>
                  </a:txBody>
                  <a:tcPr/>
                </a:tc>
                <a:tc>
                  <a:txBody>
                    <a:bodyPr/>
                    <a:lstStyle/>
                    <a:p>
                      <a:r>
                        <a:rPr lang="en-US" sz="1000"/>
                        <a:t>Response Time</a:t>
                      </a:r>
                    </a:p>
                  </a:txBody>
                  <a:tcPr/>
                </a:tc>
                <a:extLst>
                  <a:ext uri="{0D108BD9-81ED-4DB2-BD59-A6C34878D82A}">
                    <a16:rowId xmlns:a16="http://schemas.microsoft.com/office/drawing/2014/main" val="4245052858"/>
                  </a:ext>
                </a:extLst>
              </a:tr>
              <a:tr h="370840">
                <a:tc>
                  <a:txBody>
                    <a:bodyPr/>
                    <a:lstStyle/>
                    <a:p>
                      <a:r>
                        <a:rPr lang="es-ES" sz="1000" b="1"/>
                        <a:t>Ministerio de Salud, Desarrollo Social y Deportes</a:t>
                      </a:r>
                      <a:r>
                        <a:rPr lang="es-ES" sz="1000"/>
                        <a:t> got a post by </a:t>
                      </a:r>
                      <a:r>
                        <a:rPr lang="es-ES" sz="1000" b="1"/>
                        <a:t>Marcos Ibarra - 2017-10-29 10:38:56</a:t>
                      </a:r>
                      <a:r>
                        <a:rPr lang="es-ES" sz="1000"/>
                        <a:t>
III Jornadas Nacionales de Derecho de la Salud!!
2 y 3 de Noviembre San Juan, últimos días para inscribirte!
Inscripciones en el Foro de Abogados de San Juan o vía depósito bancario! No te las pierdas!</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Photo</a:t>
                      </a:r>
                    </a:p>
                  </a:txBody>
                  <a:tcPr/>
                </a:tc>
                <a:tc>
                  <a:txBody>
                    <a:bodyPr/>
                    <a:lstStyle/>
                    <a:p>
                      <a:r>
                        <a:rPr lang="en-US" sz="1000"/>
                        <a:t>n/a</a:t>
                      </a:r>
                    </a:p>
                  </a:txBody>
                  <a:tcPr/>
                </a:tc>
                <a:extLst>
                  <a:ext uri="{0D108BD9-81ED-4DB2-BD59-A6C34878D82A}">
                    <a16:rowId xmlns:a16="http://schemas.microsoft.com/office/drawing/2014/main" val="4291877306"/>
                  </a:ext>
                </a:extLst>
              </a:tr>
              <a:tr h="370840">
                <a:tc>
                  <a:txBody>
                    <a:bodyPr/>
                    <a:lstStyle/>
                    <a:p>
                      <a:r>
                        <a:rPr lang="es-ES" sz="1000" b="1"/>
                        <a:t>Ministerio de Salud, Desarrollo Social y Deportes</a:t>
                      </a:r>
                      <a:r>
                        <a:rPr lang="es-ES" sz="1000"/>
                        <a:t> got a post by </a:t>
                      </a:r>
                      <a:r>
                        <a:rPr lang="es-ES" sz="1000" b="1"/>
                        <a:t>Monica Silvina - 2017-10-20 11:58:10</a:t>
                      </a:r>
                      <a:r>
                        <a:rPr lang="es-ES" sz="1000"/>
                        <a:t>
EL 7 DE SEPTIEMBRE LA SEÑORA LILIANA MABEL ACEVEDO DNI 12537436, SE CAYO DENTRO DEL MICRO DE LA EMPRESA NUEVA GENERACION S.A. recorrido comandante torres, en la esquina de isidoro bousquet y D. Andrea Monseñor quebrandose la muñeca derecha .... al dia de hoy el seguro del micro la sito una sola vez y le dijo que cuando se sanara que vuelva; y en cuanto a su fractura la han estado paseando por el perrupato todos los martes y jueves con que ya la operaban .... no le han echo NADA, sus huesos se estan soldando MAL .... favor de darle asistencia y solucion a esta ciudadana (telefono 2634537035) en forma URGENTE.</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3807742303"/>
                  </a:ext>
                </a:extLst>
              </a:tr>
              <a:tr h="370840">
                <a:tc>
                  <a:txBody>
                    <a:bodyPr/>
                    <a:lstStyle/>
                    <a:p>
                      <a:r>
                        <a:rPr lang="es-ES" sz="1000" b="1"/>
                        <a:t>Ministerio de Salud, Desarrollo Social y Deportes</a:t>
                      </a:r>
                      <a:r>
                        <a:rPr lang="es-ES" sz="1000"/>
                        <a:t> got a post by </a:t>
                      </a:r>
                      <a:r>
                        <a:rPr lang="es-ES" sz="1000" b="1"/>
                        <a:t>Sandra R Menconi - 2017-10-09 16:04:06</a:t>
                      </a:r>
                      <a:r>
                        <a:rPr lang="es-ES" sz="1000"/>
                        <a:t>
He visto con mucho agrado el cambio en la provincia, muchas obras, gente trabajando, es hermoso. Pero quiero pedirle, rogarle, implorarle al Sr. Alfredo Cornejo que visite el HOSPITAL DIEGO PAROISSIEN  de Maipú, las mamas con chiquitos en brazos suben y bajan escaleras ( 2 pisos ) y bolsos a cuestas con el peligro que eso representa, no hay sábanas, son escasos los medicamentos y la infraestructura está bastante mala. Ya que es la única maternidad en muchos kilómetros a la redonda, debe tener mayor funcionalidad. El personal es maravilloso pero necesita más herramientas.
ESTAMOS HACIENDO EL CAMBIO, TODAVÍA FALTA MUCHO.
" NO AFLOJEMOS "</a:t>
                      </a:r>
                      <a:endParaRPr lang="en-US" sz="1000"/>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Status</a:t>
                      </a:r>
                    </a:p>
                  </a:txBody>
                  <a:tcPr/>
                </a:tc>
                <a:tc>
                  <a:txBody>
                    <a:bodyPr/>
                    <a:lstStyle/>
                    <a:p>
                      <a:r>
                        <a:rPr lang="en-US" sz="1000"/>
                        <a:t>n/a</a:t>
                      </a:r>
                    </a:p>
                  </a:txBody>
                  <a:tcPr/>
                </a:tc>
                <a:extLst>
                  <a:ext uri="{0D108BD9-81ED-4DB2-BD59-A6C34878D82A}">
                    <a16:rowId xmlns:a16="http://schemas.microsoft.com/office/drawing/2014/main" val="2544163095"/>
                  </a:ext>
                </a:extLst>
              </a:tr>
            </a:tbl>
          </a:graphicData>
        </a:graphic>
      </p:graphicFrame>
      <p:sp>
        <p:nvSpPr>
          <p:cNvPr id="4" name="Text Placeholder 3">
            <a:extLst>
              <a:ext uri="{FF2B5EF4-FFF2-40B4-BE49-F238E27FC236}">
                <a16:creationId xmlns:a16="http://schemas.microsoft.com/office/drawing/2014/main" id="{E9F2C9AF-15EC-4CF0-8603-C0E26A0956C1}"/>
              </a:ext>
            </a:extLst>
          </p:cNvPr>
          <p:cNvSpPr>
            <a:spLocks noGrp="1"/>
          </p:cNvSpPr>
          <p:nvPr>
            <p:ph type="body" sz="quarter" idx="14"/>
          </p:nvPr>
        </p:nvSpPr>
        <p:spPr/>
        <p:txBody>
          <a:bodyPr/>
          <a:lstStyle/>
          <a:p>
            <a:r>
              <a:rPr lang="en-US"/>
              <a:t>10/01/2017 - 10/31/2017</a:t>
            </a:r>
          </a:p>
        </p:txBody>
      </p:sp>
    </p:spTree>
    <p:extLst>
      <p:ext uri="{BB962C8B-B14F-4D97-AF65-F5344CB8AC3E}">
        <p14:creationId xmlns:p14="http://schemas.microsoft.com/office/powerpoint/2010/main" val="629636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9FEC36-3BDF-4C76-B443-E8B83F20291E}"/>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90D3AA5A-DC88-4C2C-ACAA-92187B591C8C}"/>
              </a:ext>
            </a:extLst>
          </p:cNvPr>
          <p:cNvGraphicFramePr>
            <a:graphicFrameLocks noGrp="1"/>
          </p:cNvGraphicFramePr>
          <p:nvPr>
            <p:ph type="chart" sz="quarter" idx="13"/>
            <p:extLst>
              <p:ext uri="{D42A27DB-BD31-4B8C-83A1-F6EECF244321}">
                <p14:modId xmlns:p14="http://schemas.microsoft.com/office/powerpoint/2010/main" val="3860030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D3D715-536E-4D0F-B8A8-A5B1E15EA6C4}"/>
              </a:ext>
            </a:extLst>
          </p:cNvPr>
          <p:cNvSpPr>
            <a:spLocks noGrp="1"/>
          </p:cNvSpPr>
          <p:nvPr>
            <p:ph type="body" sz="quarter" idx="14"/>
          </p:nvPr>
        </p:nvSpPr>
        <p:spPr/>
        <p:txBody>
          <a:bodyPr/>
          <a:lstStyle/>
          <a:p>
            <a:r>
              <a:rPr lang="en-US"/>
              <a:t>10/01/2017 - 10/31/2017</a:t>
            </a:r>
          </a:p>
        </p:txBody>
      </p:sp>
      <p:sp>
        <p:nvSpPr>
          <p:cNvPr id="5" name="Footer Placeholder 4">
            <a:extLst>
              <a:ext uri="{FF2B5EF4-FFF2-40B4-BE49-F238E27FC236}">
                <a16:creationId xmlns:a16="http://schemas.microsoft.com/office/drawing/2014/main" id="{E97A7AAC-6C66-40C6-8458-6A7A78DE64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70393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835</Words>
  <Application>Microsoft Office PowerPoint</Application>
  <PresentationFormat>On-screen Show (4:3)</PresentationFormat>
  <Paragraphs>318</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Reporte Facebook</vt:lpstr>
      <vt:lpstr>Facebook Fans Total</vt:lpstr>
      <vt:lpstr>Facebook Key Metrics Table</vt:lpstr>
      <vt:lpstr>Facebook Key Metrics Radar</vt:lpstr>
      <vt:lpstr>Facebook Interaction Rate</vt:lpstr>
      <vt:lpstr>Facebook Fans Change Per Weekday</vt:lpstr>
      <vt:lpstr>Facebook Fans Change</vt:lpstr>
      <vt:lpstr>Facebook Own Posts Table - 1 of 7</vt:lpstr>
      <vt:lpstr>Facebook Own Posts Table - 2 of 7</vt:lpstr>
      <vt:lpstr>Facebook Own Posts Table - 3 of 7</vt:lpstr>
      <vt:lpstr>Facebook Own Posts Table - 4 of 7</vt:lpstr>
      <vt:lpstr>Facebook Own Posts Table - 5 of 7</vt:lpstr>
      <vt:lpstr>Facebook Own Posts Table - 6 of 7</vt:lpstr>
      <vt:lpstr>Facebook Own Posts Table - 7 of 7</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vt:lpstr>
      <vt:lpstr>Facebook User Posts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2017-11-03T12:37:10Z</dcterms:created>
  <dcterms:modified xsi:type="dcterms:W3CDTF">2017-11-03T12:37:44Z</dcterms:modified>
</cp:coreProperties>
</file>