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421911</c:v>
                </c:pt>
                <c:pt idx="1">
                  <c:v>422434</c:v>
                </c:pt>
                <c:pt idx="2">
                  <c:v>423079</c:v>
                </c:pt>
                <c:pt idx="3">
                  <c:v>423626</c:v>
                </c:pt>
                <c:pt idx="4">
                  <c:v>424228</c:v>
                </c:pt>
                <c:pt idx="5">
                  <c:v>424825</c:v>
                </c:pt>
                <c:pt idx="6">
                  <c:v>425343</c:v>
                </c:pt>
                <c:pt idx="7">
                  <c:v>426026</c:v>
                </c:pt>
                <c:pt idx="8">
                  <c:v>426748</c:v>
                </c:pt>
                <c:pt idx="9">
                  <c:v>427917</c:v>
                </c:pt>
                <c:pt idx="10">
                  <c:v>429087</c:v>
                </c:pt>
                <c:pt idx="11">
                  <c:v>430048</c:v>
                </c:pt>
                <c:pt idx="12">
                  <c:v>430919</c:v>
                </c:pt>
                <c:pt idx="13">
                  <c:v>431827</c:v>
                </c:pt>
                <c:pt idx="14">
                  <c:v>432649</c:v>
                </c:pt>
                <c:pt idx="15">
                  <c:v>433590</c:v>
                </c:pt>
                <c:pt idx="16">
                  <c:v>434392</c:v>
                </c:pt>
                <c:pt idx="17">
                  <c:v>435380</c:v>
                </c:pt>
                <c:pt idx="18">
                  <c:v>436232</c:v>
                </c:pt>
                <c:pt idx="19">
                  <c:v>436565</c:v>
                </c:pt>
                <c:pt idx="20">
                  <c:v>436536</c:v>
                </c:pt>
                <c:pt idx="21">
                  <c:v>436516</c:v>
                </c:pt>
                <c:pt idx="22">
                  <c:v>437285</c:v>
                </c:pt>
                <c:pt idx="23">
                  <c:v>438534</c:v>
                </c:pt>
                <c:pt idx="24">
                  <c:v>439767</c:v>
                </c:pt>
                <c:pt idx="25">
                  <c:v>441140</c:v>
                </c:pt>
                <c:pt idx="26">
                  <c:v>442802</c:v>
                </c:pt>
                <c:pt idx="27">
                  <c:v>444136</c:v>
                </c:pt>
                <c:pt idx="28">
                  <c:v>445545</c:v>
                </c:pt>
                <c:pt idx="29">
                  <c:v>446961</c:v>
                </c:pt>
                <c:pt idx="30">
                  <c:v>448389</c:v>
                </c:pt>
              </c:numCache>
            </c:numRef>
          </c:val>
          <c:smooth val="0"/>
          <c:extLst>
            <c:ext xmlns:c16="http://schemas.microsoft.com/office/drawing/2014/chart" uri="{C3380CC4-5D6E-409C-BE32-E72D297353CC}">
              <c16:uniqueId val="{00000000-14C9-4451-9973-522F3B2769AB}"/>
            </c:ext>
          </c:extLst>
        </c:ser>
        <c:dLbls>
          <c:showLegendKey val="0"/>
          <c:showVal val="0"/>
          <c:showCatName val="0"/>
          <c:showSerName val="0"/>
          <c:showPercent val="0"/>
          <c:showBubbleSize val="0"/>
        </c:dLbls>
        <c:smooth val="0"/>
        <c:axId val="218672344"/>
        <c:axId val="218672672"/>
      </c:lineChart>
      <c:dateAx>
        <c:axId val="21867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672672"/>
        <c:crosses val="autoZero"/>
        <c:auto val="1"/>
        <c:lblOffset val="100"/>
        <c:baseTimeUnit val="days"/>
      </c:dateAx>
      <c:valAx>
        <c:axId val="218672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67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9778-465F-B49A-D26A83DCAEDA}"/>
            </c:ext>
          </c:extLst>
        </c:ser>
        <c:dLbls>
          <c:showLegendKey val="0"/>
          <c:showVal val="0"/>
          <c:showCatName val="0"/>
          <c:showSerName val="0"/>
          <c:showPercent val="0"/>
          <c:showBubbleSize val="0"/>
        </c:dLbls>
        <c:axId val="294406208"/>
        <c:axId val="294406864"/>
      </c:radarChart>
      <c:catAx>
        <c:axId val="29440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6864"/>
        <c:crosses val="autoZero"/>
        <c:auto val="1"/>
        <c:lblAlgn val="ctr"/>
        <c:lblOffset val="100"/>
        <c:noMultiLvlLbl val="0"/>
      </c:catAx>
      <c:valAx>
        <c:axId val="29440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40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0.25376135997116001</c:v>
                </c:pt>
                <c:pt idx="1">
                  <c:v>0.68076518575366995</c:v>
                </c:pt>
                <c:pt idx="2">
                  <c:v>0.44056145861916002</c:v>
                </c:pt>
                <c:pt idx="3">
                  <c:v>0.71264574160508998</c:v>
                </c:pt>
                <c:pt idx="4">
                  <c:v>0.84322693922932002</c:v>
                </c:pt>
                <c:pt idx="5">
                  <c:v>0.41764226454916997</c:v>
                </c:pt>
                <c:pt idx="6">
                  <c:v>0.93181582934197005</c:v>
                </c:pt>
                <c:pt idx="7">
                  <c:v>0.35401847379745999</c:v>
                </c:pt>
                <c:pt idx="8">
                  <c:v>1.8757607525558</c:v>
                </c:pt>
                <c:pt idx="9">
                  <c:v>0.84735053775518998</c:v>
                </c:pt>
                <c:pt idx="10">
                  <c:v>0.58727847244586995</c:v>
                </c:pt>
                <c:pt idx="11">
                  <c:v>0.77217290899905999</c:v>
                </c:pt>
                <c:pt idx="12">
                  <c:v>0.11405793027831999</c:v>
                </c:pt>
                <c:pt idx="13">
                  <c:v>0.22069067836883999</c:v>
                </c:pt>
                <c:pt idx="14">
                  <c:v>0.27184097649906003</c:v>
                </c:pt>
                <c:pt idx="15">
                  <c:v>0.21033480406078001</c:v>
                </c:pt>
                <c:pt idx="16">
                  <c:v>0.74218128947373996</c:v>
                </c:pt>
                <c:pt idx="17">
                  <c:v>0</c:v>
                </c:pt>
                <c:pt idx="18">
                  <c:v>9.2701798506674996E-2</c:v>
                </c:pt>
                <c:pt idx="19">
                  <c:v>0.73453590529746005</c:v>
                </c:pt>
                <c:pt idx="20">
                  <c:v>0</c:v>
                </c:pt>
                <c:pt idx="21">
                  <c:v>0.26802527226327999</c:v>
                </c:pt>
                <c:pt idx="22">
                  <c:v>0</c:v>
                </c:pt>
                <c:pt idx="23">
                  <c:v>0</c:v>
                </c:pt>
                <c:pt idx="24">
                  <c:v>1.0165091654331999</c:v>
                </c:pt>
                <c:pt idx="25">
                  <c:v>0.66749460214823997</c:v>
                </c:pt>
                <c:pt idx="26">
                  <c:v>0.24187107298895</c:v>
                </c:pt>
                <c:pt idx="27">
                  <c:v>7.3736833916238004E-2</c:v>
                </c:pt>
                <c:pt idx="28">
                  <c:v>0.54963582411653999</c:v>
                </c:pt>
                <c:pt idx="29">
                  <c:v>0</c:v>
                </c:pt>
                <c:pt idx="30">
                  <c:v>0.19396511606262001</c:v>
                </c:pt>
              </c:numCache>
            </c:numRef>
          </c:val>
          <c:smooth val="0"/>
          <c:extLst>
            <c:ext xmlns:c16="http://schemas.microsoft.com/office/drawing/2014/chart" uri="{C3380CC4-5D6E-409C-BE32-E72D297353CC}">
              <c16:uniqueId val="{00000000-8187-4585-A921-8B581972CAE5}"/>
            </c:ext>
          </c:extLst>
        </c:ser>
        <c:dLbls>
          <c:showLegendKey val="0"/>
          <c:showVal val="0"/>
          <c:showCatName val="0"/>
          <c:showSerName val="0"/>
          <c:showPercent val="0"/>
          <c:showBubbleSize val="0"/>
        </c:dLbls>
        <c:smooth val="0"/>
        <c:axId val="221546304"/>
        <c:axId val="221548928"/>
      </c:lineChart>
      <c:dateAx>
        <c:axId val="22154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548928"/>
        <c:crosses val="autoZero"/>
        <c:auto val="1"/>
        <c:lblOffset val="100"/>
        <c:baseTimeUnit val="days"/>
      </c:dateAx>
      <c:valAx>
        <c:axId val="22154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54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874</c:v>
                </c:pt>
                <c:pt idx="1">
                  <c:v>1059</c:v>
                </c:pt>
                <c:pt idx="2">
                  <c:v>985</c:v>
                </c:pt>
                <c:pt idx="3">
                  <c:v>947</c:v>
                </c:pt>
                <c:pt idx="4">
                  <c:v>866</c:v>
                </c:pt>
                <c:pt idx="5">
                  <c:v>683</c:v>
                </c:pt>
                <c:pt idx="6">
                  <c:v>681</c:v>
                </c:pt>
              </c:numCache>
            </c:numRef>
          </c:val>
          <c:extLst>
            <c:ext xmlns:c16="http://schemas.microsoft.com/office/drawing/2014/chart" uri="{C3380CC4-5D6E-409C-BE32-E72D297353CC}">
              <c16:uniqueId val="{00000000-CD41-4CCC-B66D-B6F145AAE7AD}"/>
            </c:ext>
          </c:extLst>
        </c:ser>
        <c:dLbls>
          <c:showLegendKey val="0"/>
          <c:showVal val="0"/>
          <c:showCatName val="0"/>
          <c:showSerName val="0"/>
          <c:showPercent val="0"/>
          <c:showBubbleSize val="0"/>
        </c:dLbls>
        <c:gapWidth val="219"/>
        <c:overlap val="-27"/>
        <c:axId val="296939544"/>
        <c:axId val="295026504"/>
      </c:barChart>
      <c:catAx>
        <c:axId val="296939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26504"/>
        <c:crosses val="autoZero"/>
        <c:auto val="1"/>
        <c:lblAlgn val="ctr"/>
        <c:lblOffset val="100"/>
        <c:noMultiLvlLbl val="0"/>
      </c:catAx>
      <c:valAx>
        <c:axId val="29502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93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510</c:v>
                </c:pt>
                <c:pt idx="1">
                  <c:v>523</c:v>
                </c:pt>
                <c:pt idx="2">
                  <c:v>645</c:v>
                </c:pt>
                <c:pt idx="3">
                  <c:v>547</c:v>
                </c:pt>
                <c:pt idx="4">
                  <c:v>602</c:v>
                </c:pt>
                <c:pt idx="5">
                  <c:v>597</c:v>
                </c:pt>
                <c:pt idx="6">
                  <c:v>518</c:v>
                </c:pt>
                <c:pt idx="7">
                  <c:v>683</c:v>
                </c:pt>
                <c:pt idx="8">
                  <c:v>722</c:v>
                </c:pt>
                <c:pt idx="9">
                  <c:v>1169</c:v>
                </c:pt>
                <c:pt idx="10">
                  <c:v>1170</c:v>
                </c:pt>
                <c:pt idx="11">
                  <c:v>961</c:v>
                </c:pt>
                <c:pt idx="12">
                  <c:v>871</c:v>
                </c:pt>
                <c:pt idx="13">
                  <c:v>908</c:v>
                </c:pt>
                <c:pt idx="14">
                  <c:v>822</c:v>
                </c:pt>
                <c:pt idx="15">
                  <c:v>941</c:v>
                </c:pt>
                <c:pt idx="16">
                  <c:v>802</c:v>
                </c:pt>
                <c:pt idx="17">
                  <c:v>988</c:v>
                </c:pt>
                <c:pt idx="18">
                  <c:v>852</c:v>
                </c:pt>
                <c:pt idx="19">
                  <c:v>333</c:v>
                </c:pt>
                <c:pt idx="20">
                  <c:v>-29</c:v>
                </c:pt>
                <c:pt idx="21">
                  <c:v>-20</c:v>
                </c:pt>
                <c:pt idx="22">
                  <c:v>769</c:v>
                </c:pt>
                <c:pt idx="23">
                  <c:v>1249</c:v>
                </c:pt>
                <c:pt idx="24">
                  <c:v>1233</c:v>
                </c:pt>
                <c:pt idx="25">
                  <c:v>1373</c:v>
                </c:pt>
                <c:pt idx="26">
                  <c:v>1662</c:v>
                </c:pt>
                <c:pt idx="27">
                  <c:v>1334</c:v>
                </c:pt>
                <c:pt idx="28">
                  <c:v>1409</c:v>
                </c:pt>
                <c:pt idx="29">
                  <c:v>1416</c:v>
                </c:pt>
                <c:pt idx="30">
                  <c:v>1428</c:v>
                </c:pt>
              </c:numCache>
            </c:numRef>
          </c:val>
          <c:smooth val="0"/>
          <c:extLst>
            <c:ext xmlns:c16="http://schemas.microsoft.com/office/drawing/2014/chart" uri="{C3380CC4-5D6E-409C-BE32-E72D297353CC}">
              <c16:uniqueId val="{00000000-14B7-421A-98B6-6FD4DE86C518}"/>
            </c:ext>
          </c:extLst>
        </c:ser>
        <c:dLbls>
          <c:showLegendKey val="0"/>
          <c:showVal val="0"/>
          <c:showCatName val="0"/>
          <c:showSerName val="0"/>
          <c:showPercent val="0"/>
          <c:showBubbleSize val="0"/>
        </c:dLbls>
        <c:smooth val="0"/>
        <c:axId val="295024536"/>
        <c:axId val="298810696"/>
      </c:lineChart>
      <c:dateAx>
        <c:axId val="295024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0696"/>
        <c:crosses val="autoZero"/>
        <c:auto val="1"/>
        <c:lblOffset val="100"/>
        <c:baseTimeUnit val="days"/>
      </c:dateAx>
      <c:valAx>
        <c:axId val="29881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024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1</c:v>
                </c:pt>
                <c:pt idx="2">
                  <c:v>2</c:v>
                </c:pt>
                <c:pt idx="3">
                  <c:v>2</c:v>
                </c:pt>
                <c:pt idx="4">
                  <c:v>3</c:v>
                </c:pt>
                <c:pt idx="5">
                  <c:v>1</c:v>
                </c:pt>
                <c:pt idx="6">
                  <c:v>1</c:v>
                </c:pt>
                <c:pt idx="7">
                  <c:v>1</c:v>
                </c:pt>
                <c:pt idx="8">
                  <c:v>3</c:v>
                </c:pt>
                <c:pt idx="9">
                  <c:v>2</c:v>
                </c:pt>
                <c:pt idx="10">
                  <c:v>2</c:v>
                </c:pt>
                <c:pt idx="11">
                  <c:v>2</c:v>
                </c:pt>
                <c:pt idx="12">
                  <c:v>3</c:v>
                </c:pt>
                <c:pt idx="13">
                  <c:v>2</c:v>
                </c:pt>
                <c:pt idx="14">
                  <c:v>1</c:v>
                </c:pt>
                <c:pt idx="15">
                  <c:v>2</c:v>
                </c:pt>
                <c:pt idx="16">
                  <c:v>1</c:v>
                </c:pt>
                <c:pt idx="17">
                  <c:v>0</c:v>
                </c:pt>
                <c:pt idx="18">
                  <c:v>1</c:v>
                </c:pt>
                <c:pt idx="19">
                  <c:v>2</c:v>
                </c:pt>
                <c:pt idx="20">
                  <c:v>0</c:v>
                </c:pt>
                <c:pt idx="21">
                  <c:v>1</c:v>
                </c:pt>
                <c:pt idx="22">
                  <c:v>0</c:v>
                </c:pt>
                <c:pt idx="23">
                  <c:v>0</c:v>
                </c:pt>
                <c:pt idx="24">
                  <c:v>3</c:v>
                </c:pt>
                <c:pt idx="25">
                  <c:v>2</c:v>
                </c:pt>
                <c:pt idx="26">
                  <c:v>2</c:v>
                </c:pt>
                <c:pt idx="27">
                  <c:v>1</c:v>
                </c:pt>
                <c:pt idx="28">
                  <c:v>2</c:v>
                </c:pt>
                <c:pt idx="29">
                  <c:v>0</c:v>
                </c:pt>
                <c:pt idx="30">
                  <c:v>3</c:v>
                </c:pt>
              </c:numCache>
            </c:numRef>
          </c:val>
          <c:smooth val="0"/>
          <c:extLst>
            <c:ext xmlns:c16="http://schemas.microsoft.com/office/drawing/2014/chart" uri="{C3380CC4-5D6E-409C-BE32-E72D297353CC}">
              <c16:uniqueId val="{00000000-A24A-47D2-A7B4-4B961887ABF2}"/>
            </c:ext>
          </c:extLst>
        </c:ser>
        <c:dLbls>
          <c:showLegendKey val="0"/>
          <c:showVal val="0"/>
          <c:showCatName val="0"/>
          <c:showSerName val="0"/>
          <c:showPercent val="0"/>
          <c:showBubbleSize val="0"/>
        </c:dLbls>
        <c:smooth val="0"/>
        <c:axId val="368449656"/>
        <c:axId val="368455232"/>
      </c:lineChart>
      <c:dateAx>
        <c:axId val="368449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55232"/>
        <c:crosses val="autoZero"/>
        <c:auto val="1"/>
        <c:lblOffset val="100"/>
        <c:baseTimeUnit val="days"/>
      </c:dateAx>
      <c:valAx>
        <c:axId val="36845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4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8</c:v>
                </c:pt>
                <c:pt idx="2">
                  <c:v>7</c:v>
                </c:pt>
                <c:pt idx="3">
                  <c:v>8</c:v>
                </c:pt>
                <c:pt idx="4">
                  <c:v>8</c:v>
                </c:pt>
                <c:pt idx="5">
                  <c:v>4</c:v>
                </c:pt>
                <c:pt idx="6">
                  <c:v>6</c:v>
                </c:pt>
              </c:numCache>
            </c:numRef>
          </c:val>
          <c:extLst>
            <c:ext xmlns:c16="http://schemas.microsoft.com/office/drawing/2014/chart" uri="{C3380CC4-5D6E-409C-BE32-E72D297353CC}">
              <c16:uniqueId val="{00000000-8E0B-458E-8E1E-6DCECF9AA49F}"/>
            </c:ext>
          </c:extLst>
        </c:ser>
        <c:dLbls>
          <c:showLegendKey val="0"/>
          <c:showVal val="0"/>
          <c:showCatName val="0"/>
          <c:showSerName val="0"/>
          <c:showPercent val="0"/>
          <c:showBubbleSize val="0"/>
        </c:dLbls>
        <c:gapWidth val="219"/>
        <c:overlap val="-27"/>
        <c:axId val="368446048"/>
        <c:axId val="368453264"/>
      </c:barChart>
      <c:catAx>
        <c:axId val="368446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53264"/>
        <c:crosses val="autoZero"/>
        <c:auto val="1"/>
        <c:lblAlgn val="ctr"/>
        <c:lblOffset val="100"/>
        <c:noMultiLvlLbl val="0"/>
      </c:catAx>
      <c:valAx>
        <c:axId val="36845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46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1.0988548010265</c:v>
                </c:pt>
                <c:pt idx="1">
                  <c:v>0.48239112949558</c:v>
                </c:pt>
                <c:pt idx="2">
                  <c:v>0.80297434382233002</c:v>
                </c:pt>
                <c:pt idx="3">
                  <c:v>0.67913363208088995</c:v>
                </c:pt>
                <c:pt idx="4">
                  <c:v>0.33881994714466002</c:v>
                </c:pt>
                <c:pt idx="5">
                  <c:v>0.35573940020682998</c:v>
                </c:pt>
                <c:pt idx="6">
                  <c:v>0.37580910797042999</c:v>
                </c:pt>
              </c:numCache>
            </c:numRef>
          </c:val>
          <c:extLst>
            <c:ext xmlns:c16="http://schemas.microsoft.com/office/drawing/2014/chart" uri="{C3380CC4-5D6E-409C-BE32-E72D297353CC}">
              <c16:uniqueId val="{00000000-1079-44C0-9F4A-088DC3BF6175}"/>
            </c:ext>
          </c:extLst>
        </c:ser>
        <c:dLbls>
          <c:showLegendKey val="0"/>
          <c:showVal val="0"/>
          <c:showCatName val="0"/>
          <c:showSerName val="0"/>
          <c:showPercent val="0"/>
          <c:showBubbleSize val="0"/>
        </c:dLbls>
        <c:gapWidth val="219"/>
        <c:overlap val="-27"/>
        <c:axId val="368450968"/>
        <c:axId val="368463432"/>
      </c:barChart>
      <c:catAx>
        <c:axId val="368450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63432"/>
        <c:crosses val="autoZero"/>
        <c:auto val="1"/>
        <c:lblAlgn val="ctr"/>
        <c:lblOffset val="100"/>
        <c:noMultiLvlLbl val="0"/>
      </c:catAx>
      <c:valAx>
        <c:axId val="368463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5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4</c:v>
                </c:pt>
              </c:numCache>
            </c:numRef>
          </c:val>
          <c:extLst>
            <c:ext xmlns:c16="http://schemas.microsoft.com/office/drawing/2014/chart" uri="{C3380CC4-5D6E-409C-BE32-E72D297353CC}">
              <c16:uniqueId val="{00000000-FE57-4588-9509-23BD86BF3A0A}"/>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30</c:v>
                </c:pt>
              </c:numCache>
            </c:numRef>
          </c:val>
          <c:extLst>
            <c:ext xmlns:c16="http://schemas.microsoft.com/office/drawing/2014/chart" uri="{C3380CC4-5D6E-409C-BE32-E72D297353CC}">
              <c16:uniqueId val="{00000001-FE57-4588-9509-23BD86BF3A0A}"/>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2</c:v>
                </c:pt>
              </c:numCache>
            </c:numRef>
          </c:val>
          <c:extLst>
            <c:ext xmlns:c16="http://schemas.microsoft.com/office/drawing/2014/chart" uri="{C3380CC4-5D6E-409C-BE32-E72D297353CC}">
              <c16:uniqueId val="{00000002-FE57-4588-9509-23BD86BF3A0A}"/>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Miguel Lifschitz</c:v>
                </c:pt>
              </c:strCache>
            </c:strRef>
          </c:cat>
          <c:val>
            <c:numRef>
              <c:f>Sheet1!$E$2</c:f>
              <c:numCache>
                <c:formatCode>General</c:formatCode>
                <c:ptCount val="1"/>
                <c:pt idx="0">
                  <c:v>12</c:v>
                </c:pt>
              </c:numCache>
            </c:numRef>
          </c:val>
          <c:extLst>
            <c:ext xmlns:c16="http://schemas.microsoft.com/office/drawing/2014/chart" uri="{C3380CC4-5D6E-409C-BE32-E72D297353CC}">
              <c16:uniqueId val="{00000003-FE57-4588-9509-23BD86BF3A0A}"/>
            </c:ext>
          </c:extLst>
        </c:ser>
        <c:dLbls>
          <c:showLegendKey val="0"/>
          <c:showVal val="0"/>
          <c:showCatName val="0"/>
          <c:showSerName val="0"/>
          <c:showPercent val="0"/>
          <c:showBubbleSize val="0"/>
        </c:dLbls>
        <c:gapWidth val="150"/>
        <c:overlap val="100"/>
        <c:axId val="368464416"/>
        <c:axId val="368458184"/>
      </c:barChart>
      <c:catAx>
        <c:axId val="36846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58184"/>
        <c:crosses val="autoZero"/>
        <c:auto val="1"/>
        <c:lblAlgn val="ctr"/>
        <c:lblOffset val="100"/>
        <c:noMultiLvlLbl val="0"/>
      </c:catAx>
      <c:valAx>
        <c:axId val="3684581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64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0.50220237985765004</c:v>
                </c:pt>
                <c:pt idx="11">
                  <c:v>0.63509725152452001</c:v>
                </c:pt>
                <c:pt idx="12">
                  <c:v>0.80317130438513995</c:v>
                </c:pt>
                <c:pt idx="13">
                  <c:v>0.43836095120739998</c:v>
                </c:pt>
                <c:pt idx="14">
                  <c:v>0.90097566807054996</c:v>
                </c:pt>
                <c:pt idx="15">
                  <c:v>0.84911169146451004</c:v>
                </c:pt>
                <c:pt idx="16">
                  <c:v>0.65657587405513995</c:v>
                </c:pt>
                <c:pt idx="17">
                  <c:v>0.44959508089186001</c:v>
                </c:pt>
                <c:pt idx="18">
                  <c:v>0.20621448145219001</c:v>
                </c:pt>
                <c:pt idx="19">
                  <c:v>0.47871492591297998</c:v>
                </c:pt>
                <c:pt idx="20">
                  <c:v>0</c:v>
                </c:pt>
                <c:pt idx="21">
                  <c:v>0.14943078366101001</c:v>
                </c:pt>
                <c:pt idx="22">
                  <c:v>0</c:v>
                </c:pt>
                <c:pt idx="23">
                  <c:v>0</c:v>
                </c:pt>
              </c:numCache>
            </c:numRef>
          </c:val>
          <c:smooth val="0"/>
          <c:extLst>
            <c:ext xmlns:c16="http://schemas.microsoft.com/office/drawing/2014/chart" uri="{C3380CC4-5D6E-409C-BE32-E72D297353CC}">
              <c16:uniqueId val="{00000000-1751-4625-97F5-83E1970BA985}"/>
            </c:ext>
          </c:extLst>
        </c:ser>
        <c:dLbls>
          <c:showLegendKey val="0"/>
          <c:showVal val="0"/>
          <c:showCatName val="0"/>
          <c:showSerName val="0"/>
          <c:showPercent val="0"/>
          <c:showBubbleSize val="0"/>
        </c:dLbls>
        <c:smooth val="0"/>
        <c:axId val="368443424"/>
        <c:axId val="368435224"/>
      </c:lineChart>
      <c:catAx>
        <c:axId val="36844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35224"/>
        <c:crosses val="autoZero"/>
        <c:auto val="1"/>
        <c:lblAlgn val="ctr"/>
        <c:lblOffset val="100"/>
        <c:noMultiLvlLbl val="0"/>
      </c:catAx>
      <c:valAx>
        <c:axId val="368435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44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Miguel Lifschitz</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7</c:v>
                </c:pt>
                <c:pt idx="12">
                  <c:v>3</c:v>
                </c:pt>
                <c:pt idx="13">
                  <c:v>5</c:v>
                </c:pt>
                <c:pt idx="14">
                  <c:v>10</c:v>
                </c:pt>
                <c:pt idx="15">
                  <c:v>2</c:v>
                </c:pt>
                <c:pt idx="16">
                  <c:v>3</c:v>
                </c:pt>
                <c:pt idx="17">
                  <c:v>3</c:v>
                </c:pt>
                <c:pt idx="18">
                  <c:v>6</c:v>
                </c:pt>
                <c:pt idx="19">
                  <c:v>3</c:v>
                </c:pt>
                <c:pt idx="20">
                  <c:v>0</c:v>
                </c:pt>
                <c:pt idx="21">
                  <c:v>1</c:v>
                </c:pt>
                <c:pt idx="22">
                  <c:v>0</c:v>
                </c:pt>
                <c:pt idx="23">
                  <c:v>0</c:v>
                </c:pt>
              </c:numCache>
            </c:numRef>
          </c:val>
          <c:smooth val="0"/>
          <c:extLst>
            <c:ext xmlns:c16="http://schemas.microsoft.com/office/drawing/2014/chart" uri="{C3380CC4-5D6E-409C-BE32-E72D297353CC}">
              <c16:uniqueId val="{00000000-9E27-4EE3-9D6E-EC3914621E34}"/>
            </c:ext>
          </c:extLst>
        </c:ser>
        <c:dLbls>
          <c:showLegendKey val="0"/>
          <c:showVal val="0"/>
          <c:showCatName val="0"/>
          <c:showSerName val="0"/>
          <c:showPercent val="0"/>
          <c:showBubbleSize val="0"/>
        </c:dLbls>
        <c:smooth val="0"/>
        <c:axId val="221543024"/>
        <c:axId val="221857752"/>
      </c:lineChart>
      <c:catAx>
        <c:axId val="22154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857752"/>
        <c:crosses val="autoZero"/>
        <c:auto val="1"/>
        <c:lblAlgn val="ctr"/>
        <c:lblOffset val="100"/>
        <c:noMultiLvlLbl val="0"/>
      </c:catAx>
      <c:valAx>
        <c:axId val="22185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154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0.30506633852808002</c:v>
                </c:pt>
                <c:pt idx="1">
                  <c:v>0.90260633032776005</c:v>
                </c:pt>
                <c:pt idx="2">
                  <c:v>0.53396126881817996</c:v>
                </c:pt>
                <c:pt idx="3">
                  <c:v>0</c:v>
                </c:pt>
                <c:pt idx="4">
                  <c:v>0.69184948304190996</c:v>
                </c:pt>
                <c:pt idx="5">
                  <c:v>0</c:v>
                </c:pt>
                <c:pt idx="6">
                  <c:v>0</c:v>
                </c:pt>
              </c:numCache>
            </c:numRef>
          </c:val>
          <c:extLst>
            <c:ext xmlns:c16="http://schemas.microsoft.com/office/drawing/2014/chart" uri="{C3380CC4-5D6E-409C-BE32-E72D297353CC}">
              <c16:uniqueId val="{00000000-A786-49A3-AFB4-1E643D4EADE3}"/>
            </c:ext>
          </c:extLst>
        </c:ser>
        <c:dLbls>
          <c:showLegendKey val="0"/>
          <c:showVal val="0"/>
          <c:showCatName val="0"/>
          <c:showSerName val="0"/>
          <c:showPercent val="0"/>
          <c:showBubbleSize val="0"/>
        </c:dLbls>
        <c:gapWidth val="219"/>
        <c:overlap val="-27"/>
        <c:axId val="219615928"/>
        <c:axId val="219619536"/>
      </c:barChart>
      <c:catAx>
        <c:axId val="21961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619536"/>
        <c:crosses val="autoZero"/>
        <c:auto val="1"/>
        <c:lblAlgn val="ctr"/>
        <c:lblOffset val="100"/>
        <c:noMultiLvlLbl val="0"/>
      </c:catAx>
      <c:valAx>
        <c:axId val="21961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615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Miguel Lifschitz</c:v>
                </c:pt>
              </c:strCache>
            </c:strRef>
          </c:cat>
          <c:val>
            <c:numRef>
              <c:f>Sheet1!$B$2</c:f>
              <c:numCache>
                <c:formatCode>General</c:formatCode>
                <c:ptCount val="1"/>
                <c:pt idx="0">
                  <c:v>86669</c:v>
                </c:pt>
              </c:numCache>
            </c:numRef>
          </c:val>
          <c:extLst>
            <c:ext xmlns:c16="http://schemas.microsoft.com/office/drawing/2014/chart" uri="{C3380CC4-5D6E-409C-BE32-E72D297353CC}">
              <c16:uniqueId val="{00000000-5B33-4E1C-B35D-1C1F5398CD1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Miguel Lifschitz</c:v>
                </c:pt>
              </c:strCache>
            </c:strRef>
          </c:cat>
          <c:val>
            <c:numRef>
              <c:f>Sheet1!$C$2</c:f>
              <c:numCache>
                <c:formatCode>General</c:formatCode>
                <c:ptCount val="1"/>
                <c:pt idx="0">
                  <c:v>8956</c:v>
                </c:pt>
              </c:numCache>
            </c:numRef>
          </c:val>
          <c:extLst>
            <c:ext xmlns:c16="http://schemas.microsoft.com/office/drawing/2014/chart" uri="{C3380CC4-5D6E-409C-BE32-E72D297353CC}">
              <c16:uniqueId val="{00000001-5B33-4E1C-B35D-1C1F5398CD1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Miguel Lifschitz</c:v>
                </c:pt>
              </c:strCache>
            </c:strRef>
          </c:cat>
          <c:val>
            <c:numRef>
              <c:f>Sheet1!$D$2</c:f>
              <c:numCache>
                <c:formatCode>General</c:formatCode>
                <c:ptCount val="1"/>
                <c:pt idx="0">
                  <c:v>421</c:v>
                </c:pt>
              </c:numCache>
            </c:numRef>
          </c:val>
          <c:extLst>
            <c:ext xmlns:c16="http://schemas.microsoft.com/office/drawing/2014/chart" uri="{C3380CC4-5D6E-409C-BE32-E72D297353CC}">
              <c16:uniqueId val="{00000002-5B33-4E1C-B35D-1C1F5398CD1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Miguel Lifschitz</c:v>
                </c:pt>
              </c:strCache>
            </c:strRef>
          </c:cat>
          <c:val>
            <c:numRef>
              <c:f>Sheet1!$E$2</c:f>
              <c:numCache>
                <c:formatCode>General</c:formatCode>
                <c:ptCount val="1"/>
                <c:pt idx="0">
                  <c:v>296</c:v>
                </c:pt>
              </c:numCache>
            </c:numRef>
          </c:val>
          <c:extLst>
            <c:ext xmlns:c16="http://schemas.microsoft.com/office/drawing/2014/chart" uri="{C3380CC4-5D6E-409C-BE32-E72D297353CC}">
              <c16:uniqueId val="{00000003-5B33-4E1C-B35D-1C1F5398CD1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Miguel Lifschitz</c:v>
                </c:pt>
              </c:strCache>
            </c:strRef>
          </c:cat>
          <c:val>
            <c:numRef>
              <c:f>Sheet1!$F$2</c:f>
              <c:numCache>
                <c:formatCode>General</c:formatCode>
                <c:ptCount val="1"/>
                <c:pt idx="0">
                  <c:v>639</c:v>
                </c:pt>
              </c:numCache>
            </c:numRef>
          </c:val>
          <c:extLst>
            <c:ext xmlns:c16="http://schemas.microsoft.com/office/drawing/2014/chart" uri="{C3380CC4-5D6E-409C-BE32-E72D297353CC}">
              <c16:uniqueId val="{00000004-5B33-4E1C-B35D-1C1F5398CD1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Miguel Lifschitz</c:v>
                </c:pt>
              </c:strCache>
            </c:strRef>
          </c:cat>
          <c:val>
            <c:numRef>
              <c:f>Sheet1!$G$2</c:f>
              <c:numCache>
                <c:formatCode>General</c:formatCode>
                <c:ptCount val="1"/>
                <c:pt idx="0">
                  <c:v>248</c:v>
                </c:pt>
              </c:numCache>
            </c:numRef>
          </c:val>
          <c:extLst>
            <c:ext xmlns:c16="http://schemas.microsoft.com/office/drawing/2014/chart" uri="{C3380CC4-5D6E-409C-BE32-E72D297353CC}">
              <c16:uniqueId val="{00000005-5B33-4E1C-B35D-1C1F5398CD1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Miguel Lifschitz</c:v>
                </c:pt>
              </c:strCache>
            </c:strRef>
          </c:cat>
          <c:val>
            <c:numRef>
              <c:f>Sheet1!$H$2</c:f>
              <c:numCache>
                <c:formatCode>General</c:formatCode>
                <c:ptCount val="1"/>
                <c:pt idx="0">
                  <c:v>6767</c:v>
                </c:pt>
              </c:numCache>
            </c:numRef>
          </c:val>
          <c:extLst>
            <c:ext xmlns:c16="http://schemas.microsoft.com/office/drawing/2014/chart" uri="{C3380CC4-5D6E-409C-BE32-E72D297353CC}">
              <c16:uniqueId val="{00000006-5B33-4E1C-B35D-1C1F5398CD1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Miguel Lifschitz</c:v>
                </c:pt>
              </c:strCache>
            </c:strRef>
          </c:cat>
          <c:val>
            <c:numRef>
              <c:f>Sheet1!$I$2</c:f>
              <c:numCache>
                <c:formatCode>General</c:formatCode>
                <c:ptCount val="1"/>
                <c:pt idx="0">
                  <c:v>19640</c:v>
                </c:pt>
              </c:numCache>
            </c:numRef>
          </c:val>
          <c:extLst>
            <c:ext xmlns:c16="http://schemas.microsoft.com/office/drawing/2014/chart" uri="{C3380CC4-5D6E-409C-BE32-E72D297353CC}">
              <c16:uniqueId val="{00000007-5B33-4E1C-B35D-1C1F5398CD17}"/>
            </c:ext>
          </c:extLst>
        </c:ser>
        <c:dLbls>
          <c:showLegendKey val="0"/>
          <c:showVal val="0"/>
          <c:showCatName val="0"/>
          <c:showSerName val="0"/>
          <c:showPercent val="0"/>
          <c:showBubbleSize val="0"/>
        </c:dLbls>
        <c:gapWidth val="150"/>
        <c:overlap val="100"/>
        <c:axId val="294357304"/>
        <c:axId val="294360256"/>
      </c:barChart>
      <c:catAx>
        <c:axId val="294357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60256"/>
        <c:crosses val="autoZero"/>
        <c:auto val="1"/>
        <c:lblAlgn val="ctr"/>
        <c:lblOffset val="100"/>
        <c:noMultiLvlLbl val="0"/>
      </c:catAx>
      <c:valAx>
        <c:axId val="2943602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57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Miguel Lifschitz</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4BD-4EC3-98B2-29E051A70646}"/>
            </c:ext>
          </c:extLst>
        </c:ser>
        <c:dLbls>
          <c:showLegendKey val="0"/>
          <c:showVal val="0"/>
          <c:showCatName val="0"/>
          <c:showSerName val="0"/>
          <c:showPercent val="0"/>
          <c:showBubbleSize val="0"/>
        </c:dLbls>
        <c:gapWidth val="219"/>
        <c:overlap val="-27"/>
        <c:axId val="305964224"/>
        <c:axId val="305966192"/>
      </c:barChart>
      <c:catAx>
        <c:axId val="305964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966192"/>
        <c:crosses val="autoZero"/>
        <c:auto val="1"/>
        <c:lblAlgn val="ctr"/>
        <c:lblOffset val="100"/>
        <c:noMultiLvlLbl val="0"/>
      </c:catAx>
      <c:valAx>
        <c:axId val="305966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96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6E6E-7D78-484E-B9BA-215A74BBC4A4}"/>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4121DED-7458-48E4-AC59-337EDA99F1F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96171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5D78B-FABE-4136-94D3-E0A8D2B99965}"/>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1535EB1-FF94-4756-B25F-42285F611BD4}"/>
              </a:ext>
            </a:extLst>
          </p:cNvPr>
          <p:cNvGraphicFramePr>
            <a:graphicFrameLocks noGrp="1"/>
          </p:cNvGraphicFramePr>
          <p:nvPr>
            <p:ph type="chart" sz="quarter" idx="13"/>
            <p:extLst>
              <p:ext uri="{D42A27DB-BD31-4B8C-83A1-F6EECF244321}">
                <p14:modId xmlns:p14="http://schemas.microsoft.com/office/powerpoint/2010/main" val="1301912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B8AD52-9918-4651-81A5-F7074C8E91B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9809150-9C0F-40F2-9F83-54480D268A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3444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C0243-0F2A-4E7A-9CFD-525B31047AD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015F072-04A5-4FD5-A102-1C12298712CE}"/>
              </a:ext>
            </a:extLst>
          </p:cNvPr>
          <p:cNvGraphicFramePr>
            <a:graphicFrameLocks noGrp="1"/>
          </p:cNvGraphicFramePr>
          <p:nvPr>
            <p:ph type="tbl" sz="quarter" idx="13"/>
            <p:extLst>
              <p:ext uri="{D42A27DB-BD31-4B8C-83A1-F6EECF244321}">
                <p14:modId xmlns:p14="http://schemas.microsoft.com/office/powerpoint/2010/main" val="587150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497651159"/>
                    </a:ext>
                  </a:extLst>
                </a:gridCol>
                <a:gridCol w="740664">
                  <a:extLst>
                    <a:ext uri="{9D8B030D-6E8A-4147-A177-3AD203B41FA5}">
                      <a16:colId xmlns:a16="http://schemas.microsoft.com/office/drawing/2014/main" val="2077279742"/>
                    </a:ext>
                  </a:extLst>
                </a:gridCol>
                <a:gridCol w="740664">
                  <a:extLst>
                    <a:ext uri="{9D8B030D-6E8A-4147-A177-3AD203B41FA5}">
                      <a16:colId xmlns:a16="http://schemas.microsoft.com/office/drawing/2014/main" val="1914627808"/>
                    </a:ext>
                  </a:extLst>
                </a:gridCol>
                <a:gridCol w="740664">
                  <a:extLst>
                    <a:ext uri="{9D8B030D-6E8A-4147-A177-3AD203B41FA5}">
                      <a16:colId xmlns:a16="http://schemas.microsoft.com/office/drawing/2014/main" val="258829919"/>
                    </a:ext>
                  </a:extLst>
                </a:gridCol>
                <a:gridCol w="740664">
                  <a:extLst>
                    <a:ext uri="{9D8B030D-6E8A-4147-A177-3AD203B41FA5}">
                      <a16:colId xmlns:a16="http://schemas.microsoft.com/office/drawing/2014/main" val="2750739476"/>
                    </a:ext>
                  </a:extLst>
                </a:gridCol>
                <a:gridCol w="740664">
                  <a:extLst>
                    <a:ext uri="{9D8B030D-6E8A-4147-A177-3AD203B41FA5}">
                      <a16:colId xmlns:a16="http://schemas.microsoft.com/office/drawing/2014/main" val="48932739"/>
                    </a:ext>
                  </a:extLst>
                </a:gridCol>
                <a:gridCol w="740664">
                  <a:extLst>
                    <a:ext uri="{9D8B030D-6E8A-4147-A177-3AD203B41FA5}">
                      <a16:colId xmlns:a16="http://schemas.microsoft.com/office/drawing/2014/main" val="1286139200"/>
                    </a:ext>
                  </a:extLst>
                </a:gridCol>
                <a:gridCol w="740664">
                  <a:extLst>
                    <a:ext uri="{9D8B030D-6E8A-4147-A177-3AD203B41FA5}">
                      <a16:colId xmlns:a16="http://schemas.microsoft.com/office/drawing/2014/main" val="1123548208"/>
                    </a:ext>
                  </a:extLst>
                </a:gridCol>
                <a:gridCol w="740664">
                  <a:extLst>
                    <a:ext uri="{9D8B030D-6E8A-4147-A177-3AD203B41FA5}">
                      <a16:colId xmlns:a16="http://schemas.microsoft.com/office/drawing/2014/main" val="3262885894"/>
                    </a:ext>
                  </a:extLst>
                </a:gridCol>
                <a:gridCol w="740664">
                  <a:extLst>
                    <a:ext uri="{9D8B030D-6E8A-4147-A177-3AD203B41FA5}">
                      <a16:colId xmlns:a16="http://schemas.microsoft.com/office/drawing/2014/main" val="384754578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0583600"/>
                  </a:ext>
                </a:extLst>
              </a:tr>
              <a:tr h="370840">
                <a:tc>
                  <a:txBody>
                    <a:bodyPr/>
                    <a:lstStyle/>
                    <a:p>
                      <a:r>
                        <a:rPr lang="en-US" sz="1000"/>
                        <a:t>Miguel Lifschitz</a:t>
                      </a:r>
                    </a:p>
                  </a:txBody>
                  <a:tcPr/>
                </a:tc>
                <a:tc>
                  <a:txBody>
                    <a:bodyPr/>
                    <a:lstStyle/>
                    <a:p>
                      <a:r>
                        <a:rPr lang="en-US" sz="1000"/>
                        <a:t>448389</a:t>
                      </a:r>
                    </a:p>
                  </a:txBody>
                  <a:tcPr/>
                </a:tc>
                <a:tc>
                  <a:txBody>
                    <a:bodyPr/>
                    <a:lstStyle/>
                    <a:p>
                      <a:r>
                        <a:rPr lang="en-US" sz="1000"/>
                        <a:t>26988</a:t>
                      </a:r>
                    </a:p>
                  </a:txBody>
                  <a:tcPr/>
                </a:tc>
                <a:tc>
                  <a:txBody>
                    <a:bodyPr/>
                    <a:lstStyle/>
                    <a:p>
                      <a:r>
                        <a:rPr lang="en-US" sz="1000"/>
                        <a:t>48</a:t>
                      </a:r>
                    </a:p>
                  </a:txBody>
                  <a:tcPr/>
                </a:tc>
                <a:tc>
                  <a:txBody>
                    <a:bodyPr/>
                    <a:lstStyle/>
                    <a:p>
                      <a:r>
                        <a:rPr lang="en-US" sz="1000"/>
                        <a:t>97229</a:t>
                      </a:r>
                    </a:p>
                  </a:txBody>
                  <a:tcPr/>
                </a:tc>
                <a:tc>
                  <a:txBody>
                    <a:bodyPr/>
                    <a:lstStyle/>
                    <a:p>
                      <a:r>
                        <a:rPr lang="en-US" sz="1000"/>
                        <a:t>6767</a:t>
                      </a:r>
                    </a:p>
                  </a:txBody>
                  <a:tcPr/>
                </a:tc>
                <a:tc>
                  <a:txBody>
                    <a:bodyPr/>
                    <a:lstStyle/>
                    <a:p>
                      <a:r>
                        <a:rPr lang="en-US" sz="1000"/>
                        <a:t>19640</a:t>
                      </a:r>
                    </a:p>
                  </a:txBody>
                  <a:tcPr/>
                </a:tc>
                <a:tc>
                  <a:txBody>
                    <a:bodyPr/>
                    <a:lstStyle/>
                    <a:p>
                      <a:r>
                        <a:rPr lang="en-US" sz="1000"/>
                        <a:t>0</a:t>
                      </a:r>
                    </a:p>
                  </a:txBody>
                  <a:tcPr/>
                </a:tc>
                <a:tc>
                  <a:txBody>
                    <a:bodyPr/>
                    <a:lstStyle/>
                    <a:p>
                      <a:r>
                        <a:rPr lang="en-US" sz="1000"/>
                        <a:t>0.5923%</a:t>
                      </a:r>
                    </a:p>
                  </a:txBody>
                  <a:tcPr/>
                </a:tc>
                <a:tc>
                  <a:txBody>
                    <a:bodyPr/>
                    <a:lstStyle/>
                    <a:p>
                      <a:r>
                        <a:rPr lang="en-US" sz="1000"/>
                        <a:t>0.0%</a:t>
                      </a:r>
                    </a:p>
                  </a:txBody>
                  <a:tcPr/>
                </a:tc>
                <a:extLst>
                  <a:ext uri="{0D108BD9-81ED-4DB2-BD59-A6C34878D82A}">
                    <a16:rowId xmlns:a16="http://schemas.microsoft.com/office/drawing/2014/main" val="650105842"/>
                  </a:ext>
                </a:extLst>
              </a:tr>
            </a:tbl>
          </a:graphicData>
        </a:graphic>
      </p:graphicFrame>
      <p:sp>
        <p:nvSpPr>
          <p:cNvPr id="4" name="Text Placeholder 3">
            <a:extLst>
              <a:ext uri="{FF2B5EF4-FFF2-40B4-BE49-F238E27FC236}">
                <a16:creationId xmlns:a16="http://schemas.microsoft.com/office/drawing/2014/main" id="{3E2AB045-404C-4ED2-AD0F-198D9FF8621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41621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2F2B0-17BF-47D8-9572-44CA3E4FAC5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93C0780E-1331-449C-A3D2-75278A4E48A3}"/>
              </a:ext>
            </a:extLst>
          </p:cNvPr>
          <p:cNvGraphicFramePr>
            <a:graphicFrameLocks noGrp="1"/>
          </p:cNvGraphicFramePr>
          <p:nvPr>
            <p:ph type="chart" sz="quarter" idx="13"/>
            <p:extLst>
              <p:ext uri="{D42A27DB-BD31-4B8C-83A1-F6EECF244321}">
                <p14:modId xmlns:p14="http://schemas.microsoft.com/office/powerpoint/2010/main" val="1115338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C3644D-FE94-4EBA-AF0D-78081D4AFA1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0EE07F7-6B0E-42FD-B9B6-92F68B7AE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1008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85959-E8EE-4C0B-8DA0-5DDCF472BCC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BA37645D-AD1B-4045-BACF-B2C08E15A91E}"/>
              </a:ext>
            </a:extLst>
          </p:cNvPr>
          <p:cNvGraphicFramePr>
            <a:graphicFrameLocks noGrp="1"/>
          </p:cNvGraphicFramePr>
          <p:nvPr>
            <p:ph type="chart" sz="quarter" idx="13"/>
            <p:extLst>
              <p:ext uri="{D42A27DB-BD31-4B8C-83A1-F6EECF244321}">
                <p14:modId xmlns:p14="http://schemas.microsoft.com/office/powerpoint/2010/main" val="545092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6633C8-4665-4AC7-B1CB-228381F6C65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D2B4571-A5F5-489C-B647-C553FB7E10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0679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F37A5-3FAA-462F-8D1F-B7672778E7AF}"/>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DC11281F-D077-4115-A3E0-3A952660EF90}"/>
              </a:ext>
            </a:extLst>
          </p:cNvPr>
          <p:cNvGraphicFramePr>
            <a:graphicFrameLocks noGrp="1"/>
          </p:cNvGraphicFramePr>
          <p:nvPr>
            <p:ph type="chart" sz="quarter" idx="13"/>
            <p:extLst>
              <p:ext uri="{D42A27DB-BD31-4B8C-83A1-F6EECF244321}">
                <p14:modId xmlns:p14="http://schemas.microsoft.com/office/powerpoint/2010/main" val="2803839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BA96B1-0E41-4D2F-895A-2800A8CE3FE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545B3CC-F7A7-4F01-BF00-B82411A1DF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5594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1920F-D0D9-4EA7-A1E1-F6CC6431485E}"/>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16D9E6CC-7F94-48ED-8C98-B2CBE682A366}"/>
              </a:ext>
            </a:extLst>
          </p:cNvPr>
          <p:cNvGraphicFramePr>
            <a:graphicFrameLocks noGrp="1"/>
          </p:cNvGraphicFramePr>
          <p:nvPr>
            <p:ph type="chart" sz="quarter" idx="13"/>
            <p:extLst>
              <p:ext uri="{D42A27DB-BD31-4B8C-83A1-F6EECF244321}">
                <p14:modId xmlns:p14="http://schemas.microsoft.com/office/powerpoint/2010/main" val="308221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C18D36-EF6A-4BA3-BD2C-B43AA988A74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5A25A64-FEA8-4F51-9A0A-C7B62EB8FC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7925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23809-75B5-4C4D-978C-1625C4F22BAA}"/>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3636B82F-CE4D-407E-B8F6-930CF382DE04}"/>
              </a:ext>
            </a:extLst>
          </p:cNvPr>
          <p:cNvGraphicFramePr>
            <a:graphicFrameLocks noGrp="1"/>
          </p:cNvGraphicFramePr>
          <p:nvPr>
            <p:ph type="tbl" sz="quarter" idx="13"/>
            <p:extLst>
              <p:ext uri="{D42A27DB-BD31-4B8C-83A1-F6EECF244321}">
                <p14:modId xmlns:p14="http://schemas.microsoft.com/office/powerpoint/2010/main" val="281270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8643336"/>
                    </a:ext>
                  </a:extLst>
                </a:gridCol>
                <a:gridCol w="658368">
                  <a:extLst>
                    <a:ext uri="{9D8B030D-6E8A-4147-A177-3AD203B41FA5}">
                      <a16:colId xmlns:a16="http://schemas.microsoft.com/office/drawing/2014/main" val="2459475380"/>
                    </a:ext>
                  </a:extLst>
                </a:gridCol>
                <a:gridCol w="658368">
                  <a:extLst>
                    <a:ext uri="{9D8B030D-6E8A-4147-A177-3AD203B41FA5}">
                      <a16:colId xmlns:a16="http://schemas.microsoft.com/office/drawing/2014/main" val="174186500"/>
                    </a:ext>
                  </a:extLst>
                </a:gridCol>
                <a:gridCol w="658368">
                  <a:extLst>
                    <a:ext uri="{9D8B030D-6E8A-4147-A177-3AD203B41FA5}">
                      <a16:colId xmlns:a16="http://schemas.microsoft.com/office/drawing/2014/main" val="2712248496"/>
                    </a:ext>
                  </a:extLst>
                </a:gridCol>
                <a:gridCol w="658368">
                  <a:extLst>
                    <a:ext uri="{9D8B030D-6E8A-4147-A177-3AD203B41FA5}">
                      <a16:colId xmlns:a16="http://schemas.microsoft.com/office/drawing/2014/main" val="547769296"/>
                    </a:ext>
                  </a:extLst>
                </a:gridCol>
                <a:gridCol w="658368">
                  <a:extLst>
                    <a:ext uri="{9D8B030D-6E8A-4147-A177-3AD203B41FA5}">
                      <a16:colId xmlns:a16="http://schemas.microsoft.com/office/drawing/2014/main" val="1986643681"/>
                    </a:ext>
                  </a:extLst>
                </a:gridCol>
                <a:gridCol w="658368">
                  <a:extLst>
                    <a:ext uri="{9D8B030D-6E8A-4147-A177-3AD203B41FA5}">
                      <a16:colId xmlns:a16="http://schemas.microsoft.com/office/drawing/2014/main" val="794125918"/>
                    </a:ext>
                  </a:extLst>
                </a:gridCol>
                <a:gridCol w="658368">
                  <a:extLst>
                    <a:ext uri="{9D8B030D-6E8A-4147-A177-3AD203B41FA5}">
                      <a16:colId xmlns:a16="http://schemas.microsoft.com/office/drawing/2014/main" val="309898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002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- 2017-10-09 14:17:52</a:t>
                      </a:r>
                      <a:r>
                        <a:rPr kumimoji="0" lang="es-ES" sz="1000" b="0" i="0" u="none" strike="noStrike" kern="1200" cap="none" spc="0" normalizeH="0" baseline="0" noProof="0">
                          <a:ln>
                            <a:noFill/>
                          </a:ln>
                          <a:solidFill>
                            <a:prstClr val="black"/>
                          </a:solidFill>
                          <a:effectLst/>
                          <a:uLnTx/>
                          <a:uFillTx/>
                          <a:latin typeface="+mn-lt"/>
                          <a:ea typeface="+mn-ea"/>
                          <a:cs typeface="+mn-cs"/>
                        </a:rPr>
                        <a:t>
DE SANTA FE PARA TODO EL PAÍS
Los artistas que logran meterse en el corazón del pueblo son grandes, son los artistas que hacen historia, y Los Palmeras Producciones junto a la Filarmónica de Santa Fe son un gran ejemplo. 90 mil almas dijeron presente en un clima familiar y lleno de emoción, en una verdadera comunión entre los músicos y el pueblo. La cumbia es nuestro orgullo santafesino, es una música que moviliza, que pone energía, que pone fuerzas y eso es lo que tenemos en Santa Fe y lo que necesitamos para que el país salga adelante!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8671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- 2017-10-25 15:14:18</a:t>
                      </a:r>
                      <a:r>
                        <a:rPr kumimoji="0" lang="es-ES" sz="1000" b="0" i="0" u="none" strike="noStrike" kern="1200" cap="none" spc="0" normalizeH="0" baseline="0" noProof="0">
                          <a:ln>
                            <a:noFill/>
                          </a:ln>
                          <a:solidFill>
                            <a:prstClr val="black"/>
                          </a:solidFill>
                          <a:effectLst/>
                          <a:uLnTx/>
                          <a:uFillTx/>
                          <a:latin typeface="+mn-lt"/>
                          <a:ea typeface="+mn-ea"/>
                          <a:cs typeface="+mn-cs"/>
                        </a:rPr>
                        <a:t>
TRANSPARENTE, SEGURO Y FÁCIL
Desde la ONG alemana Transparencia Internacional destacaron a la boleta única de papel que usamos en Santa Fe desde 2011 como el método ideal para votar. A diferencia del voto electrónico que es inseguro y vulnerable, la boleta única papel es el sistema que eligen los países más desarrollados del mundo. Votemos en la Argentina como votamos en Santa Fe: transparente, seguro y fácil de escrutar. http://bit.ly/2zELJii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7202326"/>
                  </a:ext>
                </a:extLst>
              </a:tr>
            </a:tbl>
          </a:graphicData>
        </a:graphic>
      </p:graphicFrame>
      <p:sp>
        <p:nvSpPr>
          <p:cNvPr id="4" name="Text Placeholder 3">
            <a:extLst>
              <a:ext uri="{FF2B5EF4-FFF2-40B4-BE49-F238E27FC236}">
                <a16:creationId xmlns:a16="http://schemas.microsoft.com/office/drawing/2014/main" id="{7446F503-A035-462F-9595-C7FACF6F271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73350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BB61D-FCA3-485C-807E-18551DA93607}"/>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97F26245-4936-4D74-939E-1C652F3C49F6}"/>
              </a:ext>
            </a:extLst>
          </p:cNvPr>
          <p:cNvGraphicFramePr>
            <a:graphicFrameLocks noGrp="1"/>
          </p:cNvGraphicFramePr>
          <p:nvPr>
            <p:ph type="tbl" sz="quarter" idx="13"/>
            <p:extLst>
              <p:ext uri="{D42A27DB-BD31-4B8C-83A1-F6EECF244321}">
                <p14:modId xmlns:p14="http://schemas.microsoft.com/office/powerpoint/2010/main" val="101897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49023579"/>
                    </a:ext>
                  </a:extLst>
                </a:gridCol>
                <a:gridCol w="658368">
                  <a:extLst>
                    <a:ext uri="{9D8B030D-6E8A-4147-A177-3AD203B41FA5}">
                      <a16:colId xmlns:a16="http://schemas.microsoft.com/office/drawing/2014/main" val="1510488231"/>
                    </a:ext>
                  </a:extLst>
                </a:gridCol>
                <a:gridCol w="658368">
                  <a:extLst>
                    <a:ext uri="{9D8B030D-6E8A-4147-A177-3AD203B41FA5}">
                      <a16:colId xmlns:a16="http://schemas.microsoft.com/office/drawing/2014/main" val="3346671478"/>
                    </a:ext>
                  </a:extLst>
                </a:gridCol>
                <a:gridCol w="658368">
                  <a:extLst>
                    <a:ext uri="{9D8B030D-6E8A-4147-A177-3AD203B41FA5}">
                      <a16:colId xmlns:a16="http://schemas.microsoft.com/office/drawing/2014/main" val="2408882008"/>
                    </a:ext>
                  </a:extLst>
                </a:gridCol>
                <a:gridCol w="658368">
                  <a:extLst>
                    <a:ext uri="{9D8B030D-6E8A-4147-A177-3AD203B41FA5}">
                      <a16:colId xmlns:a16="http://schemas.microsoft.com/office/drawing/2014/main" val="719255312"/>
                    </a:ext>
                  </a:extLst>
                </a:gridCol>
                <a:gridCol w="658368">
                  <a:extLst>
                    <a:ext uri="{9D8B030D-6E8A-4147-A177-3AD203B41FA5}">
                      <a16:colId xmlns:a16="http://schemas.microsoft.com/office/drawing/2014/main" val="3524562428"/>
                    </a:ext>
                  </a:extLst>
                </a:gridCol>
                <a:gridCol w="658368">
                  <a:extLst>
                    <a:ext uri="{9D8B030D-6E8A-4147-A177-3AD203B41FA5}">
                      <a16:colId xmlns:a16="http://schemas.microsoft.com/office/drawing/2014/main" val="863796799"/>
                    </a:ext>
                  </a:extLst>
                </a:gridCol>
                <a:gridCol w="658368">
                  <a:extLst>
                    <a:ext uri="{9D8B030D-6E8A-4147-A177-3AD203B41FA5}">
                      <a16:colId xmlns:a16="http://schemas.microsoft.com/office/drawing/2014/main" val="2437638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0515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- 2017-10-25 10:52:00</a:t>
                      </a:r>
                      <a:r>
                        <a:rPr kumimoji="0" lang="es-ES" sz="1000" b="0" i="0" u="none" strike="noStrike" kern="1200" cap="none" spc="0" normalizeH="0" baseline="0" noProof="0">
                          <a:ln>
                            <a:noFill/>
                          </a:ln>
                          <a:solidFill>
                            <a:prstClr val="black"/>
                          </a:solidFill>
                          <a:effectLst/>
                          <a:uLnTx/>
                          <a:uFillTx/>
                          <a:latin typeface="+mn-lt"/>
                          <a:ea typeface="+mn-ea"/>
                          <a:cs typeface="+mn-cs"/>
                        </a:rPr>
                        <a:t>
El #PlanAbre es una experiencia inédita en el país y en América Latina para llegar a cada barrio, donde todas las áreas del Estado trabajan juntas al lado de cada vecino con obras y acciones para garantizar derechos. Un gran reconocimiento de la OEA a las políticas de inclusión!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2253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- 2017-10-20 14:35:03</a:t>
                      </a:r>
                      <a:r>
                        <a:rPr kumimoji="0" lang="es-ES" sz="1000" b="0" i="0" u="none" strike="noStrike" kern="1200" cap="none" spc="0" normalizeH="0" baseline="0" noProof="0">
                          <a:ln>
                            <a:noFill/>
                          </a:ln>
                          <a:solidFill>
                            <a:prstClr val="black"/>
                          </a:solidFill>
                          <a:effectLst/>
                          <a:uLnTx/>
                          <a:uFillTx/>
                          <a:latin typeface="+mn-lt"/>
                          <a:ea typeface="+mn-ea"/>
                          <a:cs typeface="+mn-cs"/>
                        </a:rPr>
                        <a:t>
MANOS A LA OBRA
Un grupo de chicos del barrio Rouillón de Rosario se capacitaron en albañilería y carpintería con el programa #NuevaOportunidad. Con todo lo que aprendieron decidieron ponerse a mejorar su barrio y están construyendo senderos para todos los vecinos. Más de 120 chicos se sumaron a esta obra colectiva! Los felicito por su iniciativa, sigamos trabajando juntos con el #PlanAbre!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3361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- 2017-10-05 11:47:08</a:t>
                      </a:r>
                      <a:r>
                        <a:rPr kumimoji="0" lang="es-ES" sz="1000" b="0" i="0" u="none" strike="noStrike" kern="1200" cap="none" spc="0" normalizeH="0" baseline="0" noProof="0">
                          <a:ln>
                            <a:noFill/>
                          </a:ln>
                          <a:solidFill>
                            <a:prstClr val="black"/>
                          </a:solidFill>
                          <a:effectLst/>
                          <a:uLnTx/>
                          <a:uFillTx/>
                          <a:latin typeface="+mn-lt"/>
                          <a:ea typeface="+mn-ea"/>
                          <a:cs typeface="+mn-cs"/>
                        </a:rPr>
                        <a:t>
AL AGUA PATO 🏊
Ya podemos disfrutar de la pileta climatizada, gratuita y para todos que hicimos en La Esquina Encendida! La primera pileta pública para la ciudad de Santa Fe, con baños y vestuarios totalmente nuevos! Mirá cómo quedó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8305931"/>
                  </a:ext>
                </a:extLst>
              </a:tr>
            </a:tbl>
          </a:graphicData>
        </a:graphic>
      </p:graphicFrame>
      <p:sp>
        <p:nvSpPr>
          <p:cNvPr id="4" name="Text Placeholder 3">
            <a:extLst>
              <a:ext uri="{FF2B5EF4-FFF2-40B4-BE49-F238E27FC236}">
                <a16:creationId xmlns:a16="http://schemas.microsoft.com/office/drawing/2014/main" id="{5D441781-ABD4-4807-8D72-AD66AF4C260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11115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C958D-993F-4B7A-8DDD-D4AAE95FB5B0}"/>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BBADC300-AC4D-48E4-819E-FE43716717B7}"/>
              </a:ext>
            </a:extLst>
          </p:cNvPr>
          <p:cNvGraphicFramePr>
            <a:graphicFrameLocks noGrp="1"/>
          </p:cNvGraphicFramePr>
          <p:nvPr>
            <p:ph type="tbl" sz="quarter" idx="13"/>
            <p:extLst>
              <p:ext uri="{D42A27DB-BD31-4B8C-83A1-F6EECF244321}">
                <p14:modId xmlns:p14="http://schemas.microsoft.com/office/powerpoint/2010/main" val="334518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8829473"/>
                    </a:ext>
                  </a:extLst>
                </a:gridCol>
                <a:gridCol w="658368">
                  <a:extLst>
                    <a:ext uri="{9D8B030D-6E8A-4147-A177-3AD203B41FA5}">
                      <a16:colId xmlns:a16="http://schemas.microsoft.com/office/drawing/2014/main" val="906172909"/>
                    </a:ext>
                  </a:extLst>
                </a:gridCol>
                <a:gridCol w="658368">
                  <a:extLst>
                    <a:ext uri="{9D8B030D-6E8A-4147-A177-3AD203B41FA5}">
                      <a16:colId xmlns:a16="http://schemas.microsoft.com/office/drawing/2014/main" val="1399930165"/>
                    </a:ext>
                  </a:extLst>
                </a:gridCol>
                <a:gridCol w="658368">
                  <a:extLst>
                    <a:ext uri="{9D8B030D-6E8A-4147-A177-3AD203B41FA5}">
                      <a16:colId xmlns:a16="http://schemas.microsoft.com/office/drawing/2014/main" val="642883528"/>
                    </a:ext>
                  </a:extLst>
                </a:gridCol>
                <a:gridCol w="658368">
                  <a:extLst>
                    <a:ext uri="{9D8B030D-6E8A-4147-A177-3AD203B41FA5}">
                      <a16:colId xmlns:a16="http://schemas.microsoft.com/office/drawing/2014/main" val="2789166365"/>
                    </a:ext>
                  </a:extLst>
                </a:gridCol>
                <a:gridCol w="658368">
                  <a:extLst>
                    <a:ext uri="{9D8B030D-6E8A-4147-A177-3AD203B41FA5}">
                      <a16:colId xmlns:a16="http://schemas.microsoft.com/office/drawing/2014/main" val="396379045"/>
                    </a:ext>
                  </a:extLst>
                </a:gridCol>
                <a:gridCol w="658368">
                  <a:extLst>
                    <a:ext uri="{9D8B030D-6E8A-4147-A177-3AD203B41FA5}">
                      <a16:colId xmlns:a16="http://schemas.microsoft.com/office/drawing/2014/main" val="3303210581"/>
                    </a:ext>
                  </a:extLst>
                </a:gridCol>
                <a:gridCol w="658368">
                  <a:extLst>
                    <a:ext uri="{9D8B030D-6E8A-4147-A177-3AD203B41FA5}">
                      <a16:colId xmlns:a16="http://schemas.microsoft.com/office/drawing/2014/main" val="59323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7146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- 2017-10-10 16:11:37</a:t>
                      </a:r>
                      <a:r>
                        <a:rPr kumimoji="0" lang="es-ES" sz="1000" b="0" i="0" u="none" strike="noStrike" kern="1200" cap="none" spc="0" normalizeH="0" baseline="0" noProof="0">
                          <a:ln>
                            <a:noFill/>
                          </a:ln>
                          <a:solidFill>
                            <a:prstClr val="black"/>
                          </a:solidFill>
                          <a:effectLst/>
                          <a:uLnTx/>
                          <a:uFillTx/>
                          <a:latin typeface="+mn-lt"/>
                          <a:ea typeface="+mn-ea"/>
                          <a:cs typeface="+mn-cs"/>
                        </a:rPr>
                        <a:t>
PARA LOS MÁS CHIQUITOS 🐣
Los Centros de Cuidado Infantil son lugares especialmente preparados para atender todas las necesidades de los más chiquitos. Están pensados para prevenir el trabajo infantil y para darle la oportunidad a esos papás y mamás que trabajan, de que puedan dejar a sus hijos en un lugar seguro y bajo buen cuidado. A lo largo del año estarán funcionando 30 centros en toda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296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- 2017-10-26 11:43:20</a:t>
                      </a:r>
                      <a:r>
                        <a:rPr kumimoji="0" lang="es-ES" sz="1000" b="0" i="0" u="none" strike="noStrike" kern="1200" cap="none" spc="0" normalizeH="0" baseline="0" noProof="0">
                          <a:ln>
                            <a:noFill/>
                          </a:ln>
                          <a:solidFill>
                            <a:prstClr val="black"/>
                          </a:solidFill>
                          <a:effectLst/>
                          <a:uLnTx/>
                          <a:uFillTx/>
                          <a:latin typeface="+mn-lt"/>
                          <a:ea typeface="+mn-ea"/>
                          <a:cs typeface="+mn-cs"/>
                        </a:rPr>
                        <a:t>
Felicitaciones a todo el equipo del Iturraspe! Salud Pública y profesionales de primera para todos los santafesinos.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139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- 2017-10-04 12:28:10</a:t>
                      </a:r>
                      <a:r>
                        <a:rPr kumimoji="0" lang="es-ES" sz="1000" b="0" i="0" u="none" strike="noStrike" kern="1200" cap="none" spc="0" normalizeH="0" baseline="0" noProof="0">
                          <a:ln>
                            <a:noFill/>
                          </a:ln>
                          <a:solidFill>
                            <a:prstClr val="black"/>
                          </a:solidFill>
                          <a:effectLst/>
                          <a:uLnTx/>
                          <a:uFillTx/>
                          <a:latin typeface="+mn-lt"/>
                          <a:ea typeface="+mn-ea"/>
                          <a:cs typeface="+mn-cs"/>
                        </a:rPr>
                        <a:t>
ACÁ LA SALUD PÚBLICA ES DE CALIDAD 
La nueva unidad de terapia intensiva en el Hospital Centenario ya es una realidad. Tiene la mejor tecnología y los mejores profesionales!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849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- 2017-10-29 19:01:14</a:t>
                      </a:r>
                      <a:r>
                        <a:rPr kumimoji="0" lang="es-ES" sz="1000" b="0" i="0" u="none" strike="noStrike" kern="1200" cap="none" spc="0" normalizeH="0" baseline="0" noProof="0">
                          <a:ln>
                            <a:noFill/>
                          </a:ln>
                          <a:solidFill>
                            <a:prstClr val="black"/>
                          </a:solidFill>
                          <a:effectLst/>
                          <a:uLnTx/>
                          <a:uFillTx/>
                          <a:latin typeface="+mn-lt"/>
                          <a:ea typeface="+mn-ea"/>
                          <a:cs typeface="+mn-cs"/>
                        </a:rPr>
                        <a:t>
🐣Bienvenido Lucas! Es el primer bebé nacido en el nuevo Hospital de Venado Tuerto. Felicitaciones a los padres!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41361826"/>
                  </a:ext>
                </a:extLst>
              </a:tr>
            </a:tbl>
          </a:graphicData>
        </a:graphic>
      </p:graphicFrame>
      <p:sp>
        <p:nvSpPr>
          <p:cNvPr id="4" name="Text Placeholder 3">
            <a:extLst>
              <a:ext uri="{FF2B5EF4-FFF2-40B4-BE49-F238E27FC236}">
                <a16:creationId xmlns:a16="http://schemas.microsoft.com/office/drawing/2014/main" id="{AF7F9F4A-BD7E-47C9-BF41-B6371420175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188323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4E6F7-C3B0-4A81-A06E-C6257B6DFDB1}"/>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43D6EB5C-5D01-4566-873A-A8BB95E9A3BB}"/>
              </a:ext>
            </a:extLst>
          </p:cNvPr>
          <p:cNvGraphicFramePr>
            <a:graphicFrameLocks noGrp="1"/>
          </p:cNvGraphicFramePr>
          <p:nvPr>
            <p:ph type="tbl" sz="quarter" idx="13"/>
            <p:extLst>
              <p:ext uri="{D42A27DB-BD31-4B8C-83A1-F6EECF244321}">
                <p14:modId xmlns:p14="http://schemas.microsoft.com/office/powerpoint/2010/main" val="245517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9370629"/>
                    </a:ext>
                  </a:extLst>
                </a:gridCol>
                <a:gridCol w="658368">
                  <a:extLst>
                    <a:ext uri="{9D8B030D-6E8A-4147-A177-3AD203B41FA5}">
                      <a16:colId xmlns:a16="http://schemas.microsoft.com/office/drawing/2014/main" val="746460950"/>
                    </a:ext>
                  </a:extLst>
                </a:gridCol>
                <a:gridCol w="658368">
                  <a:extLst>
                    <a:ext uri="{9D8B030D-6E8A-4147-A177-3AD203B41FA5}">
                      <a16:colId xmlns:a16="http://schemas.microsoft.com/office/drawing/2014/main" val="3670084358"/>
                    </a:ext>
                  </a:extLst>
                </a:gridCol>
                <a:gridCol w="658368">
                  <a:extLst>
                    <a:ext uri="{9D8B030D-6E8A-4147-A177-3AD203B41FA5}">
                      <a16:colId xmlns:a16="http://schemas.microsoft.com/office/drawing/2014/main" val="3878383168"/>
                    </a:ext>
                  </a:extLst>
                </a:gridCol>
                <a:gridCol w="658368">
                  <a:extLst>
                    <a:ext uri="{9D8B030D-6E8A-4147-A177-3AD203B41FA5}">
                      <a16:colId xmlns:a16="http://schemas.microsoft.com/office/drawing/2014/main" val="703656978"/>
                    </a:ext>
                  </a:extLst>
                </a:gridCol>
                <a:gridCol w="658368">
                  <a:extLst>
                    <a:ext uri="{9D8B030D-6E8A-4147-A177-3AD203B41FA5}">
                      <a16:colId xmlns:a16="http://schemas.microsoft.com/office/drawing/2014/main" val="1169564154"/>
                    </a:ext>
                  </a:extLst>
                </a:gridCol>
                <a:gridCol w="658368">
                  <a:extLst>
                    <a:ext uri="{9D8B030D-6E8A-4147-A177-3AD203B41FA5}">
                      <a16:colId xmlns:a16="http://schemas.microsoft.com/office/drawing/2014/main" val="1811191247"/>
                    </a:ext>
                  </a:extLst>
                </a:gridCol>
                <a:gridCol w="658368">
                  <a:extLst>
                    <a:ext uri="{9D8B030D-6E8A-4147-A177-3AD203B41FA5}">
                      <a16:colId xmlns:a16="http://schemas.microsoft.com/office/drawing/2014/main" val="234401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130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- 2017-10-09 13:03:36</a:t>
                      </a:r>
                      <a:r>
                        <a:rPr kumimoji="0" lang="es-ES" sz="1000" b="0" i="0" u="none" strike="noStrike" kern="1200" cap="none" spc="0" normalizeH="0" baseline="0" noProof="0">
                          <a:ln>
                            <a:noFill/>
                          </a:ln>
                          <a:solidFill>
                            <a:prstClr val="black"/>
                          </a:solidFill>
                          <a:effectLst/>
                          <a:uLnTx/>
                          <a:uFillTx/>
                          <a:latin typeface="+mn-lt"/>
                          <a:ea typeface="+mn-ea"/>
                          <a:cs typeface="+mn-cs"/>
                        </a:rPr>
                        <a:t>
SABÍAS QUE EN SANTA FE SE ESTÁ HACIENDO LA PRIMERA PRUEBA DE ETIQUETADO DE VIVIENDAS DEL PAÍS?♻️
Gracias al trabajo que venimos realizando desde hace varios años en materia de eficiencia energética, es que hoy podemos implementar junto a Nación una prueba piloto de certificación en 500 viviendas de la ciudad de Rosario. Es importante que todos sepamos cuál es el consumo energético de nuestra casa y cómo mejorarlo para hacerlo más eficiente y no derrochar energía.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419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- 2017-10-12 12:58:04</a:t>
                      </a:r>
                      <a:r>
                        <a:rPr kumimoji="0" lang="es-ES" sz="1000" b="0" i="0" u="none" strike="noStrike" kern="1200" cap="none" spc="0" normalizeH="0" baseline="0" noProof="0">
                          <a:ln>
                            <a:noFill/>
                          </a:ln>
                          <a:solidFill>
                            <a:prstClr val="black"/>
                          </a:solidFill>
                          <a:effectLst/>
                          <a:uLnTx/>
                          <a:uFillTx/>
                          <a:latin typeface="+mn-lt"/>
                          <a:ea typeface="+mn-ea"/>
                          <a:cs typeface="+mn-cs"/>
                        </a:rPr>
                        <a:t>
CONTROLANOS
Con el portal #SantaFePresente podés conocer todas las obras que estamos haciendo en la provincia o las que ya están terminadas, fiscalizar las licitaciones y los montos de cada una. Necesitamos de tu compromiso para seguir construyendo una #SantaFeTransparente. Entrá y fijate➡️ http://bit.ly/2xHb4IR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3349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- 2017-10-07 14:34:24</a:t>
                      </a:r>
                      <a:r>
                        <a:rPr kumimoji="0" lang="es-ES" sz="1000" b="0" i="0" u="none" strike="noStrike" kern="1200" cap="none" spc="0" normalizeH="0" baseline="0" noProof="0">
                          <a:ln>
                            <a:noFill/>
                          </a:ln>
                          <a:solidFill>
                            <a:prstClr val="black"/>
                          </a:solidFill>
                          <a:effectLst/>
                          <a:uLnTx/>
                          <a:uFillTx/>
                          <a:latin typeface="+mn-lt"/>
                          <a:ea typeface="+mn-ea"/>
                          <a:cs typeface="+mn-cs"/>
                        </a:rPr>
                        <a:t>
Así suenan Los Palmeras con la Filarmónica de Santa Fe👏 
Este domingo vuelven a tocar juntos en la ciudad de Santa Fe! Venite que va a ser una fiesta! 🎉
Desde las 19 los esperamos en Luciano Molinas y la Costanera.
Gracias Maximiliano Sanchez por subir el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2689925"/>
                  </a:ext>
                </a:extLst>
              </a:tr>
            </a:tbl>
          </a:graphicData>
        </a:graphic>
      </p:graphicFrame>
      <p:sp>
        <p:nvSpPr>
          <p:cNvPr id="4" name="Text Placeholder 3">
            <a:extLst>
              <a:ext uri="{FF2B5EF4-FFF2-40B4-BE49-F238E27FC236}">
                <a16:creationId xmlns:a16="http://schemas.microsoft.com/office/drawing/2014/main" id="{174D789C-28D1-4B4D-8AFD-142DB9580EC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73827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698D8-6246-4356-9A4A-D7DD7E6BCA2A}"/>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3C5F35A4-5D7B-4039-92F3-440393F7CAB1}"/>
              </a:ext>
            </a:extLst>
          </p:cNvPr>
          <p:cNvGraphicFramePr>
            <a:graphicFrameLocks noGrp="1"/>
          </p:cNvGraphicFramePr>
          <p:nvPr>
            <p:ph type="tbl" sz="quarter" idx="13"/>
            <p:extLst>
              <p:ext uri="{D42A27DB-BD31-4B8C-83A1-F6EECF244321}">
                <p14:modId xmlns:p14="http://schemas.microsoft.com/office/powerpoint/2010/main" val="1875950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9180151"/>
                    </a:ext>
                  </a:extLst>
                </a:gridCol>
                <a:gridCol w="658368">
                  <a:extLst>
                    <a:ext uri="{9D8B030D-6E8A-4147-A177-3AD203B41FA5}">
                      <a16:colId xmlns:a16="http://schemas.microsoft.com/office/drawing/2014/main" val="3733601480"/>
                    </a:ext>
                  </a:extLst>
                </a:gridCol>
                <a:gridCol w="658368">
                  <a:extLst>
                    <a:ext uri="{9D8B030D-6E8A-4147-A177-3AD203B41FA5}">
                      <a16:colId xmlns:a16="http://schemas.microsoft.com/office/drawing/2014/main" val="72880348"/>
                    </a:ext>
                  </a:extLst>
                </a:gridCol>
                <a:gridCol w="658368">
                  <a:extLst>
                    <a:ext uri="{9D8B030D-6E8A-4147-A177-3AD203B41FA5}">
                      <a16:colId xmlns:a16="http://schemas.microsoft.com/office/drawing/2014/main" val="4221312579"/>
                    </a:ext>
                  </a:extLst>
                </a:gridCol>
                <a:gridCol w="658368">
                  <a:extLst>
                    <a:ext uri="{9D8B030D-6E8A-4147-A177-3AD203B41FA5}">
                      <a16:colId xmlns:a16="http://schemas.microsoft.com/office/drawing/2014/main" val="928197115"/>
                    </a:ext>
                  </a:extLst>
                </a:gridCol>
                <a:gridCol w="658368">
                  <a:extLst>
                    <a:ext uri="{9D8B030D-6E8A-4147-A177-3AD203B41FA5}">
                      <a16:colId xmlns:a16="http://schemas.microsoft.com/office/drawing/2014/main" val="3685404592"/>
                    </a:ext>
                  </a:extLst>
                </a:gridCol>
                <a:gridCol w="658368">
                  <a:extLst>
                    <a:ext uri="{9D8B030D-6E8A-4147-A177-3AD203B41FA5}">
                      <a16:colId xmlns:a16="http://schemas.microsoft.com/office/drawing/2014/main" val="3353311750"/>
                    </a:ext>
                  </a:extLst>
                </a:gridCol>
                <a:gridCol w="658368">
                  <a:extLst>
                    <a:ext uri="{9D8B030D-6E8A-4147-A177-3AD203B41FA5}">
                      <a16:colId xmlns:a16="http://schemas.microsoft.com/office/drawing/2014/main" val="2021668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6860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- 2017-10-11 11:04:26</a:t>
                      </a:r>
                      <a:r>
                        <a:rPr kumimoji="0" lang="es-ES" sz="1000" b="0" i="0" u="none" strike="noStrike" kern="1200" cap="none" spc="0" normalizeH="0" baseline="0" noProof="0">
                          <a:ln>
                            <a:noFill/>
                          </a:ln>
                          <a:solidFill>
                            <a:prstClr val="black"/>
                          </a:solidFill>
                          <a:effectLst/>
                          <a:uLnTx/>
                          <a:uFillTx/>
                          <a:latin typeface="+mn-lt"/>
                          <a:ea typeface="+mn-ea"/>
                          <a:cs typeface="+mn-cs"/>
                        </a:rPr>
                        <a:t>
Esta mañana Miguel, el ministro de Salud provincial, me mandó esta foto y quería compartirla con ustedes. Les presento a Jesica, la primera bebé nacida en el nuevo hospital de #Ceres. No es hermosa? Un fuerte abrazo a su mamá y a todo el personal del hospital!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5504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- 2017-10-17 17:35:01</a:t>
                      </a:r>
                      <a:r>
                        <a:rPr kumimoji="0" lang="es-ES" sz="1000" b="0" i="0" u="none" strike="noStrike" kern="1200" cap="none" spc="0" normalizeH="0" baseline="0" noProof="0">
                          <a:ln>
                            <a:noFill/>
                          </a:ln>
                          <a:solidFill>
                            <a:prstClr val="black"/>
                          </a:solidFill>
                          <a:effectLst/>
                          <a:uLnTx/>
                          <a:uFillTx/>
                          <a:latin typeface="+mn-lt"/>
                          <a:ea typeface="+mn-ea"/>
                          <a:cs typeface="+mn-cs"/>
                        </a:rPr>
                        <a:t>
UN CLÁSICO DE RECONQUISTA
Ya estuve 17 veces en Reconquista, por distintos motivos, pero el domingo fui para disfrutar del Concurso Argentino de Pesca del Surubí. En ningún otro lugar hay un concurso así, que además muestra todo el potencial turístico del norte santafesino. ¡Felicitaciones a los ganadores!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7279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- 2017-10-05 14:09:28</a:t>
                      </a:r>
                      <a:r>
                        <a:rPr kumimoji="0" lang="es-ES" sz="1000" b="0" i="0" u="none" strike="noStrike" kern="1200" cap="none" spc="0" normalizeH="0" baseline="0" noProof="0">
                          <a:ln>
                            <a:noFill/>
                          </a:ln>
                          <a:solidFill>
                            <a:prstClr val="black"/>
                          </a:solidFill>
                          <a:effectLst/>
                          <a:uLnTx/>
                          <a:uFillTx/>
                          <a:latin typeface="+mn-lt"/>
                          <a:ea typeface="+mn-ea"/>
                          <a:cs typeface="+mn-cs"/>
                        </a:rPr>
                        <a:t>
SIN REPETIR Y SIN SOPLAR!
Nombren obras en rutas que se estén haciendo en toda la provincia...
Ellos me mandaron sus videos, animate vos también y poné tu video en los comentarios👇
❗Todas estas obras las estamos haciendo con nuestros propios recursos! #SantaFeVaPorBuenCamino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708578"/>
                  </a:ext>
                </a:extLst>
              </a:tr>
            </a:tbl>
          </a:graphicData>
        </a:graphic>
      </p:graphicFrame>
      <p:sp>
        <p:nvSpPr>
          <p:cNvPr id="4" name="Text Placeholder 3">
            <a:extLst>
              <a:ext uri="{FF2B5EF4-FFF2-40B4-BE49-F238E27FC236}">
                <a16:creationId xmlns:a16="http://schemas.microsoft.com/office/drawing/2014/main" id="{D53E1E02-C297-4E06-9A67-7C462FA5240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07344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D936F-AA55-4B64-AF2C-980BFE32EE5F}"/>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5A4F0595-C3CF-4321-9987-E5E1D838D078}"/>
              </a:ext>
            </a:extLst>
          </p:cNvPr>
          <p:cNvGraphicFramePr>
            <a:graphicFrameLocks noGrp="1"/>
          </p:cNvGraphicFramePr>
          <p:nvPr>
            <p:ph type="tbl" sz="quarter" idx="13"/>
            <p:extLst>
              <p:ext uri="{D42A27DB-BD31-4B8C-83A1-F6EECF244321}">
                <p14:modId xmlns:p14="http://schemas.microsoft.com/office/powerpoint/2010/main" val="2042923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91729703"/>
                    </a:ext>
                  </a:extLst>
                </a:gridCol>
                <a:gridCol w="658368">
                  <a:extLst>
                    <a:ext uri="{9D8B030D-6E8A-4147-A177-3AD203B41FA5}">
                      <a16:colId xmlns:a16="http://schemas.microsoft.com/office/drawing/2014/main" val="3739234531"/>
                    </a:ext>
                  </a:extLst>
                </a:gridCol>
                <a:gridCol w="658368">
                  <a:extLst>
                    <a:ext uri="{9D8B030D-6E8A-4147-A177-3AD203B41FA5}">
                      <a16:colId xmlns:a16="http://schemas.microsoft.com/office/drawing/2014/main" val="2608296877"/>
                    </a:ext>
                  </a:extLst>
                </a:gridCol>
                <a:gridCol w="658368">
                  <a:extLst>
                    <a:ext uri="{9D8B030D-6E8A-4147-A177-3AD203B41FA5}">
                      <a16:colId xmlns:a16="http://schemas.microsoft.com/office/drawing/2014/main" val="2724641221"/>
                    </a:ext>
                  </a:extLst>
                </a:gridCol>
                <a:gridCol w="658368">
                  <a:extLst>
                    <a:ext uri="{9D8B030D-6E8A-4147-A177-3AD203B41FA5}">
                      <a16:colId xmlns:a16="http://schemas.microsoft.com/office/drawing/2014/main" val="3727212413"/>
                    </a:ext>
                  </a:extLst>
                </a:gridCol>
                <a:gridCol w="658368">
                  <a:extLst>
                    <a:ext uri="{9D8B030D-6E8A-4147-A177-3AD203B41FA5}">
                      <a16:colId xmlns:a16="http://schemas.microsoft.com/office/drawing/2014/main" val="132196595"/>
                    </a:ext>
                  </a:extLst>
                </a:gridCol>
                <a:gridCol w="658368">
                  <a:extLst>
                    <a:ext uri="{9D8B030D-6E8A-4147-A177-3AD203B41FA5}">
                      <a16:colId xmlns:a16="http://schemas.microsoft.com/office/drawing/2014/main" val="2100643440"/>
                    </a:ext>
                  </a:extLst>
                </a:gridCol>
                <a:gridCol w="658368">
                  <a:extLst>
                    <a:ext uri="{9D8B030D-6E8A-4147-A177-3AD203B41FA5}">
                      <a16:colId xmlns:a16="http://schemas.microsoft.com/office/drawing/2014/main" val="3088453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2987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- 2017-10-02 14:21:20</a:t>
                      </a:r>
                      <a:r>
                        <a:rPr kumimoji="0" lang="es-ES" sz="1000" b="0" i="0" u="none" strike="noStrike" kern="1200" cap="none" spc="0" normalizeH="0" baseline="0" noProof="0">
                          <a:ln>
                            <a:noFill/>
                          </a:ln>
                          <a:solidFill>
                            <a:prstClr val="black"/>
                          </a:solidFill>
                          <a:effectLst/>
                          <a:uLnTx/>
                          <a:uFillTx/>
                          <a:latin typeface="+mn-lt"/>
                          <a:ea typeface="+mn-ea"/>
                          <a:cs typeface="+mn-cs"/>
                        </a:rPr>
                        <a:t>
MÁS ESPACIOS PARA QUE DISFRUTEMOS TODOS 🌳
Con la inauguración del Parque Héroes de Malvinas sumamos 21 hectáreas de espacio público para que todos disfrutemos. Lo celebramos con una fiesta del pueblo para toda la familia, al ritmo de Los Palmeras y la Filármonica de Santa Fe. Contame si fuiste!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2908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- 2017-10-12 16:27:24</a:t>
                      </a:r>
                      <a:r>
                        <a:rPr kumimoji="0" lang="es-ES" sz="1000" b="0" i="0" u="none" strike="noStrike" kern="1200" cap="none" spc="0" normalizeH="0" baseline="0" noProof="0">
                          <a:ln>
                            <a:noFill/>
                          </a:ln>
                          <a:solidFill>
                            <a:prstClr val="black"/>
                          </a:solidFill>
                          <a:effectLst/>
                          <a:uLnTx/>
                          <a:uFillTx/>
                          <a:latin typeface="+mn-lt"/>
                          <a:ea typeface="+mn-ea"/>
                          <a:cs typeface="+mn-cs"/>
                        </a:rPr>
                        <a:t>
🚙 #GeneralMotors sigue confiando en Santa Fe y hará una gran inversión para la fabricación de un nuevo modelo en la planta de #Alvear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8666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- 2017-11-01 00:24:26</a:t>
                      </a:r>
                      <a:r>
                        <a:rPr kumimoji="0" lang="es-ES" sz="1000" b="0" i="0" u="none" strike="noStrike" kern="1200" cap="none" spc="0" normalizeH="0" baseline="0" noProof="0">
                          <a:ln>
                            <a:noFill/>
                          </a:ln>
                          <a:solidFill>
                            <a:prstClr val="black"/>
                          </a:solidFill>
                          <a:effectLst/>
                          <a:uLnTx/>
                          <a:uFillTx/>
                          <a:latin typeface="+mn-lt"/>
                          <a:ea typeface="+mn-ea"/>
                          <a:cs typeface="+mn-cs"/>
                        </a:rPr>
                        <a:t>
Mis condolencias a los familiares de los cinco conciudadanos, víctimas del brutal atentado terrorista en Nueva York.
El Gobierno de Santa Fe ha dispuesto duelo oficial por 48 horas y que la bandera nacional permanezca a media asta en todos los edificios públicos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45448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- 2017-10-03 11:00:00</a:t>
                      </a:r>
                      <a:r>
                        <a:rPr kumimoji="0" lang="es-ES" sz="1000" b="0" i="0" u="none" strike="noStrike" kern="1200" cap="none" spc="0" normalizeH="0" baseline="0" noProof="0">
                          <a:ln>
                            <a:noFill/>
                          </a:ln>
                          <a:solidFill>
                            <a:prstClr val="black"/>
                          </a:solidFill>
                          <a:effectLst/>
                          <a:uLnTx/>
                          <a:uFillTx/>
                          <a:latin typeface="+mn-lt"/>
                          <a:ea typeface="+mn-ea"/>
                          <a:cs typeface="+mn-cs"/>
                        </a:rPr>
                        <a:t>
¡En Rosario avanzan a muy buen ritmo las obras de Av. San Martin!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7340338"/>
                  </a:ext>
                </a:extLst>
              </a:tr>
            </a:tbl>
          </a:graphicData>
        </a:graphic>
      </p:graphicFrame>
      <p:sp>
        <p:nvSpPr>
          <p:cNvPr id="4" name="Text Placeholder 3">
            <a:extLst>
              <a:ext uri="{FF2B5EF4-FFF2-40B4-BE49-F238E27FC236}">
                <a16:creationId xmlns:a16="http://schemas.microsoft.com/office/drawing/2014/main" id="{8B0226D0-A65C-4A08-A810-2274FA75510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352544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D4E65-AB3B-4CED-B800-F41485BC6FF7}"/>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45327050-BB42-49D7-BCCE-48929309DCFE}"/>
              </a:ext>
            </a:extLst>
          </p:cNvPr>
          <p:cNvGraphicFramePr>
            <a:graphicFrameLocks noGrp="1"/>
          </p:cNvGraphicFramePr>
          <p:nvPr>
            <p:ph type="tbl" sz="quarter" idx="13"/>
            <p:extLst>
              <p:ext uri="{D42A27DB-BD31-4B8C-83A1-F6EECF244321}">
                <p14:modId xmlns:p14="http://schemas.microsoft.com/office/powerpoint/2010/main" val="325130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69448038"/>
                    </a:ext>
                  </a:extLst>
                </a:gridCol>
                <a:gridCol w="658368">
                  <a:extLst>
                    <a:ext uri="{9D8B030D-6E8A-4147-A177-3AD203B41FA5}">
                      <a16:colId xmlns:a16="http://schemas.microsoft.com/office/drawing/2014/main" val="1780726492"/>
                    </a:ext>
                  </a:extLst>
                </a:gridCol>
                <a:gridCol w="658368">
                  <a:extLst>
                    <a:ext uri="{9D8B030D-6E8A-4147-A177-3AD203B41FA5}">
                      <a16:colId xmlns:a16="http://schemas.microsoft.com/office/drawing/2014/main" val="957023506"/>
                    </a:ext>
                  </a:extLst>
                </a:gridCol>
                <a:gridCol w="658368">
                  <a:extLst>
                    <a:ext uri="{9D8B030D-6E8A-4147-A177-3AD203B41FA5}">
                      <a16:colId xmlns:a16="http://schemas.microsoft.com/office/drawing/2014/main" val="1062029922"/>
                    </a:ext>
                  </a:extLst>
                </a:gridCol>
                <a:gridCol w="658368">
                  <a:extLst>
                    <a:ext uri="{9D8B030D-6E8A-4147-A177-3AD203B41FA5}">
                      <a16:colId xmlns:a16="http://schemas.microsoft.com/office/drawing/2014/main" val="1715883153"/>
                    </a:ext>
                  </a:extLst>
                </a:gridCol>
                <a:gridCol w="658368">
                  <a:extLst>
                    <a:ext uri="{9D8B030D-6E8A-4147-A177-3AD203B41FA5}">
                      <a16:colId xmlns:a16="http://schemas.microsoft.com/office/drawing/2014/main" val="4088266817"/>
                    </a:ext>
                  </a:extLst>
                </a:gridCol>
                <a:gridCol w="658368">
                  <a:extLst>
                    <a:ext uri="{9D8B030D-6E8A-4147-A177-3AD203B41FA5}">
                      <a16:colId xmlns:a16="http://schemas.microsoft.com/office/drawing/2014/main" val="170855552"/>
                    </a:ext>
                  </a:extLst>
                </a:gridCol>
                <a:gridCol w="658368">
                  <a:extLst>
                    <a:ext uri="{9D8B030D-6E8A-4147-A177-3AD203B41FA5}">
                      <a16:colId xmlns:a16="http://schemas.microsoft.com/office/drawing/2014/main" val="680069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9811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- 2017-10-06 13:28:42</a:t>
                      </a:r>
                      <a:r>
                        <a:rPr kumimoji="0" lang="es-ES" sz="1000" b="0" i="0" u="none" strike="noStrike" kern="1200" cap="none" spc="0" normalizeH="0" baseline="0" noProof="0">
                          <a:ln>
                            <a:noFill/>
                          </a:ln>
                          <a:solidFill>
                            <a:prstClr val="black"/>
                          </a:solidFill>
                          <a:effectLst/>
                          <a:uLnTx/>
                          <a:uFillTx/>
                          <a:latin typeface="+mn-lt"/>
                          <a:ea typeface="+mn-ea"/>
                          <a:cs typeface="+mn-cs"/>
                        </a:rPr>
                        <a:t>
🏡📃En el barrio Santa Rita 160 familias ya cuentan con la seguridad de un techo propio! Llevamos entregadas 4000 escrituras en toda la provincia y seguimos trabajando para que sean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0658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- 2017-10-05 13:00:01</a:t>
                      </a:r>
                      <a:r>
                        <a:rPr kumimoji="0" lang="es-ES" sz="1000" b="0" i="0" u="none" strike="noStrike" kern="1200" cap="none" spc="0" normalizeH="0" baseline="0" noProof="0">
                          <a:ln>
                            <a:noFill/>
                          </a:ln>
                          <a:solidFill>
                            <a:prstClr val="black"/>
                          </a:solidFill>
                          <a:effectLst/>
                          <a:uLnTx/>
                          <a:uFillTx/>
                          <a:latin typeface="+mn-lt"/>
                          <a:ea typeface="+mn-ea"/>
                          <a:cs typeface="+mn-cs"/>
                        </a:rPr>
                        <a:t>
SANTA FE VA POR BUEN CAMINO
Sabías que estamos transformando 3000 km de rutas provinciales y lo estamos haciendo con nuestros propios recursos? Podemos estar muy orgullosos de lo que estamos logrando entre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748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- 2017-10-10 14:17:54</a:t>
                      </a:r>
                      <a:r>
                        <a:rPr kumimoji="0" lang="es-ES" sz="1000" b="0" i="0" u="none" strike="noStrike" kern="1200" cap="none" spc="0" normalizeH="0" baseline="0" noProof="0">
                          <a:ln>
                            <a:noFill/>
                          </a:ln>
                          <a:solidFill>
                            <a:prstClr val="black"/>
                          </a:solidFill>
                          <a:effectLst/>
                          <a:uLnTx/>
                          <a:uFillTx/>
                          <a:latin typeface="+mn-lt"/>
                          <a:ea typeface="+mn-ea"/>
                          <a:cs typeface="+mn-cs"/>
                        </a:rPr>
                        <a:t>
SÉ UN TURISTA EN TU CIUDAD
Cuando Emilio Jatón me acercó la idea de #TurismoEnMiCiudad para la ciudad de Santa Fe me pareció bárbara! Un programa para que cada barrio tenga la oportunidad de conocer y disfrutar lo que tenemos. El paseo en catamarán por nuestro río fue una primera experiencia que compartimos junto a un montón de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6966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- 2017-10-27 13:30:01</a:t>
                      </a:r>
                      <a:r>
                        <a:rPr kumimoji="0" lang="es-ES" sz="1000" b="0" i="0" u="none" strike="noStrike" kern="1200" cap="none" spc="0" normalizeH="0" baseline="0" noProof="0">
                          <a:ln>
                            <a:noFill/>
                          </a:ln>
                          <a:solidFill>
                            <a:prstClr val="black"/>
                          </a:solidFill>
                          <a:effectLst/>
                          <a:uLnTx/>
                          <a:uFillTx/>
                          <a:latin typeface="+mn-lt"/>
                          <a:ea typeface="+mn-ea"/>
                          <a:cs typeface="+mn-cs"/>
                        </a:rPr>
                        <a:t>
Sumamos nuevas herramientas y equipos para 34 centros de Atención Primaria de la provincia! Es importante seguir fortaleciendo nuestros centros de salud, para que puedan brindar mejor atención.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2256777"/>
                  </a:ext>
                </a:extLst>
              </a:tr>
            </a:tbl>
          </a:graphicData>
        </a:graphic>
      </p:graphicFrame>
      <p:sp>
        <p:nvSpPr>
          <p:cNvPr id="4" name="Text Placeholder 3">
            <a:extLst>
              <a:ext uri="{FF2B5EF4-FFF2-40B4-BE49-F238E27FC236}">
                <a16:creationId xmlns:a16="http://schemas.microsoft.com/office/drawing/2014/main" id="{77931B3F-C9F7-4EAD-9AFF-63D9AD9EBE0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114338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A3629-80ED-4CAD-86AF-11DCC31FB816}"/>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57287482-6AE2-4344-9AE6-B36451BBE60D}"/>
              </a:ext>
            </a:extLst>
          </p:cNvPr>
          <p:cNvGraphicFramePr>
            <a:graphicFrameLocks noGrp="1"/>
          </p:cNvGraphicFramePr>
          <p:nvPr>
            <p:ph type="tbl" sz="quarter" idx="13"/>
            <p:extLst>
              <p:ext uri="{D42A27DB-BD31-4B8C-83A1-F6EECF244321}">
                <p14:modId xmlns:p14="http://schemas.microsoft.com/office/powerpoint/2010/main" val="1297211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6836638"/>
                    </a:ext>
                  </a:extLst>
                </a:gridCol>
                <a:gridCol w="658368">
                  <a:extLst>
                    <a:ext uri="{9D8B030D-6E8A-4147-A177-3AD203B41FA5}">
                      <a16:colId xmlns:a16="http://schemas.microsoft.com/office/drawing/2014/main" val="421569364"/>
                    </a:ext>
                  </a:extLst>
                </a:gridCol>
                <a:gridCol w="658368">
                  <a:extLst>
                    <a:ext uri="{9D8B030D-6E8A-4147-A177-3AD203B41FA5}">
                      <a16:colId xmlns:a16="http://schemas.microsoft.com/office/drawing/2014/main" val="1665917681"/>
                    </a:ext>
                  </a:extLst>
                </a:gridCol>
                <a:gridCol w="658368">
                  <a:extLst>
                    <a:ext uri="{9D8B030D-6E8A-4147-A177-3AD203B41FA5}">
                      <a16:colId xmlns:a16="http://schemas.microsoft.com/office/drawing/2014/main" val="1645788595"/>
                    </a:ext>
                  </a:extLst>
                </a:gridCol>
                <a:gridCol w="658368">
                  <a:extLst>
                    <a:ext uri="{9D8B030D-6E8A-4147-A177-3AD203B41FA5}">
                      <a16:colId xmlns:a16="http://schemas.microsoft.com/office/drawing/2014/main" val="3974003351"/>
                    </a:ext>
                  </a:extLst>
                </a:gridCol>
                <a:gridCol w="658368">
                  <a:extLst>
                    <a:ext uri="{9D8B030D-6E8A-4147-A177-3AD203B41FA5}">
                      <a16:colId xmlns:a16="http://schemas.microsoft.com/office/drawing/2014/main" val="3470682779"/>
                    </a:ext>
                  </a:extLst>
                </a:gridCol>
                <a:gridCol w="658368">
                  <a:extLst>
                    <a:ext uri="{9D8B030D-6E8A-4147-A177-3AD203B41FA5}">
                      <a16:colId xmlns:a16="http://schemas.microsoft.com/office/drawing/2014/main" val="3352192112"/>
                    </a:ext>
                  </a:extLst>
                </a:gridCol>
                <a:gridCol w="658368">
                  <a:extLst>
                    <a:ext uri="{9D8B030D-6E8A-4147-A177-3AD203B41FA5}">
                      <a16:colId xmlns:a16="http://schemas.microsoft.com/office/drawing/2014/main" val="2687829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3085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- 2017-10-03 17:27:07</a:t>
                      </a:r>
                      <a:r>
                        <a:rPr kumimoji="0" lang="es-ES" sz="1000" b="0" i="0" u="none" strike="noStrike" kern="1200" cap="none" spc="0" normalizeH="0" baseline="0" noProof="0">
                          <a:ln>
                            <a:noFill/>
                          </a:ln>
                          <a:solidFill>
                            <a:prstClr val="black"/>
                          </a:solidFill>
                          <a:effectLst/>
                          <a:uLnTx/>
                          <a:uFillTx/>
                          <a:latin typeface="+mn-lt"/>
                          <a:ea typeface="+mn-ea"/>
                          <a:cs typeface="+mn-cs"/>
                        </a:rPr>
                        <a:t>
MÁS SALUD PARA GÁLVEZ
Ya está inaugurado el Centro de Atención Primaria N 81! Estos centros son lugares pensados para estar cerca tuyo, para que tengas una atención más rápida. Seguimos construyendo un sistema de salud para todos los santafesinos!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3779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Miguel Lifschitz - 2017-10-08 18:01:14</a:t>
                      </a:r>
                      <a:r>
                        <a:rPr kumimoji="0" lang="es-ES" sz="1000" b="0" i="0" u="none" strike="noStrike" kern="1200" cap="none" spc="0" normalizeH="0" baseline="0" noProof="0">
                          <a:ln>
                            <a:noFill/>
                          </a:ln>
                          <a:solidFill>
                            <a:prstClr val="black"/>
                          </a:solidFill>
                          <a:effectLst/>
                          <a:uLnTx/>
                          <a:uFillTx/>
                          <a:latin typeface="+mn-lt"/>
                          <a:ea typeface="+mn-ea"/>
                          <a:cs typeface="+mn-cs"/>
                        </a:rPr>
                        <a:t>
Recorrimos la nueva Av. Rivarola que quedó hermosa y lo festejamos junto a los vecinos de barrio Godoy!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0013337"/>
                  </a:ext>
                </a:extLst>
              </a:tr>
            </a:tbl>
          </a:graphicData>
        </a:graphic>
      </p:graphicFrame>
      <p:sp>
        <p:nvSpPr>
          <p:cNvPr id="4" name="Text Placeholder 3">
            <a:extLst>
              <a:ext uri="{FF2B5EF4-FFF2-40B4-BE49-F238E27FC236}">
                <a16:creationId xmlns:a16="http://schemas.microsoft.com/office/drawing/2014/main" id="{4E75E3BB-BBED-4E8E-8D1B-5108F98607D4}"/>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725295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5E6F3-FFA9-478B-BD42-A6EDBFA23A93}"/>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F1CD2233-0FF8-4163-8E85-0208F4F5F45A}"/>
              </a:ext>
            </a:extLst>
          </p:cNvPr>
          <p:cNvGraphicFramePr>
            <a:graphicFrameLocks noGrp="1"/>
          </p:cNvGraphicFramePr>
          <p:nvPr>
            <p:ph type="chart" sz="quarter" idx="13"/>
            <p:extLst>
              <p:ext uri="{D42A27DB-BD31-4B8C-83A1-F6EECF244321}">
                <p14:modId xmlns:p14="http://schemas.microsoft.com/office/powerpoint/2010/main" val="15386035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0F0D86-C858-4A4F-BC2A-AF01DF8981C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5DF85B5-AEA4-490F-8D56-85D0E91D13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2472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AE4C3-A201-4D65-9215-BB9629B15A9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3D4BC382-247F-4B21-AD65-639EDBD2E914}"/>
              </a:ext>
            </a:extLst>
          </p:cNvPr>
          <p:cNvGraphicFramePr>
            <a:graphicFrameLocks noGrp="1"/>
          </p:cNvGraphicFramePr>
          <p:nvPr>
            <p:ph type="chart" sz="quarter" idx="13"/>
            <p:extLst>
              <p:ext uri="{D42A27DB-BD31-4B8C-83A1-F6EECF244321}">
                <p14:modId xmlns:p14="http://schemas.microsoft.com/office/powerpoint/2010/main" val="3080145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9DC7CC-5850-421B-9D65-3A46CCEFDC8E}"/>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294E00AC-191F-4DE7-8098-27A6559200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4078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AF43F-0E6B-427A-9294-680D1926BA42}"/>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158EFB8-265B-4ADF-BFFB-B71D0122C8FD}"/>
              </a:ext>
            </a:extLst>
          </p:cNvPr>
          <p:cNvGraphicFramePr>
            <a:graphicFrameLocks noGrp="1"/>
          </p:cNvGraphicFramePr>
          <p:nvPr>
            <p:ph type="chart" sz="quarter" idx="13"/>
            <p:extLst>
              <p:ext uri="{D42A27DB-BD31-4B8C-83A1-F6EECF244321}">
                <p14:modId xmlns:p14="http://schemas.microsoft.com/office/powerpoint/2010/main" val="3658068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DA0F6-EF3C-4E26-AFB1-FF3BE5FEC22C}"/>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A9BF83DF-88DB-4DFD-82EC-A2A71430C7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326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43561-A250-4D6C-86B1-729220BC50F7}"/>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08C0534E-9665-4532-BB63-E630886CEC39}"/>
              </a:ext>
            </a:extLst>
          </p:cNvPr>
          <p:cNvGraphicFramePr>
            <a:graphicFrameLocks noGrp="1"/>
          </p:cNvGraphicFramePr>
          <p:nvPr>
            <p:ph type="chart" sz="quarter" idx="13"/>
            <p:extLst>
              <p:ext uri="{D42A27DB-BD31-4B8C-83A1-F6EECF244321}">
                <p14:modId xmlns:p14="http://schemas.microsoft.com/office/powerpoint/2010/main" val="38395375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3E106D-21A8-4C7C-83BA-6D345A03FFDA}"/>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D73180D-DEE3-480D-A4F5-7237DEF911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764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570F-E582-4ED8-A03D-E3BA98ED1194}"/>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DED6F64D-8DDB-4F79-9A3A-06B0C60F7068}"/>
              </a:ext>
            </a:extLst>
          </p:cNvPr>
          <p:cNvGraphicFramePr>
            <a:graphicFrameLocks noGrp="1"/>
          </p:cNvGraphicFramePr>
          <p:nvPr>
            <p:ph type="chart" sz="quarter" idx="13"/>
            <p:extLst>
              <p:ext uri="{D42A27DB-BD31-4B8C-83A1-F6EECF244321}">
                <p14:modId xmlns:p14="http://schemas.microsoft.com/office/powerpoint/2010/main" val="25842577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0AC940-43F2-46DB-87BE-DF00541C7AA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6B37F9C-B472-46AA-B918-BEC4291657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9451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8E8D3-A117-42BA-BF70-BC796CF9F71C}"/>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45A94272-D03D-4DE4-9D8D-6FE747ADD38D}"/>
              </a:ext>
            </a:extLst>
          </p:cNvPr>
          <p:cNvGraphicFramePr>
            <a:graphicFrameLocks noGrp="1"/>
          </p:cNvGraphicFramePr>
          <p:nvPr>
            <p:ph type="chart" sz="quarter" idx="13"/>
            <p:extLst>
              <p:ext uri="{D42A27DB-BD31-4B8C-83A1-F6EECF244321}">
                <p14:modId xmlns:p14="http://schemas.microsoft.com/office/powerpoint/2010/main" val="3381574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D015D8-814A-46ED-8557-CB6281163F1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BF2AECFC-8439-4208-A034-F49E575DDD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222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E30F3-7034-4F3F-A7B5-0B7F22ED89CE}"/>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6C6DD46D-02A3-42A1-AE4B-929736A2D2A8}"/>
              </a:ext>
            </a:extLst>
          </p:cNvPr>
          <p:cNvGraphicFramePr>
            <a:graphicFrameLocks noGrp="1"/>
          </p:cNvGraphicFramePr>
          <p:nvPr>
            <p:ph type="chart" sz="quarter" idx="13"/>
            <p:extLst>
              <p:ext uri="{D42A27DB-BD31-4B8C-83A1-F6EECF244321}">
                <p14:modId xmlns:p14="http://schemas.microsoft.com/office/powerpoint/2010/main" val="491972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D16360-3695-4ABB-9363-FCF8BD7748C2}"/>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1461CE3-301F-46A2-8136-8545432E6F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26767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E9925-1D7E-42BA-8D8D-8C0645A198B9}"/>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A960ED8-A4AE-477D-8E02-BD4BF5E8FFED}"/>
              </a:ext>
            </a:extLst>
          </p:cNvPr>
          <p:cNvGraphicFramePr>
            <a:graphicFrameLocks noGrp="1"/>
          </p:cNvGraphicFramePr>
          <p:nvPr>
            <p:ph type="chart" sz="quarter" idx="13"/>
            <p:extLst>
              <p:ext uri="{D42A27DB-BD31-4B8C-83A1-F6EECF244321}">
                <p14:modId xmlns:p14="http://schemas.microsoft.com/office/powerpoint/2010/main" val="685627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4066E-6A3F-444A-BF67-6E64A6501F1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E39F68F-7B32-41C8-B1E9-BFBB9B2C5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5954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351D-E748-49F0-AB57-4497B2E27FE8}"/>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D2D854F1-9EF8-46DD-BAA9-59D6A5A59296}"/>
              </a:ext>
            </a:extLst>
          </p:cNvPr>
          <p:cNvGraphicFramePr>
            <a:graphicFrameLocks noGrp="1"/>
          </p:cNvGraphicFramePr>
          <p:nvPr>
            <p:ph type="tbl" sz="quarter" idx="13"/>
            <p:extLst>
              <p:ext uri="{D42A27DB-BD31-4B8C-83A1-F6EECF244321}">
                <p14:modId xmlns:p14="http://schemas.microsoft.com/office/powerpoint/2010/main" val="3349369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9865939"/>
                    </a:ext>
                  </a:extLst>
                </a:gridCol>
                <a:gridCol w="2468880">
                  <a:extLst>
                    <a:ext uri="{9D8B030D-6E8A-4147-A177-3AD203B41FA5}">
                      <a16:colId xmlns:a16="http://schemas.microsoft.com/office/drawing/2014/main" val="4285486836"/>
                    </a:ext>
                  </a:extLst>
                </a:gridCol>
                <a:gridCol w="822960">
                  <a:extLst>
                    <a:ext uri="{9D8B030D-6E8A-4147-A177-3AD203B41FA5}">
                      <a16:colId xmlns:a16="http://schemas.microsoft.com/office/drawing/2014/main" val="1755699332"/>
                    </a:ext>
                  </a:extLst>
                </a:gridCol>
                <a:gridCol w="822960">
                  <a:extLst>
                    <a:ext uri="{9D8B030D-6E8A-4147-A177-3AD203B41FA5}">
                      <a16:colId xmlns:a16="http://schemas.microsoft.com/office/drawing/2014/main" val="1089635950"/>
                    </a:ext>
                  </a:extLst>
                </a:gridCol>
                <a:gridCol w="822960">
                  <a:extLst>
                    <a:ext uri="{9D8B030D-6E8A-4147-A177-3AD203B41FA5}">
                      <a16:colId xmlns:a16="http://schemas.microsoft.com/office/drawing/2014/main" val="371596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02694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Lorena Giecco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53460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Beka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497494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Damian Delpiccolo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2160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Luciano Ugolini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30630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Elda Clementel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771293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 Enrique Turchio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44931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Lilian Perez Gonzalez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946696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Nelly Galizzi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129901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Pablo Guglielmino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0192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Charo Alvarez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016480640"/>
                  </a:ext>
                </a:extLst>
              </a:tr>
            </a:tbl>
          </a:graphicData>
        </a:graphic>
      </p:graphicFrame>
      <p:sp>
        <p:nvSpPr>
          <p:cNvPr id="4" name="Text Placeholder 3">
            <a:extLst>
              <a:ext uri="{FF2B5EF4-FFF2-40B4-BE49-F238E27FC236}">
                <a16:creationId xmlns:a16="http://schemas.microsoft.com/office/drawing/2014/main" id="{590FD61F-C5FF-4E43-84CD-20300BED0AF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48177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4A65A-FD8D-45EF-85F6-BF87335B87AF}"/>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679ED5D0-A022-4E02-BB8E-87595FE4950D}"/>
              </a:ext>
            </a:extLst>
          </p:cNvPr>
          <p:cNvGraphicFramePr>
            <a:graphicFrameLocks noGrp="1"/>
          </p:cNvGraphicFramePr>
          <p:nvPr>
            <p:ph type="tbl" sz="quarter" idx="13"/>
            <p:extLst>
              <p:ext uri="{D42A27DB-BD31-4B8C-83A1-F6EECF244321}">
                <p14:modId xmlns:p14="http://schemas.microsoft.com/office/powerpoint/2010/main" val="900396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34908383"/>
                    </a:ext>
                  </a:extLst>
                </a:gridCol>
                <a:gridCol w="2468880">
                  <a:extLst>
                    <a:ext uri="{9D8B030D-6E8A-4147-A177-3AD203B41FA5}">
                      <a16:colId xmlns:a16="http://schemas.microsoft.com/office/drawing/2014/main" val="3493491193"/>
                    </a:ext>
                  </a:extLst>
                </a:gridCol>
                <a:gridCol w="822960">
                  <a:extLst>
                    <a:ext uri="{9D8B030D-6E8A-4147-A177-3AD203B41FA5}">
                      <a16:colId xmlns:a16="http://schemas.microsoft.com/office/drawing/2014/main" val="3576126636"/>
                    </a:ext>
                  </a:extLst>
                </a:gridCol>
                <a:gridCol w="822960">
                  <a:extLst>
                    <a:ext uri="{9D8B030D-6E8A-4147-A177-3AD203B41FA5}">
                      <a16:colId xmlns:a16="http://schemas.microsoft.com/office/drawing/2014/main" val="3002893018"/>
                    </a:ext>
                  </a:extLst>
                </a:gridCol>
                <a:gridCol w="822960">
                  <a:extLst>
                    <a:ext uri="{9D8B030D-6E8A-4147-A177-3AD203B41FA5}">
                      <a16:colId xmlns:a16="http://schemas.microsoft.com/office/drawing/2014/main" val="279783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10384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Leandro Bordino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904849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Berta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4423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Marcos Omar Luechesi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97370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Ramona Leon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073023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Lázaro Nicolás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Lifschitz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544537201"/>
                  </a:ext>
                </a:extLst>
              </a:tr>
            </a:tbl>
          </a:graphicData>
        </a:graphic>
      </p:graphicFrame>
      <p:sp>
        <p:nvSpPr>
          <p:cNvPr id="4" name="Text Placeholder 3">
            <a:extLst>
              <a:ext uri="{FF2B5EF4-FFF2-40B4-BE49-F238E27FC236}">
                <a16:creationId xmlns:a16="http://schemas.microsoft.com/office/drawing/2014/main" id="{11F610D3-87F6-48D3-9039-636F2E16906C}"/>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666336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5969A-E23F-4A54-A049-93EEEC9000B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D20B9838-CC6C-43AB-95D7-CC8D232B59F1}"/>
              </a:ext>
            </a:extLst>
          </p:cNvPr>
          <p:cNvGraphicFramePr>
            <a:graphicFrameLocks noGrp="1"/>
          </p:cNvGraphicFramePr>
          <p:nvPr>
            <p:ph type="chart" sz="quarter" idx="13"/>
            <p:extLst>
              <p:ext uri="{D42A27DB-BD31-4B8C-83A1-F6EECF244321}">
                <p14:modId xmlns:p14="http://schemas.microsoft.com/office/powerpoint/2010/main" val="811562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C80202-3CA6-4E12-81F3-E29FE7BCC1C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8F8132DA-8182-48F0-81CB-C814980589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85811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881</Words>
  <Application>Microsoft Office PowerPoint</Application>
  <PresentationFormat>On-screen Show (4:3)</PresentationFormat>
  <Paragraphs>435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2017-11-02T21:08:21Z</dcterms:created>
  <dcterms:modified xsi:type="dcterms:W3CDTF">2017-11-02T21:09:04Z</dcterms:modified>
</cp:coreProperties>
</file>