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72062</c:v>
                </c:pt>
                <c:pt idx="1">
                  <c:v>72117</c:v>
                </c:pt>
                <c:pt idx="2">
                  <c:v>72148</c:v>
                </c:pt>
                <c:pt idx="3">
                  <c:v>72182</c:v>
                </c:pt>
                <c:pt idx="4">
                  <c:v>72234</c:v>
                </c:pt>
                <c:pt idx="5">
                  <c:v>72276</c:v>
                </c:pt>
                <c:pt idx="6">
                  <c:v>72304</c:v>
                </c:pt>
                <c:pt idx="7">
                  <c:v>72327</c:v>
                </c:pt>
                <c:pt idx="8">
                  <c:v>72470</c:v>
                </c:pt>
                <c:pt idx="9">
                  <c:v>72694</c:v>
                </c:pt>
                <c:pt idx="10">
                  <c:v>72954</c:v>
                </c:pt>
                <c:pt idx="11">
                  <c:v>73121</c:v>
                </c:pt>
                <c:pt idx="12">
                  <c:v>73294</c:v>
                </c:pt>
                <c:pt idx="13">
                  <c:v>73485</c:v>
                </c:pt>
                <c:pt idx="14">
                  <c:v>73683</c:v>
                </c:pt>
                <c:pt idx="15">
                  <c:v>73878</c:v>
                </c:pt>
                <c:pt idx="16">
                  <c:v>74150</c:v>
                </c:pt>
                <c:pt idx="17">
                  <c:v>74422</c:v>
                </c:pt>
                <c:pt idx="18">
                  <c:v>74566</c:v>
                </c:pt>
                <c:pt idx="19">
                  <c:v>74624</c:v>
                </c:pt>
                <c:pt idx="20">
                  <c:v>74660</c:v>
                </c:pt>
                <c:pt idx="21">
                  <c:v>74704</c:v>
                </c:pt>
                <c:pt idx="22">
                  <c:v>74777</c:v>
                </c:pt>
                <c:pt idx="23">
                  <c:v>74857</c:v>
                </c:pt>
                <c:pt idx="24">
                  <c:v>74988</c:v>
                </c:pt>
                <c:pt idx="25">
                  <c:v>75064</c:v>
                </c:pt>
                <c:pt idx="26">
                  <c:v>75222</c:v>
                </c:pt>
                <c:pt idx="27">
                  <c:v>75340</c:v>
                </c:pt>
                <c:pt idx="28">
                  <c:v>75517</c:v>
                </c:pt>
                <c:pt idx="29">
                  <c:v>75674</c:v>
                </c:pt>
              </c:numCache>
            </c:numRef>
          </c:val>
          <c:smooth val="0"/>
          <c:extLst>
            <c:ext xmlns:c16="http://schemas.microsoft.com/office/drawing/2014/chart" uri="{C3380CC4-5D6E-409C-BE32-E72D297353CC}">
              <c16:uniqueId val="{00000000-A2C5-4720-93E4-FE76EAA47234}"/>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148832</c:v>
                </c:pt>
                <c:pt idx="1">
                  <c:v>148869</c:v>
                </c:pt>
                <c:pt idx="2">
                  <c:v>148900</c:v>
                </c:pt>
                <c:pt idx="3">
                  <c:v>148974</c:v>
                </c:pt>
                <c:pt idx="4">
                  <c:v>149021</c:v>
                </c:pt>
                <c:pt idx="5">
                  <c:v>149224</c:v>
                </c:pt>
                <c:pt idx="6">
                  <c:v>149495</c:v>
                </c:pt>
                <c:pt idx="7">
                  <c:v>149616</c:v>
                </c:pt>
                <c:pt idx="8">
                  <c:v>149714</c:v>
                </c:pt>
                <c:pt idx="9">
                  <c:v>149822</c:v>
                </c:pt>
                <c:pt idx="10">
                  <c:v>149959</c:v>
                </c:pt>
                <c:pt idx="11">
                  <c:v>150134</c:v>
                </c:pt>
                <c:pt idx="12">
                  <c:v>150227</c:v>
                </c:pt>
                <c:pt idx="13">
                  <c:v>150301</c:v>
                </c:pt>
                <c:pt idx="14">
                  <c:v>150340</c:v>
                </c:pt>
                <c:pt idx="15">
                  <c:v>150380</c:v>
                </c:pt>
                <c:pt idx="16">
                  <c:v>150418</c:v>
                </c:pt>
                <c:pt idx="17">
                  <c:v>150476</c:v>
                </c:pt>
                <c:pt idx="18">
                  <c:v>150570</c:v>
                </c:pt>
                <c:pt idx="19">
                  <c:v>150920</c:v>
                </c:pt>
                <c:pt idx="20">
                  <c:v>151375</c:v>
                </c:pt>
                <c:pt idx="21">
                  <c:v>151633</c:v>
                </c:pt>
                <c:pt idx="22">
                  <c:v>151936</c:v>
                </c:pt>
                <c:pt idx="23">
                  <c:v>154239</c:v>
                </c:pt>
                <c:pt idx="24">
                  <c:v>156949</c:v>
                </c:pt>
                <c:pt idx="25">
                  <c:v>158263</c:v>
                </c:pt>
                <c:pt idx="26">
                  <c:v>159669</c:v>
                </c:pt>
                <c:pt idx="27">
                  <c:v>160795</c:v>
                </c:pt>
                <c:pt idx="28">
                  <c:v>161855</c:v>
                </c:pt>
                <c:pt idx="29">
                  <c:v>162279</c:v>
                </c:pt>
              </c:numCache>
            </c:numRef>
          </c:val>
          <c:smooth val="0"/>
          <c:extLst>
            <c:ext xmlns:c16="http://schemas.microsoft.com/office/drawing/2014/chart" uri="{C3380CC4-5D6E-409C-BE32-E72D297353CC}">
              <c16:uniqueId val="{00000001-A2C5-4720-93E4-FE76EAA47234}"/>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Sheet1!$D$2:$D$31</c:f>
              <c:numCache>
                <c:formatCode>General</c:formatCode>
                <c:ptCount val="30"/>
                <c:pt idx="0">
                  <c:v>9835</c:v>
                </c:pt>
                <c:pt idx="1">
                  <c:v>9839</c:v>
                </c:pt>
                <c:pt idx="2">
                  <c:v>9846</c:v>
                </c:pt>
                <c:pt idx="3">
                  <c:v>9847</c:v>
                </c:pt>
                <c:pt idx="4">
                  <c:v>9854</c:v>
                </c:pt>
                <c:pt idx="5">
                  <c:v>9857</c:v>
                </c:pt>
                <c:pt idx="6">
                  <c:v>9864</c:v>
                </c:pt>
                <c:pt idx="7">
                  <c:v>9895</c:v>
                </c:pt>
                <c:pt idx="8">
                  <c:v>9916</c:v>
                </c:pt>
                <c:pt idx="9">
                  <c:v>9922</c:v>
                </c:pt>
                <c:pt idx="10">
                  <c:v>9923</c:v>
                </c:pt>
                <c:pt idx="11">
                  <c:v>9931</c:v>
                </c:pt>
                <c:pt idx="12">
                  <c:v>9940</c:v>
                </c:pt>
                <c:pt idx="13">
                  <c:v>9953</c:v>
                </c:pt>
                <c:pt idx="14">
                  <c:v>9958</c:v>
                </c:pt>
                <c:pt idx="15">
                  <c:v>9961</c:v>
                </c:pt>
                <c:pt idx="16">
                  <c:v>9968</c:v>
                </c:pt>
                <c:pt idx="17">
                  <c:v>9973</c:v>
                </c:pt>
                <c:pt idx="18">
                  <c:v>9984</c:v>
                </c:pt>
                <c:pt idx="19">
                  <c:v>9988</c:v>
                </c:pt>
                <c:pt idx="20">
                  <c:v>9988</c:v>
                </c:pt>
                <c:pt idx="21">
                  <c:v>10004</c:v>
                </c:pt>
                <c:pt idx="22">
                  <c:v>10070</c:v>
                </c:pt>
                <c:pt idx="23">
                  <c:v>10136</c:v>
                </c:pt>
                <c:pt idx="24">
                  <c:v>10158</c:v>
                </c:pt>
                <c:pt idx="25">
                  <c:v>10194</c:v>
                </c:pt>
                <c:pt idx="26">
                  <c:v>10268</c:v>
                </c:pt>
                <c:pt idx="27">
                  <c:v>10285</c:v>
                </c:pt>
                <c:pt idx="28">
                  <c:v>10289</c:v>
                </c:pt>
                <c:pt idx="29">
                  <c:v>10303</c:v>
                </c:pt>
              </c:numCache>
            </c:numRef>
          </c:val>
          <c:smooth val="0"/>
          <c:extLst>
            <c:ext xmlns:c16="http://schemas.microsoft.com/office/drawing/2014/chart" uri="{C3380CC4-5D6E-409C-BE32-E72D297353CC}">
              <c16:uniqueId val="{00000002-A2C5-4720-93E4-FE76EAA47234}"/>
            </c:ext>
          </c:extLst>
        </c:ser>
        <c:dLbls>
          <c:showLegendKey val="0"/>
          <c:showVal val="0"/>
          <c:showCatName val="0"/>
          <c:showSerName val="0"/>
          <c:showPercent val="0"/>
          <c:showBubbleSize val="0"/>
        </c:dLbls>
        <c:smooth val="0"/>
        <c:axId val="228535544"/>
        <c:axId val="226019568"/>
      </c:lineChart>
      <c:dateAx>
        <c:axId val="228535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019568"/>
        <c:crosses val="autoZero"/>
        <c:auto val="1"/>
        <c:lblOffset val="100"/>
        <c:baseTimeUnit val="days"/>
      </c:dateAx>
      <c:valAx>
        <c:axId val="226019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535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46.631999999999998</c:v>
                </c:pt>
                <c:pt idx="1">
                  <c:v>100</c:v>
                </c:pt>
                <c:pt idx="2">
                  <c:v>22.798300000000001</c:v>
                </c:pt>
                <c:pt idx="3">
                  <c:v>0</c:v>
                </c:pt>
                <c:pt idx="4">
                  <c:v>17.710100000000001</c:v>
                </c:pt>
                <c:pt idx="5">
                  <c:v>56.691099999999999</c:v>
                </c:pt>
              </c:numCache>
            </c:numRef>
          </c:val>
          <c:extLst>
            <c:ext xmlns:c16="http://schemas.microsoft.com/office/drawing/2014/chart" uri="{C3380CC4-5D6E-409C-BE32-E72D297353CC}">
              <c16:uniqueId val="{00000000-E7F1-47B9-A4EF-B1750E4DBDAD}"/>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100</c:v>
                </c:pt>
                <c:pt idx="1">
                  <c:v>82.758600000000001</c:v>
                </c:pt>
                <c:pt idx="2">
                  <c:v>100</c:v>
                </c:pt>
                <c:pt idx="3">
                  <c:v>0</c:v>
                </c:pt>
                <c:pt idx="4">
                  <c:v>44.5533</c:v>
                </c:pt>
                <c:pt idx="5">
                  <c:v>100</c:v>
                </c:pt>
              </c:numCache>
            </c:numRef>
          </c:val>
          <c:extLst>
            <c:ext xmlns:c16="http://schemas.microsoft.com/office/drawing/2014/chart" uri="{C3380CC4-5D6E-409C-BE32-E72D297353CC}">
              <c16:uniqueId val="{00000001-E7F1-47B9-A4EF-B1750E4DBDAD}"/>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6.3489000000000004</c:v>
                </c:pt>
                <c:pt idx="1">
                  <c:v>75.862099999999998</c:v>
                </c:pt>
                <c:pt idx="2">
                  <c:v>13.3184</c:v>
                </c:pt>
                <c:pt idx="3">
                  <c:v>0</c:v>
                </c:pt>
                <c:pt idx="4">
                  <c:v>100</c:v>
                </c:pt>
                <c:pt idx="5">
                  <c:v>52.593400000000003</c:v>
                </c:pt>
              </c:numCache>
            </c:numRef>
          </c:val>
          <c:extLst>
            <c:ext xmlns:c16="http://schemas.microsoft.com/office/drawing/2014/chart" uri="{C3380CC4-5D6E-409C-BE32-E72D297353CC}">
              <c16:uniqueId val="{00000002-E7F1-47B9-A4EF-B1750E4DBDAD}"/>
            </c:ext>
          </c:extLst>
        </c:ser>
        <c:dLbls>
          <c:showLegendKey val="0"/>
          <c:showVal val="0"/>
          <c:showCatName val="0"/>
          <c:showSerName val="0"/>
          <c:showPercent val="0"/>
          <c:showBubbleSize val="0"/>
        </c:dLbls>
        <c:axId val="292699232"/>
        <c:axId val="292700544"/>
      </c:radarChart>
      <c:catAx>
        <c:axId val="292699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700544"/>
        <c:crosses val="autoZero"/>
        <c:auto val="1"/>
        <c:lblAlgn val="ctr"/>
        <c:lblOffset val="100"/>
        <c:noMultiLvlLbl val="0"/>
      </c:catAx>
      <c:valAx>
        <c:axId val="29270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699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0</c:v>
                </c:pt>
                <c:pt idx="1">
                  <c:v>0.35234224361553002</c:v>
                </c:pt>
                <c:pt idx="2">
                  <c:v>0.14972550324405001</c:v>
                </c:pt>
                <c:pt idx="3">
                  <c:v>0.75521374627589999</c:v>
                </c:pt>
                <c:pt idx="4">
                  <c:v>0.99296476844671</c:v>
                </c:pt>
                <c:pt idx="5">
                  <c:v>0.26710954259220998</c:v>
                </c:pt>
                <c:pt idx="6">
                  <c:v>0.33337944390648999</c:v>
                </c:pt>
                <c:pt idx="7">
                  <c:v>0.68588812832746004</c:v>
                </c:pt>
                <c:pt idx="8">
                  <c:v>0.16851294234646999</c:v>
                </c:pt>
                <c:pt idx="9">
                  <c:v>0.60896641040477995</c:v>
                </c:pt>
                <c:pt idx="10">
                  <c:v>0.68109414478743002</c:v>
                </c:pt>
                <c:pt idx="11">
                  <c:v>0.50385421087941995</c:v>
                </c:pt>
                <c:pt idx="12">
                  <c:v>0.22129031376781</c:v>
                </c:pt>
                <c:pt idx="13">
                  <c:v>0.26706999686602001</c:v>
                </c:pt>
                <c:pt idx="14">
                  <c:v>0.65231572080887001</c:v>
                </c:pt>
                <c:pt idx="15">
                  <c:v>1.1439414475467999</c:v>
                </c:pt>
                <c:pt idx="16">
                  <c:v>3.461507282406</c:v>
                </c:pt>
                <c:pt idx="17">
                  <c:v>0.73230487575047998</c:v>
                </c:pt>
                <c:pt idx="18">
                  <c:v>0.36513007759013999</c:v>
                </c:pt>
                <c:pt idx="19">
                  <c:v>0.35391112004825998</c:v>
                </c:pt>
                <c:pt idx="20">
                  <c:v>0.59349963827336005</c:v>
                </c:pt>
                <c:pt idx="21">
                  <c:v>0</c:v>
                </c:pt>
                <c:pt idx="22">
                  <c:v>0.21407546160020999</c:v>
                </c:pt>
                <c:pt idx="23">
                  <c:v>0.83670823475947997</c:v>
                </c:pt>
                <c:pt idx="24">
                  <c:v>0.19753877365794001</c:v>
                </c:pt>
                <c:pt idx="25">
                  <c:v>0.51315543944765996</c:v>
                </c:pt>
                <c:pt idx="26">
                  <c:v>0.11577924756797001</c:v>
                </c:pt>
                <c:pt idx="27">
                  <c:v>0.42507405587066999</c:v>
                </c:pt>
                <c:pt idx="28">
                  <c:v>0</c:v>
                </c:pt>
                <c:pt idx="29">
                  <c:v>0.50003307097030003</c:v>
                </c:pt>
              </c:numCache>
            </c:numRef>
          </c:val>
          <c:smooth val="0"/>
          <c:extLst>
            <c:ext xmlns:c16="http://schemas.microsoft.com/office/drawing/2014/chart" uri="{C3380CC4-5D6E-409C-BE32-E72D297353CC}">
              <c16:uniqueId val="{00000000-6F21-463E-8FFD-4CE91F93FC0A}"/>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0</c:v>
                </c:pt>
                <c:pt idx="1">
                  <c:v>0.12932482364796999</c:v>
                </c:pt>
                <c:pt idx="2">
                  <c:v>0.47553800274038999</c:v>
                </c:pt>
                <c:pt idx="3">
                  <c:v>0.33974096430034001</c:v>
                </c:pt>
                <c:pt idx="4">
                  <c:v>0.27013966724161997</c:v>
                </c:pt>
                <c:pt idx="5">
                  <c:v>2.0225050629685999</c:v>
                </c:pt>
                <c:pt idx="6">
                  <c:v>0</c:v>
                </c:pt>
                <c:pt idx="7">
                  <c:v>0</c:v>
                </c:pt>
                <c:pt idx="8">
                  <c:v>0.96949854675442004</c:v>
                </c:pt>
                <c:pt idx="9">
                  <c:v>0.67905026440895</c:v>
                </c:pt>
                <c:pt idx="10">
                  <c:v>2.022149576356</c:v>
                </c:pt>
                <c:pt idx="11">
                  <c:v>0.20260453460939001</c:v>
                </c:pt>
                <c:pt idx="12">
                  <c:v>0.28765481422292999</c:v>
                </c:pt>
                <c:pt idx="13">
                  <c:v>0</c:v>
                </c:pt>
                <c:pt idx="14">
                  <c:v>0.22418839808409</c:v>
                </c:pt>
                <c:pt idx="15">
                  <c:v>0</c:v>
                </c:pt>
                <c:pt idx="16">
                  <c:v>0.97806501373013999</c:v>
                </c:pt>
                <c:pt idx="17">
                  <c:v>0.42141086229702002</c:v>
                </c:pt>
                <c:pt idx="18">
                  <c:v>18.041761059772</c:v>
                </c:pt>
                <c:pt idx="19">
                  <c:v>0.50747951839199001</c:v>
                </c:pt>
                <c:pt idx="20">
                  <c:v>0</c:v>
                </c:pt>
                <c:pt idx="21">
                  <c:v>0</c:v>
                </c:pt>
                <c:pt idx="22">
                  <c:v>1.7017603963526999</c:v>
                </c:pt>
                <c:pt idx="23">
                  <c:v>2.5305871824518</c:v>
                </c:pt>
                <c:pt idx="24">
                  <c:v>0.34577168785429002</c:v>
                </c:pt>
                <c:pt idx="25">
                  <c:v>0.98219610928517997</c:v>
                </c:pt>
                <c:pt idx="26">
                  <c:v>1.4735855465948999</c:v>
                </c:pt>
                <c:pt idx="27">
                  <c:v>0</c:v>
                </c:pt>
                <c:pt idx="28">
                  <c:v>0</c:v>
                </c:pt>
                <c:pt idx="29">
                  <c:v>0.37515348590398001</c:v>
                </c:pt>
              </c:numCache>
            </c:numRef>
          </c:val>
          <c:smooth val="0"/>
          <c:extLst>
            <c:ext xmlns:c16="http://schemas.microsoft.com/office/drawing/2014/chart" uri="{C3380CC4-5D6E-409C-BE32-E72D297353CC}">
              <c16:uniqueId val="{00000001-6F21-463E-8FFD-4CE91F93FC0A}"/>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Sheet1!$D$2:$D$31</c:f>
              <c:numCache>
                <c:formatCode>General</c:formatCode>
                <c:ptCount val="30"/>
                <c:pt idx="0">
                  <c:v>1.3524506813096999</c:v>
                </c:pt>
                <c:pt idx="1">
                  <c:v>1.7789976618887999</c:v>
                </c:pt>
                <c:pt idx="2">
                  <c:v>1.7679333468806999</c:v>
                </c:pt>
                <c:pt idx="3">
                  <c:v>1.2797074954295999</c:v>
                </c:pt>
                <c:pt idx="4">
                  <c:v>1.1979695431471999</c:v>
                </c:pt>
                <c:pt idx="5">
                  <c:v>1.8264840182647999</c:v>
                </c:pt>
                <c:pt idx="6">
                  <c:v>0</c:v>
                </c:pt>
                <c:pt idx="7">
                  <c:v>4.7676890373519996</c:v>
                </c:pt>
                <c:pt idx="8">
                  <c:v>0</c:v>
                </c:pt>
                <c:pt idx="9">
                  <c:v>2.1877205363444001</c:v>
                </c:pt>
                <c:pt idx="10">
                  <c:v>0</c:v>
                </c:pt>
                <c:pt idx="11">
                  <c:v>1.5412511332729</c:v>
                </c:pt>
                <c:pt idx="12">
                  <c:v>0</c:v>
                </c:pt>
                <c:pt idx="13">
                  <c:v>3.2877538709028999</c:v>
                </c:pt>
                <c:pt idx="14">
                  <c:v>2.5113008538422998</c:v>
                </c:pt>
                <c:pt idx="15">
                  <c:v>0</c:v>
                </c:pt>
                <c:pt idx="16">
                  <c:v>0.38137294259333998</c:v>
                </c:pt>
                <c:pt idx="17">
                  <c:v>0</c:v>
                </c:pt>
                <c:pt idx="18">
                  <c:v>1.7638805371818</c:v>
                </c:pt>
                <c:pt idx="19">
                  <c:v>0</c:v>
                </c:pt>
                <c:pt idx="20">
                  <c:v>0</c:v>
                </c:pt>
                <c:pt idx="21">
                  <c:v>5.8790182739762997</c:v>
                </c:pt>
                <c:pt idx="22">
                  <c:v>10.979376307661999</c:v>
                </c:pt>
                <c:pt idx="23">
                  <c:v>5.7705631990497999</c:v>
                </c:pt>
                <c:pt idx="24">
                  <c:v>1.9808810485857999</c:v>
                </c:pt>
                <c:pt idx="25">
                  <c:v>8.4610849056603996</c:v>
                </c:pt>
                <c:pt idx="26">
                  <c:v>0</c:v>
                </c:pt>
                <c:pt idx="27">
                  <c:v>1.5278318411833001</c:v>
                </c:pt>
                <c:pt idx="28">
                  <c:v>2.2747156605423999</c:v>
                </c:pt>
                <c:pt idx="29">
                  <c:v>0</c:v>
                </c:pt>
              </c:numCache>
            </c:numRef>
          </c:val>
          <c:smooth val="0"/>
          <c:extLst>
            <c:ext xmlns:c16="http://schemas.microsoft.com/office/drawing/2014/chart" uri="{C3380CC4-5D6E-409C-BE32-E72D297353CC}">
              <c16:uniqueId val="{00000002-6F21-463E-8FFD-4CE91F93FC0A}"/>
            </c:ext>
          </c:extLst>
        </c:ser>
        <c:dLbls>
          <c:showLegendKey val="0"/>
          <c:showVal val="0"/>
          <c:showCatName val="0"/>
          <c:showSerName val="0"/>
          <c:showPercent val="0"/>
          <c:showBubbleSize val="0"/>
        </c:dLbls>
        <c:smooth val="0"/>
        <c:axId val="298653720"/>
        <c:axId val="298652408"/>
      </c:lineChart>
      <c:dateAx>
        <c:axId val="2986537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52408"/>
        <c:crosses val="autoZero"/>
        <c:auto val="1"/>
        <c:lblOffset val="100"/>
        <c:baseTimeUnit val="days"/>
      </c:dateAx>
      <c:valAx>
        <c:axId val="29865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53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125</c:v>
                </c:pt>
                <c:pt idx="1">
                  <c:v>152</c:v>
                </c:pt>
                <c:pt idx="2">
                  <c:v>174</c:v>
                </c:pt>
                <c:pt idx="3">
                  <c:v>110</c:v>
                </c:pt>
                <c:pt idx="4">
                  <c:v>108</c:v>
                </c:pt>
                <c:pt idx="5">
                  <c:v>93</c:v>
                </c:pt>
                <c:pt idx="6">
                  <c:v>106</c:v>
                </c:pt>
              </c:numCache>
            </c:numRef>
          </c:val>
          <c:extLst>
            <c:ext xmlns:c16="http://schemas.microsoft.com/office/drawing/2014/chart" uri="{C3380CC4-5D6E-409C-BE32-E72D297353CC}">
              <c16:uniqueId val="{00000000-4E3D-45DB-8708-5BB3C9B1F581}"/>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180</c:v>
                </c:pt>
                <c:pt idx="1">
                  <c:v>620</c:v>
                </c:pt>
                <c:pt idx="2">
                  <c:v>745</c:v>
                </c:pt>
                <c:pt idx="3">
                  <c:v>408</c:v>
                </c:pt>
                <c:pt idx="4">
                  <c:v>513</c:v>
                </c:pt>
                <c:pt idx="5">
                  <c:v>482</c:v>
                </c:pt>
                <c:pt idx="6">
                  <c:v>305</c:v>
                </c:pt>
              </c:numCache>
            </c:numRef>
          </c:val>
          <c:extLst>
            <c:ext xmlns:c16="http://schemas.microsoft.com/office/drawing/2014/chart" uri="{C3380CC4-5D6E-409C-BE32-E72D297353CC}">
              <c16:uniqueId val="{00000001-4E3D-45DB-8708-5BB3C9B1F581}"/>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7</c:v>
                </c:pt>
                <c:pt idx="3">
                  <c:v>16</c:v>
                </c:pt>
                <c:pt idx="4">
                  <c:v>23</c:v>
                </c:pt>
                <c:pt idx="5">
                  <c:v>9</c:v>
                </c:pt>
                <c:pt idx="6">
                  <c:v>11</c:v>
                </c:pt>
              </c:numCache>
            </c:numRef>
          </c:val>
          <c:extLst>
            <c:ext xmlns:c16="http://schemas.microsoft.com/office/drawing/2014/chart" uri="{C3380CC4-5D6E-409C-BE32-E72D297353CC}">
              <c16:uniqueId val="{00000002-4E3D-45DB-8708-5BB3C9B1F581}"/>
            </c:ext>
          </c:extLst>
        </c:ser>
        <c:dLbls>
          <c:showLegendKey val="0"/>
          <c:showVal val="0"/>
          <c:showCatName val="0"/>
          <c:showSerName val="0"/>
          <c:showPercent val="0"/>
          <c:showBubbleSize val="0"/>
        </c:dLbls>
        <c:gapWidth val="219"/>
        <c:overlap val="-27"/>
        <c:axId val="298652736"/>
        <c:axId val="298654048"/>
      </c:barChart>
      <c:catAx>
        <c:axId val="29865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54048"/>
        <c:crosses val="autoZero"/>
        <c:auto val="1"/>
        <c:lblAlgn val="ctr"/>
        <c:lblOffset val="100"/>
        <c:noMultiLvlLbl val="0"/>
      </c:catAx>
      <c:valAx>
        <c:axId val="29865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5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88</c:v>
                </c:pt>
                <c:pt idx="1">
                  <c:v>55</c:v>
                </c:pt>
                <c:pt idx="2">
                  <c:v>31</c:v>
                </c:pt>
                <c:pt idx="3">
                  <c:v>34</c:v>
                </c:pt>
                <c:pt idx="4">
                  <c:v>52</c:v>
                </c:pt>
                <c:pt idx="5">
                  <c:v>42</c:v>
                </c:pt>
                <c:pt idx="6">
                  <c:v>28</c:v>
                </c:pt>
                <c:pt idx="7">
                  <c:v>23</c:v>
                </c:pt>
                <c:pt idx="8">
                  <c:v>143</c:v>
                </c:pt>
                <c:pt idx="9">
                  <c:v>224</c:v>
                </c:pt>
                <c:pt idx="10">
                  <c:v>260</c:v>
                </c:pt>
                <c:pt idx="11">
                  <c:v>167</c:v>
                </c:pt>
                <c:pt idx="12">
                  <c:v>173</c:v>
                </c:pt>
                <c:pt idx="13">
                  <c:v>191</c:v>
                </c:pt>
                <c:pt idx="14">
                  <c:v>198</c:v>
                </c:pt>
                <c:pt idx="15">
                  <c:v>195</c:v>
                </c:pt>
                <c:pt idx="16">
                  <c:v>272</c:v>
                </c:pt>
                <c:pt idx="17">
                  <c:v>272</c:v>
                </c:pt>
                <c:pt idx="18">
                  <c:v>144</c:v>
                </c:pt>
                <c:pt idx="19">
                  <c:v>58</c:v>
                </c:pt>
                <c:pt idx="20">
                  <c:v>36</c:v>
                </c:pt>
                <c:pt idx="21">
                  <c:v>44</c:v>
                </c:pt>
                <c:pt idx="22">
                  <c:v>73</c:v>
                </c:pt>
                <c:pt idx="23">
                  <c:v>80</c:v>
                </c:pt>
                <c:pt idx="24">
                  <c:v>131</c:v>
                </c:pt>
                <c:pt idx="25">
                  <c:v>76</c:v>
                </c:pt>
                <c:pt idx="26">
                  <c:v>158</c:v>
                </c:pt>
                <c:pt idx="27">
                  <c:v>118</c:v>
                </c:pt>
                <c:pt idx="28">
                  <c:v>177</c:v>
                </c:pt>
                <c:pt idx="29">
                  <c:v>157</c:v>
                </c:pt>
              </c:numCache>
            </c:numRef>
          </c:val>
          <c:smooth val="0"/>
          <c:extLst>
            <c:ext xmlns:c16="http://schemas.microsoft.com/office/drawing/2014/chart" uri="{C3380CC4-5D6E-409C-BE32-E72D297353CC}">
              <c16:uniqueId val="{00000000-C49E-4360-9AFB-A3C92FDBC1F4}"/>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45</c:v>
                </c:pt>
                <c:pt idx="1">
                  <c:v>37</c:v>
                </c:pt>
                <c:pt idx="2">
                  <c:v>31</c:v>
                </c:pt>
                <c:pt idx="3">
                  <c:v>74</c:v>
                </c:pt>
                <c:pt idx="4">
                  <c:v>47</c:v>
                </c:pt>
                <c:pt idx="5">
                  <c:v>203</c:v>
                </c:pt>
                <c:pt idx="6">
                  <c:v>271</c:v>
                </c:pt>
                <c:pt idx="7">
                  <c:v>121</c:v>
                </c:pt>
                <c:pt idx="8">
                  <c:v>98</c:v>
                </c:pt>
                <c:pt idx="9">
                  <c:v>108</c:v>
                </c:pt>
                <c:pt idx="10">
                  <c:v>137</c:v>
                </c:pt>
                <c:pt idx="11">
                  <c:v>175</c:v>
                </c:pt>
                <c:pt idx="12">
                  <c:v>93</c:v>
                </c:pt>
                <c:pt idx="13">
                  <c:v>74</c:v>
                </c:pt>
                <c:pt idx="14">
                  <c:v>39</c:v>
                </c:pt>
                <c:pt idx="15">
                  <c:v>40</c:v>
                </c:pt>
                <c:pt idx="16">
                  <c:v>38</c:v>
                </c:pt>
                <c:pt idx="17">
                  <c:v>58</c:v>
                </c:pt>
                <c:pt idx="18">
                  <c:v>94</c:v>
                </c:pt>
                <c:pt idx="19">
                  <c:v>350</c:v>
                </c:pt>
                <c:pt idx="20">
                  <c:v>455</c:v>
                </c:pt>
                <c:pt idx="21">
                  <c:v>258</c:v>
                </c:pt>
                <c:pt idx="22">
                  <c:v>303</c:v>
                </c:pt>
                <c:pt idx="23">
                  <c:v>2303</c:v>
                </c:pt>
                <c:pt idx="24">
                  <c:v>2710</c:v>
                </c:pt>
                <c:pt idx="25">
                  <c:v>1314</c:v>
                </c:pt>
                <c:pt idx="26">
                  <c:v>1406</c:v>
                </c:pt>
                <c:pt idx="27">
                  <c:v>1126</c:v>
                </c:pt>
                <c:pt idx="28">
                  <c:v>1060</c:v>
                </c:pt>
                <c:pt idx="29">
                  <c:v>424</c:v>
                </c:pt>
              </c:numCache>
            </c:numRef>
          </c:val>
          <c:smooth val="0"/>
          <c:extLst>
            <c:ext xmlns:c16="http://schemas.microsoft.com/office/drawing/2014/chart" uri="{C3380CC4-5D6E-409C-BE32-E72D297353CC}">
              <c16:uniqueId val="{00000001-C49E-4360-9AFB-A3C92FDBC1F4}"/>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Sheet1!$D$2:$D$31</c:f>
              <c:numCache>
                <c:formatCode>General</c:formatCode>
                <c:ptCount val="30"/>
                <c:pt idx="0">
                  <c:v>1</c:v>
                </c:pt>
                <c:pt idx="1">
                  <c:v>4</c:v>
                </c:pt>
                <c:pt idx="2">
                  <c:v>7</c:v>
                </c:pt>
                <c:pt idx="3">
                  <c:v>1</c:v>
                </c:pt>
                <c:pt idx="4">
                  <c:v>7</c:v>
                </c:pt>
                <c:pt idx="5">
                  <c:v>3</c:v>
                </c:pt>
                <c:pt idx="6">
                  <c:v>7</c:v>
                </c:pt>
                <c:pt idx="7">
                  <c:v>31</c:v>
                </c:pt>
                <c:pt idx="8">
                  <c:v>21</c:v>
                </c:pt>
                <c:pt idx="9">
                  <c:v>6</c:v>
                </c:pt>
                <c:pt idx="10">
                  <c:v>1</c:v>
                </c:pt>
                <c:pt idx="11">
                  <c:v>8</c:v>
                </c:pt>
                <c:pt idx="12">
                  <c:v>9</c:v>
                </c:pt>
                <c:pt idx="13">
                  <c:v>13</c:v>
                </c:pt>
                <c:pt idx="14">
                  <c:v>5</c:v>
                </c:pt>
                <c:pt idx="15">
                  <c:v>3</c:v>
                </c:pt>
                <c:pt idx="16">
                  <c:v>7</c:v>
                </c:pt>
                <c:pt idx="17">
                  <c:v>5</c:v>
                </c:pt>
                <c:pt idx="18">
                  <c:v>11</c:v>
                </c:pt>
                <c:pt idx="19">
                  <c:v>4</c:v>
                </c:pt>
                <c:pt idx="20">
                  <c:v>0</c:v>
                </c:pt>
                <c:pt idx="21">
                  <c:v>16</c:v>
                </c:pt>
                <c:pt idx="22">
                  <c:v>66</c:v>
                </c:pt>
                <c:pt idx="23">
                  <c:v>66</c:v>
                </c:pt>
                <c:pt idx="24">
                  <c:v>22</c:v>
                </c:pt>
                <c:pt idx="25">
                  <c:v>36</c:v>
                </c:pt>
                <c:pt idx="26">
                  <c:v>74</c:v>
                </c:pt>
                <c:pt idx="27">
                  <c:v>17</c:v>
                </c:pt>
                <c:pt idx="28">
                  <c:v>4</c:v>
                </c:pt>
                <c:pt idx="29">
                  <c:v>14</c:v>
                </c:pt>
              </c:numCache>
            </c:numRef>
          </c:val>
          <c:smooth val="0"/>
          <c:extLst>
            <c:ext xmlns:c16="http://schemas.microsoft.com/office/drawing/2014/chart" uri="{C3380CC4-5D6E-409C-BE32-E72D297353CC}">
              <c16:uniqueId val="{00000002-C49E-4360-9AFB-A3C92FDBC1F4}"/>
            </c:ext>
          </c:extLst>
        </c:ser>
        <c:dLbls>
          <c:showLegendKey val="0"/>
          <c:showVal val="0"/>
          <c:showCatName val="0"/>
          <c:showSerName val="0"/>
          <c:showPercent val="0"/>
          <c:showBubbleSize val="0"/>
        </c:dLbls>
        <c:smooth val="0"/>
        <c:axId val="298662904"/>
        <c:axId val="298662248"/>
      </c:lineChart>
      <c:dateAx>
        <c:axId val="29866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62248"/>
        <c:crosses val="autoZero"/>
        <c:auto val="1"/>
        <c:lblOffset val="100"/>
        <c:baseTimeUnit val="days"/>
      </c:dateAx>
      <c:valAx>
        <c:axId val="29866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66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Sheet1!$B$2:$B$31</c:f>
              <c:numCache>
                <c:formatCode>General</c:formatCode>
                <c:ptCount val="30"/>
                <c:pt idx="0">
                  <c:v>0</c:v>
                </c:pt>
                <c:pt idx="1">
                  <c:v>1</c:v>
                </c:pt>
                <c:pt idx="2">
                  <c:v>1</c:v>
                </c:pt>
                <c:pt idx="3">
                  <c:v>1</c:v>
                </c:pt>
                <c:pt idx="4">
                  <c:v>1</c:v>
                </c:pt>
                <c:pt idx="5">
                  <c:v>1</c:v>
                </c:pt>
                <c:pt idx="6">
                  <c:v>1</c:v>
                </c:pt>
                <c:pt idx="7">
                  <c:v>1</c:v>
                </c:pt>
                <c:pt idx="8">
                  <c:v>1</c:v>
                </c:pt>
                <c:pt idx="9">
                  <c:v>1</c:v>
                </c:pt>
                <c:pt idx="10">
                  <c:v>2</c:v>
                </c:pt>
                <c:pt idx="11">
                  <c:v>1</c:v>
                </c:pt>
                <c:pt idx="12">
                  <c:v>1</c:v>
                </c:pt>
                <c:pt idx="13">
                  <c:v>1</c:v>
                </c:pt>
                <c:pt idx="14">
                  <c:v>1</c:v>
                </c:pt>
                <c:pt idx="15">
                  <c:v>1</c:v>
                </c:pt>
                <c:pt idx="16">
                  <c:v>1</c:v>
                </c:pt>
                <c:pt idx="17">
                  <c:v>1</c:v>
                </c:pt>
                <c:pt idx="18">
                  <c:v>1</c:v>
                </c:pt>
                <c:pt idx="19">
                  <c:v>1</c:v>
                </c:pt>
                <c:pt idx="20">
                  <c:v>1</c:v>
                </c:pt>
                <c:pt idx="21">
                  <c:v>0</c:v>
                </c:pt>
                <c:pt idx="22">
                  <c:v>1</c:v>
                </c:pt>
                <c:pt idx="23">
                  <c:v>1</c:v>
                </c:pt>
                <c:pt idx="24">
                  <c:v>1</c:v>
                </c:pt>
                <c:pt idx="25">
                  <c:v>2</c:v>
                </c:pt>
                <c:pt idx="26">
                  <c:v>1</c:v>
                </c:pt>
                <c:pt idx="27">
                  <c:v>1</c:v>
                </c:pt>
                <c:pt idx="28">
                  <c:v>0</c:v>
                </c:pt>
                <c:pt idx="29">
                  <c:v>1</c:v>
                </c:pt>
              </c:numCache>
            </c:numRef>
          </c:val>
          <c:smooth val="0"/>
          <c:extLst>
            <c:ext xmlns:c16="http://schemas.microsoft.com/office/drawing/2014/chart" uri="{C3380CC4-5D6E-409C-BE32-E72D297353CC}">
              <c16:uniqueId val="{00000000-54E1-400A-8E5D-CD3A2250D32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Sheet1!$C$2:$C$31</c:f>
              <c:numCache>
                <c:formatCode>General</c:formatCode>
                <c:ptCount val="30"/>
                <c:pt idx="0">
                  <c:v>0</c:v>
                </c:pt>
                <c:pt idx="1">
                  <c:v>2</c:v>
                </c:pt>
                <c:pt idx="2">
                  <c:v>1</c:v>
                </c:pt>
                <c:pt idx="3">
                  <c:v>1</c:v>
                </c:pt>
                <c:pt idx="4">
                  <c:v>2</c:v>
                </c:pt>
                <c:pt idx="5">
                  <c:v>1</c:v>
                </c:pt>
                <c:pt idx="6">
                  <c:v>0</c:v>
                </c:pt>
                <c:pt idx="7">
                  <c:v>0</c:v>
                </c:pt>
                <c:pt idx="8">
                  <c:v>1</c:v>
                </c:pt>
                <c:pt idx="9">
                  <c:v>1</c:v>
                </c:pt>
                <c:pt idx="10">
                  <c:v>1</c:v>
                </c:pt>
                <c:pt idx="11">
                  <c:v>1</c:v>
                </c:pt>
                <c:pt idx="12">
                  <c:v>1</c:v>
                </c:pt>
                <c:pt idx="13">
                  <c:v>0</c:v>
                </c:pt>
                <c:pt idx="14">
                  <c:v>1</c:v>
                </c:pt>
                <c:pt idx="15">
                  <c:v>0</c:v>
                </c:pt>
                <c:pt idx="16">
                  <c:v>1</c:v>
                </c:pt>
                <c:pt idx="17">
                  <c:v>1</c:v>
                </c:pt>
                <c:pt idx="18">
                  <c:v>1</c:v>
                </c:pt>
                <c:pt idx="19">
                  <c:v>1</c:v>
                </c:pt>
                <c:pt idx="20">
                  <c:v>0</c:v>
                </c:pt>
                <c:pt idx="21">
                  <c:v>0</c:v>
                </c:pt>
                <c:pt idx="22">
                  <c:v>1</c:v>
                </c:pt>
                <c:pt idx="23">
                  <c:v>1</c:v>
                </c:pt>
                <c:pt idx="24">
                  <c:v>1</c:v>
                </c:pt>
                <c:pt idx="25">
                  <c:v>1</c:v>
                </c:pt>
                <c:pt idx="26">
                  <c:v>2</c:v>
                </c:pt>
                <c:pt idx="27">
                  <c:v>0</c:v>
                </c:pt>
                <c:pt idx="28">
                  <c:v>0</c:v>
                </c:pt>
                <c:pt idx="29">
                  <c:v>1</c:v>
                </c:pt>
              </c:numCache>
            </c:numRef>
          </c:val>
          <c:smooth val="0"/>
          <c:extLst>
            <c:ext xmlns:c16="http://schemas.microsoft.com/office/drawing/2014/chart" uri="{C3380CC4-5D6E-409C-BE32-E72D297353CC}">
              <c16:uniqueId val="{00000001-54E1-400A-8E5D-CD3A2250D32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Sheet1!$A$2:$A$31</c:f>
              <c:numCache>
                <c:formatCode>m/d/yyyy</c:formatCode>
                <c:ptCount val="30"/>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numCache>
            </c:numRef>
          </c:cat>
          <c:val>
            <c:numRef>
              <c:f>Sheet1!$D$2:$D$31</c:f>
              <c:numCache>
                <c:formatCode>General</c:formatCode>
                <c:ptCount val="30"/>
                <c:pt idx="0">
                  <c:v>1</c:v>
                </c:pt>
                <c:pt idx="1">
                  <c:v>1</c:v>
                </c:pt>
                <c:pt idx="2">
                  <c:v>1</c:v>
                </c:pt>
                <c:pt idx="3">
                  <c:v>1</c:v>
                </c:pt>
                <c:pt idx="4">
                  <c:v>1</c:v>
                </c:pt>
                <c:pt idx="5">
                  <c:v>1</c:v>
                </c:pt>
                <c:pt idx="6">
                  <c:v>0</c:v>
                </c:pt>
                <c:pt idx="7">
                  <c:v>1</c:v>
                </c:pt>
                <c:pt idx="8">
                  <c:v>0</c:v>
                </c:pt>
                <c:pt idx="9">
                  <c:v>1</c:v>
                </c:pt>
                <c:pt idx="10">
                  <c:v>0</c:v>
                </c:pt>
                <c:pt idx="11">
                  <c:v>1</c:v>
                </c:pt>
                <c:pt idx="12">
                  <c:v>0</c:v>
                </c:pt>
                <c:pt idx="13">
                  <c:v>1</c:v>
                </c:pt>
                <c:pt idx="14">
                  <c:v>1</c:v>
                </c:pt>
                <c:pt idx="15">
                  <c:v>0</c:v>
                </c:pt>
                <c:pt idx="16">
                  <c:v>1</c:v>
                </c:pt>
                <c:pt idx="17">
                  <c:v>0</c:v>
                </c:pt>
                <c:pt idx="18">
                  <c:v>1</c:v>
                </c:pt>
                <c:pt idx="19">
                  <c:v>0</c:v>
                </c:pt>
                <c:pt idx="20">
                  <c:v>0</c:v>
                </c:pt>
                <c:pt idx="21">
                  <c:v>3</c:v>
                </c:pt>
                <c:pt idx="22">
                  <c:v>1</c:v>
                </c:pt>
                <c:pt idx="23">
                  <c:v>1</c:v>
                </c:pt>
                <c:pt idx="24">
                  <c:v>1</c:v>
                </c:pt>
                <c:pt idx="25">
                  <c:v>1</c:v>
                </c:pt>
                <c:pt idx="26">
                  <c:v>0</c:v>
                </c:pt>
                <c:pt idx="27">
                  <c:v>1</c:v>
                </c:pt>
                <c:pt idx="28">
                  <c:v>1</c:v>
                </c:pt>
                <c:pt idx="29">
                  <c:v>0</c:v>
                </c:pt>
              </c:numCache>
            </c:numRef>
          </c:val>
          <c:smooth val="0"/>
          <c:extLst>
            <c:ext xmlns:c16="http://schemas.microsoft.com/office/drawing/2014/chart" uri="{C3380CC4-5D6E-409C-BE32-E72D297353CC}">
              <c16:uniqueId val="{00000002-54E1-400A-8E5D-CD3A2250D320}"/>
            </c:ext>
          </c:extLst>
        </c:ser>
        <c:dLbls>
          <c:showLegendKey val="0"/>
          <c:showVal val="0"/>
          <c:showCatName val="0"/>
          <c:showSerName val="0"/>
          <c:showPercent val="0"/>
          <c:showBubbleSize val="0"/>
        </c:dLbls>
        <c:smooth val="0"/>
        <c:axId val="363244976"/>
        <c:axId val="363242024"/>
      </c:lineChart>
      <c:dateAx>
        <c:axId val="36324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42024"/>
        <c:crosses val="autoZero"/>
        <c:auto val="1"/>
        <c:lblOffset val="100"/>
        <c:baseTimeUnit val="days"/>
      </c:dateAx>
      <c:valAx>
        <c:axId val="36324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24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c:v>
                </c:pt>
                <c:pt idx="1">
                  <c:v>4</c:v>
                </c:pt>
                <c:pt idx="2">
                  <c:v>5</c:v>
                </c:pt>
                <c:pt idx="3">
                  <c:v>5</c:v>
                </c:pt>
                <c:pt idx="4">
                  <c:v>4</c:v>
                </c:pt>
                <c:pt idx="5">
                  <c:v>4</c:v>
                </c:pt>
                <c:pt idx="6">
                  <c:v>2</c:v>
                </c:pt>
              </c:numCache>
            </c:numRef>
          </c:val>
          <c:extLst>
            <c:ext xmlns:c16="http://schemas.microsoft.com/office/drawing/2014/chart" uri="{C3380CC4-5D6E-409C-BE32-E72D297353CC}">
              <c16:uniqueId val="{00000000-5728-454A-A295-721C823CF4E3}"/>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4</c:v>
                </c:pt>
                <c:pt idx="2">
                  <c:v>4</c:v>
                </c:pt>
                <c:pt idx="3">
                  <c:v>5</c:v>
                </c:pt>
                <c:pt idx="4">
                  <c:v>5</c:v>
                </c:pt>
                <c:pt idx="5">
                  <c:v>0</c:v>
                </c:pt>
                <c:pt idx="6">
                  <c:v>1</c:v>
                </c:pt>
              </c:numCache>
            </c:numRef>
          </c:val>
          <c:extLst>
            <c:ext xmlns:c16="http://schemas.microsoft.com/office/drawing/2014/chart" uri="{C3380CC4-5D6E-409C-BE32-E72D297353CC}">
              <c16:uniqueId val="{00000001-5728-454A-A295-721C823CF4E3}"/>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4</c:v>
                </c:pt>
                <c:pt idx="2">
                  <c:v>2</c:v>
                </c:pt>
                <c:pt idx="3">
                  <c:v>4</c:v>
                </c:pt>
                <c:pt idx="4">
                  <c:v>1</c:v>
                </c:pt>
                <c:pt idx="5">
                  <c:v>2</c:v>
                </c:pt>
                <c:pt idx="6">
                  <c:v>7</c:v>
                </c:pt>
              </c:numCache>
            </c:numRef>
          </c:val>
          <c:extLst>
            <c:ext xmlns:c16="http://schemas.microsoft.com/office/drawing/2014/chart" uri="{C3380CC4-5D6E-409C-BE32-E72D297353CC}">
              <c16:uniqueId val="{00000002-5728-454A-A295-721C823CF4E3}"/>
            </c:ext>
          </c:extLst>
        </c:ser>
        <c:dLbls>
          <c:showLegendKey val="0"/>
          <c:showVal val="0"/>
          <c:showCatName val="0"/>
          <c:showSerName val="0"/>
          <c:showPercent val="0"/>
          <c:showBubbleSize val="0"/>
        </c:dLbls>
        <c:gapWidth val="219"/>
        <c:overlap val="-27"/>
        <c:axId val="374974192"/>
        <c:axId val="374967960"/>
      </c:barChart>
      <c:catAx>
        <c:axId val="374974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67960"/>
        <c:crosses val="autoZero"/>
        <c:auto val="1"/>
        <c:lblAlgn val="ctr"/>
        <c:lblOffset val="100"/>
        <c:noMultiLvlLbl val="0"/>
      </c:catAx>
      <c:valAx>
        <c:axId val="374967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7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0.47598418801105002</c:v>
                </c:pt>
                <c:pt idx="1">
                  <c:v>1.2650944928792001</c:v>
                </c:pt>
                <c:pt idx="2">
                  <c:v>0.60350896193210002</c:v>
                </c:pt>
                <c:pt idx="3">
                  <c:v>0.57589213191097999</c:v>
                </c:pt>
                <c:pt idx="4">
                  <c:v>0.23893973032978</c:v>
                </c:pt>
                <c:pt idx="5">
                  <c:v>0.40612985325174999</c:v>
                </c:pt>
                <c:pt idx="6">
                  <c:v>0.66063789462283995</c:v>
                </c:pt>
              </c:numCache>
            </c:numRef>
          </c:val>
          <c:extLst>
            <c:ext xmlns:c16="http://schemas.microsoft.com/office/drawing/2014/chart" uri="{C3380CC4-5D6E-409C-BE32-E72D297353CC}">
              <c16:uniqueId val="{00000000-2705-48C6-A9BB-1432023F3A55}"/>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0.64633087975313996</c:v>
                </c:pt>
                <c:pt idx="1">
                  <c:v>1.1362540580502001</c:v>
                </c:pt>
                <c:pt idx="2">
                  <c:v>0.75680627430811998</c:v>
                </c:pt>
                <c:pt idx="3">
                  <c:v>3.8332422615795001</c:v>
                </c:pt>
                <c:pt idx="4">
                  <c:v>1.1440326572595001</c:v>
                </c:pt>
                <c:pt idx="6">
                  <c:v>0.21664363087010999</c:v>
                </c:pt>
              </c:numCache>
            </c:numRef>
          </c:val>
          <c:extLst>
            <c:ext xmlns:c16="http://schemas.microsoft.com/office/drawing/2014/chart" uri="{C3380CC4-5D6E-409C-BE32-E72D297353CC}">
              <c16:uniqueId val="{00000001-2705-48C6-A9BB-1432023F3A55}"/>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6.3412454066938002</c:v>
                </c:pt>
                <c:pt idx="1">
                  <c:v>2.5126626278676998</c:v>
                </c:pt>
                <c:pt idx="2">
                  <c:v>1.6237958089185001</c:v>
                </c:pt>
                <c:pt idx="3">
                  <c:v>3.2475916178369002</c:v>
                </c:pt>
                <c:pt idx="4">
                  <c:v>1.7876651107359001</c:v>
                </c:pt>
                <c:pt idx="5">
                  <c:v>2.4034164266560998</c:v>
                </c:pt>
                <c:pt idx="6">
                  <c:v>4.0449470084985002</c:v>
                </c:pt>
              </c:numCache>
            </c:numRef>
          </c:val>
          <c:extLst>
            <c:ext xmlns:c16="http://schemas.microsoft.com/office/drawing/2014/chart" uri="{C3380CC4-5D6E-409C-BE32-E72D297353CC}">
              <c16:uniqueId val="{00000002-2705-48C6-A9BB-1432023F3A55}"/>
            </c:ext>
          </c:extLst>
        </c:ser>
        <c:dLbls>
          <c:showLegendKey val="0"/>
          <c:showVal val="0"/>
          <c:showCatName val="0"/>
          <c:showSerName val="0"/>
          <c:showPercent val="0"/>
          <c:showBubbleSize val="0"/>
        </c:dLbls>
        <c:gapWidth val="219"/>
        <c:overlap val="-27"/>
        <c:axId val="374968288"/>
        <c:axId val="374965992"/>
      </c:barChart>
      <c:catAx>
        <c:axId val="37496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65992"/>
        <c:crosses val="autoZero"/>
        <c:auto val="1"/>
        <c:lblAlgn val="ctr"/>
        <c:lblOffset val="100"/>
        <c:noMultiLvlLbl val="0"/>
      </c:catAx>
      <c:valAx>
        <c:axId val="37496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6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4C68-425C-9F47-48967FE8E491}"/>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13</c:v>
                </c:pt>
                <c:pt idx="1">
                  <c:v>5</c:v>
                </c:pt>
                <c:pt idx="2">
                  <c:v>10</c:v>
                </c:pt>
              </c:numCache>
            </c:numRef>
          </c:val>
          <c:extLst>
            <c:ext xmlns:c16="http://schemas.microsoft.com/office/drawing/2014/chart" uri="{C3380CC4-5D6E-409C-BE32-E72D297353CC}">
              <c16:uniqueId val="{00000001-4C68-425C-9F47-48967FE8E491}"/>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15</c:v>
                </c:pt>
                <c:pt idx="1">
                  <c:v>18</c:v>
                </c:pt>
                <c:pt idx="2">
                  <c:v>10</c:v>
                </c:pt>
              </c:numCache>
            </c:numRef>
          </c:val>
          <c:extLst>
            <c:ext xmlns:c16="http://schemas.microsoft.com/office/drawing/2014/chart" uri="{C3380CC4-5D6E-409C-BE32-E72D297353CC}">
              <c16:uniqueId val="{00000002-4C68-425C-9F47-48967FE8E491}"/>
            </c:ext>
          </c:extLst>
        </c:ser>
        <c:ser>
          <c:idx val="3"/>
          <c:order val="3"/>
          <c:tx>
            <c:strRef>
              <c:f>Sheet1!$E$1</c:f>
              <c:strCache>
                <c:ptCount val="1"/>
                <c:pt idx="0">
                  <c:v>Link</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0</c:v>
                </c:pt>
                <c:pt idx="1">
                  <c:v>0</c:v>
                </c:pt>
                <c:pt idx="2">
                  <c:v>2</c:v>
                </c:pt>
              </c:numCache>
            </c:numRef>
          </c:val>
          <c:extLst>
            <c:ext xmlns:c16="http://schemas.microsoft.com/office/drawing/2014/chart" uri="{C3380CC4-5D6E-409C-BE32-E72D297353CC}">
              <c16:uniqueId val="{00000003-4C68-425C-9F47-48967FE8E491}"/>
            </c:ext>
          </c:extLst>
        </c:ser>
        <c:ser>
          <c:idx val="4"/>
          <c:order val="4"/>
          <c:tx>
            <c:strRef>
              <c:f>Sheet1!$F$1</c:f>
              <c:strCache>
                <c:ptCount val="1"/>
                <c:pt idx="0">
                  <c:v>Live Video</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0</c:v>
                </c:pt>
                <c:pt idx="1">
                  <c:v>1</c:v>
                </c:pt>
                <c:pt idx="2">
                  <c:v>0</c:v>
                </c:pt>
              </c:numCache>
            </c:numRef>
          </c:val>
          <c:extLst>
            <c:ext xmlns:c16="http://schemas.microsoft.com/office/drawing/2014/chart" uri="{C3380CC4-5D6E-409C-BE32-E72D297353CC}">
              <c16:uniqueId val="{00000004-4C68-425C-9F47-48967FE8E491}"/>
            </c:ext>
          </c:extLst>
        </c:ser>
        <c:dLbls>
          <c:showLegendKey val="0"/>
          <c:showVal val="0"/>
          <c:showCatName val="0"/>
          <c:showSerName val="0"/>
          <c:showPercent val="0"/>
          <c:showBubbleSize val="0"/>
        </c:dLbls>
        <c:gapWidth val="150"/>
        <c:overlap val="100"/>
        <c:axId val="374970584"/>
        <c:axId val="374971240"/>
      </c:barChart>
      <c:catAx>
        <c:axId val="37497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71240"/>
        <c:crosses val="autoZero"/>
        <c:auto val="1"/>
        <c:lblAlgn val="ctr"/>
        <c:lblOffset val="100"/>
        <c:noMultiLvlLbl val="0"/>
      </c:catAx>
      <c:valAx>
        <c:axId val="374971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7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0.64242342159318999</c:v>
                </c:pt>
                <c:pt idx="11">
                  <c:v>0.45330805173698002</c:v>
                </c:pt>
                <c:pt idx="12">
                  <c:v>0.45269858468205998</c:v>
                </c:pt>
                <c:pt idx="13">
                  <c:v>0.54806889235005996</c:v>
                </c:pt>
                <c:pt idx="14">
                  <c:v>0</c:v>
                </c:pt>
                <c:pt idx="15">
                  <c:v>0.68260310151012005</c:v>
                </c:pt>
                <c:pt idx="16">
                  <c:v>0.43610753707590999</c:v>
                </c:pt>
                <c:pt idx="17">
                  <c:v>1.450531590709</c:v>
                </c:pt>
                <c:pt idx="18">
                  <c:v>0.21669939730480001</c:v>
                </c:pt>
                <c:pt idx="19">
                  <c:v>0.52549603846413995</c:v>
                </c:pt>
                <c:pt idx="20">
                  <c:v>0</c:v>
                </c:pt>
                <c:pt idx="21">
                  <c:v>0</c:v>
                </c:pt>
                <c:pt idx="22">
                  <c:v>0</c:v>
                </c:pt>
                <c:pt idx="23">
                  <c:v>0</c:v>
                </c:pt>
              </c:numCache>
            </c:numRef>
          </c:val>
          <c:smooth val="0"/>
          <c:extLst>
            <c:ext xmlns:c16="http://schemas.microsoft.com/office/drawing/2014/chart" uri="{C3380CC4-5D6E-409C-BE32-E72D297353CC}">
              <c16:uniqueId val="{00000000-7308-4AC5-9332-1B15425995B0}"/>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1.088431000675</c:v>
                </c:pt>
                <c:pt idx="14">
                  <c:v>5.1432061461312998E-3</c:v>
                </c:pt>
                <c:pt idx="15">
                  <c:v>0</c:v>
                </c:pt>
                <c:pt idx="16">
                  <c:v>0</c:v>
                </c:pt>
                <c:pt idx="17">
                  <c:v>0</c:v>
                </c:pt>
                <c:pt idx="18">
                  <c:v>0.35423832331479999</c:v>
                </c:pt>
                <c:pt idx="19">
                  <c:v>1.8595904722106</c:v>
                </c:pt>
                <c:pt idx="20">
                  <c:v>0</c:v>
                </c:pt>
                <c:pt idx="21">
                  <c:v>0</c:v>
                </c:pt>
                <c:pt idx="22">
                  <c:v>0</c:v>
                </c:pt>
                <c:pt idx="23">
                  <c:v>0</c:v>
                </c:pt>
              </c:numCache>
            </c:numRef>
          </c:val>
          <c:smooth val="0"/>
          <c:extLst>
            <c:ext xmlns:c16="http://schemas.microsoft.com/office/drawing/2014/chart" uri="{C3380CC4-5D6E-409C-BE32-E72D297353CC}">
              <c16:uniqueId val="{00000001-7308-4AC5-9332-1B15425995B0}"/>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3.6750099324593002</c:v>
                </c:pt>
                <c:pt idx="12">
                  <c:v>0</c:v>
                </c:pt>
                <c:pt idx="13">
                  <c:v>4.6781883194278997</c:v>
                </c:pt>
                <c:pt idx="14">
                  <c:v>7.9658323400873998</c:v>
                </c:pt>
                <c:pt idx="15">
                  <c:v>1.9626539531188001</c:v>
                </c:pt>
                <c:pt idx="16">
                  <c:v>1.7514236524964</c:v>
                </c:pt>
                <c:pt idx="17">
                  <c:v>5.3072440736326003</c:v>
                </c:pt>
                <c:pt idx="18">
                  <c:v>0</c:v>
                </c:pt>
                <c:pt idx="19">
                  <c:v>3.7048073102900001</c:v>
                </c:pt>
                <c:pt idx="20">
                  <c:v>1.7481128327374</c:v>
                </c:pt>
                <c:pt idx="21">
                  <c:v>1.3210170838299999</c:v>
                </c:pt>
                <c:pt idx="22">
                  <c:v>0</c:v>
                </c:pt>
                <c:pt idx="23">
                  <c:v>5.0158919348430997</c:v>
                </c:pt>
              </c:numCache>
            </c:numRef>
          </c:val>
          <c:smooth val="0"/>
          <c:extLst>
            <c:ext xmlns:c16="http://schemas.microsoft.com/office/drawing/2014/chart" uri="{C3380CC4-5D6E-409C-BE32-E72D297353CC}">
              <c16:uniqueId val="{00000002-7308-4AC5-9332-1B15425995B0}"/>
            </c:ext>
          </c:extLst>
        </c:ser>
        <c:dLbls>
          <c:showLegendKey val="0"/>
          <c:showVal val="0"/>
          <c:showCatName val="0"/>
          <c:showSerName val="0"/>
          <c:showPercent val="0"/>
          <c:showBubbleSize val="0"/>
        </c:dLbls>
        <c:smooth val="0"/>
        <c:axId val="374985016"/>
        <c:axId val="374982720"/>
      </c:lineChart>
      <c:catAx>
        <c:axId val="374985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82720"/>
        <c:crosses val="autoZero"/>
        <c:auto val="1"/>
        <c:lblAlgn val="ctr"/>
        <c:lblOffset val="100"/>
        <c:noMultiLvlLbl val="0"/>
      </c:catAx>
      <c:valAx>
        <c:axId val="37498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85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Agroindustria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10</c:v>
                </c:pt>
                <c:pt idx="12">
                  <c:v>4</c:v>
                </c:pt>
                <c:pt idx="13">
                  <c:v>3</c:v>
                </c:pt>
                <c:pt idx="14">
                  <c:v>0</c:v>
                </c:pt>
                <c:pt idx="15">
                  <c:v>2</c:v>
                </c:pt>
                <c:pt idx="16">
                  <c:v>2</c:v>
                </c:pt>
                <c:pt idx="17">
                  <c:v>3</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E15E-480E-9F3D-EEB377ED260D}"/>
            </c:ext>
          </c:extLst>
        </c:ser>
        <c:ser>
          <c:idx val="1"/>
          <c:order val="1"/>
          <c:tx>
            <c:strRef>
              <c:f>Sheet1!$C$1</c:f>
              <c:strCache>
                <c:ptCount val="1"/>
                <c:pt idx="0">
                  <c:v>Ministerio de Producción de la Nación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5</c:v>
                </c:pt>
                <c:pt idx="14">
                  <c:v>1</c:v>
                </c:pt>
                <c:pt idx="15">
                  <c:v>0</c:v>
                </c:pt>
                <c:pt idx="16">
                  <c:v>0</c:v>
                </c:pt>
                <c:pt idx="17">
                  <c:v>0</c:v>
                </c:pt>
                <c:pt idx="18">
                  <c:v>2</c:v>
                </c:pt>
                <c:pt idx="19">
                  <c:v>16</c:v>
                </c:pt>
                <c:pt idx="20">
                  <c:v>0</c:v>
                </c:pt>
                <c:pt idx="21">
                  <c:v>0</c:v>
                </c:pt>
                <c:pt idx="22">
                  <c:v>0</c:v>
                </c:pt>
                <c:pt idx="23">
                  <c:v>0</c:v>
                </c:pt>
              </c:numCache>
            </c:numRef>
          </c:val>
          <c:smooth val="0"/>
          <c:extLst>
            <c:ext xmlns:c16="http://schemas.microsoft.com/office/drawing/2014/chart" uri="{C3380CC4-5D6E-409C-BE32-E72D297353CC}">
              <c16:uniqueId val="{00000001-E15E-480E-9F3D-EEB377ED260D}"/>
            </c:ext>
          </c:extLst>
        </c:ser>
        <c:ser>
          <c:idx val="2"/>
          <c:order val="2"/>
          <c:tx>
            <c:strRef>
              <c:f>Sheet1!$D$1</c:f>
              <c:strCache>
                <c:ptCount val="1"/>
                <c:pt idx="0">
                  <c:v>Ricardo Buryaile</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1</c:v>
                </c:pt>
                <c:pt idx="14">
                  <c:v>1</c:v>
                </c:pt>
                <c:pt idx="15">
                  <c:v>5</c:v>
                </c:pt>
                <c:pt idx="16">
                  <c:v>3</c:v>
                </c:pt>
                <c:pt idx="17">
                  <c:v>3</c:v>
                </c:pt>
                <c:pt idx="18">
                  <c:v>0</c:v>
                </c:pt>
                <c:pt idx="19">
                  <c:v>4</c:v>
                </c:pt>
                <c:pt idx="20">
                  <c:v>1</c:v>
                </c:pt>
                <c:pt idx="21">
                  <c:v>1</c:v>
                </c:pt>
                <c:pt idx="22">
                  <c:v>0</c:v>
                </c:pt>
                <c:pt idx="23">
                  <c:v>1</c:v>
                </c:pt>
              </c:numCache>
            </c:numRef>
          </c:val>
          <c:smooth val="0"/>
          <c:extLst>
            <c:ext xmlns:c16="http://schemas.microsoft.com/office/drawing/2014/chart" uri="{C3380CC4-5D6E-409C-BE32-E72D297353CC}">
              <c16:uniqueId val="{00000002-E15E-480E-9F3D-EEB377ED260D}"/>
            </c:ext>
          </c:extLst>
        </c:ser>
        <c:dLbls>
          <c:showLegendKey val="0"/>
          <c:showVal val="0"/>
          <c:showCatName val="0"/>
          <c:showSerName val="0"/>
          <c:showPercent val="0"/>
          <c:showBubbleSize val="0"/>
        </c:dLbls>
        <c:smooth val="0"/>
        <c:axId val="374976816"/>
        <c:axId val="374974848"/>
      </c:lineChart>
      <c:catAx>
        <c:axId val="37497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74848"/>
        <c:crosses val="autoZero"/>
        <c:auto val="1"/>
        <c:lblAlgn val="ctr"/>
        <c:lblOffset val="100"/>
        <c:noMultiLvlLbl val="0"/>
      </c:catAx>
      <c:valAx>
        <c:axId val="374974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7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0.38229442787579998</c:v>
                </c:pt>
                <c:pt idx="3">
                  <c:v>0</c:v>
                </c:pt>
                <c:pt idx="4">
                  <c:v>0.7881306833881</c:v>
                </c:pt>
                <c:pt idx="5">
                  <c:v>0</c:v>
                </c:pt>
                <c:pt idx="6">
                  <c:v>0.51689225194500998</c:v>
                </c:pt>
              </c:numCache>
            </c:numRef>
          </c:val>
          <c:extLst>
            <c:ext xmlns:c16="http://schemas.microsoft.com/office/drawing/2014/chart" uri="{C3380CC4-5D6E-409C-BE32-E72D297353CC}">
              <c16:uniqueId val="{00000000-01C6-4413-89E1-28A82FE29036}"/>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0.62673320224226003</c:v>
                </c:pt>
                <c:pt idx="3">
                  <c:v>0</c:v>
                </c:pt>
                <c:pt idx="4">
                  <c:v>1.7733998347191999</c:v>
                </c:pt>
                <c:pt idx="5">
                  <c:v>0</c:v>
                </c:pt>
                <c:pt idx="6">
                  <c:v>0</c:v>
                </c:pt>
              </c:numCache>
            </c:numRef>
          </c:val>
          <c:extLst>
            <c:ext xmlns:c16="http://schemas.microsoft.com/office/drawing/2014/chart" uri="{C3380CC4-5D6E-409C-BE32-E72D297353CC}">
              <c16:uniqueId val="{00000001-01C6-4413-89E1-28A82FE29036}"/>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1.6655245694539</c:v>
                </c:pt>
                <c:pt idx="2">
                  <c:v>4.3156724066444996</c:v>
                </c:pt>
                <c:pt idx="3">
                  <c:v>0</c:v>
                </c:pt>
                <c:pt idx="4">
                  <c:v>2.7926107720443998</c:v>
                </c:pt>
                <c:pt idx="5">
                  <c:v>0</c:v>
                </c:pt>
                <c:pt idx="6">
                  <c:v>0</c:v>
                </c:pt>
              </c:numCache>
            </c:numRef>
          </c:val>
          <c:extLst>
            <c:ext xmlns:c16="http://schemas.microsoft.com/office/drawing/2014/chart" uri="{C3380CC4-5D6E-409C-BE32-E72D297353CC}">
              <c16:uniqueId val="{00000002-01C6-4413-89E1-28A82FE29036}"/>
            </c:ext>
          </c:extLst>
        </c:ser>
        <c:dLbls>
          <c:showLegendKey val="0"/>
          <c:showVal val="0"/>
          <c:showCatName val="0"/>
          <c:showSerName val="0"/>
          <c:showPercent val="0"/>
          <c:showBubbleSize val="0"/>
        </c:dLbls>
        <c:gapWidth val="219"/>
        <c:overlap val="-27"/>
        <c:axId val="374984360"/>
        <c:axId val="374976160"/>
      </c:barChart>
      <c:catAx>
        <c:axId val="374984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76160"/>
        <c:crosses val="autoZero"/>
        <c:auto val="1"/>
        <c:lblAlgn val="ctr"/>
        <c:lblOffset val="100"/>
        <c:noMultiLvlLbl val="0"/>
      </c:catAx>
      <c:valAx>
        <c:axId val="37497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8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Sheet1!$B$2:$B$4</c:f>
              <c:numCache>
                <c:formatCode>General</c:formatCode>
                <c:ptCount val="3"/>
                <c:pt idx="0">
                  <c:v>5924</c:v>
                </c:pt>
                <c:pt idx="1">
                  <c:v>19662</c:v>
                </c:pt>
                <c:pt idx="2">
                  <c:v>4773</c:v>
                </c:pt>
              </c:numCache>
            </c:numRef>
          </c:val>
          <c:extLst>
            <c:ext xmlns:c16="http://schemas.microsoft.com/office/drawing/2014/chart" uri="{C3380CC4-5D6E-409C-BE32-E72D297353CC}">
              <c16:uniqueId val="{00000000-66DD-499C-BFD5-C560488E61CF}"/>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Sheet1!$C$2:$C$4</c:f>
              <c:numCache>
                <c:formatCode>General</c:formatCode>
                <c:ptCount val="3"/>
                <c:pt idx="0">
                  <c:v>645</c:v>
                </c:pt>
                <c:pt idx="1">
                  <c:v>3541</c:v>
                </c:pt>
                <c:pt idx="2">
                  <c:v>711</c:v>
                </c:pt>
              </c:numCache>
            </c:numRef>
          </c:val>
          <c:extLst>
            <c:ext xmlns:c16="http://schemas.microsoft.com/office/drawing/2014/chart" uri="{C3380CC4-5D6E-409C-BE32-E72D297353CC}">
              <c16:uniqueId val="{00000001-66DD-499C-BFD5-C560488E61CF}"/>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Sheet1!$D$2:$D$4</c:f>
              <c:numCache>
                <c:formatCode>General</c:formatCode>
                <c:ptCount val="3"/>
                <c:pt idx="0">
                  <c:v>7</c:v>
                </c:pt>
                <c:pt idx="1">
                  <c:v>46</c:v>
                </c:pt>
                <c:pt idx="2">
                  <c:v>23</c:v>
                </c:pt>
              </c:numCache>
            </c:numRef>
          </c:val>
          <c:extLst>
            <c:ext xmlns:c16="http://schemas.microsoft.com/office/drawing/2014/chart" uri="{C3380CC4-5D6E-409C-BE32-E72D297353CC}">
              <c16:uniqueId val="{00000002-66DD-499C-BFD5-C560488E61CF}"/>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Sheet1!$E$2:$E$4</c:f>
              <c:numCache>
                <c:formatCode>General</c:formatCode>
                <c:ptCount val="3"/>
                <c:pt idx="0">
                  <c:v>22</c:v>
                </c:pt>
                <c:pt idx="1">
                  <c:v>275</c:v>
                </c:pt>
                <c:pt idx="2">
                  <c:v>13</c:v>
                </c:pt>
              </c:numCache>
            </c:numRef>
          </c:val>
          <c:extLst>
            <c:ext xmlns:c16="http://schemas.microsoft.com/office/drawing/2014/chart" uri="{C3380CC4-5D6E-409C-BE32-E72D297353CC}">
              <c16:uniqueId val="{00000003-66DD-499C-BFD5-C560488E61CF}"/>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Sheet1!$F$2:$F$4</c:f>
              <c:numCache>
                <c:formatCode>General</c:formatCode>
                <c:ptCount val="3"/>
                <c:pt idx="0">
                  <c:v>10</c:v>
                </c:pt>
                <c:pt idx="1">
                  <c:v>2</c:v>
                </c:pt>
                <c:pt idx="2">
                  <c:v>6</c:v>
                </c:pt>
              </c:numCache>
            </c:numRef>
          </c:val>
          <c:extLst>
            <c:ext xmlns:c16="http://schemas.microsoft.com/office/drawing/2014/chart" uri="{C3380CC4-5D6E-409C-BE32-E72D297353CC}">
              <c16:uniqueId val="{00000004-66DD-499C-BFD5-C560488E61CF}"/>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Sheet1!$G$2:$G$4</c:f>
              <c:numCache>
                <c:formatCode>General</c:formatCode>
                <c:ptCount val="3"/>
                <c:pt idx="0">
                  <c:v>1</c:v>
                </c:pt>
                <c:pt idx="1">
                  <c:v>13</c:v>
                </c:pt>
                <c:pt idx="2">
                  <c:v>62</c:v>
                </c:pt>
              </c:numCache>
            </c:numRef>
          </c:val>
          <c:extLst>
            <c:ext xmlns:c16="http://schemas.microsoft.com/office/drawing/2014/chart" uri="{C3380CC4-5D6E-409C-BE32-E72D297353CC}">
              <c16:uniqueId val="{00000005-66DD-499C-BFD5-C560488E61C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Sheet1!$H$2:$H$4</c:f>
              <c:numCache>
                <c:formatCode>General</c:formatCode>
                <c:ptCount val="3"/>
                <c:pt idx="0">
                  <c:v>194</c:v>
                </c:pt>
                <c:pt idx="1">
                  <c:v>1866</c:v>
                </c:pt>
                <c:pt idx="2">
                  <c:v>283</c:v>
                </c:pt>
              </c:numCache>
            </c:numRef>
          </c:val>
          <c:extLst>
            <c:ext xmlns:c16="http://schemas.microsoft.com/office/drawing/2014/chart" uri="{C3380CC4-5D6E-409C-BE32-E72D297353CC}">
              <c16:uniqueId val="{00000006-66DD-499C-BFD5-C560488E61C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Ministerio de Agroindustria de la Nación Argentina</c:v>
                </c:pt>
                <c:pt idx="1">
                  <c:v>Ministerio de Producción de la Nación Argentina</c:v>
                </c:pt>
                <c:pt idx="2">
                  <c:v>Ricardo Buryaile</c:v>
                </c:pt>
              </c:strCache>
            </c:strRef>
          </c:cat>
          <c:val>
            <c:numRef>
              <c:f>Sheet1!$I$2:$I$4</c:f>
              <c:numCache>
                <c:formatCode>General</c:formatCode>
                <c:ptCount val="3"/>
                <c:pt idx="0">
                  <c:v>5931</c:v>
                </c:pt>
                <c:pt idx="1">
                  <c:v>30450</c:v>
                </c:pt>
                <c:pt idx="2">
                  <c:v>1568</c:v>
                </c:pt>
              </c:numCache>
            </c:numRef>
          </c:val>
          <c:extLst>
            <c:ext xmlns:c16="http://schemas.microsoft.com/office/drawing/2014/chart" uri="{C3380CC4-5D6E-409C-BE32-E72D297353CC}">
              <c16:uniqueId val="{00000007-66DD-499C-BFD5-C560488E61CF}"/>
            </c:ext>
          </c:extLst>
        </c:ser>
        <c:dLbls>
          <c:showLegendKey val="0"/>
          <c:showVal val="0"/>
          <c:showCatName val="0"/>
          <c:showSerName val="0"/>
          <c:showPercent val="0"/>
          <c:showBubbleSize val="0"/>
        </c:dLbls>
        <c:gapWidth val="150"/>
        <c:overlap val="100"/>
        <c:axId val="374991904"/>
        <c:axId val="374990920"/>
      </c:barChart>
      <c:catAx>
        <c:axId val="374991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90920"/>
        <c:crosses val="autoZero"/>
        <c:auto val="1"/>
        <c:lblAlgn val="ctr"/>
        <c:lblOffset val="100"/>
        <c:noMultiLvlLbl val="0"/>
      </c:catAx>
      <c:valAx>
        <c:axId val="374990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99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Agroindustria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BCB-4C4C-82C0-3233E9598754}"/>
            </c:ext>
          </c:extLst>
        </c:ser>
        <c:ser>
          <c:idx val="1"/>
          <c:order val="1"/>
          <c:tx>
            <c:strRef>
              <c:f>Sheet1!$C$1</c:f>
              <c:strCache>
                <c:ptCount val="1"/>
                <c:pt idx="0">
                  <c:v>Ministerio de Producción de la Nación Argentina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CBCB-4C4C-82C0-3233E9598754}"/>
            </c:ext>
          </c:extLst>
        </c:ser>
        <c:ser>
          <c:idx val="2"/>
          <c:order val="2"/>
          <c:tx>
            <c:strRef>
              <c:f>Sheet1!$D$1</c:f>
              <c:strCache>
                <c:ptCount val="1"/>
                <c:pt idx="0">
                  <c:v>Ricardo Buryaile</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CBCB-4C4C-82C0-3233E9598754}"/>
            </c:ext>
          </c:extLst>
        </c:ser>
        <c:dLbls>
          <c:showLegendKey val="0"/>
          <c:showVal val="0"/>
          <c:showCatName val="0"/>
          <c:showSerName val="0"/>
          <c:showPercent val="0"/>
          <c:showBubbleSize val="0"/>
        </c:dLbls>
        <c:gapWidth val="219"/>
        <c:overlap val="-27"/>
        <c:axId val="230597232"/>
        <c:axId val="230597560"/>
      </c:barChart>
      <c:catAx>
        <c:axId val="230597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97560"/>
        <c:crosses val="autoZero"/>
        <c:auto val="1"/>
        <c:lblAlgn val="ctr"/>
        <c:lblOffset val="100"/>
        <c:noMultiLvlLbl val="0"/>
      </c:catAx>
      <c:valAx>
        <c:axId val="23059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059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22727-54C3-47E3-8373-E25908B6BB62}"/>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5E6E129-AE1D-42CA-96CC-6955356F96C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2130617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43CE7-E3CB-4747-B094-7A7DD4C72A4D}"/>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252B4594-D744-4B61-AEA4-61A933D21C35}"/>
              </a:ext>
            </a:extLst>
          </p:cNvPr>
          <p:cNvGraphicFramePr>
            <a:graphicFrameLocks noGrp="1"/>
          </p:cNvGraphicFramePr>
          <p:nvPr>
            <p:ph type="tbl" sz="quarter" idx="13"/>
            <p:extLst>
              <p:ext uri="{D42A27DB-BD31-4B8C-83A1-F6EECF244321}">
                <p14:modId xmlns:p14="http://schemas.microsoft.com/office/powerpoint/2010/main" val="2039192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17537539"/>
                    </a:ext>
                  </a:extLst>
                </a:gridCol>
                <a:gridCol w="740664">
                  <a:extLst>
                    <a:ext uri="{9D8B030D-6E8A-4147-A177-3AD203B41FA5}">
                      <a16:colId xmlns:a16="http://schemas.microsoft.com/office/drawing/2014/main" val="1934328978"/>
                    </a:ext>
                  </a:extLst>
                </a:gridCol>
                <a:gridCol w="740664">
                  <a:extLst>
                    <a:ext uri="{9D8B030D-6E8A-4147-A177-3AD203B41FA5}">
                      <a16:colId xmlns:a16="http://schemas.microsoft.com/office/drawing/2014/main" val="737344943"/>
                    </a:ext>
                  </a:extLst>
                </a:gridCol>
                <a:gridCol w="740664">
                  <a:extLst>
                    <a:ext uri="{9D8B030D-6E8A-4147-A177-3AD203B41FA5}">
                      <a16:colId xmlns:a16="http://schemas.microsoft.com/office/drawing/2014/main" val="708381367"/>
                    </a:ext>
                  </a:extLst>
                </a:gridCol>
                <a:gridCol w="740664">
                  <a:extLst>
                    <a:ext uri="{9D8B030D-6E8A-4147-A177-3AD203B41FA5}">
                      <a16:colId xmlns:a16="http://schemas.microsoft.com/office/drawing/2014/main" val="3904870548"/>
                    </a:ext>
                  </a:extLst>
                </a:gridCol>
                <a:gridCol w="740664">
                  <a:extLst>
                    <a:ext uri="{9D8B030D-6E8A-4147-A177-3AD203B41FA5}">
                      <a16:colId xmlns:a16="http://schemas.microsoft.com/office/drawing/2014/main" val="156805199"/>
                    </a:ext>
                  </a:extLst>
                </a:gridCol>
                <a:gridCol w="740664">
                  <a:extLst>
                    <a:ext uri="{9D8B030D-6E8A-4147-A177-3AD203B41FA5}">
                      <a16:colId xmlns:a16="http://schemas.microsoft.com/office/drawing/2014/main" val="1471530480"/>
                    </a:ext>
                  </a:extLst>
                </a:gridCol>
                <a:gridCol w="740664">
                  <a:extLst>
                    <a:ext uri="{9D8B030D-6E8A-4147-A177-3AD203B41FA5}">
                      <a16:colId xmlns:a16="http://schemas.microsoft.com/office/drawing/2014/main" val="1044968857"/>
                    </a:ext>
                  </a:extLst>
                </a:gridCol>
                <a:gridCol w="740664">
                  <a:extLst>
                    <a:ext uri="{9D8B030D-6E8A-4147-A177-3AD203B41FA5}">
                      <a16:colId xmlns:a16="http://schemas.microsoft.com/office/drawing/2014/main" val="2531447116"/>
                    </a:ext>
                  </a:extLst>
                </a:gridCol>
                <a:gridCol w="740664">
                  <a:extLst>
                    <a:ext uri="{9D8B030D-6E8A-4147-A177-3AD203B41FA5}">
                      <a16:colId xmlns:a16="http://schemas.microsoft.com/office/drawing/2014/main" val="8936071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76590578"/>
                  </a:ext>
                </a:extLst>
              </a:tr>
              <a:tr h="370840">
                <a:tc>
                  <a:txBody>
                    <a:bodyPr/>
                    <a:lstStyle/>
                    <a:p>
                      <a:r>
                        <a:rPr lang="es-ES" sz="1000"/>
                        <a:t>Ministerio de Producción de la Nación Argentina</a:t>
                      </a:r>
                      <a:endParaRPr lang="en-US" sz="1000"/>
                    </a:p>
                  </a:txBody>
                  <a:tcPr/>
                </a:tc>
                <a:tc>
                  <a:txBody>
                    <a:bodyPr/>
                    <a:lstStyle/>
                    <a:p>
                      <a:r>
                        <a:rPr lang="en-US" sz="1000"/>
                        <a:t>162279</a:t>
                      </a:r>
                    </a:p>
                  </a:txBody>
                  <a:tcPr/>
                </a:tc>
                <a:tc>
                  <a:txBody>
                    <a:bodyPr/>
                    <a:lstStyle/>
                    <a:p>
                      <a:r>
                        <a:rPr lang="en-US" sz="1000"/>
                        <a:t>13492</a:t>
                      </a:r>
                    </a:p>
                  </a:txBody>
                  <a:tcPr/>
                </a:tc>
                <a:tc>
                  <a:txBody>
                    <a:bodyPr/>
                    <a:lstStyle/>
                    <a:p>
                      <a:r>
                        <a:rPr lang="en-US" sz="1000"/>
                        <a:t>24</a:t>
                      </a:r>
                    </a:p>
                  </a:txBody>
                  <a:tcPr/>
                </a:tc>
                <a:tc>
                  <a:txBody>
                    <a:bodyPr/>
                    <a:lstStyle/>
                    <a:p>
                      <a:r>
                        <a:rPr lang="en-US" sz="1000"/>
                        <a:t>23539</a:t>
                      </a:r>
                    </a:p>
                  </a:txBody>
                  <a:tcPr/>
                </a:tc>
                <a:tc>
                  <a:txBody>
                    <a:bodyPr/>
                    <a:lstStyle/>
                    <a:p>
                      <a:r>
                        <a:rPr lang="en-US" sz="1000"/>
                        <a:t>1866</a:t>
                      </a:r>
                    </a:p>
                  </a:txBody>
                  <a:tcPr/>
                </a:tc>
                <a:tc>
                  <a:txBody>
                    <a:bodyPr/>
                    <a:lstStyle/>
                    <a:p>
                      <a:r>
                        <a:rPr lang="en-US" sz="1000"/>
                        <a:t>30450</a:t>
                      </a:r>
                    </a:p>
                  </a:txBody>
                  <a:tcPr/>
                </a:tc>
                <a:tc>
                  <a:txBody>
                    <a:bodyPr/>
                    <a:lstStyle/>
                    <a:p>
                      <a:r>
                        <a:rPr lang="en-US" sz="1000"/>
                        <a:t>0</a:t>
                      </a:r>
                    </a:p>
                  </a:txBody>
                  <a:tcPr/>
                </a:tc>
                <a:tc>
                  <a:txBody>
                    <a:bodyPr/>
                    <a:lstStyle/>
                    <a:p>
                      <a:r>
                        <a:rPr lang="en-US" sz="1000"/>
                        <a:t>1.4963%</a:t>
                      </a:r>
                    </a:p>
                  </a:txBody>
                  <a:tcPr/>
                </a:tc>
                <a:tc>
                  <a:txBody>
                    <a:bodyPr/>
                    <a:lstStyle/>
                    <a:p>
                      <a:r>
                        <a:rPr lang="en-US" sz="1000"/>
                        <a:t>0.0%</a:t>
                      </a:r>
                    </a:p>
                  </a:txBody>
                  <a:tcPr/>
                </a:tc>
                <a:extLst>
                  <a:ext uri="{0D108BD9-81ED-4DB2-BD59-A6C34878D82A}">
                    <a16:rowId xmlns:a16="http://schemas.microsoft.com/office/drawing/2014/main" val="1975594044"/>
                  </a:ext>
                </a:extLst>
              </a:tr>
              <a:tr h="370840">
                <a:tc>
                  <a:txBody>
                    <a:bodyPr/>
                    <a:lstStyle/>
                    <a:p>
                      <a:r>
                        <a:rPr lang="es-ES" sz="1000"/>
                        <a:t>Ministerio de Agroindustria de la Nación Argentina</a:t>
                      </a:r>
                      <a:endParaRPr lang="en-US" sz="1000"/>
                    </a:p>
                  </a:txBody>
                  <a:tcPr/>
                </a:tc>
                <a:tc>
                  <a:txBody>
                    <a:bodyPr/>
                    <a:lstStyle/>
                    <a:p>
                      <a:r>
                        <a:rPr lang="en-US" sz="1000"/>
                        <a:t>75674</a:t>
                      </a:r>
                    </a:p>
                  </a:txBody>
                  <a:tcPr/>
                </a:tc>
                <a:tc>
                  <a:txBody>
                    <a:bodyPr/>
                    <a:lstStyle/>
                    <a:p>
                      <a:r>
                        <a:rPr lang="en-US" sz="1000"/>
                        <a:t>3700</a:t>
                      </a:r>
                    </a:p>
                  </a:txBody>
                  <a:tcPr/>
                </a:tc>
                <a:tc>
                  <a:txBody>
                    <a:bodyPr/>
                    <a:lstStyle/>
                    <a:p>
                      <a:r>
                        <a:rPr lang="en-US" sz="1000"/>
                        <a:t>29</a:t>
                      </a:r>
                    </a:p>
                  </a:txBody>
                  <a:tcPr/>
                </a:tc>
                <a:tc>
                  <a:txBody>
                    <a:bodyPr/>
                    <a:lstStyle/>
                    <a:p>
                      <a:r>
                        <a:rPr lang="en-US" sz="1000"/>
                        <a:t>6609</a:t>
                      </a:r>
                    </a:p>
                  </a:txBody>
                  <a:tcPr/>
                </a:tc>
                <a:tc>
                  <a:txBody>
                    <a:bodyPr/>
                    <a:lstStyle/>
                    <a:p>
                      <a:r>
                        <a:rPr lang="en-US" sz="1000"/>
                        <a:t>194</a:t>
                      </a:r>
                    </a:p>
                  </a:txBody>
                  <a:tcPr/>
                </a:tc>
                <a:tc>
                  <a:txBody>
                    <a:bodyPr/>
                    <a:lstStyle/>
                    <a:p>
                      <a:r>
                        <a:rPr lang="en-US" sz="1000"/>
                        <a:t>5931</a:t>
                      </a:r>
                    </a:p>
                  </a:txBody>
                  <a:tcPr/>
                </a:tc>
                <a:tc>
                  <a:txBody>
                    <a:bodyPr/>
                    <a:lstStyle/>
                    <a:p>
                      <a:r>
                        <a:rPr lang="en-US" sz="1000"/>
                        <a:t>0</a:t>
                      </a:r>
                    </a:p>
                  </a:txBody>
                  <a:tcPr/>
                </a:tc>
                <a:tc>
                  <a:txBody>
                    <a:bodyPr/>
                    <a:lstStyle/>
                    <a:p>
                      <a:r>
                        <a:rPr lang="en-US" sz="1000"/>
                        <a:t>0.5948%</a:t>
                      </a:r>
                    </a:p>
                  </a:txBody>
                  <a:tcPr/>
                </a:tc>
                <a:tc>
                  <a:txBody>
                    <a:bodyPr/>
                    <a:lstStyle/>
                    <a:p>
                      <a:r>
                        <a:rPr lang="en-US" sz="1000"/>
                        <a:t>0.0%</a:t>
                      </a:r>
                    </a:p>
                  </a:txBody>
                  <a:tcPr/>
                </a:tc>
                <a:extLst>
                  <a:ext uri="{0D108BD9-81ED-4DB2-BD59-A6C34878D82A}">
                    <a16:rowId xmlns:a16="http://schemas.microsoft.com/office/drawing/2014/main" val="2443523667"/>
                  </a:ext>
                </a:extLst>
              </a:tr>
              <a:tr h="370840">
                <a:tc>
                  <a:txBody>
                    <a:bodyPr/>
                    <a:lstStyle/>
                    <a:p>
                      <a:r>
                        <a:rPr lang="en-US" sz="1000"/>
                        <a:t>Ricardo Buryaile</a:t>
                      </a:r>
                    </a:p>
                  </a:txBody>
                  <a:tcPr/>
                </a:tc>
                <a:tc>
                  <a:txBody>
                    <a:bodyPr/>
                    <a:lstStyle/>
                    <a:p>
                      <a:r>
                        <a:rPr lang="en-US" sz="1000"/>
                        <a:t>10303</a:t>
                      </a:r>
                    </a:p>
                  </a:txBody>
                  <a:tcPr/>
                </a:tc>
                <a:tc>
                  <a:txBody>
                    <a:bodyPr/>
                    <a:lstStyle/>
                    <a:p>
                      <a:r>
                        <a:rPr lang="en-US" sz="1000"/>
                        <a:t>469</a:t>
                      </a:r>
                    </a:p>
                  </a:txBody>
                  <a:tcPr/>
                </a:tc>
                <a:tc>
                  <a:txBody>
                    <a:bodyPr/>
                    <a:lstStyle/>
                    <a:p>
                      <a:r>
                        <a:rPr lang="en-US" sz="1000"/>
                        <a:t>22</a:t>
                      </a:r>
                    </a:p>
                  </a:txBody>
                  <a:tcPr/>
                </a:tc>
                <a:tc>
                  <a:txBody>
                    <a:bodyPr/>
                    <a:lstStyle/>
                    <a:p>
                      <a:r>
                        <a:rPr lang="en-US" sz="1000"/>
                        <a:t>5588</a:t>
                      </a:r>
                    </a:p>
                  </a:txBody>
                  <a:tcPr/>
                </a:tc>
                <a:tc>
                  <a:txBody>
                    <a:bodyPr/>
                    <a:lstStyle/>
                    <a:p>
                      <a:r>
                        <a:rPr lang="en-US" sz="1000"/>
                        <a:t>283</a:t>
                      </a:r>
                    </a:p>
                  </a:txBody>
                  <a:tcPr/>
                </a:tc>
                <a:tc>
                  <a:txBody>
                    <a:bodyPr/>
                    <a:lstStyle/>
                    <a:p>
                      <a:r>
                        <a:rPr lang="en-US" sz="1000"/>
                        <a:t>1568</a:t>
                      </a:r>
                    </a:p>
                  </a:txBody>
                  <a:tcPr/>
                </a:tc>
                <a:tc>
                  <a:txBody>
                    <a:bodyPr/>
                    <a:lstStyle/>
                    <a:p>
                      <a:r>
                        <a:rPr lang="en-US" sz="1000"/>
                        <a:t>0</a:t>
                      </a:r>
                    </a:p>
                  </a:txBody>
                  <a:tcPr/>
                </a:tc>
                <a:tc>
                  <a:txBody>
                    <a:bodyPr/>
                    <a:lstStyle/>
                    <a:p>
                      <a:r>
                        <a:rPr lang="en-US" sz="1000"/>
                        <a:t>3.3585%</a:t>
                      </a:r>
                    </a:p>
                  </a:txBody>
                  <a:tcPr/>
                </a:tc>
                <a:tc>
                  <a:txBody>
                    <a:bodyPr/>
                    <a:lstStyle/>
                    <a:p>
                      <a:r>
                        <a:rPr lang="en-US" sz="1000"/>
                        <a:t>0.0%</a:t>
                      </a:r>
                    </a:p>
                  </a:txBody>
                  <a:tcPr/>
                </a:tc>
                <a:extLst>
                  <a:ext uri="{0D108BD9-81ED-4DB2-BD59-A6C34878D82A}">
                    <a16:rowId xmlns:a16="http://schemas.microsoft.com/office/drawing/2014/main" val="3714249534"/>
                  </a:ext>
                </a:extLst>
              </a:tr>
            </a:tbl>
          </a:graphicData>
        </a:graphic>
      </p:graphicFrame>
      <p:sp>
        <p:nvSpPr>
          <p:cNvPr id="4" name="Text Placeholder 3">
            <a:extLst>
              <a:ext uri="{FF2B5EF4-FFF2-40B4-BE49-F238E27FC236}">
                <a16:creationId xmlns:a16="http://schemas.microsoft.com/office/drawing/2014/main" id="{49B4DF71-7C93-47F2-BD96-0FAF2C907317}"/>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460598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AC5F-3F02-4F64-BA73-B3B44882F7D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FA82B2A8-3A00-4B92-B822-FDFB7155BB94}"/>
              </a:ext>
            </a:extLst>
          </p:cNvPr>
          <p:cNvGraphicFramePr>
            <a:graphicFrameLocks noGrp="1"/>
          </p:cNvGraphicFramePr>
          <p:nvPr>
            <p:ph type="chart" sz="quarter" idx="13"/>
            <p:extLst>
              <p:ext uri="{D42A27DB-BD31-4B8C-83A1-F6EECF244321}">
                <p14:modId xmlns:p14="http://schemas.microsoft.com/office/powerpoint/2010/main" val="4006531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CD056-534D-48C9-9D9C-073D6B2CE627}"/>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727660DF-2ACD-4A5F-AB17-4450C4EA1B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1137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46469-FC8D-48EB-B833-A12AEA46FA53}"/>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F417ADA2-8C1C-4837-86A7-54091E6C577A}"/>
              </a:ext>
            </a:extLst>
          </p:cNvPr>
          <p:cNvGraphicFramePr>
            <a:graphicFrameLocks noGrp="1"/>
          </p:cNvGraphicFramePr>
          <p:nvPr>
            <p:ph type="chart" sz="quarter" idx="13"/>
            <p:extLst>
              <p:ext uri="{D42A27DB-BD31-4B8C-83A1-F6EECF244321}">
                <p14:modId xmlns:p14="http://schemas.microsoft.com/office/powerpoint/2010/main" val="2089730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94F783-4DEB-4980-A300-B73B50F2EE16}"/>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54050D7E-2707-4C17-B5AE-F09D8B2AE2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726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DC230-7DBD-45DA-9C08-4D7DE96A809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99C01B0-2907-4CDE-B8FF-2739068BD693}"/>
              </a:ext>
            </a:extLst>
          </p:cNvPr>
          <p:cNvGraphicFramePr>
            <a:graphicFrameLocks noGrp="1"/>
          </p:cNvGraphicFramePr>
          <p:nvPr>
            <p:ph type="chart" sz="quarter" idx="13"/>
            <p:extLst>
              <p:ext uri="{D42A27DB-BD31-4B8C-83A1-F6EECF244321}">
                <p14:modId xmlns:p14="http://schemas.microsoft.com/office/powerpoint/2010/main" val="41101506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3A6E50-5AE9-41F0-98D9-F40852F734ED}"/>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18480B34-A58C-4FAB-8186-9A332AA13F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93115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79FEF-C9E7-4016-8A7A-7C3FD24EC7DA}"/>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012E8C29-DE8C-4614-B1BF-165EC0C57721}"/>
              </a:ext>
            </a:extLst>
          </p:cNvPr>
          <p:cNvGraphicFramePr>
            <a:graphicFrameLocks noGrp="1"/>
          </p:cNvGraphicFramePr>
          <p:nvPr>
            <p:ph type="chart" sz="quarter" idx="13"/>
            <p:extLst>
              <p:ext uri="{D42A27DB-BD31-4B8C-83A1-F6EECF244321}">
                <p14:modId xmlns:p14="http://schemas.microsoft.com/office/powerpoint/2010/main" val="3214286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4C085F-7292-4DD7-9505-E328ACF96CAC}"/>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D7FEC61A-93F8-49DE-A3B3-DE4CD0C9E5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8064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DA134-2181-4192-9210-52E5B13BB327}"/>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9234B339-51A2-4EA4-A017-ED0B9BECA23C}"/>
              </a:ext>
            </a:extLst>
          </p:cNvPr>
          <p:cNvGraphicFramePr>
            <a:graphicFrameLocks noGrp="1"/>
          </p:cNvGraphicFramePr>
          <p:nvPr>
            <p:ph type="chart" sz="quarter" idx="13"/>
            <p:extLst>
              <p:ext uri="{D42A27DB-BD31-4B8C-83A1-F6EECF244321}">
                <p14:modId xmlns:p14="http://schemas.microsoft.com/office/powerpoint/2010/main" val="30668521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02161F-1C43-4139-8297-56F5F9E18815}"/>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2AAAEE52-4059-4BD5-AE39-361C1E68C2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32490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65D83-E76F-45E0-9E75-93E93CDE3177}"/>
              </a:ext>
            </a:extLst>
          </p:cNvPr>
          <p:cNvSpPr>
            <a:spLocks noGrp="1"/>
          </p:cNvSpPr>
          <p:nvPr>
            <p:ph type="title"/>
          </p:nvPr>
        </p:nvSpPr>
        <p:spPr/>
        <p:txBody>
          <a:bodyPr/>
          <a:lstStyle/>
          <a:p>
            <a:r>
              <a:rPr lang="en-US"/>
              <a:t>Facebook Own Posts Table - 1 of 10</a:t>
            </a:r>
          </a:p>
        </p:txBody>
      </p:sp>
      <p:graphicFrame>
        <p:nvGraphicFramePr>
          <p:cNvPr id="5" name="Table Placeholder 4">
            <a:extLst>
              <a:ext uri="{FF2B5EF4-FFF2-40B4-BE49-F238E27FC236}">
                <a16:creationId xmlns:a16="http://schemas.microsoft.com/office/drawing/2014/main" id="{AB94F06C-C958-4B9B-AFEB-B4A268A277F8}"/>
              </a:ext>
            </a:extLst>
          </p:cNvPr>
          <p:cNvGraphicFramePr>
            <a:graphicFrameLocks noGrp="1"/>
          </p:cNvGraphicFramePr>
          <p:nvPr>
            <p:ph type="tbl" sz="quarter" idx="13"/>
            <p:extLst>
              <p:ext uri="{D42A27DB-BD31-4B8C-83A1-F6EECF244321}">
                <p14:modId xmlns:p14="http://schemas.microsoft.com/office/powerpoint/2010/main" val="2535494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4550297"/>
                    </a:ext>
                  </a:extLst>
                </a:gridCol>
                <a:gridCol w="658368">
                  <a:extLst>
                    <a:ext uri="{9D8B030D-6E8A-4147-A177-3AD203B41FA5}">
                      <a16:colId xmlns:a16="http://schemas.microsoft.com/office/drawing/2014/main" val="584580023"/>
                    </a:ext>
                  </a:extLst>
                </a:gridCol>
                <a:gridCol w="658368">
                  <a:extLst>
                    <a:ext uri="{9D8B030D-6E8A-4147-A177-3AD203B41FA5}">
                      <a16:colId xmlns:a16="http://schemas.microsoft.com/office/drawing/2014/main" val="1763376545"/>
                    </a:ext>
                  </a:extLst>
                </a:gridCol>
                <a:gridCol w="658368">
                  <a:extLst>
                    <a:ext uri="{9D8B030D-6E8A-4147-A177-3AD203B41FA5}">
                      <a16:colId xmlns:a16="http://schemas.microsoft.com/office/drawing/2014/main" val="574653271"/>
                    </a:ext>
                  </a:extLst>
                </a:gridCol>
                <a:gridCol w="658368">
                  <a:extLst>
                    <a:ext uri="{9D8B030D-6E8A-4147-A177-3AD203B41FA5}">
                      <a16:colId xmlns:a16="http://schemas.microsoft.com/office/drawing/2014/main" val="1326516068"/>
                    </a:ext>
                  </a:extLst>
                </a:gridCol>
                <a:gridCol w="658368">
                  <a:extLst>
                    <a:ext uri="{9D8B030D-6E8A-4147-A177-3AD203B41FA5}">
                      <a16:colId xmlns:a16="http://schemas.microsoft.com/office/drawing/2014/main" val="3355413415"/>
                    </a:ext>
                  </a:extLst>
                </a:gridCol>
                <a:gridCol w="658368">
                  <a:extLst>
                    <a:ext uri="{9D8B030D-6E8A-4147-A177-3AD203B41FA5}">
                      <a16:colId xmlns:a16="http://schemas.microsoft.com/office/drawing/2014/main" val="1876824332"/>
                    </a:ext>
                  </a:extLst>
                </a:gridCol>
                <a:gridCol w="658368">
                  <a:extLst>
                    <a:ext uri="{9D8B030D-6E8A-4147-A177-3AD203B41FA5}">
                      <a16:colId xmlns:a16="http://schemas.microsoft.com/office/drawing/2014/main" val="1491165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92711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- 2017-10-19 19:56:48</a:t>
                      </a:r>
                      <a:r>
                        <a:rPr kumimoji="0" lang="es-ES" sz="1000" b="0" i="0" u="none" strike="noStrike" kern="1200" cap="none" spc="0" normalizeH="0" baseline="0" noProof="0">
                          <a:ln>
                            <a:noFill/>
                          </a:ln>
                          <a:solidFill>
                            <a:prstClr val="black"/>
                          </a:solidFill>
                          <a:effectLst/>
                          <a:uLnTx/>
                          <a:uFillTx/>
                          <a:latin typeface="+mn-lt"/>
                          <a:ea typeface="+mn-ea"/>
                          <a:cs typeface="+mn-cs"/>
                        </a:rPr>
                        <a:t>
Hace más de 20 años que los padres de Luciano y Javier crearon Therma House, una empresa familiar de Santa Rosa (La Pampa) que hace casas preindustrializadas. Hoy tienen 70 empleados y pueden armar una vivienda de 120 metros cuadrados en una semana y media.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99960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- 2017-10-27 13:59:44</a:t>
                      </a:r>
                      <a:r>
                        <a:rPr kumimoji="0" lang="es-ES" sz="1000" b="0" i="0" u="none" strike="noStrike" kern="1200" cap="none" spc="0" normalizeH="0" baseline="0" noProof="0">
                          <a:ln>
                            <a:noFill/>
                          </a:ln>
                          <a:solidFill>
                            <a:prstClr val="black"/>
                          </a:solidFill>
                          <a:effectLst/>
                          <a:uLnTx/>
                          <a:uFillTx/>
                          <a:latin typeface="+mn-lt"/>
                          <a:ea typeface="+mn-ea"/>
                          <a:cs typeface="+mn-cs"/>
                        </a:rPr>
                        <a:t>
Hoy, en Casa Rosada se firmó un acuerdo entre empresas, sindicatos, provincias y el gobierno nacional para aumentar la producción de energías renovables en la Argentina. El plan es construir parques solares en el Norte y eólicos en la Patagonia con una alta participación de PyMEs nacionales, generar 12.500 nuevos puestos de trabajo y atraer inversiones por 15 mil millones de dólares. Toda la info en goo.gl/d3LGsv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29303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- 2017-10-24 19:01:20</a:t>
                      </a:r>
                      <a:r>
                        <a:rPr kumimoji="0" lang="es-ES" sz="1000" b="0" i="0" u="none" strike="noStrike" kern="1200" cap="none" spc="0" normalizeH="0" baseline="0" noProof="0">
                          <a:ln>
                            <a:noFill/>
                          </a:ln>
                          <a:solidFill>
                            <a:prstClr val="black"/>
                          </a:solidFill>
                          <a:effectLst/>
                          <a:uLnTx/>
                          <a:uFillTx/>
                          <a:latin typeface="+mn-lt"/>
                          <a:ea typeface="+mn-ea"/>
                          <a:cs typeface="+mn-cs"/>
                        </a:rPr>
                        <a:t>
Lucciano's fabrica helados artesanales en Mar del Plata, tiene 18 locales propios y 10 mil pedidos de franquicia. Ellos ya están registrados como #PyME, hacelo vos también y empezá a pagar menos impuestos → www.produccion.com/pymes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2248807"/>
                  </a:ext>
                </a:extLst>
              </a:tr>
            </a:tbl>
          </a:graphicData>
        </a:graphic>
      </p:graphicFrame>
      <p:sp>
        <p:nvSpPr>
          <p:cNvPr id="4" name="Text Placeholder 3">
            <a:extLst>
              <a:ext uri="{FF2B5EF4-FFF2-40B4-BE49-F238E27FC236}">
                <a16:creationId xmlns:a16="http://schemas.microsoft.com/office/drawing/2014/main" id="{7E36B666-632C-40F8-A867-BCE13B5B7BB4}"/>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9595473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F21D8-C40C-46DB-A19C-D47072206DDB}"/>
              </a:ext>
            </a:extLst>
          </p:cNvPr>
          <p:cNvSpPr>
            <a:spLocks noGrp="1"/>
          </p:cNvSpPr>
          <p:nvPr>
            <p:ph type="title"/>
          </p:nvPr>
        </p:nvSpPr>
        <p:spPr/>
        <p:txBody>
          <a:bodyPr/>
          <a:lstStyle/>
          <a:p>
            <a:r>
              <a:rPr lang="en-US"/>
              <a:t>Facebook Own Posts Table - 2 of 10</a:t>
            </a:r>
          </a:p>
        </p:txBody>
      </p:sp>
      <p:graphicFrame>
        <p:nvGraphicFramePr>
          <p:cNvPr id="5" name="Table Placeholder 4">
            <a:extLst>
              <a:ext uri="{FF2B5EF4-FFF2-40B4-BE49-F238E27FC236}">
                <a16:creationId xmlns:a16="http://schemas.microsoft.com/office/drawing/2014/main" id="{F23D96D5-43B5-4110-9FDD-704C5F137246}"/>
              </a:ext>
            </a:extLst>
          </p:cNvPr>
          <p:cNvGraphicFramePr>
            <a:graphicFrameLocks noGrp="1"/>
          </p:cNvGraphicFramePr>
          <p:nvPr>
            <p:ph type="tbl" sz="quarter" idx="13"/>
            <p:extLst>
              <p:ext uri="{D42A27DB-BD31-4B8C-83A1-F6EECF244321}">
                <p14:modId xmlns:p14="http://schemas.microsoft.com/office/powerpoint/2010/main" val="3058854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93712755"/>
                    </a:ext>
                  </a:extLst>
                </a:gridCol>
                <a:gridCol w="658368">
                  <a:extLst>
                    <a:ext uri="{9D8B030D-6E8A-4147-A177-3AD203B41FA5}">
                      <a16:colId xmlns:a16="http://schemas.microsoft.com/office/drawing/2014/main" val="1894446228"/>
                    </a:ext>
                  </a:extLst>
                </a:gridCol>
                <a:gridCol w="658368">
                  <a:extLst>
                    <a:ext uri="{9D8B030D-6E8A-4147-A177-3AD203B41FA5}">
                      <a16:colId xmlns:a16="http://schemas.microsoft.com/office/drawing/2014/main" val="3047677906"/>
                    </a:ext>
                  </a:extLst>
                </a:gridCol>
                <a:gridCol w="658368">
                  <a:extLst>
                    <a:ext uri="{9D8B030D-6E8A-4147-A177-3AD203B41FA5}">
                      <a16:colId xmlns:a16="http://schemas.microsoft.com/office/drawing/2014/main" val="3888948890"/>
                    </a:ext>
                  </a:extLst>
                </a:gridCol>
                <a:gridCol w="658368">
                  <a:extLst>
                    <a:ext uri="{9D8B030D-6E8A-4147-A177-3AD203B41FA5}">
                      <a16:colId xmlns:a16="http://schemas.microsoft.com/office/drawing/2014/main" val="897340500"/>
                    </a:ext>
                  </a:extLst>
                </a:gridCol>
                <a:gridCol w="658368">
                  <a:extLst>
                    <a:ext uri="{9D8B030D-6E8A-4147-A177-3AD203B41FA5}">
                      <a16:colId xmlns:a16="http://schemas.microsoft.com/office/drawing/2014/main" val="287348858"/>
                    </a:ext>
                  </a:extLst>
                </a:gridCol>
                <a:gridCol w="658368">
                  <a:extLst>
                    <a:ext uri="{9D8B030D-6E8A-4147-A177-3AD203B41FA5}">
                      <a16:colId xmlns:a16="http://schemas.microsoft.com/office/drawing/2014/main" val="628642755"/>
                    </a:ext>
                  </a:extLst>
                </a:gridCol>
                <a:gridCol w="658368">
                  <a:extLst>
                    <a:ext uri="{9D8B030D-6E8A-4147-A177-3AD203B41FA5}">
                      <a16:colId xmlns:a16="http://schemas.microsoft.com/office/drawing/2014/main" val="4259125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790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- 2017-10-11 19:08:00</a:t>
                      </a:r>
                      <a:r>
                        <a:rPr kumimoji="0" lang="es-ES" sz="1000" b="0" i="0" u="none" strike="noStrike" kern="1200" cap="none" spc="0" normalizeH="0" baseline="0" noProof="0">
                          <a:ln>
                            <a:noFill/>
                          </a:ln>
                          <a:solidFill>
                            <a:prstClr val="black"/>
                          </a:solidFill>
                          <a:effectLst/>
                          <a:uLnTx/>
                          <a:uFillTx/>
                          <a:latin typeface="+mn-lt"/>
                          <a:ea typeface="+mn-ea"/>
                          <a:cs typeface="+mn-cs"/>
                        </a:rPr>
                        <a:t>
Caminandes es la serie de animación 3D que creó Pablo Vazquez, un joven de 30 años de Río Gallegos, Santa Cruz. Aprendió a animar a los 18, cuando descargó un tutorial en pdf y tuvo que traducirlo del inglés sin conocer el idioma. Hoy vive en Amsterdam (Holanda) y, además de animar, dicta cursos en todo el mundo. Pablo no se olvida de su provincia natal y creó dos personajes patagónicos, el pingüino y el guanaco, que se pelean por comer la fruta más rica de la región: el calafate. "Aprender y hacer lo que uno quiere es posible. Las herramientas están, solo hacen falta ganas", dice Pablo.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46310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- 2017-10-06 13:36:10</a:t>
                      </a:r>
                      <a:r>
                        <a:rPr kumimoji="0" lang="es-ES" sz="1000" b="0" i="0" u="none" strike="noStrike" kern="1200" cap="none" spc="0" normalizeH="0" baseline="0" noProof="0">
                          <a:ln>
                            <a:noFill/>
                          </a:ln>
                          <a:solidFill>
                            <a:prstClr val="black"/>
                          </a:solidFill>
                          <a:effectLst/>
                          <a:uLnTx/>
                          <a:uFillTx/>
                          <a:latin typeface="+mn-lt"/>
                          <a:ea typeface="+mn-ea"/>
                          <a:cs typeface="+mn-cs"/>
                        </a:rPr>
                        <a:t>
CONVERTÍ TU IDEA EN UN EMPRENDIMIENTO
¿Necesitás invertir en maquinaria, materia prima o mano de obra? Ahora contás con préstamos a tasa 0% para que tu emprendimiento crezca. Más info acá goo.gl/cY6fcD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16068580"/>
                  </a:ext>
                </a:extLst>
              </a:tr>
            </a:tbl>
          </a:graphicData>
        </a:graphic>
      </p:graphicFrame>
      <p:sp>
        <p:nvSpPr>
          <p:cNvPr id="4" name="Text Placeholder 3">
            <a:extLst>
              <a:ext uri="{FF2B5EF4-FFF2-40B4-BE49-F238E27FC236}">
                <a16:creationId xmlns:a16="http://schemas.microsoft.com/office/drawing/2014/main" id="{179A132F-068E-4B7A-957A-A4E1607B0296}"/>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1788990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BEF295-308D-4185-839C-D13E1798643D}"/>
              </a:ext>
            </a:extLst>
          </p:cNvPr>
          <p:cNvSpPr>
            <a:spLocks noGrp="1"/>
          </p:cNvSpPr>
          <p:nvPr>
            <p:ph type="title"/>
          </p:nvPr>
        </p:nvSpPr>
        <p:spPr/>
        <p:txBody>
          <a:bodyPr/>
          <a:lstStyle/>
          <a:p>
            <a:r>
              <a:rPr lang="en-US"/>
              <a:t>Facebook Own Posts Table - 3 of 10</a:t>
            </a:r>
          </a:p>
        </p:txBody>
      </p:sp>
      <p:graphicFrame>
        <p:nvGraphicFramePr>
          <p:cNvPr id="5" name="Table Placeholder 4">
            <a:extLst>
              <a:ext uri="{FF2B5EF4-FFF2-40B4-BE49-F238E27FC236}">
                <a16:creationId xmlns:a16="http://schemas.microsoft.com/office/drawing/2014/main" id="{A03C84D9-D1BE-4A88-BF69-F4C46AE88EAC}"/>
              </a:ext>
            </a:extLst>
          </p:cNvPr>
          <p:cNvGraphicFramePr>
            <a:graphicFrameLocks noGrp="1"/>
          </p:cNvGraphicFramePr>
          <p:nvPr>
            <p:ph type="tbl" sz="quarter" idx="13"/>
            <p:extLst>
              <p:ext uri="{D42A27DB-BD31-4B8C-83A1-F6EECF244321}">
                <p14:modId xmlns:p14="http://schemas.microsoft.com/office/powerpoint/2010/main" val="2396920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09722733"/>
                    </a:ext>
                  </a:extLst>
                </a:gridCol>
                <a:gridCol w="658368">
                  <a:extLst>
                    <a:ext uri="{9D8B030D-6E8A-4147-A177-3AD203B41FA5}">
                      <a16:colId xmlns:a16="http://schemas.microsoft.com/office/drawing/2014/main" val="3878546955"/>
                    </a:ext>
                  </a:extLst>
                </a:gridCol>
                <a:gridCol w="658368">
                  <a:extLst>
                    <a:ext uri="{9D8B030D-6E8A-4147-A177-3AD203B41FA5}">
                      <a16:colId xmlns:a16="http://schemas.microsoft.com/office/drawing/2014/main" val="3866157867"/>
                    </a:ext>
                  </a:extLst>
                </a:gridCol>
                <a:gridCol w="658368">
                  <a:extLst>
                    <a:ext uri="{9D8B030D-6E8A-4147-A177-3AD203B41FA5}">
                      <a16:colId xmlns:a16="http://schemas.microsoft.com/office/drawing/2014/main" val="3299881585"/>
                    </a:ext>
                  </a:extLst>
                </a:gridCol>
                <a:gridCol w="658368">
                  <a:extLst>
                    <a:ext uri="{9D8B030D-6E8A-4147-A177-3AD203B41FA5}">
                      <a16:colId xmlns:a16="http://schemas.microsoft.com/office/drawing/2014/main" val="2220378677"/>
                    </a:ext>
                  </a:extLst>
                </a:gridCol>
                <a:gridCol w="658368">
                  <a:extLst>
                    <a:ext uri="{9D8B030D-6E8A-4147-A177-3AD203B41FA5}">
                      <a16:colId xmlns:a16="http://schemas.microsoft.com/office/drawing/2014/main" val="769157514"/>
                    </a:ext>
                  </a:extLst>
                </a:gridCol>
                <a:gridCol w="658368">
                  <a:extLst>
                    <a:ext uri="{9D8B030D-6E8A-4147-A177-3AD203B41FA5}">
                      <a16:colId xmlns:a16="http://schemas.microsoft.com/office/drawing/2014/main" val="485465350"/>
                    </a:ext>
                  </a:extLst>
                </a:gridCol>
                <a:gridCol w="658368">
                  <a:extLst>
                    <a:ext uri="{9D8B030D-6E8A-4147-A177-3AD203B41FA5}">
                      <a16:colId xmlns:a16="http://schemas.microsoft.com/office/drawing/2014/main" val="3243793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688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- 2017-10-23 19:16:50</a:t>
                      </a:r>
                      <a:r>
                        <a:rPr kumimoji="0" lang="es-ES" sz="1000" b="0" i="0" u="none" strike="noStrike" kern="1200" cap="none" spc="0" normalizeH="0" baseline="0" noProof="0">
                          <a:ln>
                            <a:noFill/>
                          </a:ln>
                          <a:solidFill>
                            <a:prstClr val="black"/>
                          </a:solidFill>
                          <a:effectLst/>
                          <a:uLnTx/>
                          <a:uFillTx/>
                          <a:latin typeface="+mn-lt"/>
                          <a:ea typeface="+mn-ea"/>
                          <a:cs typeface="+mn-cs"/>
                        </a:rPr>
                        <a:t>
Hace 23 años que una pareja de Rosario creó Sonder Espíritu Deportivo, una empresa dedicada a la fabricación de indumentaria. Hoy emplea a 160 personas y es el sponsor oficial de la selección argentina de vóley. Si tenés una PyME, conocé todos los beneficios qué hay para vos www.produccion.gob.ar/pymes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148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- 2017-10-17 17:28:36</a:t>
                      </a:r>
                      <a:r>
                        <a:rPr kumimoji="0" lang="es-ES" sz="1000" b="0" i="0" u="none" strike="noStrike" kern="1200" cap="none" spc="0" normalizeH="0" baseline="0" noProof="0">
                          <a:ln>
                            <a:noFill/>
                          </a:ln>
                          <a:solidFill>
                            <a:prstClr val="black"/>
                          </a:solidFill>
                          <a:effectLst/>
                          <a:uLnTx/>
                          <a:uFillTx/>
                          <a:latin typeface="+mn-lt"/>
                          <a:ea typeface="+mn-ea"/>
                          <a:cs typeface="+mn-cs"/>
                        </a:rPr>
                        <a:t>
EL MUNDO DE LAS ABEJAS 🐝
Las abejas polinizan el 76% de la producción de nuestros alimentos, por eso son tan importantes. 
Enterate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2755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- 2017-10-26 19:01:47</a:t>
                      </a:r>
                      <a:r>
                        <a:rPr kumimoji="0" lang="es-ES" sz="1000" b="0" i="0" u="none" strike="noStrike" kern="1200" cap="none" spc="0" normalizeH="0" baseline="0" noProof="0">
                          <a:ln>
                            <a:noFill/>
                          </a:ln>
                          <a:solidFill>
                            <a:prstClr val="black"/>
                          </a:solidFill>
                          <a:effectLst/>
                          <a:uLnTx/>
                          <a:uFillTx/>
                          <a:latin typeface="+mn-lt"/>
                          <a:ea typeface="+mn-ea"/>
                          <a:cs typeface="+mn-cs"/>
                        </a:rPr>
                        <a:t>
Argentina es el 3º exportador de maní en el mundo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22521015"/>
                  </a:ext>
                </a:extLst>
              </a:tr>
            </a:tbl>
          </a:graphicData>
        </a:graphic>
      </p:graphicFrame>
      <p:sp>
        <p:nvSpPr>
          <p:cNvPr id="4" name="Text Placeholder 3">
            <a:extLst>
              <a:ext uri="{FF2B5EF4-FFF2-40B4-BE49-F238E27FC236}">
                <a16:creationId xmlns:a16="http://schemas.microsoft.com/office/drawing/2014/main" id="{7994E99C-78E5-44F7-B27D-FDC08DA6A773}"/>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2743169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3C08E-F1E8-4A7F-B3E8-E4E280715C57}"/>
              </a:ext>
            </a:extLst>
          </p:cNvPr>
          <p:cNvSpPr>
            <a:spLocks noGrp="1"/>
          </p:cNvSpPr>
          <p:nvPr>
            <p:ph type="title"/>
          </p:nvPr>
        </p:nvSpPr>
        <p:spPr/>
        <p:txBody>
          <a:bodyPr/>
          <a:lstStyle/>
          <a:p>
            <a:r>
              <a:rPr lang="en-US"/>
              <a:t>Facebook Own Posts Table - 4 of 10</a:t>
            </a:r>
          </a:p>
        </p:txBody>
      </p:sp>
      <p:graphicFrame>
        <p:nvGraphicFramePr>
          <p:cNvPr id="5" name="Table Placeholder 4">
            <a:extLst>
              <a:ext uri="{FF2B5EF4-FFF2-40B4-BE49-F238E27FC236}">
                <a16:creationId xmlns:a16="http://schemas.microsoft.com/office/drawing/2014/main" id="{229109FD-60A4-4B39-B24E-9B01936D5F21}"/>
              </a:ext>
            </a:extLst>
          </p:cNvPr>
          <p:cNvGraphicFramePr>
            <a:graphicFrameLocks noGrp="1"/>
          </p:cNvGraphicFramePr>
          <p:nvPr>
            <p:ph type="tbl" sz="quarter" idx="13"/>
            <p:extLst>
              <p:ext uri="{D42A27DB-BD31-4B8C-83A1-F6EECF244321}">
                <p14:modId xmlns:p14="http://schemas.microsoft.com/office/powerpoint/2010/main" val="2944440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89308416"/>
                    </a:ext>
                  </a:extLst>
                </a:gridCol>
                <a:gridCol w="658368">
                  <a:extLst>
                    <a:ext uri="{9D8B030D-6E8A-4147-A177-3AD203B41FA5}">
                      <a16:colId xmlns:a16="http://schemas.microsoft.com/office/drawing/2014/main" val="292501401"/>
                    </a:ext>
                  </a:extLst>
                </a:gridCol>
                <a:gridCol w="658368">
                  <a:extLst>
                    <a:ext uri="{9D8B030D-6E8A-4147-A177-3AD203B41FA5}">
                      <a16:colId xmlns:a16="http://schemas.microsoft.com/office/drawing/2014/main" val="235440723"/>
                    </a:ext>
                  </a:extLst>
                </a:gridCol>
                <a:gridCol w="658368">
                  <a:extLst>
                    <a:ext uri="{9D8B030D-6E8A-4147-A177-3AD203B41FA5}">
                      <a16:colId xmlns:a16="http://schemas.microsoft.com/office/drawing/2014/main" val="1900566605"/>
                    </a:ext>
                  </a:extLst>
                </a:gridCol>
                <a:gridCol w="658368">
                  <a:extLst>
                    <a:ext uri="{9D8B030D-6E8A-4147-A177-3AD203B41FA5}">
                      <a16:colId xmlns:a16="http://schemas.microsoft.com/office/drawing/2014/main" val="4057118173"/>
                    </a:ext>
                  </a:extLst>
                </a:gridCol>
                <a:gridCol w="658368">
                  <a:extLst>
                    <a:ext uri="{9D8B030D-6E8A-4147-A177-3AD203B41FA5}">
                      <a16:colId xmlns:a16="http://schemas.microsoft.com/office/drawing/2014/main" val="3103020091"/>
                    </a:ext>
                  </a:extLst>
                </a:gridCol>
                <a:gridCol w="658368">
                  <a:extLst>
                    <a:ext uri="{9D8B030D-6E8A-4147-A177-3AD203B41FA5}">
                      <a16:colId xmlns:a16="http://schemas.microsoft.com/office/drawing/2014/main" val="1877364697"/>
                    </a:ext>
                  </a:extLst>
                </a:gridCol>
                <a:gridCol w="658368">
                  <a:extLst>
                    <a:ext uri="{9D8B030D-6E8A-4147-A177-3AD203B41FA5}">
                      <a16:colId xmlns:a16="http://schemas.microsoft.com/office/drawing/2014/main" val="3333493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30252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- 2017-10-17 19:33:23</a:t>
                      </a:r>
                      <a:r>
                        <a:rPr kumimoji="0" lang="es-ES" sz="1000" b="0" i="0" u="none" strike="noStrike" kern="1200" cap="none" spc="0" normalizeH="0" baseline="0" noProof="0">
                          <a:ln>
                            <a:noFill/>
                          </a:ln>
                          <a:solidFill>
                            <a:prstClr val="black"/>
                          </a:solidFill>
                          <a:effectLst/>
                          <a:uLnTx/>
                          <a:uFillTx/>
                          <a:latin typeface="+mn-lt"/>
                          <a:ea typeface="+mn-ea"/>
                          <a:cs typeface="+mn-cs"/>
                        </a:rPr>
                        <a:t>
En Estudio Cabeza diseñan y producen mobiliario urbano. Sus productos se pueden encontrar en ciudades como Buenos Aires o Tokio (Japón). Este año, el estudio fue distinguido por el #SelloBuenDiseño por su "Macetero Flor". Si el diseño le agrega valor a tu PyME, conocé los beneficios a los que podés acceder en goo.gl/AoYL1c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0587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- 2017-10-09 19:17:28</a:t>
                      </a:r>
                      <a:r>
                        <a:rPr kumimoji="0" lang="es-ES" sz="1000" b="0" i="0" u="none" strike="noStrike" kern="1200" cap="none" spc="0" normalizeH="0" baseline="0" noProof="0">
                          <a:ln>
                            <a:noFill/>
                          </a:ln>
                          <a:solidFill>
                            <a:prstClr val="black"/>
                          </a:solidFill>
                          <a:effectLst/>
                          <a:uLnTx/>
                          <a:uFillTx/>
                          <a:latin typeface="+mn-lt"/>
                          <a:ea typeface="+mn-ea"/>
                          <a:cs typeface="+mn-cs"/>
                        </a:rPr>
                        <a:t>
Hace más de 50 años que la PyME familiar salteña Golosinas La Calesita fabrica y vende cereales y snacks salados. Sus productos son un clásico de la provincia y hoy están pensando en expandirse y empezar a exportar.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74599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Ricardo Buryaile - 2017-10-23 17:14:54</a:t>
                      </a:r>
                      <a:r>
                        <a:rPr kumimoji="0" lang="en-US" sz="1000" b="0" i="0" u="none" strike="noStrike" kern="1200" cap="none" spc="0" normalizeH="0" baseline="0" noProof="0">
                          <a:ln>
                            <a:noFill/>
                          </a:ln>
                          <a:solidFill>
                            <a:prstClr val="black"/>
                          </a:solidFill>
                          <a:effectLst/>
                          <a:uLnTx/>
                          <a:uFillTx/>
                          <a:latin typeface="+mn-lt"/>
                          <a:ea typeface="+mn-ea"/>
                          <a:cs typeface="+mn-cs"/>
                        </a:rPr>
                        <a:t>
Con el presidente Mauricio Macri en Casa Rosada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06679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- 2017-10-10 19:05:00</a:t>
                      </a:r>
                      <a:r>
                        <a:rPr kumimoji="0" lang="es-ES" sz="1000" b="0" i="0" u="none" strike="noStrike" kern="1200" cap="none" spc="0" normalizeH="0" baseline="0" noProof="0">
                          <a:ln>
                            <a:noFill/>
                          </a:ln>
                          <a:solidFill>
                            <a:prstClr val="black"/>
                          </a:solidFill>
                          <a:effectLst/>
                          <a:uLnTx/>
                          <a:uFillTx/>
                          <a:latin typeface="+mn-lt"/>
                          <a:ea typeface="+mn-ea"/>
                          <a:cs typeface="+mn-cs"/>
                        </a:rPr>
                        <a:t>
ABRÍ TU EMPRESA EN UN DÍA Y POR INTERNET
Conocé las ventajas y los beneficios de crear una Sociedad por Acciones Simplificada. Ahora tener tu empresa es más fácil, entrá a www.argentina.gob.ar/sas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32067812"/>
                  </a:ext>
                </a:extLst>
              </a:tr>
            </a:tbl>
          </a:graphicData>
        </a:graphic>
      </p:graphicFrame>
      <p:sp>
        <p:nvSpPr>
          <p:cNvPr id="4" name="Text Placeholder 3">
            <a:extLst>
              <a:ext uri="{FF2B5EF4-FFF2-40B4-BE49-F238E27FC236}">
                <a16:creationId xmlns:a16="http://schemas.microsoft.com/office/drawing/2014/main" id="{CB36E8A6-2443-4405-91AD-153FEE0F028B}"/>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198499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BF750-2753-40B8-9DBA-12F3BBCB6CE1}"/>
              </a:ext>
            </a:extLst>
          </p:cNvPr>
          <p:cNvSpPr>
            <a:spLocks noGrp="1"/>
          </p:cNvSpPr>
          <p:nvPr>
            <p:ph type="title"/>
          </p:nvPr>
        </p:nvSpPr>
        <p:spPr/>
        <p:txBody>
          <a:bodyPr/>
          <a:lstStyle/>
          <a:p>
            <a:r>
              <a:rPr lang="en-US"/>
              <a:t>Facebook Own Posts Table - 5 of 10</a:t>
            </a:r>
          </a:p>
        </p:txBody>
      </p:sp>
      <p:graphicFrame>
        <p:nvGraphicFramePr>
          <p:cNvPr id="5" name="Table Placeholder 4">
            <a:extLst>
              <a:ext uri="{FF2B5EF4-FFF2-40B4-BE49-F238E27FC236}">
                <a16:creationId xmlns:a16="http://schemas.microsoft.com/office/drawing/2014/main" id="{784D7784-E003-4271-8F02-55BAF0E3264B}"/>
              </a:ext>
            </a:extLst>
          </p:cNvPr>
          <p:cNvGraphicFramePr>
            <a:graphicFrameLocks noGrp="1"/>
          </p:cNvGraphicFramePr>
          <p:nvPr>
            <p:ph type="tbl" sz="quarter" idx="13"/>
            <p:extLst>
              <p:ext uri="{D42A27DB-BD31-4B8C-83A1-F6EECF244321}">
                <p14:modId xmlns:p14="http://schemas.microsoft.com/office/powerpoint/2010/main" val="2153894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3310962"/>
                    </a:ext>
                  </a:extLst>
                </a:gridCol>
                <a:gridCol w="658368">
                  <a:extLst>
                    <a:ext uri="{9D8B030D-6E8A-4147-A177-3AD203B41FA5}">
                      <a16:colId xmlns:a16="http://schemas.microsoft.com/office/drawing/2014/main" val="4225800347"/>
                    </a:ext>
                  </a:extLst>
                </a:gridCol>
                <a:gridCol w="658368">
                  <a:extLst>
                    <a:ext uri="{9D8B030D-6E8A-4147-A177-3AD203B41FA5}">
                      <a16:colId xmlns:a16="http://schemas.microsoft.com/office/drawing/2014/main" val="778266647"/>
                    </a:ext>
                  </a:extLst>
                </a:gridCol>
                <a:gridCol w="658368">
                  <a:extLst>
                    <a:ext uri="{9D8B030D-6E8A-4147-A177-3AD203B41FA5}">
                      <a16:colId xmlns:a16="http://schemas.microsoft.com/office/drawing/2014/main" val="2359220583"/>
                    </a:ext>
                  </a:extLst>
                </a:gridCol>
                <a:gridCol w="658368">
                  <a:extLst>
                    <a:ext uri="{9D8B030D-6E8A-4147-A177-3AD203B41FA5}">
                      <a16:colId xmlns:a16="http://schemas.microsoft.com/office/drawing/2014/main" val="338231247"/>
                    </a:ext>
                  </a:extLst>
                </a:gridCol>
                <a:gridCol w="658368">
                  <a:extLst>
                    <a:ext uri="{9D8B030D-6E8A-4147-A177-3AD203B41FA5}">
                      <a16:colId xmlns:a16="http://schemas.microsoft.com/office/drawing/2014/main" val="2905205276"/>
                    </a:ext>
                  </a:extLst>
                </a:gridCol>
                <a:gridCol w="658368">
                  <a:extLst>
                    <a:ext uri="{9D8B030D-6E8A-4147-A177-3AD203B41FA5}">
                      <a16:colId xmlns:a16="http://schemas.microsoft.com/office/drawing/2014/main" val="895014215"/>
                    </a:ext>
                  </a:extLst>
                </a:gridCol>
                <a:gridCol w="658368">
                  <a:extLst>
                    <a:ext uri="{9D8B030D-6E8A-4147-A177-3AD203B41FA5}">
                      <a16:colId xmlns:a16="http://schemas.microsoft.com/office/drawing/2014/main" val="877468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61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- 2017-10-26 19:59:18</a:t>
                      </a:r>
                      <a:r>
                        <a:rPr kumimoji="0" lang="es-ES" sz="1000" b="0" i="0" u="none" strike="noStrike" kern="1200" cap="none" spc="0" normalizeH="0" baseline="0" noProof="0">
                          <a:ln>
                            <a:noFill/>
                          </a:ln>
                          <a:solidFill>
                            <a:prstClr val="black"/>
                          </a:solidFill>
                          <a:effectLst/>
                          <a:uLnTx/>
                          <a:uFillTx/>
                          <a:latin typeface="+mn-lt"/>
                          <a:ea typeface="+mn-ea"/>
                          <a:cs typeface="+mn-cs"/>
                        </a:rPr>
                        <a:t>
Así funciona la Ley de Lemas en Formosa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0809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- 2017-10-16 11:30:00</a:t>
                      </a:r>
                      <a:r>
                        <a:rPr kumimoji="0" lang="es-ES" sz="1000" b="0" i="0" u="none" strike="noStrike" kern="1200" cap="none" spc="0" normalizeH="0" baseline="0" noProof="0">
                          <a:ln>
                            <a:noFill/>
                          </a:ln>
                          <a:solidFill>
                            <a:prstClr val="black"/>
                          </a:solidFill>
                          <a:effectLst/>
                          <a:uLnTx/>
                          <a:uFillTx/>
                          <a:latin typeface="+mn-lt"/>
                          <a:ea typeface="+mn-ea"/>
                          <a:cs typeface="+mn-cs"/>
                        </a:rPr>
                        <a:t>
PREPAREMOS JUNTOS ESTE SOUFFLÉ DE ZAPALLITOS
¿Sabías que el color verde de estos vegetales se debe a la presencia de la clorofila? Además se caracterizan por el buen aporte de folatos (ácido fólico) a la alimentación, son depurativos, ayudan a combatir enfermedades infecciosas y degenerativas.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16342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Ricardo Buryaile - 2017-10-22 14:04:42</a:t>
                      </a:r>
                      <a:r>
                        <a:rPr kumimoji="0" lang="pt-BR" sz="1000" b="0" i="0" u="none" strike="noStrike" kern="1200" cap="none" spc="0" normalizeH="0" baseline="0" noProof="0">
                          <a:ln>
                            <a:noFill/>
                          </a:ln>
                          <a:solidFill>
                            <a:prstClr val="black"/>
                          </a:solidFill>
                          <a:effectLst/>
                          <a:uLnTx/>
                          <a:uFillTx/>
                          <a:latin typeface="+mn-lt"/>
                          <a:ea typeface="+mn-ea"/>
                          <a:cs typeface="+mn-cs"/>
                        </a:rPr>
                        <a:t>
Votando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90318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- 2017-10-20 18:59:00</a:t>
                      </a:r>
                      <a:r>
                        <a:rPr kumimoji="0" lang="es-ES" sz="1000" b="0" i="0" u="none" strike="noStrike" kern="1200" cap="none" spc="0" normalizeH="0" baseline="0" noProof="0">
                          <a:ln>
                            <a:noFill/>
                          </a:ln>
                          <a:solidFill>
                            <a:prstClr val="black"/>
                          </a:solidFill>
                          <a:effectLst/>
                          <a:uLnTx/>
                          <a:uFillTx/>
                          <a:latin typeface="+mn-lt"/>
                          <a:ea typeface="+mn-ea"/>
                          <a:cs typeface="+mn-cs"/>
                        </a:rPr>
                        <a:t>
Red de Innovación Local es una ONG que trabaja para mejorar la gestión de municipios de todo el país. Delfina Irazusta, su fundadora, fue seleccionada por la Obama Foundation para participar de un encuentro con emprendedores sociales de todo el mundo. ¡Felicitaciones!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3330741"/>
                  </a:ext>
                </a:extLst>
              </a:tr>
            </a:tbl>
          </a:graphicData>
        </a:graphic>
      </p:graphicFrame>
      <p:sp>
        <p:nvSpPr>
          <p:cNvPr id="4" name="Text Placeholder 3">
            <a:extLst>
              <a:ext uri="{FF2B5EF4-FFF2-40B4-BE49-F238E27FC236}">
                <a16:creationId xmlns:a16="http://schemas.microsoft.com/office/drawing/2014/main" id="{C2F1B5B8-3D79-44AC-9504-14CFD9035E50}"/>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810238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97859-6BCB-4428-8C83-E9C8444E44A4}"/>
              </a:ext>
            </a:extLst>
          </p:cNvPr>
          <p:cNvSpPr>
            <a:spLocks noGrp="1"/>
          </p:cNvSpPr>
          <p:nvPr>
            <p:ph type="title"/>
          </p:nvPr>
        </p:nvSpPr>
        <p:spPr/>
        <p:txBody>
          <a:bodyPr/>
          <a:lstStyle/>
          <a:p>
            <a:r>
              <a:rPr lang="en-US"/>
              <a:t>Facebook Own Posts Table - 6 of 10</a:t>
            </a:r>
          </a:p>
        </p:txBody>
      </p:sp>
      <p:graphicFrame>
        <p:nvGraphicFramePr>
          <p:cNvPr id="5" name="Table Placeholder 4">
            <a:extLst>
              <a:ext uri="{FF2B5EF4-FFF2-40B4-BE49-F238E27FC236}">
                <a16:creationId xmlns:a16="http://schemas.microsoft.com/office/drawing/2014/main" id="{6447FFE0-B0FA-431C-AFF0-8B6D196BC6BC}"/>
              </a:ext>
            </a:extLst>
          </p:cNvPr>
          <p:cNvGraphicFramePr>
            <a:graphicFrameLocks noGrp="1"/>
          </p:cNvGraphicFramePr>
          <p:nvPr>
            <p:ph type="tbl" sz="quarter" idx="13"/>
            <p:extLst>
              <p:ext uri="{D42A27DB-BD31-4B8C-83A1-F6EECF244321}">
                <p14:modId xmlns:p14="http://schemas.microsoft.com/office/powerpoint/2010/main" val="30405289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2308181"/>
                    </a:ext>
                  </a:extLst>
                </a:gridCol>
                <a:gridCol w="658368">
                  <a:extLst>
                    <a:ext uri="{9D8B030D-6E8A-4147-A177-3AD203B41FA5}">
                      <a16:colId xmlns:a16="http://schemas.microsoft.com/office/drawing/2014/main" val="246517287"/>
                    </a:ext>
                  </a:extLst>
                </a:gridCol>
                <a:gridCol w="658368">
                  <a:extLst>
                    <a:ext uri="{9D8B030D-6E8A-4147-A177-3AD203B41FA5}">
                      <a16:colId xmlns:a16="http://schemas.microsoft.com/office/drawing/2014/main" val="3952363579"/>
                    </a:ext>
                  </a:extLst>
                </a:gridCol>
                <a:gridCol w="658368">
                  <a:extLst>
                    <a:ext uri="{9D8B030D-6E8A-4147-A177-3AD203B41FA5}">
                      <a16:colId xmlns:a16="http://schemas.microsoft.com/office/drawing/2014/main" val="3615764321"/>
                    </a:ext>
                  </a:extLst>
                </a:gridCol>
                <a:gridCol w="658368">
                  <a:extLst>
                    <a:ext uri="{9D8B030D-6E8A-4147-A177-3AD203B41FA5}">
                      <a16:colId xmlns:a16="http://schemas.microsoft.com/office/drawing/2014/main" val="2677255214"/>
                    </a:ext>
                  </a:extLst>
                </a:gridCol>
                <a:gridCol w="658368">
                  <a:extLst>
                    <a:ext uri="{9D8B030D-6E8A-4147-A177-3AD203B41FA5}">
                      <a16:colId xmlns:a16="http://schemas.microsoft.com/office/drawing/2014/main" val="1100367040"/>
                    </a:ext>
                  </a:extLst>
                </a:gridCol>
                <a:gridCol w="658368">
                  <a:extLst>
                    <a:ext uri="{9D8B030D-6E8A-4147-A177-3AD203B41FA5}">
                      <a16:colId xmlns:a16="http://schemas.microsoft.com/office/drawing/2014/main" val="1172815964"/>
                    </a:ext>
                  </a:extLst>
                </a:gridCol>
                <a:gridCol w="658368">
                  <a:extLst>
                    <a:ext uri="{9D8B030D-6E8A-4147-A177-3AD203B41FA5}">
                      <a16:colId xmlns:a16="http://schemas.microsoft.com/office/drawing/2014/main" val="2429542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16367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- 2017-10-05 10:00:00</a:t>
                      </a:r>
                      <a:r>
                        <a:rPr kumimoji="0" lang="es-ES" sz="1000" b="0" i="0" u="none" strike="noStrike" kern="1200" cap="none" spc="0" normalizeH="0" baseline="0" noProof="0">
                          <a:ln>
                            <a:noFill/>
                          </a:ln>
                          <a:solidFill>
                            <a:prstClr val="black"/>
                          </a:solidFill>
                          <a:effectLst/>
                          <a:uLnTx/>
                          <a:uFillTx/>
                          <a:latin typeface="+mn-lt"/>
                          <a:ea typeface="+mn-ea"/>
                          <a:cs typeface="+mn-cs"/>
                        </a:rPr>
                        <a:t>
DÍA NACIONAL DEL AVE 🐦
El pájaro emblema de nuestro campo argentino es el hornero. Su nido de adobe forma parte del paisaje rural y del urbano, pero a pesar de su magnífica resistencia, todos los años construye uno nuevo.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55920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- 2017-10-11 13:00:00</a:t>
                      </a:r>
                      <a:r>
                        <a:rPr kumimoji="0" lang="es-ES" sz="1000" b="0" i="0" u="none" strike="noStrike" kern="1200" cap="none" spc="0" normalizeH="0" baseline="0" noProof="0">
                          <a:ln>
                            <a:noFill/>
                          </a:ln>
                          <a:solidFill>
                            <a:prstClr val="black"/>
                          </a:solidFill>
                          <a:effectLst/>
                          <a:uLnTx/>
                          <a:uFillTx/>
                          <a:latin typeface="+mn-lt"/>
                          <a:ea typeface="+mn-ea"/>
                          <a:cs typeface="+mn-cs"/>
                        </a:rPr>
                        <a:t>
HAMBURGUESAS DE BERENJENA
Hay muchas maneras de incorporar #MásFrutasyVerduras en tus comidas. Encontrá esta y más recetas en nuestra web. 👉 https://goo.gl/tT4QCr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52617408"/>
                  </a:ext>
                </a:extLst>
              </a:tr>
            </a:tbl>
          </a:graphicData>
        </a:graphic>
      </p:graphicFrame>
      <p:sp>
        <p:nvSpPr>
          <p:cNvPr id="4" name="Text Placeholder 3">
            <a:extLst>
              <a:ext uri="{FF2B5EF4-FFF2-40B4-BE49-F238E27FC236}">
                <a16:creationId xmlns:a16="http://schemas.microsoft.com/office/drawing/2014/main" id="{D183EB86-7CED-4C95-9CAD-B844AFC406B1}"/>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3353883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D7FC9-9429-4A5E-9E79-11F201F61FE6}"/>
              </a:ext>
            </a:extLst>
          </p:cNvPr>
          <p:cNvSpPr>
            <a:spLocks noGrp="1"/>
          </p:cNvSpPr>
          <p:nvPr>
            <p:ph type="title"/>
          </p:nvPr>
        </p:nvSpPr>
        <p:spPr/>
        <p:txBody>
          <a:bodyPr/>
          <a:lstStyle/>
          <a:p>
            <a:r>
              <a:rPr lang="en-US"/>
              <a:t>Facebook Own Posts Table - 7 of 10</a:t>
            </a:r>
          </a:p>
        </p:txBody>
      </p:sp>
      <p:graphicFrame>
        <p:nvGraphicFramePr>
          <p:cNvPr id="5" name="Table Placeholder 4">
            <a:extLst>
              <a:ext uri="{FF2B5EF4-FFF2-40B4-BE49-F238E27FC236}">
                <a16:creationId xmlns:a16="http://schemas.microsoft.com/office/drawing/2014/main" id="{72B62E2D-4BEC-429D-BBD6-30BAE78322FF}"/>
              </a:ext>
            </a:extLst>
          </p:cNvPr>
          <p:cNvGraphicFramePr>
            <a:graphicFrameLocks noGrp="1"/>
          </p:cNvGraphicFramePr>
          <p:nvPr>
            <p:ph type="tbl" sz="quarter" idx="13"/>
            <p:extLst>
              <p:ext uri="{D42A27DB-BD31-4B8C-83A1-F6EECF244321}">
                <p14:modId xmlns:p14="http://schemas.microsoft.com/office/powerpoint/2010/main" val="991849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08525537"/>
                    </a:ext>
                  </a:extLst>
                </a:gridCol>
                <a:gridCol w="658368">
                  <a:extLst>
                    <a:ext uri="{9D8B030D-6E8A-4147-A177-3AD203B41FA5}">
                      <a16:colId xmlns:a16="http://schemas.microsoft.com/office/drawing/2014/main" val="2419087257"/>
                    </a:ext>
                  </a:extLst>
                </a:gridCol>
                <a:gridCol w="658368">
                  <a:extLst>
                    <a:ext uri="{9D8B030D-6E8A-4147-A177-3AD203B41FA5}">
                      <a16:colId xmlns:a16="http://schemas.microsoft.com/office/drawing/2014/main" val="102805577"/>
                    </a:ext>
                  </a:extLst>
                </a:gridCol>
                <a:gridCol w="658368">
                  <a:extLst>
                    <a:ext uri="{9D8B030D-6E8A-4147-A177-3AD203B41FA5}">
                      <a16:colId xmlns:a16="http://schemas.microsoft.com/office/drawing/2014/main" val="3986088619"/>
                    </a:ext>
                  </a:extLst>
                </a:gridCol>
                <a:gridCol w="658368">
                  <a:extLst>
                    <a:ext uri="{9D8B030D-6E8A-4147-A177-3AD203B41FA5}">
                      <a16:colId xmlns:a16="http://schemas.microsoft.com/office/drawing/2014/main" val="1409212640"/>
                    </a:ext>
                  </a:extLst>
                </a:gridCol>
                <a:gridCol w="658368">
                  <a:extLst>
                    <a:ext uri="{9D8B030D-6E8A-4147-A177-3AD203B41FA5}">
                      <a16:colId xmlns:a16="http://schemas.microsoft.com/office/drawing/2014/main" val="3744484949"/>
                    </a:ext>
                  </a:extLst>
                </a:gridCol>
                <a:gridCol w="658368">
                  <a:extLst>
                    <a:ext uri="{9D8B030D-6E8A-4147-A177-3AD203B41FA5}">
                      <a16:colId xmlns:a16="http://schemas.microsoft.com/office/drawing/2014/main" val="3953661320"/>
                    </a:ext>
                  </a:extLst>
                </a:gridCol>
                <a:gridCol w="658368">
                  <a:extLst>
                    <a:ext uri="{9D8B030D-6E8A-4147-A177-3AD203B41FA5}">
                      <a16:colId xmlns:a16="http://schemas.microsoft.com/office/drawing/2014/main" val="3006618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966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- 2017-10-03 19:09:29</a:t>
                      </a:r>
                      <a:r>
                        <a:rPr kumimoji="0" lang="es-ES" sz="1000" b="0" i="0" u="none" strike="noStrike" kern="1200" cap="none" spc="0" normalizeH="0" baseline="0" noProof="0">
                          <a:ln>
                            <a:noFill/>
                          </a:ln>
                          <a:solidFill>
                            <a:prstClr val="black"/>
                          </a:solidFill>
                          <a:effectLst/>
                          <a:uLnTx/>
                          <a:uFillTx/>
                          <a:latin typeface="+mn-lt"/>
                          <a:ea typeface="+mn-ea"/>
                          <a:cs typeface="+mn-cs"/>
                        </a:rPr>
                        <a:t>
DE SANTIAGO DEL ESTERO A NUEVA YORK
Hace 6 años que Rocío y su mamá Silvia empezaron Awanay, una PyME que hace tejidos a mano con lana de oveja, llama y alpaca. Los hilanderos y tejedores de Santiago del Estero que trabajan en el proyecto utilizan técnicas ancestrales para producir las alfombras que pesan hasta 100 kg y que hoy se exportan a Estados Unidos.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93248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- 2017-10-18 19:15:54</a:t>
                      </a:r>
                      <a:r>
                        <a:rPr kumimoji="0" lang="es-ES" sz="1000" b="0" i="0" u="none" strike="noStrike" kern="1200" cap="none" spc="0" normalizeH="0" baseline="0" noProof="0">
                          <a:ln>
                            <a:noFill/>
                          </a:ln>
                          <a:solidFill>
                            <a:prstClr val="black"/>
                          </a:solidFill>
                          <a:effectLst/>
                          <a:uLnTx/>
                          <a:uFillTx/>
                          <a:latin typeface="+mn-lt"/>
                          <a:ea typeface="+mn-ea"/>
                          <a:cs typeface="+mn-cs"/>
                        </a:rPr>
                        <a:t>
¿CUAL ES LA MEJOR RED SOCIAL PARA TU NEGOCIO?
Entrá a www.academia.gob.ar y encontrá tutoriales y cursos online para desarrollar y potenciar tu proyecto.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0569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- 2017-10-24 15:54:51</a:t>
                      </a:r>
                      <a:r>
                        <a:rPr kumimoji="0" lang="es-ES" sz="1000" b="0" i="0" u="none" strike="noStrike" kern="1200" cap="none" spc="0" normalizeH="0" baseline="0" noProof="0">
                          <a:ln>
                            <a:noFill/>
                          </a:ln>
                          <a:solidFill>
                            <a:prstClr val="black"/>
                          </a:solidFill>
                          <a:effectLst/>
                          <a:uLnTx/>
                          <a:uFillTx/>
                          <a:latin typeface="+mn-lt"/>
                          <a:ea typeface="+mn-ea"/>
                          <a:cs typeface="+mn-cs"/>
                        </a:rPr>
                        <a:t>
SILOBOLSA, INNOVACIÓN DEL CAMPO ARGENTINO
Argentina es líder mundial en la adopción de esta tecnología al servicio de la logística y hoy se almacenan más de 40 millones de toneladas al 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26382588"/>
                  </a:ext>
                </a:extLst>
              </a:tr>
            </a:tbl>
          </a:graphicData>
        </a:graphic>
      </p:graphicFrame>
      <p:sp>
        <p:nvSpPr>
          <p:cNvPr id="4" name="Text Placeholder 3">
            <a:extLst>
              <a:ext uri="{FF2B5EF4-FFF2-40B4-BE49-F238E27FC236}">
                <a16:creationId xmlns:a16="http://schemas.microsoft.com/office/drawing/2014/main" id="{0B774C90-C985-46C5-BE8C-D3DA6140018E}"/>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1631873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0B821-6109-4E76-9332-CBAB5209BD79}"/>
              </a:ext>
            </a:extLst>
          </p:cNvPr>
          <p:cNvSpPr>
            <a:spLocks noGrp="1"/>
          </p:cNvSpPr>
          <p:nvPr>
            <p:ph type="title"/>
          </p:nvPr>
        </p:nvSpPr>
        <p:spPr/>
        <p:txBody>
          <a:bodyPr/>
          <a:lstStyle/>
          <a:p>
            <a:r>
              <a:rPr lang="en-US"/>
              <a:t>Facebook Own Posts Table - 8 of 10</a:t>
            </a:r>
          </a:p>
        </p:txBody>
      </p:sp>
      <p:graphicFrame>
        <p:nvGraphicFramePr>
          <p:cNvPr id="5" name="Table Placeholder 4">
            <a:extLst>
              <a:ext uri="{FF2B5EF4-FFF2-40B4-BE49-F238E27FC236}">
                <a16:creationId xmlns:a16="http://schemas.microsoft.com/office/drawing/2014/main" id="{A9C042B6-B0C3-4979-BD99-799A0EB94694}"/>
              </a:ext>
            </a:extLst>
          </p:cNvPr>
          <p:cNvGraphicFramePr>
            <a:graphicFrameLocks noGrp="1"/>
          </p:cNvGraphicFramePr>
          <p:nvPr>
            <p:ph type="tbl" sz="quarter" idx="13"/>
            <p:extLst>
              <p:ext uri="{D42A27DB-BD31-4B8C-83A1-F6EECF244321}">
                <p14:modId xmlns:p14="http://schemas.microsoft.com/office/powerpoint/2010/main" val="3276492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80342620"/>
                    </a:ext>
                  </a:extLst>
                </a:gridCol>
                <a:gridCol w="658368">
                  <a:extLst>
                    <a:ext uri="{9D8B030D-6E8A-4147-A177-3AD203B41FA5}">
                      <a16:colId xmlns:a16="http://schemas.microsoft.com/office/drawing/2014/main" val="3594385239"/>
                    </a:ext>
                  </a:extLst>
                </a:gridCol>
                <a:gridCol w="658368">
                  <a:extLst>
                    <a:ext uri="{9D8B030D-6E8A-4147-A177-3AD203B41FA5}">
                      <a16:colId xmlns:a16="http://schemas.microsoft.com/office/drawing/2014/main" val="3136583332"/>
                    </a:ext>
                  </a:extLst>
                </a:gridCol>
                <a:gridCol w="658368">
                  <a:extLst>
                    <a:ext uri="{9D8B030D-6E8A-4147-A177-3AD203B41FA5}">
                      <a16:colId xmlns:a16="http://schemas.microsoft.com/office/drawing/2014/main" val="2920557106"/>
                    </a:ext>
                  </a:extLst>
                </a:gridCol>
                <a:gridCol w="658368">
                  <a:extLst>
                    <a:ext uri="{9D8B030D-6E8A-4147-A177-3AD203B41FA5}">
                      <a16:colId xmlns:a16="http://schemas.microsoft.com/office/drawing/2014/main" val="3208984513"/>
                    </a:ext>
                  </a:extLst>
                </a:gridCol>
                <a:gridCol w="658368">
                  <a:extLst>
                    <a:ext uri="{9D8B030D-6E8A-4147-A177-3AD203B41FA5}">
                      <a16:colId xmlns:a16="http://schemas.microsoft.com/office/drawing/2014/main" val="987263422"/>
                    </a:ext>
                  </a:extLst>
                </a:gridCol>
                <a:gridCol w="658368">
                  <a:extLst>
                    <a:ext uri="{9D8B030D-6E8A-4147-A177-3AD203B41FA5}">
                      <a16:colId xmlns:a16="http://schemas.microsoft.com/office/drawing/2014/main" val="2772192394"/>
                    </a:ext>
                  </a:extLst>
                </a:gridCol>
                <a:gridCol w="658368">
                  <a:extLst>
                    <a:ext uri="{9D8B030D-6E8A-4147-A177-3AD203B41FA5}">
                      <a16:colId xmlns:a16="http://schemas.microsoft.com/office/drawing/2014/main" val="378213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22313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- 2017-10-30 19:19:37</a:t>
                      </a:r>
                      <a:r>
                        <a:rPr kumimoji="0" lang="es-ES" sz="1000" b="0" i="0" u="none" strike="noStrike" kern="1200" cap="none" spc="0" normalizeH="0" baseline="0" noProof="0">
                          <a:ln>
                            <a:noFill/>
                          </a:ln>
                          <a:solidFill>
                            <a:prstClr val="black"/>
                          </a:solidFill>
                          <a:effectLst/>
                          <a:uLnTx/>
                          <a:uFillTx/>
                          <a:latin typeface="+mn-lt"/>
                          <a:ea typeface="+mn-ea"/>
                          <a:cs typeface="+mn-cs"/>
                        </a:rPr>
                        <a:t>
Hace 64 años que Tassaroli, una PyME familiar de San Rafael, Mendoza, fabrica válvulas y caños que se usan para la extracción de petróleo, gas y minerales. Recibió un préstamo del BICE - Banco de Inversión y Comercio Exterior para comprar maquinaria y seguir creciendo. Vos también podés pedir uno, entrá a https://primercreditopyme.com.ar/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2903411"/>
                  </a:ext>
                </a:extLst>
              </a:tr>
            </a:tbl>
          </a:graphicData>
        </a:graphic>
      </p:graphicFrame>
      <p:sp>
        <p:nvSpPr>
          <p:cNvPr id="4" name="Text Placeholder 3">
            <a:extLst>
              <a:ext uri="{FF2B5EF4-FFF2-40B4-BE49-F238E27FC236}">
                <a16:creationId xmlns:a16="http://schemas.microsoft.com/office/drawing/2014/main" id="{8E305EA4-8DEA-4D12-9DF0-915264A4FAC2}"/>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41694394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E7374-CF8E-4A29-B0CB-7F30F165FFBB}"/>
              </a:ext>
            </a:extLst>
          </p:cNvPr>
          <p:cNvSpPr>
            <a:spLocks noGrp="1"/>
          </p:cNvSpPr>
          <p:nvPr>
            <p:ph type="title"/>
          </p:nvPr>
        </p:nvSpPr>
        <p:spPr/>
        <p:txBody>
          <a:bodyPr/>
          <a:lstStyle/>
          <a:p>
            <a:r>
              <a:rPr lang="en-US"/>
              <a:t>Facebook Own Posts Table - 9 of 10</a:t>
            </a:r>
          </a:p>
        </p:txBody>
      </p:sp>
      <p:graphicFrame>
        <p:nvGraphicFramePr>
          <p:cNvPr id="5" name="Table Placeholder 4">
            <a:extLst>
              <a:ext uri="{FF2B5EF4-FFF2-40B4-BE49-F238E27FC236}">
                <a16:creationId xmlns:a16="http://schemas.microsoft.com/office/drawing/2014/main" id="{77A58BAE-31CE-4AD7-8C60-C55789827BC6}"/>
              </a:ext>
            </a:extLst>
          </p:cNvPr>
          <p:cNvGraphicFramePr>
            <a:graphicFrameLocks noGrp="1"/>
          </p:cNvGraphicFramePr>
          <p:nvPr>
            <p:ph type="tbl" sz="quarter" idx="13"/>
            <p:extLst>
              <p:ext uri="{D42A27DB-BD31-4B8C-83A1-F6EECF244321}">
                <p14:modId xmlns:p14="http://schemas.microsoft.com/office/powerpoint/2010/main" val="193331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6128680"/>
                    </a:ext>
                  </a:extLst>
                </a:gridCol>
                <a:gridCol w="658368">
                  <a:extLst>
                    <a:ext uri="{9D8B030D-6E8A-4147-A177-3AD203B41FA5}">
                      <a16:colId xmlns:a16="http://schemas.microsoft.com/office/drawing/2014/main" val="2063802877"/>
                    </a:ext>
                  </a:extLst>
                </a:gridCol>
                <a:gridCol w="658368">
                  <a:extLst>
                    <a:ext uri="{9D8B030D-6E8A-4147-A177-3AD203B41FA5}">
                      <a16:colId xmlns:a16="http://schemas.microsoft.com/office/drawing/2014/main" val="2658376163"/>
                    </a:ext>
                  </a:extLst>
                </a:gridCol>
                <a:gridCol w="658368">
                  <a:extLst>
                    <a:ext uri="{9D8B030D-6E8A-4147-A177-3AD203B41FA5}">
                      <a16:colId xmlns:a16="http://schemas.microsoft.com/office/drawing/2014/main" val="3027186648"/>
                    </a:ext>
                  </a:extLst>
                </a:gridCol>
                <a:gridCol w="658368">
                  <a:extLst>
                    <a:ext uri="{9D8B030D-6E8A-4147-A177-3AD203B41FA5}">
                      <a16:colId xmlns:a16="http://schemas.microsoft.com/office/drawing/2014/main" val="1270257005"/>
                    </a:ext>
                  </a:extLst>
                </a:gridCol>
                <a:gridCol w="658368">
                  <a:extLst>
                    <a:ext uri="{9D8B030D-6E8A-4147-A177-3AD203B41FA5}">
                      <a16:colId xmlns:a16="http://schemas.microsoft.com/office/drawing/2014/main" val="315123990"/>
                    </a:ext>
                  </a:extLst>
                </a:gridCol>
                <a:gridCol w="658368">
                  <a:extLst>
                    <a:ext uri="{9D8B030D-6E8A-4147-A177-3AD203B41FA5}">
                      <a16:colId xmlns:a16="http://schemas.microsoft.com/office/drawing/2014/main" val="1915601738"/>
                    </a:ext>
                  </a:extLst>
                </a:gridCol>
                <a:gridCol w="658368">
                  <a:extLst>
                    <a:ext uri="{9D8B030D-6E8A-4147-A177-3AD203B41FA5}">
                      <a16:colId xmlns:a16="http://schemas.microsoft.com/office/drawing/2014/main" val="868158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565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Ricardo Buryaile - 2017-10-24 11:03:11</a:t>
                      </a:r>
                      <a:r>
                        <a:rPr kumimoji="0" lang="es-ES" sz="1000" b="0" i="0" u="none" strike="noStrike" kern="1200" cap="none" spc="0" normalizeH="0" baseline="0" noProof="0">
                          <a:ln>
                            <a:noFill/>
                          </a:ln>
                          <a:solidFill>
                            <a:prstClr val="black"/>
                          </a:solidFill>
                          <a:effectLst/>
                          <a:uLnTx/>
                          <a:uFillTx/>
                          <a:latin typeface="+mn-lt"/>
                          <a:ea typeface="+mn-ea"/>
                          <a:cs typeface="+mn-cs"/>
                        </a:rPr>
                        <a:t>
GRACIAS
Quiero agradecer a todos los formoseños que nos apoyaron y confiaron en nosotros. GRACIAS a todo el equipo de CAMBIEMOS en Formosa. GRACIAS a nuestros candidatos que caminaron por toda la provincia y especialmente GRACIAS a todos nuestros fiscales que tanto trabajaron y trabajan sin bajar nunca los brazos. Solo con ellos logramos lo imposible. 
A nuestros candidatos, tanto a los que llegaron como a los que no, quiero decirles que el compromiso recién empieza, para demostrarle que SÍ se puede a aquellos que confiaron su voto y también que sigan trabajando, recorriendo y escuchando a la gente, para que aquellos formoseños que no nos eligieron también puedan mejorar su calidad de vida. 
También, como corresponde, quiero felicitar a los ganadores, porque de eso se trata la democracia. 
Formosa necesita un cambio y de a poco lo estamos logrando. Cada vez somos más, cada vez estamos más cerca. Estoy orgulloso de este equipo, el equipo del Presidente Macri que va a cambiar Formosa pa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7414272"/>
                  </a:ext>
                </a:extLst>
              </a:tr>
            </a:tbl>
          </a:graphicData>
        </a:graphic>
      </p:graphicFrame>
      <p:sp>
        <p:nvSpPr>
          <p:cNvPr id="4" name="Text Placeholder 3">
            <a:extLst>
              <a:ext uri="{FF2B5EF4-FFF2-40B4-BE49-F238E27FC236}">
                <a16:creationId xmlns:a16="http://schemas.microsoft.com/office/drawing/2014/main" id="{3FC1547D-4DBE-456B-B46A-649EA4BBBA61}"/>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41599464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6E11B8-84C9-4617-9AF0-D4FEAF50827B}"/>
              </a:ext>
            </a:extLst>
          </p:cNvPr>
          <p:cNvSpPr>
            <a:spLocks noGrp="1"/>
          </p:cNvSpPr>
          <p:nvPr>
            <p:ph type="title"/>
          </p:nvPr>
        </p:nvSpPr>
        <p:spPr/>
        <p:txBody>
          <a:bodyPr/>
          <a:lstStyle/>
          <a:p>
            <a:r>
              <a:rPr lang="en-US"/>
              <a:t>Facebook Own Posts Table - 10 of 10</a:t>
            </a:r>
          </a:p>
        </p:txBody>
      </p:sp>
      <p:graphicFrame>
        <p:nvGraphicFramePr>
          <p:cNvPr id="5" name="Table Placeholder 4">
            <a:extLst>
              <a:ext uri="{FF2B5EF4-FFF2-40B4-BE49-F238E27FC236}">
                <a16:creationId xmlns:a16="http://schemas.microsoft.com/office/drawing/2014/main" id="{89FD9CD9-E47A-4B26-82A7-FB8D2C044D3D}"/>
              </a:ext>
            </a:extLst>
          </p:cNvPr>
          <p:cNvGraphicFramePr>
            <a:graphicFrameLocks noGrp="1"/>
          </p:cNvGraphicFramePr>
          <p:nvPr>
            <p:ph type="tbl" sz="quarter" idx="13"/>
            <p:extLst>
              <p:ext uri="{D42A27DB-BD31-4B8C-83A1-F6EECF244321}">
                <p14:modId xmlns:p14="http://schemas.microsoft.com/office/powerpoint/2010/main" val="3434059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7277556"/>
                    </a:ext>
                  </a:extLst>
                </a:gridCol>
                <a:gridCol w="658368">
                  <a:extLst>
                    <a:ext uri="{9D8B030D-6E8A-4147-A177-3AD203B41FA5}">
                      <a16:colId xmlns:a16="http://schemas.microsoft.com/office/drawing/2014/main" val="759512035"/>
                    </a:ext>
                  </a:extLst>
                </a:gridCol>
                <a:gridCol w="658368">
                  <a:extLst>
                    <a:ext uri="{9D8B030D-6E8A-4147-A177-3AD203B41FA5}">
                      <a16:colId xmlns:a16="http://schemas.microsoft.com/office/drawing/2014/main" val="2619525147"/>
                    </a:ext>
                  </a:extLst>
                </a:gridCol>
                <a:gridCol w="658368">
                  <a:extLst>
                    <a:ext uri="{9D8B030D-6E8A-4147-A177-3AD203B41FA5}">
                      <a16:colId xmlns:a16="http://schemas.microsoft.com/office/drawing/2014/main" val="2390915321"/>
                    </a:ext>
                  </a:extLst>
                </a:gridCol>
                <a:gridCol w="658368">
                  <a:extLst>
                    <a:ext uri="{9D8B030D-6E8A-4147-A177-3AD203B41FA5}">
                      <a16:colId xmlns:a16="http://schemas.microsoft.com/office/drawing/2014/main" val="3710361262"/>
                    </a:ext>
                  </a:extLst>
                </a:gridCol>
                <a:gridCol w="658368">
                  <a:extLst>
                    <a:ext uri="{9D8B030D-6E8A-4147-A177-3AD203B41FA5}">
                      <a16:colId xmlns:a16="http://schemas.microsoft.com/office/drawing/2014/main" val="1158064370"/>
                    </a:ext>
                  </a:extLst>
                </a:gridCol>
                <a:gridCol w="658368">
                  <a:extLst>
                    <a:ext uri="{9D8B030D-6E8A-4147-A177-3AD203B41FA5}">
                      <a16:colId xmlns:a16="http://schemas.microsoft.com/office/drawing/2014/main" val="307283529"/>
                    </a:ext>
                  </a:extLst>
                </a:gridCol>
                <a:gridCol w="658368">
                  <a:extLst>
                    <a:ext uri="{9D8B030D-6E8A-4147-A177-3AD203B41FA5}">
                      <a16:colId xmlns:a16="http://schemas.microsoft.com/office/drawing/2014/main" val="2380720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425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- 2017-10-04 11:30:00</a:t>
                      </a:r>
                      <a:r>
                        <a:rPr kumimoji="0" lang="es-ES" sz="1000" b="0" i="0" u="none" strike="noStrike" kern="1200" cap="none" spc="0" normalizeH="0" baseline="0" noProof="0">
                          <a:ln>
                            <a:noFill/>
                          </a:ln>
                          <a:solidFill>
                            <a:prstClr val="black"/>
                          </a:solidFill>
                          <a:effectLst/>
                          <a:uLnTx/>
                          <a:uFillTx/>
                          <a:latin typeface="+mn-lt"/>
                          <a:ea typeface="+mn-ea"/>
                          <a:cs typeface="+mn-cs"/>
                        </a:rPr>
                        <a:t>
UN ÁRBOL LONGEVO CON MUCHA HISTORIA
El nogal pecán llegó a nuestro país con fines ornamentales, con el paso del tiempo y por el alto valor nutritivo de sus frutos se fue convirtiendo en una gran alternativa productiva para distintas regiones.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5568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Agroindustria de la Nación Argentina - 2017-10-18 10:30:00</a:t>
                      </a:r>
                      <a:r>
                        <a:rPr kumimoji="0" lang="es-ES" sz="1000" b="0" i="0" u="none" strike="noStrike" kern="1200" cap="none" spc="0" normalizeH="0" baseline="0" noProof="0">
                          <a:ln>
                            <a:noFill/>
                          </a:ln>
                          <a:solidFill>
                            <a:prstClr val="black"/>
                          </a:solidFill>
                          <a:effectLst/>
                          <a:uLnTx/>
                          <a:uFillTx/>
                          <a:latin typeface="+mn-lt"/>
                          <a:ea typeface="+mn-ea"/>
                          <a:cs typeface="+mn-cs"/>
                        </a:rPr>
                        <a:t>
Proteger la naturaleza es una responsabilidad de todos. Producir sustentablemente también. Conservemos la biodiversidad y la riqueza de nuestro capital natural para las generaciones futuras.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1694838"/>
                  </a:ext>
                </a:extLst>
              </a:tr>
            </a:tbl>
          </a:graphicData>
        </a:graphic>
      </p:graphicFrame>
      <p:sp>
        <p:nvSpPr>
          <p:cNvPr id="4" name="Text Placeholder 3">
            <a:extLst>
              <a:ext uri="{FF2B5EF4-FFF2-40B4-BE49-F238E27FC236}">
                <a16:creationId xmlns:a16="http://schemas.microsoft.com/office/drawing/2014/main" id="{91CCF535-A278-4981-BD74-4844E55E8A2D}"/>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1152373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40CBA-75A9-4C6E-A333-3A0E49FA7F79}"/>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74B6D26-D0CE-42BA-8980-745875BCE5B1}"/>
              </a:ext>
            </a:extLst>
          </p:cNvPr>
          <p:cNvGraphicFramePr>
            <a:graphicFrameLocks noGrp="1"/>
          </p:cNvGraphicFramePr>
          <p:nvPr>
            <p:ph type="chart" sz="quarter" idx="13"/>
            <p:extLst>
              <p:ext uri="{D42A27DB-BD31-4B8C-83A1-F6EECF244321}">
                <p14:modId xmlns:p14="http://schemas.microsoft.com/office/powerpoint/2010/main" val="1037921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87649C-8AA8-4A4E-A176-3BD753F1E421}"/>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FF7BB97E-C222-4D1A-A4C9-00DD3F03F6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73147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CF023-5B48-4D3A-BCC0-7A3644DC54D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A2E6BBF4-9CC0-46DF-8B95-A468A8404C7A}"/>
              </a:ext>
            </a:extLst>
          </p:cNvPr>
          <p:cNvGraphicFramePr>
            <a:graphicFrameLocks noGrp="1"/>
          </p:cNvGraphicFramePr>
          <p:nvPr>
            <p:ph type="chart" sz="quarter" idx="13"/>
            <p:extLst>
              <p:ext uri="{D42A27DB-BD31-4B8C-83A1-F6EECF244321}">
                <p14:modId xmlns:p14="http://schemas.microsoft.com/office/powerpoint/2010/main" val="38207477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C73763-4B57-4811-B555-CA940EC281C5}"/>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32755DD1-7A60-481D-BD97-F95655AB86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2410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C0116-840A-4771-87BF-163B37414233}"/>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5C5D38C6-A894-4791-99CA-EDDEDB58438A}"/>
              </a:ext>
            </a:extLst>
          </p:cNvPr>
          <p:cNvGraphicFramePr>
            <a:graphicFrameLocks noGrp="1"/>
          </p:cNvGraphicFramePr>
          <p:nvPr>
            <p:ph type="chart" sz="quarter" idx="13"/>
            <p:extLst>
              <p:ext uri="{D42A27DB-BD31-4B8C-83A1-F6EECF244321}">
                <p14:modId xmlns:p14="http://schemas.microsoft.com/office/powerpoint/2010/main" val="3548772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3AD51A-B600-43D3-9CA6-51F45F113DC4}"/>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F45E91B8-AEA0-4DDB-9CFD-F59BDEFD90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2675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5A7AC-74C6-4379-8A84-0AD5AC59BF4C}"/>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43091BD5-361B-4FAE-AF00-B742D07CE42D}"/>
              </a:ext>
            </a:extLst>
          </p:cNvPr>
          <p:cNvGraphicFramePr>
            <a:graphicFrameLocks noGrp="1"/>
          </p:cNvGraphicFramePr>
          <p:nvPr>
            <p:ph type="chart" sz="quarter" idx="13"/>
            <p:extLst>
              <p:ext uri="{D42A27DB-BD31-4B8C-83A1-F6EECF244321}">
                <p14:modId xmlns:p14="http://schemas.microsoft.com/office/powerpoint/2010/main" val="2622627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EE274A-A44E-4E91-8D10-7809EAEF015D}"/>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8502E35C-047F-444D-AF98-AB205EEF5E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4929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D9E45-2BE3-40F4-B86A-A71ABD77738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6638E1EE-4B19-4A25-85D5-C1874102D0EE}"/>
              </a:ext>
            </a:extLst>
          </p:cNvPr>
          <p:cNvGraphicFramePr>
            <a:graphicFrameLocks noGrp="1"/>
          </p:cNvGraphicFramePr>
          <p:nvPr>
            <p:ph type="chart" sz="quarter" idx="13"/>
            <p:extLst>
              <p:ext uri="{D42A27DB-BD31-4B8C-83A1-F6EECF244321}">
                <p14:modId xmlns:p14="http://schemas.microsoft.com/office/powerpoint/2010/main" val="4191223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471767-8D71-4F2B-9E9D-F580EF76442C}"/>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B86267F1-9C7D-4040-B0F9-EE2473056C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8076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91D29-AB94-44CF-8FE7-1215695CE053}"/>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0077C477-A415-4003-8189-B901D5445A59}"/>
              </a:ext>
            </a:extLst>
          </p:cNvPr>
          <p:cNvGraphicFramePr>
            <a:graphicFrameLocks noGrp="1"/>
          </p:cNvGraphicFramePr>
          <p:nvPr>
            <p:ph type="chart" sz="quarter" idx="13"/>
            <p:extLst>
              <p:ext uri="{D42A27DB-BD31-4B8C-83A1-F6EECF244321}">
                <p14:modId xmlns:p14="http://schemas.microsoft.com/office/powerpoint/2010/main" val="27173071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3570FD-BD63-41F5-BAD2-03387D70DF20}"/>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E70C106A-86C2-448F-B577-79C1C49898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18023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2350-4C57-4DBD-9EB5-92C2857AFE3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8F00F118-62D8-46D2-8450-9C9B0D530E4F}"/>
              </a:ext>
            </a:extLst>
          </p:cNvPr>
          <p:cNvGraphicFramePr>
            <a:graphicFrameLocks noGrp="1"/>
          </p:cNvGraphicFramePr>
          <p:nvPr>
            <p:ph type="chart" sz="quarter" idx="13"/>
            <p:extLst>
              <p:ext uri="{D42A27DB-BD31-4B8C-83A1-F6EECF244321}">
                <p14:modId xmlns:p14="http://schemas.microsoft.com/office/powerpoint/2010/main" val="715291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63AF7F-F9E0-4D5A-917E-9012990BFD00}"/>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7A25833D-6B32-4FFA-9075-50D5599724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0482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A2AF5-FF84-4444-928F-62CA258D8855}"/>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ABEC4177-BAA0-40AF-AB31-B61EB587FED5}"/>
              </a:ext>
            </a:extLst>
          </p:cNvPr>
          <p:cNvGraphicFramePr>
            <a:graphicFrameLocks noGrp="1"/>
          </p:cNvGraphicFramePr>
          <p:nvPr>
            <p:ph type="chart" sz="quarter" idx="13"/>
            <p:extLst>
              <p:ext uri="{D42A27DB-BD31-4B8C-83A1-F6EECF244321}">
                <p14:modId xmlns:p14="http://schemas.microsoft.com/office/powerpoint/2010/main" val="4238093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129790-B549-473D-8718-438C98F55019}"/>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39624CEA-1BE7-4058-940B-E7F766A773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68712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36965-3017-414C-840A-DCA7E56F0A7F}"/>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FFB4ED6-1997-497F-B795-B0389328C03C}"/>
              </a:ext>
            </a:extLst>
          </p:cNvPr>
          <p:cNvGraphicFramePr>
            <a:graphicFrameLocks noGrp="1"/>
          </p:cNvGraphicFramePr>
          <p:nvPr>
            <p:ph type="tbl" sz="quarter" idx="13"/>
            <p:extLst>
              <p:ext uri="{D42A27DB-BD31-4B8C-83A1-F6EECF244321}">
                <p14:modId xmlns:p14="http://schemas.microsoft.com/office/powerpoint/2010/main" val="1408344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1748977"/>
                    </a:ext>
                  </a:extLst>
                </a:gridCol>
                <a:gridCol w="2468880">
                  <a:extLst>
                    <a:ext uri="{9D8B030D-6E8A-4147-A177-3AD203B41FA5}">
                      <a16:colId xmlns:a16="http://schemas.microsoft.com/office/drawing/2014/main" val="2273197712"/>
                    </a:ext>
                  </a:extLst>
                </a:gridCol>
                <a:gridCol w="822960">
                  <a:extLst>
                    <a:ext uri="{9D8B030D-6E8A-4147-A177-3AD203B41FA5}">
                      <a16:colId xmlns:a16="http://schemas.microsoft.com/office/drawing/2014/main" val="2906447524"/>
                    </a:ext>
                  </a:extLst>
                </a:gridCol>
                <a:gridCol w="822960">
                  <a:extLst>
                    <a:ext uri="{9D8B030D-6E8A-4147-A177-3AD203B41FA5}">
                      <a16:colId xmlns:a16="http://schemas.microsoft.com/office/drawing/2014/main" val="2170805583"/>
                    </a:ext>
                  </a:extLst>
                </a:gridCol>
                <a:gridCol w="822960">
                  <a:extLst>
                    <a:ext uri="{9D8B030D-6E8A-4147-A177-3AD203B41FA5}">
                      <a16:colId xmlns:a16="http://schemas.microsoft.com/office/drawing/2014/main" val="277534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8048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(7), Ricardo Buryaile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979573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Veronica Avila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63581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Lopez Figaredo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09405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Carina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95079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Rodriguez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22614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Aller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4142858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Nahuel Sanguinetti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37339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Victor Vazquez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838291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Gioino Gustavo Carlos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158243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Rosa Maria Muller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Agroindustria de la Nación Argentina (2), Ricardo Buryaile (4)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515524369"/>
                  </a:ext>
                </a:extLst>
              </a:tr>
            </a:tbl>
          </a:graphicData>
        </a:graphic>
      </p:graphicFrame>
      <p:sp>
        <p:nvSpPr>
          <p:cNvPr id="4" name="Text Placeholder 3">
            <a:extLst>
              <a:ext uri="{FF2B5EF4-FFF2-40B4-BE49-F238E27FC236}">
                <a16:creationId xmlns:a16="http://schemas.microsoft.com/office/drawing/2014/main" id="{B45B5A83-0D11-4D30-B5CE-DB19A0653A18}"/>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25006722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9A9CA-C3A2-481D-90C4-DDE50ACAF176}"/>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171F8A8B-2248-40FE-A03C-B6C5D75E0A8C}"/>
              </a:ext>
            </a:extLst>
          </p:cNvPr>
          <p:cNvGraphicFramePr>
            <a:graphicFrameLocks noGrp="1"/>
          </p:cNvGraphicFramePr>
          <p:nvPr>
            <p:ph type="tbl" sz="quarter" idx="13"/>
            <p:extLst>
              <p:ext uri="{D42A27DB-BD31-4B8C-83A1-F6EECF244321}">
                <p14:modId xmlns:p14="http://schemas.microsoft.com/office/powerpoint/2010/main" val="1677839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46775429"/>
                    </a:ext>
                  </a:extLst>
                </a:gridCol>
                <a:gridCol w="2468880">
                  <a:extLst>
                    <a:ext uri="{9D8B030D-6E8A-4147-A177-3AD203B41FA5}">
                      <a16:colId xmlns:a16="http://schemas.microsoft.com/office/drawing/2014/main" val="4064494100"/>
                    </a:ext>
                  </a:extLst>
                </a:gridCol>
                <a:gridCol w="822960">
                  <a:extLst>
                    <a:ext uri="{9D8B030D-6E8A-4147-A177-3AD203B41FA5}">
                      <a16:colId xmlns:a16="http://schemas.microsoft.com/office/drawing/2014/main" val="1459453337"/>
                    </a:ext>
                  </a:extLst>
                </a:gridCol>
                <a:gridCol w="822960">
                  <a:extLst>
                    <a:ext uri="{9D8B030D-6E8A-4147-A177-3AD203B41FA5}">
                      <a16:colId xmlns:a16="http://schemas.microsoft.com/office/drawing/2014/main" val="1492341750"/>
                    </a:ext>
                  </a:extLst>
                </a:gridCol>
                <a:gridCol w="822960">
                  <a:extLst>
                    <a:ext uri="{9D8B030D-6E8A-4147-A177-3AD203B41FA5}">
                      <a16:colId xmlns:a16="http://schemas.microsoft.com/office/drawing/2014/main" val="3513201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277184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Fernando Gutierrez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4841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Fabian Cancelarich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648418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Manuel Montagnino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64411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Felix Miguel Riquelme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28224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Norma Alicia Montovio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Ricardo Buryaile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103526766"/>
                  </a:ext>
                </a:extLst>
              </a:tr>
            </a:tbl>
          </a:graphicData>
        </a:graphic>
      </p:graphicFrame>
      <p:sp>
        <p:nvSpPr>
          <p:cNvPr id="4" name="Text Placeholder 3">
            <a:extLst>
              <a:ext uri="{FF2B5EF4-FFF2-40B4-BE49-F238E27FC236}">
                <a16:creationId xmlns:a16="http://schemas.microsoft.com/office/drawing/2014/main" id="{9D11C970-E9D2-4B99-9BFD-E4914FAC1F59}"/>
              </a:ext>
            </a:extLst>
          </p:cNvPr>
          <p:cNvSpPr>
            <a:spLocks noGrp="1"/>
          </p:cNvSpPr>
          <p:nvPr>
            <p:ph type="body" sz="quarter" idx="14"/>
          </p:nvPr>
        </p:nvSpPr>
        <p:spPr/>
        <p:txBody>
          <a:bodyPr/>
          <a:lstStyle/>
          <a:p>
            <a:r>
              <a:rPr lang="en-US"/>
              <a:t>10/01/2017 - 10/30/2017</a:t>
            </a:r>
          </a:p>
        </p:txBody>
      </p:sp>
    </p:spTree>
    <p:extLst>
      <p:ext uri="{BB962C8B-B14F-4D97-AF65-F5344CB8AC3E}">
        <p14:creationId xmlns:p14="http://schemas.microsoft.com/office/powerpoint/2010/main" val="40653198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901AA-CE53-48B1-B914-8241733038C1}"/>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ED2EC35C-50FB-43A6-A74F-E5E6EB6F5D61}"/>
              </a:ext>
            </a:extLst>
          </p:cNvPr>
          <p:cNvGraphicFramePr>
            <a:graphicFrameLocks noGrp="1"/>
          </p:cNvGraphicFramePr>
          <p:nvPr>
            <p:ph type="chart" sz="quarter" idx="13"/>
            <p:extLst>
              <p:ext uri="{D42A27DB-BD31-4B8C-83A1-F6EECF244321}">
                <p14:modId xmlns:p14="http://schemas.microsoft.com/office/powerpoint/2010/main" val="3759061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427472-62CD-4F04-B93B-EB094CAAF78B}"/>
              </a:ext>
            </a:extLst>
          </p:cNvPr>
          <p:cNvSpPr>
            <a:spLocks noGrp="1"/>
          </p:cNvSpPr>
          <p:nvPr>
            <p:ph type="body" sz="quarter" idx="14"/>
          </p:nvPr>
        </p:nvSpPr>
        <p:spPr/>
        <p:txBody>
          <a:bodyPr/>
          <a:lstStyle/>
          <a:p>
            <a:r>
              <a:rPr lang="en-US"/>
              <a:t>10/01/2017 - 10/30/2017</a:t>
            </a:r>
          </a:p>
        </p:txBody>
      </p:sp>
      <p:sp>
        <p:nvSpPr>
          <p:cNvPr id="5" name="Footer Placeholder 4">
            <a:extLst>
              <a:ext uri="{FF2B5EF4-FFF2-40B4-BE49-F238E27FC236}">
                <a16:creationId xmlns:a16="http://schemas.microsoft.com/office/drawing/2014/main" id="{2D227716-AE18-45FC-86ED-4EFC961903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3537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1136</Words>
  <Application>Microsoft Office PowerPoint</Application>
  <PresentationFormat>On-screen Show (4:3)</PresentationFormat>
  <Paragraphs>475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2017-11-02T18:49:39Z</dcterms:created>
  <dcterms:modified xsi:type="dcterms:W3CDTF">2017-11-02T18:50:22Z</dcterms:modified>
</cp:coreProperties>
</file>