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Sheet1!$B$2:$B$32</c:f>
              <c:numCache>
                <c:formatCode>General</c:formatCode>
                <c:ptCount val="31"/>
                <c:pt idx="0">
                  <c:v>71974</c:v>
                </c:pt>
                <c:pt idx="1">
                  <c:v>72062</c:v>
                </c:pt>
                <c:pt idx="2">
                  <c:v>72117</c:v>
                </c:pt>
                <c:pt idx="3">
                  <c:v>72148</c:v>
                </c:pt>
                <c:pt idx="4">
                  <c:v>72182</c:v>
                </c:pt>
                <c:pt idx="5">
                  <c:v>72234</c:v>
                </c:pt>
                <c:pt idx="6">
                  <c:v>72276</c:v>
                </c:pt>
                <c:pt idx="7">
                  <c:v>72304</c:v>
                </c:pt>
                <c:pt idx="8">
                  <c:v>72327</c:v>
                </c:pt>
                <c:pt idx="9">
                  <c:v>72470</c:v>
                </c:pt>
                <c:pt idx="10">
                  <c:v>72694</c:v>
                </c:pt>
                <c:pt idx="11">
                  <c:v>72954</c:v>
                </c:pt>
                <c:pt idx="12">
                  <c:v>73121</c:v>
                </c:pt>
                <c:pt idx="13">
                  <c:v>73294</c:v>
                </c:pt>
                <c:pt idx="14">
                  <c:v>73485</c:v>
                </c:pt>
                <c:pt idx="15">
                  <c:v>73683</c:v>
                </c:pt>
                <c:pt idx="16">
                  <c:v>73878</c:v>
                </c:pt>
                <c:pt idx="17">
                  <c:v>74150</c:v>
                </c:pt>
                <c:pt idx="18">
                  <c:v>74422</c:v>
                </c:pt>
                <c:pt idx="19">
                  <c:v>74566</c:v>
                </c:pt>
                <c:pt idx="20">
                  <c:v>74624</c:v>
                </c:pt>
                <c:pt idx="21">
                  <c:v>74660</c:v>
                </c:pt>
                <c:pt idx="22">
                  <c:v>74704</c:v>
                </c:pt>
                <c:pt idx="23">
                  <c:v>74777</c:v>
                </c:pt>
                <c:pt idx="24">
                  <c:v>74857</c:v>
                </c:pt>
                <c:pt idx="25">
                  <c:v>74988</c:v>
                </c:pt>
                <c:pt idx="26">
                  <c:v>75064</c:v>
                </c:pt>
                <c:pt idx="27">
                  <c:v>75222</c:v>
                </c:pt>
                <c:pt idx="28">
                  <c:v>75340</c:v>
                </c:pt>
                <c:pt idx="29">
                  <c:v>75517</c:v>
                </c:pt>
                <c:pt idx="30">
                  <c:v>75674</c:v>
                </c:pt>
              </c:numCache>
            </c:numRef>
          </c:val>
          <c:smooth val="0"/>
          <c:extLst>
            <c:ext xmlns:c16="http://schemas.microsoft.com/office/drawing/2014/chart" uri="{C3380CC4-5D6E-409C-BE32-E72D297353CC}">
              <c16:uniqueId val="{00000000-58D8-4E22-ACBB-5E7858A17305}"/>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Sheet1!$C$2:$C$32</c:f>
              <c:numCache>
                <c:formatCode>General</c:formatCode>
                <c:ptCount val="31"/>
                <c:pt idx="0">
                  <c:v>148787</c:v>
                </c:pt>
                <c:pt idx="1">
                  <c:v>148832</c:v>
                </c:pt>
                <c:pt idx="2">
                  <c:v>148869</c:v>
                </c:pt>
                <c:pt idx="3">
                  <c:v>148900</c:v>
                </c:pt>
                <c:pt idx="4">
                  <c:v>148974</c:v>
                </c:pt>
                <c:pt idx="5">
                  <c:v>149021</c:v>
                </c:pt>
                <c:pt idx="6">
                  <c:v>149224</c:v>
                </c:pt>
                <c:pt idx="7">
                  <c:v>149495</c:v>
                </c:pt>
                <c:pt idx="8">
                  <c:v>149616</c:v>
                </c:pt>
                <c:pt idx="9">
                  <c:v>149714</c:v>
                </c:pt>
                <c:pt idx="10">
                  <c:v>149822</c:v>
                </c:pt>
                <c:pt idx="11">
                  <c:v>149959</c:v>
                </c:pt>
                <c:pt idx="12">
                  <c:v>150134</c:v>
                </c:pt>
                <c:pt idx="13">
                  <c:v>150227</c:v>
                </c:pt>
                <c:pt idx="14">
                  <c:v>150301</c:v>
                </c:pt>
                <c:pt idx="15">
                  <c:v>150340</c:v>
                </c:pt>
                <c:pt idx="16">
                  <c:v>150380</c:v>
                </c:pt>
                <c:pt idx="17">
                  <c:v>150418</c:v>
                </c:pt>
                <c:pt idx="18">
                  <c:v>150476</c:v>
                </c:pt>
                <c:pt idx="19">
                  <c:v>150570</c:v>
                </c:pt>
                <c:pt idx="20">
                  <c:v>150920</c:v>
                </c:pt>
                <c:pt idx="21">
                  <c:v>151375</c:v>
                </c:pt>
                <c:pt idx="22">
                  <c:v>151633</c:v>
                </c:pt>
                <c:pt idx="23">
                  <c:v>151936</c:v>
                </c:pt>
                <c:pt idx="24">
                  <c:v>154239</c:v>
                </c:pt>
                <c:pt idx="25">
                  <c:v>156949</c:v>
                </c:pt>
                <c:pt idx="26">
                  <c:v>158263</c:v>
                </c:pt>
                <c:pt idx="27">
                  <c:v>159669</c:v>
                </c:pt>
                <c:pt idx="28">
                  <c:v>160795</c:v>
                </c:pt>
                <c:pt idx="29">
                  <c:v>161855</c:v>
                </c:pt>
                <c:pt idx="30">
                  <c:v>162279</c:v>
                </c:pt>
              </c:numCache>
            </c:numRef>
          </c:val>
          <c:smooth val="0"/>
          <c:extLst>
            <c:ext xmlns:c16="http://schemas.microsoft.com/office/drawing/2014/chart" uri="{C3380CC4-5D6E-409C-BE32-E72D297353CC}">
              <c16:uniqueId val="{00000001-58D8-4E22-ACBB-5E7858A17305}"/>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Sheet1!$D$2:$D$32</c:f>
              <c:numCache>
                <c:formatCode>General</c:formatCode>
                <c:ptCount val="31"/>
                <c:pt idx="0">
                  <c:v>9834</c:v>
                </c:pt>
                <c:pt idx="1">
                  <c:v>9835</c:v>
                </c:pt>
                <c:pt idx="2">
                  <c:v>9839</c:v>
                </c:pt>
                <c:pt idx="3">
                  <c:v>9846</c:v>
                </c:pt>
                <c:pt idx="4">
                  <c:v>9847</c:v>
                </c:pt>
                <c:pt idx="5">
                  <c:v>9854</c:v>
                </c:pt>
                <c:pt idx="6">
                  <c:v>9857</c:v>
                </c:pt>
                <c:pt idx="7">
                  <c:v>9864</c:v>
                </c:pt>
                <c:pt idx="8">
                  <c:v>9895</c:v>
                </c:pt>
                <c:pt idx="9">
                  <c:v>9916</c:v>
                </c:pt>
                <c:pt idx="10">
                  <c:v>9922</c:v>
                </c:pt>
                <c:pt idx="11">
                  <c:v>9923</c:v>
                </c:pt>
                <c:pt idx="12">
                  <c:v>9931</c:v>
                </c:pt>
                <c:pt idx="13">
                  <c:v>9940</c:v>
                </c:pt>
                <c:pt idx="14">
                  <c:v>9953</c:v>
                </c:pt>
                <c:pt idx="15">
                  <c:v>9958</c:v>
                </c:pt>
                <c:pt idx="16">
                  <c:v>9961</c:v>
                </c:pt>
                <c:pt idx="17">
                  <c:v>9968</c:v>
                </c:pt>
                <c:pt idx="18">
                  <c:v>9973</c:v>
                </c:pt>
                <c:pt idx="19">
                  <c:v>9984</c:v>
                </c:pt>
                <c:pt idx="20">
                  <c:v>9988</c:v>
                </c:pt>
                <c:pt idx="21">
                  <c:v>9988</c:v>
                </c:pt>
                <c:pt idx="22">
                  <c:v>10004</c:v>
                </c:pt>
                <c:pt idx="23">
                  <c:v>10070</c:v>
                </c:pt>
                <c:pt idx="24">
                  <c:v>10136</c:v>
                </c:pt>
                <c:pt idx="25">
                  <c:v>10158</c:v>
                </c:pt>
                <c:pt idx="26">
                  <c:v>10194</c:v>
                </c:pt>
                <c:pt idx="27">
                  <c:v>10268</c:v>
                </c:pt>
                <c:pt idx="28">
                  <c:v>10285</c:v>
                </c:pt>
                <c:pt idx="29">
                  <c:v>10289</c:v>
                </c:pt>
                <c:pt idx="30">
                  <c:v>10303</c:v>
                </c:pt>
              </c:numCache>
            </c:numRef>
          </c:val>
          <c:smooth val="0"/>
          <c:extLst>
            <c:ext xmlns:c16="http://schemas.microsoft.com/office/drawing/2014/chart" uri="{C3380CC4-5D6E-409C-BE32-E72D297353CC}">
              <c16:uniqueId val="{00000002-58D8-4E22-ACBB-5E7858A17305}"/>
            </c:ext>
          </c:extLst>
        </c:ser>
        <c:dLbls>
          <c:showLegendKey val="0"/>
          <c:showVal val="0"/>
          <c:showCatName val="0"/>
          <c:showSerName val="0"/>
          <c:showPercent val="0"/>
          <c:showBubbleSize val="0"/>
        </c:dLbls>
        <c:smooth val="0"/>
        <c:axId val="229390344"/>
        <c:axId val="229391000"/>
      </c:lineChart>
      <c:dateAx>
        <c:axId val="22939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91000"/>
        <c:crosses val="autoZero"/>
        <c:auto val="1"/>
        <c:lblOffset val="100"/>
        <c:baseTimeUnit val="days"/>
      </c:dateAx>
      <c:valAx>
        <c:axId val="22939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9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46.631999999999998</c:v>
                </c:pt>
                <c:pt idx="1">
                  <c:v>100</c:v>
                </c:pt>
                <c:pt idx="2">
                  <c:v>23.155899999999999</c:v>
                </c:pt>
                <c:pt idx="3">
                  <c:v>0</c:v>
                </c:pt>
                <c:pt idx="4">
                  <c:v>17.9072</c:v>
                </c:pt>
                <c:pt idx="5">
                  <c:v>56.862200000000001</c:v>
                </c:pt>
              </c:numCache>
            </c:numRef>
          </c:val>
          <c:extLst>
            <c:ext xmlns:c16="http://schemas.microsoft.com/office/drawing/2014/chart" uri="{C3380CC4-5D6E-409C-BE32-E72D297353CC}">
              <c16:uniqueId val="{00000000-2361-4E95-89DB-DD58AAFBD7D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82.758600000000001</c:v>
                </c:pt>
                <c:pt idx="2">
                  <c:v>100</c:v>
                </c:pt>
                <c:pt idx="3">
                  <c:v>0</c:v>
                </c:pt>
                <c:pt idx="4">
                  <c:v>44.358800000000002</c:v>
                </c:pt>
                <c:pt idx="5">
                  <c:v>100</c:v>
                </c:pt>
              </c:numCache>
            </c:numRef>
          </c:val>
          <c:extLst>
            <c:ext xmlns:c16="http://schemas.microsoft.com/office/drawing/2014/chart" uri="{C3380CC4-5D6E-409C-BE32-E72D297353CC}">
              <c16:uniqueId val="{00000001-2361-4E95-89DB-DD58AAFBD7D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6.3489000000000004</c:v>
                </c:pt>
                <c:pt idx="1">
                  <c:v>79.310299999999998</c:v>
                </c:pt>
                <c:pt idx="2">
                  <c:v>13.99</c:v>
                </c:pt>
                <c:pt idx="3">
                  <c:v>0</c:v>
                </c:pt>
                <c:pt idx="4">
                  <c:v>100</c:v>
                </c:pt>
                <c:pt idx="5">
                  <c:v>52.332000000000001</c:v>
                </c:pt>
              </c:numCache>
            </c:numRef>
          </c:val>
          <c:extLst>
            <c:ext xmlns:c16="http://schemas.microsoft.com/office/drawing/2014/chart" uri="{C3380CC4-5D6E-409C-BE32-E72D297353CC}">
              <c16:uniqueId val="{00000002-2361-4E95-89DB-DD58AAFBD7D4}"/>
            </c:ext>
          </c:extLst>
        </c:ser>
        <c:dLbls>
          <c:showLegendKey val="0"/>
          <c:showVal val="0"/>
          <c:showCatName val="0"/>
          <c:showSerName val="0"/>
          <c:showPercent val="0"/>
          <c:showBubbleSize val="0"/>
        </c:dLbls>
        <c:axId val="295659600"/>
        <c:axId val="295656648"/>
      </c:radarChart>
      <c:catAx>
        <c:axId val="29565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56648"/>
        <c:crosses val="autoZero"/>
        <c:auto val="1"/>
        <c:lblAlgn val="ctr"/>
        <c:lblOffset val="100"/>
        <c:noMultiLvlLbl val="0"/>
      </c:catAx>
      <c:valAx>
        <c:axId val="29565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5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Sheet1!$B$2:$B$32</c:f>
              <c:numCache>
                <c:formatCode>General</c:formatCode>
                <c:ptCount val="31"/>
                <c:pt idx="0">
                  <c:v>0</c:v>
                </c:pt>
                <c:pt idx="1">
                  <c:v>0</c:v>
                </c:pt>
                <c:pt idx="2">
                  <c:v>0.35234224361553002</c:v>
                </c:pt>
                <c:pt idx="3">
                  <c:v>0.14972550324405001</c:v>
                </c:pt>
                <c:pt idx="4">
                  <c:v>0.75521374627589999</c:v>
                </c:pt>
                <c:pt idx="5">
                  <c:v>0.99296476844671</c:v>
                </c:pt>
                <c:pt idx="6">
                  <c:v>0.26710954259220998</c:v>
                </c:pt>
                <c:pt idx="7">
                  <c:v>0.33337944390648999</c:v>
                </c:pt>
                <c:pt idx="8">
                  <c:v>0.68588812832746004</c:v>
                </c:pt>
                <c:pt idx="9">
                  <c:v>0.16851294234646999</c:v>
                </c:pt>
                <c:pt idx="10">
                  <c:v>0.60896641040477995</c:v>
                </c:pt>
                <c:pt idx="11">
                  <c:v>0.68109414478743002</c:v>
                </c:pt>
                <c:pt idx="12">
                  <c:v>0.50385421087941995</c:v>
                </c:pt>
                <c:pt idx="13">
                  <c:v>0.22129031376781</c:v>
                </c:pt>
                <c:pt idx="14">
                  <c:v>0.26706999686602001</c:v>
                </c:pt>
                <c:pt idx="15">
                  <c:v>0.65231572080887001</c:v>
                </c:pt>
                <c:pt idx="16">
                  <c:v>1.1439414475467999</c:v>
                </c:pt>
                <c:pt idx="17">
                  <c:v>3.4547518037128002</c:v>
                </c:pt>
                <c:pt idx="18">
                  <c:v>0.73230487575047998</c:v>
                </c:pt>
                <c:pt idx="19">
                  <c:v>0.36513007759013999</c:v>
                </c:pt>
                <c:pt idx="20">
                  <c:v>0.35391112004825998</c:v>
                </c:pt>
                <c:pt idx="21">
                  <c:v>0.59349963827336005</c:v>
                </c:pt>
                <c:pt idx="22">
                  <c:v>0</c:v>
                </c:pt>
                <c:pt idx="23">
                  <c:v>0.21407546160020999</c:v>
                </c:pt>
                <c:pt idx="24">
                  <c:v>0.82868866701417998</c:v>
                </c:pt>
                <c:pt idx="25">
                  <c:v>0.19753877365794001</c:v>
                </c:pt>
                <c:pt idx="26">
                  <c:v>0.51315543944765996</c:v>
                </c:pt>
                <c:pt idx="27">
                  <c:v>0.11577924756797001</c:v>
                </c:pt>
                <c:pt idx="28">
                  <c:v>0.42108898659687999</c:v>
                </c:pt>
                <c:pt idx="29">
                  <c:v>0</c:v>
                </c:pt>
                <c:pt idx="30">
                  <c:v>0.50003307097030003</c:v>
                </c:pt>
              </c:numCache>
            </c:numRef>
          </c:val>
          <c:smooth val="0"/>
          <c:extLst>
            <c:ext xmlns:c16="http://schemas.microsoft.com/office/drawing/2014/chart" uri="{C3380CC4-5D6E-409C-BE32-E72D297353CC}">
              <c16:uniqueId val="{00000000-D24F-4F29-9596-5D41C4827966}"/>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Sheet1!$C$2:$C$32</c:f>
              <c:numCache>
                <c:formatCode>General</c:formatCode>
                <c:ptCount val="31"/>
                <c:pt idx="0">
                  <c:v>0</c:v>
                </c:pt>
                <c:pt idx="1">
                  <c:v>0</c:v>
                </c:pt>
                <c:pt idx="2">
                  <c:v>0.12898891501512</c:v>
                </c:pt>
                <c:pt idx="3">
                  <c:v>0.47352301120335</c:v>
                </c:pt>
                <c:pt idx="4">
                  <c:v>0.33974096430034001</c:v>
                </c:pt>
                <c:pt idx="5">
                  <c:v>0.26946851278884998</c:v>
                </c:pt>
                <c:pt idx="6">
                  <c:v>2.0184815117823001</c:v>
                </c:pt>
                <c:pt idx="7">
                  <c:v>0</c:v>
                </c:pt>
                <c:pt idx="8">
                  <c:v>0</c:v>
                </c:pt>
                <c:pt idx="9">
                  <c:v>0.96682591120168004</c:v>
                </c:pt>
                <c:pt idx="10">
                  <c:v>0.67838256503392003</c:v>
                </c:pt>
                <c:pt idx="11">
                  <c:v>2.0208152645272999</c:v>
                </c:pt>
                <c:pt idx="12">
                  <c:v>0.20060514775468999</c:v>
                </c:pt>
                <c:pt idx="13">
                  <c:v>0.28632307897190001</c:v>
                </c:pt>
                <c:pt idx="14">
                  <c:v>0</c:v>
                </c:pt>
                <c:pt idx="15">
                  <c:v>0.22352315061203001</c:v>
                </c:pt>
                <c:pt idx="16">
                  <c:v>0</c:v>
                </c:pt>
                <c:pt idx="17">
                  <c:v>0.97075113531339996</c:v>
                </c:pt>
                <c:pt idx="18">
                  <c:v>0.4134346314649</c:v>
                </c:pt>
                <c:pt idx="19">
                  <c:v>17.635178677012998</c:v>
                </c:pt>
                <c:pt idx="20">
                  <c:v>0.50416265879465005</c:v>
                </c:pt>
                <c:pt idx="21">
                  <c:v>0</c:v>
                </c:pt>
                <c:pt idx="22">
                  <c:v>0</c:v>
                </c:pt>
                <c:pt idx="23">
                  <c:v>1.6964897485901</c:v>
                </c:pt>
                <c:pt idx="24">
                  <c:v>2.4613455094162</c:v>
                </c:pt>
                <c:pt idx="25">
                  <c:v>0.34255819633147999</c:v>
                </c:pt>
                <c:pt idx="26">
                  <c:v>0.96379579457635001</c:v>
                </c:pt>
                <c:pt idx="27">
                  <c:v>1.4493665312079</c:v>
                </c:pt>
                <c:pt idx="28">
                  <c:v>0</c:v>
                </c:pt>
                <c:pt idx="29">
                  <c:v>0</c:v>
                </c:pt>
                <c:pt idx="30">
                  <c:v>0.35479153683352999</c:v>
                </c:pt>
              </c:numCache>
            </c:numRef>
          </c:val>
          <c:smooth val="0"/>
          <c:extLst>
            <c:ext xmlns:c16="http://schemas.microsoft.com/office/drawing/2014/chart" uri="{C3380CC4-5D6E-409C-BE32-E72D297353CC}">
              <c16:uniqueId val="{00000001-D24F-4F29-9596-5D41C4827966}"/>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Sheet1!$D$2:$D$32</c:f>
              <c:numCache>
                <c:formatCode>General</c:formatCode>
                <c:ptCount val="31"/>
                <c:pt idx="0">
                  <c:v>2.5020341741253</c:v>
                </c:pt>
                <c:pt idx="1">
                  <c:v>1.3524506813096999</c:v>
                </c:pt>
                <c:pt idx="2">
                  <c:v>1.7789976618887999</c:v>
                </c:pt>
                <c:pt idx="3">
                  <c:v>1.7679333468806999</c:v>
                </c:pt>
                <c:pt idx="4">
                  <c:v>1.2797074954295999</c:v>
                </c:pt>
                <c:pt idx="5">
                  <c:v>1.1979695431471999</c:v>
                </c:pt>
                <c:pt idx="6">
                  <c:v>1.8264840182647999</c:v>
                </c:pt>
                <c:pt idx="7">
                  <c:v>0</c:v>
                </c:pt>
                <c:pt idx="8">
                  <c:v>4.7676890373519996</c:v>
                </c:pt>
                <c:pt idx="9">
                  <c:v>0</c:v>
                </c:pt>
                <c:pt idx="10">
                  <c:v>2.1877205363444001</c:v>
                </c:pt>
                <c:pt idx="11">
                  <c:v>0</c:v>
                </c:pt>
                <c:pt idx="12">
                  <c:v>1.5412511332729</c:v>
                </c:pt>
                <c:pt idx="13">
                  <c:v>0</c:v>
                </c:pt>
                <c:pt idx="14">
                  <c:v>3.2877538709028999</c:v>
                </c:pt>
                <c:pt idx="15">
                  <c:v>2.5113008538422998</c:v>
                </c:pt>
                <c:pt idx="16">
                  <c:v>0</c:v>
                </c:pt>
                <c:pt idx="17">
                  <c:v>0.38137294259333998</c:v>
                </c:pt>
                <c:pt idx="18">
                  <c:v>0</c:v>
                </c:pt>
                <c:pt idx="19">
                  <c:v>1.7638805371818</c:v>
                </c:pt>
                <c:pt idx="20">
                  <c:v>0</c:v>
                </c:pt>
                <c:pt idx="21">
                  <c:v>0</c:v>
                </c:pt>
                <c:pt idx="22">
                  <c:v>5.8790182739762997</c:v>
                </c:pt>
                <c:pt idx="23">
                  <c:v>10.979376307661999</c:v>
                </c:pt>
                <c:pt idx="24">
                  <c:v>5.7705631990497999</c:v>
                </c:pt>
                <c:pt idx="25">
                  <c:v>1.9808810485857999</c:v>
                </c:pt>
                <c:pt idx="26">
                  <c:v>8.4610849056603996</c:v>
                </c:pt>
                <c:pt idx="27">
                  <c:v>0</c:v>
                </c:pt>
                <c:pt idx="28">
                  <c:v>1.5278318411833001</c:v>
                </c:pt>
                <c:pt idx="29">
                  <c:v>2.2747156605423999</c:v>
                </c:pt>
                <c:pt idx="30">
                  <c:v>0</c:v>
                </c:pt>
              </c:numCache>
            </c:numRef>
          </c:val>
          <c:smooth val="0"/>
          <c:extLst>
            <c:ext xmlns:c16="http://schemas.microsoft.com/office/drawing/2014/chart" uri="{C3380CC4-5D6E-409C-BE32-E72D297353CC}">
              <c16:uniqueId val="{00000002-D24F-4F29-9596-5D41C4827966}"/>
            </c:ext>
          </c:extLst>
        </c:ser>
        <c:dLbls>
          <c:showLegendKey val="0"/>
          <c:showVal val="0"/>
          <c:showCatName val="0"/>
          <c:showSerName val="0"/>
          <c:showPercent val="0"/>
          <c:showBubbleSize val="0"/>
        </c:dLbls>
        <c:smooth val="0"/>
        <c:axId val="302597408"/>
        <c:axId val="302594456"/>
      </c:lineChart>
      <c:dateAx>
        <c:axId val="30259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94456"/>
        <c:crosses val="autoZero"/>
        <c:auto val="1"/>
        <c:lblOffset val="100"/>
        <c:baseTimeUnit val="days"/>
      </c:dateAx>
      <c:valAx>
        <c:axId val="30259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9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125</c:v>
                </c:pt>
                <c:pt idx="1">
                  <c:v>152</c:v>
                </c:pt>
                <c:pt idx="2">
                  <c:v>174</c:v>
                </c:pt>
                <c:pt idx="3">
                  <c:v>110</c:v>
                </c:pt>
                <c:pt idx="4">
                  <c:v>108</c:v>
                </c:pt>
                <c:pt idx="5">
                  <c:v>85</c:v>
                </c:pt>
                <c:pt idx="6">
                  <c:v>106</c:v>
                </c:pt>
              </c:numCache>
            </c:numRef>
          </c:val>
          <c:extLst>
            <c:ext xmlns:c16="http://schemas.microsoft.com/office/drawing/2014/chart" uri="{C3380CC4-5D6E-409C-BE32-E72D297353CC}">
              <c16:uniqueId val="{00000000-E678-4B98-88A1-130B16996F1D}"/>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180</c:v>
                </c:pt>
                <c:pt idx="1">
                  <c:v>620</c:v>
                </c:pt>
                <c:pt idx="2">
                  <c:v>745</c:v>
                </c:pt>
                <c:pt idx="3">
                  <c:v>408</c:v>
                </c:pt>
                <c:pt idx="4">
                  <c:v>513</c:v>
                </c:pt>
                <c:pt idx="5">
                  <c:v>414</c:v>
                </c:pt>
                <c:pt idx="6">
                  <c:v>305</c:v>
                </c:pt>
              </c:numCache>
            </c:numRef>
          </c:val>
          <c:extLst>
            <c:ext xmlns:c16="http://schemas.microsoft.com/office/drawing/2014/chart" uri="{C3380CC4-5D6E-409C-BE32-E72D297353CC}">
              <c16:uniqueId val="{00000001-E678-4B98-88A1-130B16996F1D}"/>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7</c:v>
                </c:pt>
                <c:pt idx="3">
                  <c:v>16</c:v>
                </c:pt>
                <c:pt idx="4">
                  <c:v>23</c:v>
                </c:pt>
                <c:pt idx="5">
                  <c:v>8</c:v>
                </c:pt>
                <c:pt idx="6">
                  <c:v>11</c:v>
                </c:pt>
              </c:numCache>
            </c:numRef>
          </c:val>
          <c:extLst>
            <c:ext xmlns:c16="http://schemas.microsoft.com/office/drawing/2014/chart" uri="{C3380CC4-5D6E-409C-BE32-E72D297353CC}">
              <c16:uniqueId val="{00000002-E678-4B98-88A1-130B16996F1D}"/>
            </c:ext>
          </c:extLst>
        </c:ser>
        <c:dLbls>
          <c:showLegendKey val="0"/>
          <c:showVal val="0"/>
          <c:showCatName val="0"/>
          <c:showSerName val="0"/>
          <c:showPercent val="0"/>
          <c:showBubbleSize val="0"/>
        </c:dLbls>
        <c:gapWidth val="219"/>
        <c:overlap val="-27"/>
        <c:axId val="302587240"/>
        <c:axId val="302588224"/>
      </c:barChart>
      <c:catAx>
        <c:axId val="30258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88224"/>
        <c:crosses val="autoZero"/>
        <c:auto val="1"/>
        <c:lblAlgn val="ctr"/>
        <c:lblOffset val="100"/>
        <c:noMultiLvlLbl val="0"/>
      </c:catAx>
      <c:valAx>
        <c:axId val="30258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8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Sheet1!$B$2:$B$32</c:f>
              <c:numCache>
                <c:formatCode>General</c:formatCode>
                <c:ptCount val="31"/>
                <c:pt idx="0">
                  <c:v>52</c:v>
                </c:pt>
                <c:pt idx="1">
                  <c:v>88</c:v>
                </c:pt>
                <c:pt idx="2">
                  <c:v>55</c:v>
                </c:pt>
                <c:pt idx="3">
                  <c:v>31</c:v>
                </c:pt>
                <c:pt idx="4">
                  <c:v>34</c:v>
                </c:pt>
                <c:pt idx="5">
                  <c:v>52</c:v>
                </c:pt>
                <c:pt idx="6">
                  <c:v>42</c:v>
                </c:pt>
                <c:pt idx="7">
                  <c:v>28</c:v>
                </c:pt>
                <c:pt idx="8">
                  <c:v>23</c:v>
                </c:pt>
                <c:pt idx="9">
                  <c:v>143</c:v>
                </c:pt>
                <c:pt idx="10">
                  <c:v>224</c:v>
                </c:pt>
                <c:pt idx="11">
                  <c:v>260</c:v>
                </c:pt>
                <c:pt idx="12">
                  <c:v>167</c:v>
                </c:pt>
                <c:pt idx="13">
                  <c:v>173</c:v>
                </c:pt>
                <c:pt idx="14">
                  <c:v>191</c:v>
                </c:pt>
                <c:pt idx="15">
                  <c:v>198</c:v>
                </c:pt>
                <c:pt idx="16">
                  <c:v>195</c:v>
                </c:pt>
                <c:pt idx="17">
                  <c:v>272</c:v>
                </c:pt>
                <c:pt idx="18">
                  <c:v>272</c:v>
                </c:pt>
                <c:pt idx="19">
                  <c:v>144</c:v>
                </c:pt>
                <c:pt idx="20">
                  <c:v>58</c:v>
                </c:pt>
                <c:pt idx="21">
                  <c:v>36</c:v>
                </c:pt>
                <c:pt idx="22">
                  <c:v>44</c:v>
                </c:pt>
                <c:pt idx="23">
                  <c:v>73</c:v>
                </c:pt>
                <c:pt idx="24">
                  <c:v>80</c:v>
                </c:pt>
                <c:pt idx="25">
                  <c:v>131</c:v>
                </c:pt>
                <c:pt idx="26">
                  <c:v>76</c:v>
                </c:pt>
                <c:pt idx="27">
                  <c:v>158</c:v>
                </c:pt>
                <c:pt idx="28">
                  <c:v>118</c:v>
                </c:pt>
                <c:pt idx="29">
                  <c:v>177</c:v>
                </c:pt>
                <c:pt idx="30">
                  <c:v>157</c:v>
                </c:pt>
              </c:numCache>
            </c:numRef>
          </c:val>
          <c:smooth val="0"/>
          <c:extLst>
            <c:ext xmlns:c16="http://schemas.microsoft.com/office/drawing/2014/chart" uri="{C3380CC4-5D6E-409C-BE32-E72D297353CC}">
              <c16:uniqueId val="{00000000-EAC0-41DA-A76C-80344BF0A058}"/>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Sheet1!$C$2:$C$32</c:f>
              <c:numCache>
                <c:formatCode>General</c:formatCode>
                <c:ptCount val="31"/>
                <c:pt idx="0">
                  <c:v>145</c:v>
                </c:pt>
                <c:pt idx="1">
                  <c:v>45</c:v>
                </c:pt>
                <c:pt idx="2">
                  <c:v>37</c:v>
                </c:pt>
                <c:pt idx="3">
                  <c:v>31</c:v>
                </c:pt>
                <c:pt idx="4">
                  <c:v>74</c:v>
                </c:pt>
                <c:pt idx="5">
                  <c:v>47</c:v>
                </c:pt>
                <c:pt idx="6">
                  <c:v>203</c:v>
                </c:pt>
                <c:pt idx="7">
                  <c:v>271</c:v>
                </c:pt>
                <c:pt idx="8">
                  <c:v>121</c:v>
                </c:pt>
                <c:pt idx="9">
                  <c:v>98</c:v>
                </c:pt>
                <c:pt idx="10">
                  <c:v>108</c:v>
                </c:pt>
                <c:pt idx="11">
                  <c:v>137</c:v>
                </c:pt>
                <c:pt idx="12">
                  <c:v>175</c:v>
                </c:pt>
                <c:pt idx="13">
                  <c:v>93</c:v>
                </c:pt>
                <c:pt idx="14">
                  <c:v>74</c:v>
                </c:pt>
                <c:pt idx="15">
                  <c:v>39</c:v>
                </c:pt>
                <c:pt idx="16">
                  <c:v>40</c:v>
                </c:pt>
                <c:pt idx="17">
                  <c:v>38</c:v>
                </c:pt>
                <c:pt idx="18">
                  <c:v>58</c:v>
                </c:pt>
                <c:pt idx="19">
                  <c:v>94</c:v>
                </c:pt>
                <c:pt idx="20">
                  <c:v>350</c:v>
                </c:pt>
                <c:pt idx="21">
                  <c:v>455</c:v>
                </c:pt>
                <c:pt idx="22">
                  <c:v>258</c:v>
                </c:pt>
                <c:pt idx="23">
                  <c:v>303</c:v>
                </c:pt>
                <c:pt idx="24">
                  <c:v>2303</c:v>
                </c:pt>
                <c:pt idx="25">
                  <c:v>2710</c:v>
                </c:pt>
                <c:pt idx="26">
                  <c:v>1314</c:v>
                </c:pt>
                <c:pt idx="27">
                  <c:v>1406</c:v>
                </c:pt>
                <c:pt idx="28">
                  <c:v>1126</c:v>
                </c:pt>
                <c:pt idx="29">
                  <c:v>1060</c:v>
                </c:pt>
                <c:pt idx="30">
                  <c:v>424</c:v>
                </c:pt>
              </c:numCache>
            </c:numRef>
          </c:val>
          <c:smooth val="0"/>
          <c:extLst>
            <c:ext xmlns:c16="http://schemas.microsoft.com/office/drawing/2014/chart" uri="{C3380CC4-5D6E-409C-BE32-E72D297353CC}">
              <c16:uniqueId val="{00000001-EAC0-41DA-A76C-80344BF0A058}"/>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Sheet1!$D$2:$D$32</c:f>
              <c:numCache>
                <c:formatCode>General</c:formatCode>
                <c:ptCount val="31"/>
                <c:pt idx="0">
                  <c:v>3</c:v>
                </c:pt>
                <c:pt idx="1">
                  <c:v>1</c:v>
                </c:pt>
                <c:pt idx="2">
                  <c:v>4</c:v>
                </c:pt>
                <c:pt idx="3">
                  <c:v>7</c:v>
                </c:pt>
                <c:pt idx="4">
                  <c:v>1</c:v>
                </c:pt>
                <c:pt idx="5">
                  <c:v>7</c:v>
                </c:pt>
                <c:pt idx="6">
                  <c:v>3</c:v>
                </c:pt>
                <c:pt idx="7">
                  <c:v>7</c:v>
                </c:pt>
                <c:pt idx="8">
                  <c:v>31</c:v>
                </c:pt>
                <c:pt idx="9">
                  <c:v>21</c:v>
                </c:pt>
                <c:pt idx="10">
                  <c:v>6</c:v>
                </c:pt>
                <c:pt idx="11">
                  <c:v>1</c:v>
                </c:pt>
                <c:pt idx="12">
                  <c:v>8</c:v>
                </c:pt>
                <c:pt idx="13">
                  <c:v>9</c:v>
                </c:pt>
                <c:pt idx="14">
                  <c:v>13</c:v>
                </c:pt>
                <c:pt idx="15">
                  <c:v>5</c:v>
                </c:pt>
                <c:pt idx="16">
                  <c:v>3</c:v>
                </c:pt>
                <c:pt idx="17">
                  <c:v>7</c:v>
                </c:pt>
                <c:pt idx="18">
                  <c:v>5</c:v>
                </c:pt>
                <c:pt idx="19">
                  <c:v>11</c:v>
                </c:pt>
                <c:pt idx="20">
                  <c:v>4</c:v>
                </c:pt>
                <c:pt idx="21">
                  <c:v>0</c:v>
                </c:pt>
                <c:pt idx="22">
                  <c:v>16</c:v>
                </c:pt>
                <c:pt idx="23">
                  <c:v>66</c:v>
                </c:pt>
                <c:pt idx="24">
                  <c:v>66</c:v>
                </c:pt>
                <c:pt idx="25">
                  <c:v>22</c:v>
                </c:pt>
                <c:pt idx="26">
                  <c:v>36</c:v>
                </c:pt>
                <c:pt idx="27">
                  <c:v>74</c:v>
                </c:pt>
                <c:pt idx="28">
                  <c:v>17</c:v>
                </c:pt>
                <c:pt idx="29">
                  <c:v>4</c:v>
                </c:pt>
                <c:pt idx="30">
                  <c:v>14</c:v>
                </c:pt>
              </c:numCache>
            </c:numRef>
          </c:val>
          <c:smooth val="0"/>
          <c:extLst>
            <c:ext xmlns:c16="http://schemas.microsoft.com/office/drawing/2014/chart" uri="{C3380CC4-5D6E-409C-BE32-E72D297353CC}">
              <c16:uniqueId val="{00000002-EAC0-41DA-A76C-80344BF0A058}"/>
            </c:ext>
          </c:extLst>
        </c:ser>
        <c:dLbls>
          <c:showLegendKey val="0"/>
          <c:showVal val="0"/>
          <c:showCatName val="0"/>
          <c:showSerName val="0"/>
          <c:showPercent val="0"/>
          <c:showBubbleSize val="0"/>
        </c:dLbls>
        <c:smooth val="0"/>
        <c:axId val="302598720"/>
        <c:axId val="302602656"/>
      </c:lineChart>
      <c:dateAx>
        <c:axId val="302598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02656"/>
        <c:crosses val="autoZero"/>
        <c:auto val="1"/>
        <c:lblOffset val="100"/>
        <c:baseTimeUnit val="days"/>
      </c:dateAx>
      <c:valAx>
        <c:axId val="30260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9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Sheet1!$B$2:$B$32</c:f>
              <c:numCache>
                <c:formatCode>General</c:formatCode>
                <c:ptCount val="31"/>
                <c:pt idx="0">
                  <c:v>0</c:v>
                </c:pt>
                <c:pt idx="1">
                  <c:v>0</c:v>
                </c:pt>
                <c:pt idx="2">
                  <c:v>1</c:v>
                </c:pt>
                <c:pt idx="3">
                  <c:v>1</c:v>
                </c:pt>
                <c:pt idx="4">
                  <c:v>1</c:v>
                </c:pt>
                <c:pt idx="5">
                  <c:v>1</c:v>
                </c:pt>
                <c:pt idx="6">
                  <c:v>1</c:v>
                </c:pt>
                <c:pt idx="7">
                  <c:v>1</c:v>
                </c:pt>
                <c:pt idx="8">
                  <c:v>1</c:v>
                </c:pt>
                <c:pt idx="9">
                  <c:v>1</c:v>
                </c:pt>
                <c:pt idx="10">
                  <c:v>1</c:v>
                </c:pt>
                <c:pt idx="11">
                  <c:v>2</c:v>
                </c:pt>
                <c:pt idx="12">
                  <c:v>1</c:v>
                </c:pt>
                <c:pt idx="13">
                  <c:v>1</c:v>
                </c:pt>
                <c:pt idx="14">
                  <c:v>1</c:v>
                </c:pt>
                <c:pt idx="15">
                  <c:v>1</c:v>
                </c:pt>
                <c:pt idx="16">
                  <c:v>1</c:v>
                </c:pt>
                <c:pt idx="17">
                  <c:v>1</c:v>
                </c:pt>
                <c:pt idx="18">
                  <c:v>1</c:v>
                </c:pt>
                <c:pt idx="19">
                  <c:v>1</c:v>
                </c:pt>
                <c:pt idx="20">
                  <c:v>1</c:v>
                </c:pt>
                <c:pt idx="21">
                  <c:v>1</c:v>
                </c:pt>
                <c:pt idx="22">
                  <c:v>0</c:v>
                </c:pt>
                <c:pt idx="23">
                  <c:v>1</c:v>
                </c:pt>
                <c:pt idx="24">
                  <c:v>1</c:v>
                </c:pt>
                <c:pt idx="25">
                  <c:v>1</c:v>
                </c:pt>
                <c:pt idx="26">
                  <c:v>2</c:v>
                </c:pt>
                <c:pt idx="27">
                  <c:v>1</c:v>
                </c:pt>
                <c:pt idx="28">
                  <c:v>1</c:v>
                </c:pt>
                <c:pt idx="29">
                  <c:v>0</c:v>
                </c:pt>
                <c:pt idx="30">
                  <c:v>1</c:v>
                </c:pt>
              </c:numCache>
            </c:numRef>
          </c:val>
          <c:smooth val="0"/>
          <c:extLst>
            <c:ext xmlns:c16="http://schemas.microsoft.com/office/drawing/2014/chart" uri="{C3380CC4-5D6E-409C-BE32-E72D297353CC}">
              <c16:uniqueId val="{00000000-7C7F-4D86-8AC4-04CE4D50FDC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Sheet1!$C$2:$C$32</c:f>
              <c:numCache>
                <c:formatCode>General</c:formatCode>
                <c:ptCount val="31"/>
                <c:pt idx="0">
                  <c:v>0</c:v>
                </c:pt>
                <c:pt idx="1">
                  <c:v>0</c:v>
                </c:pt>
                <c:pt idx="2">
                  <c:v>2</c:v>
                </c:pt>
                <c:pt idx="3">
                  <c:v>1</c:v>
                </c:pt>
                <c:pt idx="4">
                  <c:v>1</c:v>
                </c:pt>
                <c:pt idx="5">
                  <c:v>2</c:v>
                </c:pt>
                <c:pt idx="6">
                  <c:v>1</c:v>
                </c:pt>
                <c:pt idx="7">
                  <c:v>0</c:v>
                </c:pt>
                <c:pt idx="8">
                  <c:v>0</c:v>
                </c:pt>
                <c:pt idx="9">
                  <c:v>1</c:v>
                </c:pt>
                <c:pt idx="10">
                  <c:v>1</c:v>
                </c:pt>
                <c:pt idx="11">
                  <c:v>1</c:v>
                </c:pt>
                <c:pt idx="12">
                  <c:v>1</c:v>
                </c:pt>
                <c:pt idx="13">
                  <c:v>1</c:v>
                </c:pt>
                <c:pt idx="14">
                  <c:v>0</c:v>
                </c:pt>
                <c:pt idx="15">
                  <c:v>1</c:v>
                </c:pt>
                <c:pt idx="16">
                  <c:v>0</c:v>
                </c:pt>
                <c:pt idx="17">
                  <c:v>1</c:v>
                </c:pt>
                <c:pt idx="18">
                  <c:v>1</c:v>
                </c:pt>
                <c:pt idx="19">
                  <c:v>1</c:v>
                </c:pt>
                <c:pt idx="20">
                  <c:v>1</c:v>
                </c:pt>
                <c:pt idx="21">
                  <c:v>0</c:v>
                </c:pt>
                <c:pt idx="22">
                  <c:v>0</c:v>
                </c:pt>
                <c:pt idx="23">
                  <c:v>1</c:v>
                </c:pt>
                <c:pt idx="24">
                  <c:v>1</c:v>
                </c:pt>
                <c:pt idx="25">
                  <c:v>1</c:v>
                </c:pt>
                <c:pt idx="26">
                  <c:v>1</c:v>
                </c:pt>
                <c:pt idx="27">
                  <c:v>2</c:v>
                </c:pt>
                <c:pt idx="28">
                  <c:v>0</c:v>
                </c:pt>
                <c:pt idx="29">
                  <c:v>0</c:v>
                </c:pt>
                <c:pt idx="30">
                  <c:v>1</c:v>
                </c:pt>
              </c:numCache>
            </c:numRef>
          </c:val>
          <c:smooth val="0"/>
          <c:extLst>
            <c:ext xmlns:c16="http://schemas.microsoft.com/office/drawing/2014/chart" uri="{C3380CC4-5D6E-409C-BE32-E72D297353CC}">
              <c16:uniqueId val="{00000001-7C7F-4D86-8AC4-04CE4D50FDC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Sheet1!$D$2:$D$32</c:f>
              <c:numCache>
                <c:formatCode>General</c:formatCode>
                <c:ptCount val="31"/>
                <c:pt idx="0">
                  <c:v>1</c:v>
                </c:pt>
                <c:pt idx="1">
                  <c:v>1</c:v>
                </c:pt>
                <c:pt idx="2">
                  <c:v>1</c:v>
                </c:pt>
                <c:pt idx="3">
                  <c:v>1</c:v>
                </c:pt>
                <c:pt idx="4">
                  <c:v>1</c:v>
                </c:pt>
                <c:pt idx="5">
                  <c:v>1</c:v>
                </c:pt>
                <c:pt idx="6">
                  <c:v>1</c:v>
                </c:pt>
                <c:pt idx="7">
                  <c:v>0</c:v>
                </c:pt>
                <c:pt idx="8">
                  <c:v>1</c:v>
                </c:pt>
                <c:pt idx="9">
                  <c:v>0</c:v>
                </c:pt>
                <c:pt idx="10">
                  <c:v>1</c:v>
                </c:pt>
                <c:pt idx="11">
                  <c:v>0</c:v>
                </c:pt>
                <c:pt idx="12">
                  <c:v>1</c:v>
                </c:pt>
                <c:pt idx="13">
                  <c:v>0</c:v>
                </c:pt>
                <c:pt idx="14">
                  <c:v>1</c:v>
                </c:pt>
                <c:pt idx="15">
                  <c:v>1</c:v>
                </c:pt>
                <c:pt idx="16">
                  <c:v>0</c:v>
                </c:pt>
                <c:pt idx="17">
                  <c:v>1</c:v>
                </c:pt>
                <c:pt idx="18">
                  <c:v>0</c:v>
                </c:pt>
                <c:pt idx="19">
                  <c:v>1</c:v>
                </c:pt>
                <c:pt idx="20">
                  <c:v>0</c:v>
                </c:pt>
                <c:pt idx="21">
                  <c:v>0</c:v>
                </c:pt>
                <c:pt idx="22">
                  <c:v>3</c:v>
                </c:pt>
                <c:pt idx="23">
                  <c:v>1</c:v>
                </c:pt>
                <c:pt idx="24">
                  <c:v>1</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2-7C7F-4D86-8AC4-04CE4D50FDC4}"/>
            </c:ext>
          </c:extLst>
        </c:ser>
        <c:dLbls>
          <c:showLegendKey val="0"/>
          <c:showVal val="0"/>
          <c:showCatName val="0"/>
          <c:showSerName val="0"/>
          <c:showPercent val="0"/>
          <c:showBubbleSize val="0"/>
        </c:dLbls>
        <c:smooth val="0"/>
        <c:axId val="379083008"/>
        <c:axId val="379090880"/>
      </c:lineChart>
      <c:dateAx>
        <c:axId val="379083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90880"/>
        <c:crosses val="autoZero"/>
        <c:auto val="1"/>
        <c:lblOffset val="100"/>
        <c:baseTimeUnit val="days"/>
      </c:dateAx>
      <c:valAx>
        <c:axId val="37909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5</c:v>
                </c:pt>
                <c:pt idx="3">
                  <c:v>5</c:v>
                </c:pt>
                <c:pt idx="4">
                  <c:v>4</c:v>
                </c:pt>
                <c:pt idx="5">
                  <c:v>4</c:v>
                </c:pt>
                <c:pt idx="6">
                  <c:v>2</c:v>
                </c:pt>
              </c:numCache>
            </c:numRef>
          </c:val>
          <c:extLst>
            <c:ext xmlns:c16="http://schemas.microsoft.com/office/drawing/2014/chart" uri="{C3380CC4-5D6E-409C-BE32-E72D297353CC}">
              <c16:uniqueId val="{00000000-4CAB-468A-A11B-B63A7901DE88}"/>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4</c:v>
                </c:pt>
                <c:pt idx="2">
                  <c:v>4</c:v>
                </c:pt>
                <c:pt idx="3">
                  <c:v>5</c:v>
                </c:pt>
                <c:pt idx="4">
                  <c:v>5</c:v>
                </c:pt>
                <c:pt idx="5">
                  <c:v>0</c:v>
                </c:pt>
                <c:pt idx="6">
                  <c:v>1</c:v>
                </c:pt>
              </c:numCache>
            </c:numRef>
          </c:val>
          <c:extLst>
            <c:ext xmlns:c16="http://schemas.microsoft.com/office/drawing/2014/chart" uri="{C3380CC4-5D6E-409C-BE32-E72D297353CC}">
              <c16:uniqueId val="{00000001-4CAB-468A-A11B-B63A7901DE88}"/>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4</c:v>
                </c:pt>
                <c:pt idx="2">
                  <c:v>2</c:v>
                </c:pt>
                <c:pt idx="3">
                  <c:v>4</c:v>
                </c:pt>
                <c:pt idx="4">
                  <c:v>1</c:v>
                </c:pt>
                <c:pt idx="5">
                  <c:v>3</c:v>
                </c:pt>
                <c:pt idx="6">
                  <c:v>7</c:v>
                </c:pt>
              </c:numCache>
            </c:numRef>
          </c:val>
          <c:extLst>
            <c:ext xmlns:c16="http://schemas.microsoft.com/office/drawing/2014/chart" uri="{C3380CC4-5D6E-409C-BE32-E72D297353CC}">
              <c16:uniqueId val="{00000002-4CAB-468A-A11B-B63A7901DE88}"/>
            </c:ext>
          </c:extLst>
        </c:ser>
        <c:dLbls>
          <c:showLegendKey val="0"/>
          <c:showVal val="0"/>
          <c:showCatName val="0"/>
          <c:showSerName val="0"/>
          <c:showPercent val="0"/>
          <c:showBubbleSize val="0"/>
        </c:dLbls>
        <c:gapWidth val="219"/>
        <c:overlap val="-27"/>
        <c:axId val="379067920"/>
        <c:axId val="379067264"/>
      </c:barChart>
      <c:catAx>
        <c:axId val="37906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67264"/>
        <c:crosses val="autoZero"/>
        <c:auto val="1"/>
        <c:lblAlgn val="ctr"/>
        <c:lblOffset val="100"/>
        <c:noMultiLvlLbl val="0"/>
      </c:catAx>
      <c:valAx>
        <c:axId val="37906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6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0.47626788036411</c:v>
                </c:pt>
                <c:pt idx="1">
                  <c:v>1.2621234286953</c:v>
                </c:pt>
                <c:pt idx="2">
                  <c:v>0.60386866059818001</c:v>
                </c:pt>
                <c:pt idx="3">
                  <c:v>0.57623537061118002</c:v>
                </c:pt>
                <c:pt idx="4">
                  <c:v>0.23908214130906</c:v>
                </c:pt>
                <c:pt idx="5">
                  <c:v>0.40535598179454002</c:v>
                </c:pt>
                <c:pt idx="6">
                  <c:v>0.66103164282617999</c:v>
                </c:pt>
              </c:numCache>
            </c:numRef>
          </c:val>
          <c:extLst>
            <c:ext xmlns:c16="http://schemas.microsoft.com/office/drawing/2014/chart" uri="{C3380CC4-5D6E-409C-BE32-E72D297353CC}">
              <c16:uniqueId val="{00000000-D982-488F-9C14-7996ED9604F0}"/>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0.64050715925238</c:v>
                </c:pt>
                <c:pt idx="1">
                  <c:v>1.1169655314306</c:v>
                </c:pt>
                <c:pt idx="2">
                  <c:v>0.75385930959989</c:v>
                </c:pt>
                <c:pt idx="3">
                  <c:v>3.7507152822874001</c:v>
                </c:pt>
                <c:pt idx="4">
                  <c:v>1.1326213729562</c:v>
                </c:pt>
                <c:pt idx="6">
                  <c:v>0.21603132454206</c:v>
                </c:pt>
              </c:numCache>
            </c:numRef>
          </c:val>
          <c:extLst>
            <c:ext xmlns:c16="http://schemas.microsoft.com/office/drawing/2014/chart" uri="{C3380CC4-5D6E-409C-BE32-E72D297353CC}">
              <c16:uniqueId val="{00000001-D982-488F-9C14-7996ED9604F0}"/>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6.3418752483115002</c:v>
                </c:pt>
                <c:pt idx="1">
                  <c:v>2.5129121970599999</c:v>
                </c:pt>
                <c:pt idx="2">
                  <c:v>1.6239570917759001</c:v>
                </c:pt>
                <c:pt idx="3">
                  <c:v>3.2479141835518002</c:v>
                </c:pt>
                <c:pt idx="4">
                  <c:v>1.7878426698451</c:v>
                </c:pt>
                <c:pt idx="5">
                  <c:v>2.4168984240497999</c:v>
                </c:pt>
                <c:pt idx="6">
                  <c:v>4.0453487712129004</c:v>
                </c:pt>
              </c:numCache>
            </c:numRef>
          </c:val>
          <c:extLst>
            <c:ext xmlns:c16="http://schemas.microsoft.com/office/drawing/2014/chart" uri="{C3380CC4-5D6E-409C-BE32-E72D297353CC}">
              <c16:uniqueId val="{00000002-D982-488F-9C14-7996ED9604F0}"/>
            </c:ext>
          </c:extLst>
        </c:ser>
        <c:dLbls>
          <c:showLegendKey val="0"/>
          <c:showVal val="0"/>
          <c:showCatName val="0"/>
          <c:showSerName val="0"/>
          <c:showPercent val="0"/>
          <c:showBubbleSize val="0"/>
        </c:dLbls>
        <c:gapWidth val="219"/>
        <c:overlap val="-27"/>
        <c:axId val="379066280"/>
        <c:axId val="379061032"/>
      </c:barChart>
      <c:catAx>
        <c:axId val="37906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61032"/>
        <c:crosses val="autoZero"/>
        <c:auto val="1"/>
        <c:lblAlgn val="ctr"/>
        <c:lblOffset val="100"/>
        <c:noMultiLvlLbl val="0"/>
      </c:catAx>
      <c:valAx>
        <c:axId val="37906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6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927D-49D4-844E-8180DA40FBD7}"/>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13</c:v>
                </c:pt>
                <c:pt idx="1">
                  <c:v>5</c:v>
                </c:pt>
                <c:pt idx="2">
                  <c:v>10</c:v>
                </c:pt>
              </c:numCache>
            </c:numRef>
          </c:val>
          <c:extLst>
            <c:ext xmlns:c16="http://schemas.microsoft.com/office/drawing/2014/chart" uri="{C3380CC4-5D6E-409C-BE32-E72D297353CC}">
              <c16:uniqueId val="{00000001-927D-49D4-844E-8180DA40FBD7}"/>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15</c:v>
                </c:pt>
                <c:pt idx="1">
                  <c:v>18</c:v>
                </c:pt>
                <c:pt idx="2">
                  <c:v>11</c:v>
                </c:pt>
              </c:numCache>
            </c:numRef>
          </c:val>
          <c:extLst>
            <c:ext xmlns:c16="http://schemas.microsoft.com/office/drawing/2014/chart" uri="{C3380CC4-5D6E-409C-BE32-E72D297353CC}">
              <c16:uniqueId val="{00000002-927D-49D4-844E-8180DA40FBD7}"/>
            </c:ext>
          </c:extLst>
        </c:ser>
        <c:ser>
          <c:idx val="3"/>
          <c:order val="3"/>
          <c:tx>
            <c:strRef>
              <c:f>Sheet1!$E$1</c:f>
              <c:strCache>
                <c:ptCount val="1"/>
                <c:pt idx="0">
                  <c:v>Link</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0</c:v>
                </c:pt>
                <c:pt idx="1">
                  <c:v>0</c:v>
                </c:pt>
                <c:pt idx="2">
                  <c:v>2</c:v>
                </c:pt>
              </c:numCache>
            </c:numRef>
          </c:val>
          <c:extLst>
            <c:ext xmlns:c16="http://schemas.microsoft.com/office/drawing/2014/chart" uri="{C3380CC4-5D6E-409C-BE32-E72D297353CC}">
              <c16:uniqueId val="{00000003-927D-49D4-844E-8180DA40FBD7}"/>
            </c:ext>
          </c:extLst>
        </c:ser>
        <c:ser>
          <c:idx val="4"/>
          <c:order val="4"/>
          <c:tx>
            <c:strRef>
              <c:f>Sheet1!$F$1</c:f>
              <c:strCache>
                <c:ptCount val="1"/>
                <c:pt idx="0">
                  <c:v>Live Video</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0</c:v>
                </c:pt>
                <c:pt idx="1">
                  <c:v>1</c:v>
                </c:pt>
                <c:pt idx="2">
                  <c:v>0</c:v>
                </c:pt>
              </c:numCache>
            </c:numRef>
          </c:val>
          <c:extLst>
            <c:ext xmlns:c16="http://schemas.microsoft.com/office/drawing/2014/chart" uri="{C3380CC4-5D6E-409C-BE32-E72D297353CC}">
              <c16:uniqueId val="{00000004-927D-49D4-844E-8180DA40FBD7}"/>
            </c:ext>
          </c:extLst>
        </c:ser>
        <c:dLbls>
          <c:showLegendKey val="0"/>
          <c:showVal val="0"/>
          <c:showCatName val="0"/>
          <c:showSerName val="0"/>
          <c:showPercent val="0"/>
          <c:showBubbleSize val="0"/>
        </c:dLbls>
        <c:gapWidth val="150"/>
        <c:overlap val="100"/>
        <c:axId val="379063328"/>
        <c:axId val="379066936"/>
      </c:barChart>
      <c:catAx>
        <c:axId val="37906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66936"/>
        <c:crosses val="autoZero"/>
        <c:auto val="1"/>
        <c:lblAlgn val="ctr"/>
        <c:lblOffset val="100"/>
        <c:noMultiLvlLbl val="0"/>
      </c:catAx>
      <c:valAx>
        <c:axId val="379066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6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0.64267584387900001</c:v>
                </c:pt>
                <c:pt idx="11">
                  <c:v>0.45348616643633</c:v>
                </c:pt>
                <c:pt idx="12">
                  <c:v>0.45186028236186998</c:v>
                </c:pt>
                <c:pt idx="13">
                  <c:v>0.54828424066697001</c:v>
                </c:pt>
                <c:pt idx="14">
                  <c:v>0</c:v>
                </c:pt>
                <c:pt idx="15">
                  <c:v>0.67880660108933999</c:v>
                </c:pt>
                <c:pt idx="16">
                  <c:v>0.43627889331490999</c:v>
                </c:pt>
                <c:pt idx="17">
                  <c:v>1.4488433641348</c:v>
                </c:pt>
                <c:pt idx="18">
                  <c:v>0.21678454326207</c:v>
                </c:pt>
                <c:pt idx="19">
                  <c:v>0.52570251741051</c:v>
                </c:pt>
                <c:pt idx="20">
                  <c:v>0</c:v>
                </c:pt>
                <c:pt idx="21">
                  <c:v>0</c:v>
                </c:pt>
                <c:pt idx="22">
                  <c:v>0</c:v>
                </c:pt>
                <c:pt idx="23">
                  <c:v>0</c:v>
                </c:pt>
              </c:numCache>
            </c:numRef>
          </c:val>
          <c:smooth val="0"/>
          <c:extLst>
            <c:ext xmlns:c16="http://schemas.microsoft.com/office/drawing/2014/chart" uri="{C3380CC4-5D6E-409C-BE32-E72D297353CC}">
              <c16:uniqueId val="{00000000-4E0E-47F2-94F6-8705019CC639}"/>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1.0779590812907001</c:v>
                </c:pt>
                <c:pt idx="14">
                  <c:v>5.1453894095021997E-3</c:v>
                </c:pt>
                <c:pt idx="15">
                  <c:v>0</c:v>
                </c:pt>
                <c:pt idx="16">
                  <c:v>0</c:v>
                </c:pt>
                <c:pt idx="17">
                  <c:v>0</c:v>
                </c:pt>
                <c:pt idx="18">
                  <c:v>0.35245917455089998</c:v>
                </c:pt>
                <c:pt idx="19">
                  <c:v>1.8269348272114001</c:v>
                </c:pt>
                <c:pt idx="20">
                  <c:v>0</c:v>
                </c:pt>
                <c:pt idx="21">
                  <c:v>0</c:v>
                </c:pt>
                <c:pt idx="22">
                  <c:v>0</c:v>
                </c:pt>
                <c:pt idx="23">
                  <c:v>0</c:v>
                </c:pt>
              </c:numCache>
            </c:numRef>
          </c:val>
          <c:smooth val="0"/>
          <c:extLst>
            <c:ext xmlns:c16="http://schemas.microsoft.com/office/drawing/2014/chart" uri="{C3380CC4-5D6E-409C-BE32-E72D297353CC}">
              <c16:uniqueId val="{00000001-4E0E-47F2-94F6-8705019CC639}"/>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3.2647925565379001</c:v>
                </c:pt>
                <c:pt idx="12">
                  <c:v>0</c:v>
                </c:pt>
                <c:pt idx="13">
                  <c:v>4.6786530247342997</c:v>
                </c:pt>
                <c:pt idx="14">
                  <c:v>7.9666236217344002</c:v>
                </c:pt>
                <c:pt idx="15">
                  <c:v>1.9628489122877</c:v>
                </c:pt>
                <c:pt idx="16">
                  <c:v>1.7515976292176001</c:v>
                </c:pt>
                <c:pt idx="17">
                  <c:v>5.3077712658521001</c:v>
                </c:pt>
                <c:pt idx="18">
                  <c:v>0</c:v>
                </c:pt>
                <c:pt idx="19">
                  <c:v>3.7051753253204001</c:v>
                </c:pt>
                <c:pt idx="20">
                  <c:v>1.7482864805800999</c:v>
                </c:pt>
                <c:pt idx="21">
                  <c:v>1.3211483063475</c:v>
                </c:pt>
                <c:pt idx="22">
                  <c:v>0</c:v>
                </c:pt>
                <c:pt idx="23">
                  <c:v>5.0163901857553999</c:v>
                </c:pt>
              </c:numCache>
            </c:numRef>
          </c:val>
          <c:smooth val="0"/>
          <c:extLst>
            <c:ext xmlns:c16="http://schemas.microsoft.com/office/drawing/2014/chart" uri="{C3380CC4-5D6E-409C-BE32-E72D297353CC}">
              <c16:uniqueId val="{00000002-4E0E-47F2-94F6-8705019CC639}"/>
            </c:ext>
          </c:extLst>
        </c:ser>
        <c:dLbls>
          <c:showLegendKey val="0"/>
          <c:showVal val="0"/>
          <c:showCatName val="0"/>
          <c:showSerName val="0"/>
          <c:showPercent val="0"/>
          <c:showBubbleSize val="0"/>
        </c:dLbls>
        <c:smooth val="0"/>
        <c:axId val="379080384"/>
        <c:axId val="379080712"/>
      </c:lineChart>
      <c:catAx>
        <c:axId val="37908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0712"/>
        <c:crosses val="autoZero"/>
        <c:auto val="1"/>
        <c:lblAlgn val="ctr"/>
        <c:lblOffset val="100"/>
        <c:noMultiLvlLbl val="0"/>
      </c:catAx>
      <c:valAx>
        <c:axId val="37908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10</c:v>
                </c:pt>
                <c:pt idx="12">
                  <c:v>4</c:v>
                </c:pt>
                <c:pt idx="13">
                  <c:v>3</c:v>
                </c:pt>
                <c:pt idx="14">
                  <c:v>0</c:v>
                </c:pt>
                <c:pt idx="15">
                  <c:v>2</c:v>
                </c:pt>
                <c:pt idx="16">
                  <c:v>2</c:v>
                </c:pt>
                <c:pt idx="17">
                  <c:v>3</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65F7-4F86-A974-F0F93B331E2D}"/>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5</c:v>
                </c:pt>
                <c:pt idx="14">
                  <c:v>1</c:v>
                </c:pt>
                <c:pt idx="15">
                  <c:v>0</c:v>
                </c:pt>
                <c:pt idx="16">
                  <c:v>0</c:v>
                </c:pt>
                <c:pt idx="17">
                  <c:v>0</c:v>
                </c:pt>
                <c:pt idx="18">
                  <c:v>2</c:v>
                </c:pt>
                <c:pt idx="19">
                  <c:v>16</c:v>
                </c:pt>
                <c:pt idx="20">
                  <c:v>0</c:v>
                </c:pt>
                <c:pt idx="21">
                  <c:v>0</c:v>
                </c:pt>
                <c:pt idx="22">
                  <c:v>0</c:v>
                </c:pt>
                <c:pt idx="23">
                  <c:v>0</c:v>
                </c:pt>
              </c:numCache>
            </c:numRef>
          </c:val>
          <c:smooth val="0"/>
          <c:extLst>
            <c:ext xmlns:c16="http://schemas.microsoft.com/office/drawing/2014/chart" uri="{C3380CC4-5D6E-409C-BE32-E72D297353CC}">
              <c16:uniqueId val="{00000001-65F7-4F86-A974-F0F93B331E2D}"/>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1</c:v>
                </c:pt>
                <c:pt idx="14">
                  <c:v>1</c:v>
                </c:pt>
                <c:pt idx="15">
                  <c:v>5</c:v>
                </c:pt>
                <c:pt idx="16">
                  <c:v>3</c:v>
                </c:pt>
                <c:pt idx="17">
                  <c:v>3</c:v>
                </c:pt>
                <c:pt idx="18">
                  <c:v>0</c:v>
                </c:pt>
                <c:pt idx="19">
                  <c:v>4</c:v>
                </c:pt>
                <c:pt idx="20">
                  <c:v>1</c:v>
                </c:pt>
                <c:pt idx="21">
                  <c:v>1</c:v>
                </c:pt>
                <c:pt idx="22">
                  <c:v>0</c:v>
                </c:pt>
                <c:pt idx="23">
                  <c:v>1</c:v>
                </c:pt>
              </c:numCache>
            </c:numRef>
          </c:val>
          <c:smooth val="0"/>
          <c:extLst>
            <c:ext xmlns:c16="http://schemas.microsoft.com/office/drawing/2014/chart" uri="{C3380CC4-5D6E-409C-BE32-E72D297353CC}">
              <c16:uniqueId val="{00000002-65F7-4F86-A974-F0F93B331E2D}"/>
            </c:ext>
          </c:extLst>
        </c:ser>
        <c:dLbls>
          <c:showLegendKey val="0"/>
          <c:showVal val="0"/>
          <c:showCatName val="0"/>
          <c:showSerName val="0"/>
          <c:showPercent val="0"/>
          <c:showBubbleSize val="0"/>
        </c:dLbls>
        <c:smooth val="0"/>
        <c:axId val="371165032"/>
        <c:axId val="371150928"/>
      </c:lineChart>
      <c:catAx>
        <c:axId val="37116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50928"/>
        <c:crosses val="autoZero"/>
        <c:auto val="1"/>
        <c:lblAlgn val="ctr"/>
        <c:lblOffset val="100"/>
        <c:noMultiLvlLbl val="0"/>
      </c:catAx>
      <c:valAx>
        <c:axId val="37115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6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0.38229442787579998</c:v>
                </c:pt>
                <c:pt idx="3">
                  <c:v>0</c:v>
                </c:pt>
                <c:pt idx="4">
                  <c:v>0.78688132876767003</c:v>
                </c:pt>
                <c:pt idx="5">
                  <c:v>0</c:v>
                </c:pt>
                <c:pt idx="6">
                  <c:v>0.51689225194500998</c:v>
                </c:pt>
              </c:numCache>
            </c:numRef>
          </c:val>
          <c:extLst>
            <c:ext xmlns:c16="http://schemas.microsoft.com/office/drawing/2014/chart" uri="{C3380CC4-5D6E-409C-BE32-E72D297353CC}">
              <c16:uniqueId val="{00000000-34AC-4D37-A248-1EF1EB4A0A47}"/>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0.62462267368196001</c:v>
                </c:pt>
                <c:pt idx="3">
                  <c:v>0</c:v>
                </c:pt>
                <c:pt idx="4">
                  <c:v>1.7420692991465001</c:v>
                </c:pt>
                <c:pt idx="5">
                  <c:v>0</c:v>
                </c:pt>
                <c:pt idx="6">
                  <c:v>0</c:v>
                </c:pt>
              </c:numCache>
            </c:numRef>
          </c:val>
          <c:extLst>
            <c:ext xmlns:c16="http://schemas.microsoft.com/office/drawing/2014/chart" uri="{C3380CC4-5D6E-409C-BE32-E72D297353CC}">
              <c16:uniqueId val="{00000001-34AC-4D37-A248-1EF1EB4A0A47}"/>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1.6655245694539</c:v>
                </c:pt>
                <c:pt idx="2">
                  <c:v>4.3156724066444996</c:v>
                </c:pt>
                <c:pt idx="3">
                  <c:v>0</c:v>
                </c:pt>
                <c:pt idx="4">
                  <c:v>2.7661484582510001</c:v>
                </c:pt>
                <c:pt idx="5">
                  <c:v>0</c:v>
                </c:pt>
                <c:pt idx="6">
                  <c:v>0</c:v>
                </c:pt>
              </c:numCache>
            </c:numRef>
          </c:val>
          <c:extLst>
            <c:ext xmlns:c16="http://schemas.microsoft.com/office/drawing/2014/chart" uri="{C3380CC4-5D6E-409C-BE32-E72D297353CC}">
              <c16:uniqueId val="{00000002-34AC-4D37-A248-1EF1EB4A0A47}"/>
            </c:ext>
          </c:extLst>
        </c:ser>
        <c:dLbls>
          <c:showLegendKey val="0"/>
          <c:showVal val="0"/>
          <c:showCatName val="0"/>
          <c:showSerName val="0"/>
          <c:showPercent val="0"/>
          <c:showBubbleSize val="0"/>
        </c:dLbls>
        <c:gapWidth val="219"/>
        <c:overlap val="-27"/>
        <c:axId val="379084320"/>
        <c:axId val="379085304"/>
      </c:barChart>
      <c:catAx>
        <c:axId val="37908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5304"/>
        <c:crosses val="autoZero"/>
        <c:auto val="1"/>
        <c:lblAlgn val="ctr"/>
        <c:lblOffset val="100"/>
        <c:noMultiLvlLbl val="0"/>
      </c:catAx>
      <c:valAx>
        <c:axId val="37908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5924</c:v>
                </c:pt>
                <c:pt idx="1">
                  <c:v>19396</c:v>
                </c:pt>
                <c:pt idx="2">
                  <c:v>4915</c:v>
                </c:pt>
              </c:numCache>
            </c:numRef>
          </c:val>
          <c:extLst>
            <c:ext xmlns:c16="http://schemas.microsoft.com/office/drawing/2014/chart" uri="{C3380CC4-5D6E-409C-BE32-E72D297353CC}">
              <c16:uniqueId val="{00000000-195A-4C10-BB4B-87EA2947D48A}"/>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645</c:v>
                </c:pt>
                <c:pt idx="1">
                  <c:v>3493</c:v>
                </c:pt>
                <c:pt idx="2">
                  <c:v>734</c:v>
                </c:pt>
              </c:numCache>
            </c:numRef>
          </c:val>
          <c:extLst>
            <c:ext xmlns:c16="http://schemas.microsoft.com/office/drawing/2014/chart" uri="{C3380CC4-5D6E-409C-BE32-E72D297353CC}">
              <c16:uniqueId val="{00000001-195A-4C10-BB4B-87EA2947D48A}"/>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7</c:v>
                </c:pt>
                <c:pt idx="1">
                  <c:v>46</c:v>
                </c:pt>
                <c:pt idx="2">
                  <c:v>24</c:v>
                </c:pt>
              </c:numCache>
            </c:numRef>
          </c:val>
          <c:extLst>
            <c:ext xmlns:c16="http://schemas.microsoft.com/office/drawing/2014/chart" uri="{C3380CC4-5D6E-409C-BE32-E72D297353CC}">
              <c16:uniqueId val="{00000002-195A-4C10-BB4B-87EA2947D48A}"/>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22</c:v>
                </c:pt>
                <c:pt idx="1">
                  <c:v>272</c:v>
                </c:pt>
                <c:pt idx="2">
                  <c:v>13</c:v>
                </c:pt>
              </c:numCache>
            </c:numRef>
          </c:val>
          <c:extLst>
            <c:ext xmlns:c16="http://schemas.microsoft.com/office/drawing/2014/chart" uri="{C3380CC4-5D6E-409C-BE32-E72D297353CC}">
              <c16:uniqueId val="{00000003-195A-4C10-BB4B-87EA2947D48A}"/>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10</c:v>
                </c:pt>
                <c:pt idx="1">
                  <c:v>1</c:v>
                </c:pt>
                <c:pt idx="2">
                  <c:v>6</c:v>
                </c:pt>
              </c:numCache>
            </c:numRef>
          </c:val>
          <c:extLst>
            <c:ext xmlns:c16="http://schemas.microsoft.com/office/drawing/2014/chart" uri="{C3380CC4-5D6E-409C-BE32-E72D297353CC}">
              <c16:uniqueId val="{00000004-195A-4C10-BB4B-87EA2947D48A}"/>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1</c:v>
                </c:pt>
                <c:pt idx="1">
                  <c:v>13</c:v>
                </c:pt>
                <c:pt idx="2">
                  <c:v>62</c:v>
                </c:pt>
              </c:numCache>
            </c:numRef>
          </c:val>
          <c:extLst>
            <c:ext xmlns:c16="http://schemas.microsoft.com/office/drawing/2014/chart" uri="{C3380CC4-5D6E-409C-BE32-E72D297353CC}">
              <c16:uniqueId val="{00000005-195A-4C10-BB4B-87EA2947D48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192</c:v>
                </c:pt>
                <c:pt idx="1">
                  <c:v>1853</c:v>
                </c:pt>
                <c:pt idx="2">
                  <c:v>290</c:v>
                </c:pt>
              </c:numCache>
            </c:numRef>
          </c:val>
          <c:extLst>
            <c:ext xmlns:c16="http://schemas.microsoft.com/office/drawing/2014/chart" uri="{C3380CC4-5D6E-409C-BE32-E72D297353CC}">
              <c16:uniqueId val="{00000006-195A-4C10-BB4B-87EA2947D48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5919</c:v>
                </c:pt>
                <c:pt idx="1">
                  <c:v>29858</c:v>
                </c:pt>
                <c:pt idx="2">
                  <c:v>1641</c:v>
                </c:pt>
              </c:numCache>
            </c:numRef>
          </c:val>
          <c:extLst>
            <c:ext xmlns:c16="http://schemas.microsoft.com/office/drawing/2014/chart" uri="{C3380CC4-5D6E-409C-BE32-E72D297353CC}">
              <c16:uniqueId val="{00000007-195A-4C10-BB4B-87EA2947D48A}"/>
            </c:ext>
          </c:extLst>
        </c:ser>
        <c:dLbls>
          <c:showLegendKey val="0"/>
          <c:showVal val="0"/>
          <c:showCatName val="0"/>
          <c:showSerName val="0"/>
          <c:showPercent val="0"/>
          <c:showBubbleSize val="0"/>
        </c:dLbls>
        <c:gapWidth val="150"/>
        <c:overlap val="100"/>
        <c:axId val="304314696"/>
        <c:axId val="304316336"/>
      </c:barChart>
      <c:catAx>
        <c:axId val="30431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16336"/>
        <c:crosses val="autoZero"/>
        <c:auto val="1"/>
        <c:lblAlgn val="ctr"/>
        <c:lblOffset val="100"/>
        <c:noMultiLvlLbl val="0"/>
      </c:catAx>
      <c:valAx>
        <c:axId val="304316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1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EF6-48CB-B17B-DCAEFDCB33BE}"/>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FEF6-48CB-B17B-DCAEFDCB33BE}"/>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FEF6-48CB-B17B-DCAEFDCB33BE}"/>
            </c:ext>
          </c:extLst>
        </c:ser>
        <c:dLbls>
          <c:showLegendKey val="0"/>
          <c:showVal val="0"/>
          <c:showCatName val="0"/>
          <c:showSerName val="0"/>
          <c:showPercent val="0"/>
          <c:showBubbleSize val="0"/>
        </c:dLbls>
        <c:gapWidth val="219"/>
        <c:overlap val="-27"/>
        <c:axId val="304897976"/>
        <c:axId val="304898304"/>
      </c:barChart>
      <c:catAx>
        <c:axId val="30489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98304"/>
        <c:crosses val="autoZero"/>
        <c:auto val="1"/>
        <c:lblAlgn val="ctr"/>
        <c:lblOffset val="100"/>
        <c:noMultiLvlLbl val="0"/>
      </c:catAx>
      <c:valAx>
        <c:axId val="30489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9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FDABB-7ED6-4FE1-BB10-5F732940C60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2BC31414-055F-4A08-B4BD-C64340B518F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54729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2E09C-F96D-43D7-9A9D-6A76B22A911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14E1EC2-ECB1-4436-B172-A1FC44411BF1}"/>
              </a:ext>
            </a:extLst>
          </p:cNvPr>
          <p:cNvGraphicFramePr>
            <a:graphicFrameLocks noGrp="1"/>
          </p:cNvGraphicFramePr>
          <p:nvPr>
            <p:ph type="tbl" sz="quarter" idx="13"/>
            <p:extLst>
              <p:ext uri="{D42A27DB-BD31-4B8C-83A1-F6EECF244321}">
                <p14:modId xmlns:p14="http://schemas.microsoft.com/office/powerpoint/2010/main" val="2167547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4948208"/>
                    </a:ext>
                  </a:extLst>
                </a:gridCol>
                <a:gridCol w="740664">
                  <a:extLst>
                    <a:ext uri="{9D8B030D-6E8A-4147-A177-3AD203B41FA5}">
                      <a16:colId xmlns:a16="http://schemas.microsoft.com/office/drawing/2014/main" val="2379077637"/>
                    </a:ext>
                  </a:extLst>
                </a:gridCol>
                <a:gridCol w="740664">
                  <a:extLst>
                    <a:ext uri="{9D8B030D-6E8A-4147-A177-3AD203B41FA5}">
                      <a16:colId xmlns:a16="http://schemas.microsoft.com/office/drawing/2014/main" val="4118534714"/>
                    </a:ext>
                  </a:extLst>
                </a:gridCol>
                <a:gridCol w="740664">
                  <a:extLst>
                    <a:ext uri="{9D8B030D-6E8A-4147-A177-3AD203B41FA5}">
                      <a16:colId xmlns:a16="http://schemas.microsoft.com/office/drawing/2014/main" val="1932761623"/>
                    </a:ext>
                  </a:extLst>
                </a:gridCol>
                <a:gridCol w="740664">
                  <a:extLst>
                    <a:ext uri="{9D8B030D-6E8A-4147-A177-3AD203B41FA5}">
                      <a16:colId xmlns:a16="http://schemas.microsoft.com/office/drawing/2014/main" val="1499432716"/>
                    </a:ext>
                  </a:extLst>
                </a:gridCol>
                <a:gridCol w="740664">
                  <a:extLst>
                    <a:ext uri="{9D8B030D-6E8A-4147-A177-3AD203B41FA5}">
                      <a16:colId xmlns:a16="http://schemas.microsoft.com/office/drawing/2014/main" val="3220983536"/>
                    </a:ext>
                  </a:extLst>
                </a:gridCol>
                <a:gridCol w="740664">
                  <a:extLst>
                    <a:ext uri="{9D8B030D-6E8A-4147-A177-3AD203B41FA5}">
                      <a16:colId xmlns:a16="http://schemas.microsoft.com/office/drawing/2014/main" val="1323637112"/>
                    </a:ext>
                  </a:extLst>
                </a:gridCol>
                <a:gridCol w="740664">
                  <a:extLst>
                    <a:ext uri="{9D8B030D-6E8A-4147-A177-3AD203B41FA5}">
                      <a16:colId xmlns:a16="http://schemas.microsoft.com/office/drawing/2014/main" val="3336758730"/>
                    </a:ext>
                  </a:extLst>
                </a:gridCol>
                <a:gridCol w="740664">
                  <a:extLst>
                    <a:ext uri="{9D8B030D-6E8A-4147-A177-3AD203B41FA5}">
                      <a16:colId xmlns:a16="http://schemas.microsoft.com/office/drawing/2014/main" val="2574287854"/>
                    </a:ext>
                  </a:extLst>
                </a:gridCol>
                <a:gridCol w="740664">
                  <a:extLst>
                    <a:ext uri="{9D8B030D-6E8A-4147-A177-3AD203B41FA5}">
                      <a16:colId xmlns:a16="http://schemas.microsoft.com/office/drawing/2014/main" val="6315848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48198597"/>
                  </a:ext>
                </a:extLst>
              </a:tr>
              <a:tr h="370840">
                <a:tc>
                  <a:txBody>
                    <a:bodyPr/>
                    <a:lstStyle/>
                    <a:p>
                      <a:r>
                        <a:rPr lang="es-ES" sz="1000"/>
                        <a:t>Ministerio de Producción de la Nación Argentina</a:t>
                      </a:r>
                      <a:endParaRPr lang="en-US" sz="1000"/>
                    </a:p>
                  </a:txBody>
                  <a:tcPr/>
                </a:tc>
                <a:tc>
                  <a:txBody>
                    <a:bodyPr/>
                    <a:lstStyle/>
                    <a:p>
                      <a:r>
                        <a:rPr lang="en-US" sz="1000"/>
                        <a:t>162279</a:t>
                      </a:r>
                    </a:p>
                  </a:txBody>
                  <a:tcPr/>
                </a:tc>
                <a:tc>
                  <a:txBody>
                    <a:bodyPr/>
                    <a:lstStyle/>
                    <a:p>
                      <a:r>
                        <a:rPr lang="en-US" sz="1000"/>
                        <a:t>13637</a:t>
                      </a:r>
                    </a:p>
                  </a:txBody>
                  <a:tcPr/>
                </a:tc>
                <a:tc>
                  <a:txBody>
                    <a:bodyPr/>
                    <a:lstStyle/>
                    <a:p>
                      <a:r>
                        <a:rPr lang="en-US" sz="1000"/>
                        <a:t>24</a:t>
                      </a:r>
                    </a:p>
                  </a:txBody>
                  <a:tcPr/>
                </a:tc>
                <a:tc>
                  <a:txBody>
                    <a:bodyPr/>
                    <a:lstStyle/>
                    <a:p>
                      <a:r>
                        <a:rPr lang="en-US" sz="1000"/>
                        <a:t>23221</a:t>
                      </a:r>
                    </a:p>
                  </a:txBody>
                  <a:tcPr/>
                </a:tc>
                <a:tc>
                  <a:txBody>
                    <a:bodyPr/>
                    <a:lstStyle/>
                    <a:p>
                      <a:r>
                        <a:rPr lang="en-US" sz="1000"/>
                        <a:t>1853</a:t>
                      </a:r>
                    </a:p>
                  </a:txBody>
                  <a:tcPr/>
                </a:tc>
                <a:tc>
                  <a:txBody>
                    <a:bodyPr/>
                    <a:lstStyle/>
                    <a:p>
                      <a:r>
                        <a:rPr lang="en-US" sz="1000"/>
                        <a:t>29858</a:t>
                      </a:r>
                    </a:p>
                  </a:txBody>
                  <a:tcPr/>
                </a:tc>
                <a:tc>
                  <a:txBody>
                    <a:bodyPr/>
                    <a:lstStyle/>
                    <a:p>
                      <a:r>
                        <a:rPr lang="en-US" sz="1000"/>
                        <a:t>0</a:t>
                      </a:r>
                    </a:p>
                  </a:txBody>
                  <a:tcPr/>
                </a:tc>
                <a:tc>
                  <a:txBody>
                    <a:bodyPr/>
                    <a:lstStyle/>
                    <a:p>
                      <a:r>
                        <a:rPr lang="en-US" sz="1000"/>
                        <a:t>1.4723%</a:t>
                      </a:r>
                    </a:p>
                  </a:txBody>
                  <a:tcPr/>
                </a:tc>
                <a:tc>
                  <a:txBody>
                    <a:bodyPr/>
                    <a:lstStyle/>
                    <a:p>
                      <a:r>
                        <a:rPr lang="en-US" sz="1000"/>
                        <a:t>0.0%</a:t>
                      </a:r>
                    </a:p>
                  </a:txBody>
                  <a:tcPr/>
                </a:tc>
                <a:extLst>
                  <a:ext uri="{0D108BD9-81ED-4DB2-BD59-A6C34878D82A}">
                    <a16:rowId xmlns:a16="http://schemas.microsoft.com/office/drawing/2014/main" val="256960880"/>
                  </a:ext>
                </a:extLst>
              </a:tr>
              <a:tr h="370840">
                <a:tc>
                  <a:txBody>
                    <a:bodyPr/>
                    <a:lstStyle/>
                    <a:p>
                      <a:r>
                        <a:rPr lang="es-ES" sz="1000"/>
                        <a:t>Ministerio de Agroindustria de la Nación Argentina</a:t>
                      </a:r>
                      <a:endParaRPr lang="en-US" sz="1000"/>
                    </a:p>
                  </a:txBody>
                  <a:tcPr/>
                </a:tc>
                <a:tc>
                  <a:txBody>
                    <a:bodyPr/>
                    <a:lstStyle/>
                    <a:p>
                      <a:r>
                        <a:rPr lang="en-US" sz="1000"/>
                        <a:t>75674</a:t>
                      </a:r>
                    </a:p>
                  </a:txBody>
                  <a:tcPr/>
                </a:tc>
                <a:tc>
                  <a:txBody>
                    <a:bodyPr/>
                    <a:lstStyle/>
                    <a:p>
                      <a:r>
                        <a:rPr lang="en-US" sz="1000"/>
                        <a:t>3752</a:t>
                      </a:r>
                    </a:p>
                  </a:txBody>
                  <a:tcPr/>
                </a:tc>
                <a:tc>
                  <a:txBody>
                    <a:bodyPr/>
                    <a:lstStyle/>
                    <a:p>
                      <a:r>
                        <a:rPr lang="en-US" sz="1000"/>
                        <a:t>29</a:t>
                      </a:r>
                    </a:p>
                  </a:txBody>
                  <a:tcPr/>
                </a:tc>
                <a:tc>
                  <a:txBody>
                    <a:bodyPr/>
                    <a:lstStyle/>
                    <a:p>
                      <a:r>
                        <a:rPr lang="en-US" sz="1000"/>
                        <a:t>6609</a:t>
                      </a:r>
                    </a:p>
                  </a:txBody>
                  <a:tcPr/>
                </a:tc>
                <a:tc>
                  <a:txBody>
                    <a:bodyPr/>
                    <a:lstStyle/>
                    <a:p>
                      <a:r>
                        <a:rPr lang="en-US" sz="1000"/>
                        <a:t>192</a:t>
                      </a:r>
                    </a:p>
                  </a:txBody>
                  <a:tcPr/>
                </a:tc>
                <a:tc>
                  <a:txBody>
                    <a:bodyPr/>
                    <a:lstStyle/>
                    <a:p>
                      <a:r>
                        <a:rPr lang="en-US" sz="1000"/>
                        <a:t>5919</a:t>
                      </a:r>
                    </a:p>
                  </a:txBody>
                  <a:tcPr/>
                </a:tc>
                <a:tc>
                  <a:txBody>
                    <a:bodyPr/>
                    <a:lstStyle/>
                    <a:p>
                      <a:r>
                        <a:rPr lang="en-US" sz="1000"/>
                        <a:t>0</a:t>
                      </a:r>
                    </a:p>
                  </a:txBody>
                  <a:tcPr/>
                </a:tc>
                <a:tc>
                  <a:txBody>
                    <a:bodyPr/>
                    <a:lstStyle/>
                    <a:p>
                      <a:r>
                        <a:rPr lang="en-US" sz="1000"/>
                        <a:t>0.5944%</a:t>
                      </a:r>
                    </a:p>
                  </a:txBody>
                  <a:tcPr/>
                </a:tc>
                <a:tc>
                  <a:txBody>
                    <a:bodyPr/>
                    <a:lstStyle/>
                    <a:p>
                      <a:r>
                        <a:rPr lang="en-US" sz="1000"/>
                        <a:t>0.0%</a:t>
                      </a:r>
                    </a:p>
                  </a:txBody>
                  <a:tcPr/>
                </a:tc>
                <a:extLst>
                  <a:ext uri="{0D108BD9-81ED-4DB2-BD59-A6C34878D82A}">
                    <a16:rowId xmlns:a16="http://schemas.microsoft.com/office/drawing/2014/main" val="14833844"/>
                  </a:ext>
                </a:extLst>
              </a:tr>
              <a:tr h="370840">
                <a:tc>
                  <a:txBody>
                    <a:bodyPr/>
                    <a:lstStyle/>
                    <a:p>
                      <a:r>
                        <a:rPr lang="en-US" sz="1000"/>
                        <a:t>Ricardo Buryaile</a:t>
                      </a:r>
                    </a:p>
                  </a:txBody>
                  <a:tcPr/>
                </a:tc>
                <a:tc>
                  <a:txBody>
                    <a:bodyPr/>
                    <a:lstStyle/>
                    <a:p>
                      <a:r>
                        <a:rPr lang="en-US" sz="1000"/>
                        <a:t>10303</a:t>
                      </a:r>
                    </a:p>
                  </a:txBody>
                  <a:tcPr/>
                </a:tc>
                <a:tc>
                  <a:txBody>
                    <a:bodyPr/>
                    <a:lstStyle/>
                    <a:p>
                      <a:r>
                        <a:rPr lang="en-US" sz="1000"/>
                        <a:t>472</a:t>
                      </a:r>
                    </a:p>
                  </a:txBody>
                  <a:tcPr/>
                </a:tc>
                <a:tc>
                  <a:txBody>
                    <a:bodyPr/>
                    <a:lstStyle/>
                    <a:p>
                      <a:r>
                        <a:rPr lang="en-US" sz="1000"/>
                        <a:t>23</a:t>
                      </a:r>
                    </a:p>
                  </a:txBody>
                  <a:tcPr/>
                </a:tc>
                <a:tc>
                  <a:txBody>
                    <a:bodyPr/>
                    <a:lstStyle/>
                    <a:p>
                      <a:r>
                        <a:rPr lang="en-US" sz="1000"/>
                        <a:t>5754</a:t>
                      </a:r>
                    </a:p>
                  </a:txBody>
                  <a:tcPr/>
                </a:tc>
                <a:tc>
                  <a:txBody>
                    <a:bodyPr/>
                    <a:lstStyle/>
                    <a:p>
                      <a:r>
                        <a:rPr lang="en-US" sz="1000"/>
                        <a:t>290</a:t>
                      </a:r>
                    </a:p>
                  </a:txBody>
                  <a:tcPr/>
                </a:tc>
                <a:tc>
                  <a:txBody>
                    <a:bodyPr/>
                    <a:lstStyle/>
                    <a:p>
                      <a:r>
                        <a:rPr lang="en-US" sz="1000"/>
                        <a:t>1641</a:t>
                      </a:r>
                    </a:p>
                  </a:txBody>
                  <a:tcPr/>
                </a:tc>
                <a:tc>
                  <a:txBody>
                    <a:bodyPr/>
                    <a:lstStyle/>
                    <a:p>
                      <a:r>
                        <a:rPr lang="en-US" sz="1000"/>
                        <a:t>0</a:t>
                      </a:r>
                    </a:p>
                  </a:txBody>
                  <a:tcPr/>
                </a:tc>
                <a:tc>
                  <a:txBody>
                    <a:bodyPr/>
                    <a:lstStyle/>
                    <a:p>
                      <a:r>
                        <a:rPr lang="en-US" sz="1000"/>
                        <a:t>3.3191%</a:t>
                      </a:r>
                    </a:p>
                  </a:txBody>
                  <a:tcPr/>
                </a:tc>
                <a:tc>
                  <a:txBody>
                    <a:bodyPr/>
                    <a:lstStyle/>
                    <a:p>
                      <a:r>
                        <a:rPr lang="en-US" sz="1000"/>
                        <a:t>0.0%</a:t>
                      </a:r>
                    </a:p>
                  </a:txBody>
                  <a:tcPr/>
                </a:tc>
                <a:extLst>
                  <a:ext uri="{0D108BD9-81ED-4DB2-BD59-A6C34878D82A}">
                    <a16:rowId xmlns:a16="http://schemas.microsoft.com/office/drawing/2014/main" val="413899661"/>
                  </a:ext>
                </a:extLst>
              </a:tr>
            </a:tbl>
          </a:graphicData>
        </a:graphic>
      </p:graphicFrame>
      <p:sp>
        <p:nvSpPr>
          <p:cNvPr id="4" name="Text Placeholder 3">
            <a:extLst>
              <a:ext uri="{FF2B5EF4-FFF2-40B4-BE49-F238E27FC236}">
                <a16:creationId xmlns:a16="http://schemas.microsoft.com/office/drawing/2014/main" id="{65DA8966-DE19-4CF4-BAC3-565DF8E48717}"/>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1952136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5CF37-600D-45F2-99EC-693F7571731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83F9FEC-6C5F-4A17-B11E-1485C97426D5}"/>
              </a:ext>
            </a:extLst>
          </p:cNvPr>
          <p:cNvGraphicFramePr>
            <a:graphicFrameLocks noGrp="1"/>
          </p:cNvGraphicFramePr>
          <p:nvPr>
            <p:ph type="chart" sz="quarter" idx="13"/>
            <p:extLst>
              <p:ext uri="{D42A27DB-BD31-4B8C-83A1-F6EECF244321}">
                <p14:modId xmlns:p14="http://schemas.microsoft.com/office/powerpoint/2010/main" val="2882577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3F9A5-5EBF-44E2-8FAD-24F7D5B76222}"/>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35F4D89B-4012-4CC7-9F7D-DA038E1717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782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80275-FD09-4FDE-AEBA-2C76D4CE0E09}"/>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F5C9D3B-CB5F-4582-945C-E813F1DF59AF}"/>
              </a:ext>
            </a:extLst>
          </p:cNvPr>
          <p:cNvGraphicFramePr>
            <a:graphicFrameLocks noGrp="1"/>
          </p:cNvGraphicFramePr>
          <p:nvPr>
            <p:ph type="chart" sz="quarter" idx="13"/>
            <p:extLst>
              <p:ext uri="{D42A27DB-BD31-4B8C-83A1-F6EECF244321}">
                <p14:modId xmlns:p14="http://schemas.microsoft.com/office/powerpoint/2010/main" val="4038083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D0C93-03E2-4D04-9996-8B6011094B57}"/>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EE843C41-6558-452A-84EA-9D58B4941E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394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6E9D8-F058-43E3-AF56-CDA9CCAA37A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2A453BEF-C94C-4B06-80A0-E49301C40615}"/>
              </a:ext>
            </a:extLst>
          </p:cNvPr>
          <p:cNvGraphicFramePr>
            <a:graphicFrameLocks noGrp="1"/>
          </p:cNvGraphicFramePr>
          <p:nvPr>
            <p:ph type="chart" sz="quarter" idx="13"/>
            <p:extLst>
              <p:ext uri="{D42A27DB-BD31-4B8C-83A1-F6EECF244321}">
                <p14:modId xmlns:p14="http://schemas.microsoft.com/office/powerpoint/2010/main" val="1360811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AB352-6586-4481-A380-DF486BD9705B}"/>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3C19A39C-3242-46D1-A266-0B21622F1E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424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6A23-A4AB-44C7-A8E1-44546715FA26}"/>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EC294252-7945-4CAE-94F0-F41E19F54CCF}"/>
              </a:ext>
            </a:extLst>
          </p:cNvPr>
          <p:cNvGraphicFramePr>
            <a:graphicFrameLocks noGrp="1"/>
          </p:cNvGraphicFramePr>
          <p:nvPr>
            <p:ph type="chart" sz="quarter" idx="13"/>
            <p:extLst>
              <p:ext uri="{D42A27DB-BD31-4B8C-83A1-F6EECF244321}">
                <p14:modId xmlns:p14="http://schemas.microsoft.com/office/powerpoint/2010/main" val="291067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57C1E2-3B74-4BC8-BBB1-843097CF1D5D}"/>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690B99A5-23F6-4CFC-9367-72512BCCE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7531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1BC0-7966-4FB1-961E-1CC28E867BA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EFBA61A-B79E-4EFE-A1C2-5ADF5E1E7F8F}"/>
              </a:ext>
            </a:extLst>
          </p:cNvPr>
          <p:cNvGraphicFramePr>
            <a:graphicFrameLocks noGrp="1"/>
          </p:cNvGraphicFramePr>
          <p:nvPr>
            <p:ph type="chart" sz="quarter" idx="13"/>
            <p:extLst>
              <p:ext uri="{D42A27DB-BD31-4B8C-83A1-F6EECF244321}">
                <p14:modId xmlns:p14="http://schemas.microsoft.com/office/powerpoint/2010/main" val="3208871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1EEA60-2A20-413A-BBA5-14B022CEF1F0}"/>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865F9309-5F94-4A6D-AC80-51B32CFD71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016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A7D2-58D8-4C9A-93C9-4C52307D549F}"/>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6DBDF4E9-BBB1-4F30-AC12-20961B1A6829}"/>
              </a:ext>
            </a:extLst>
          </p:cNvPr>
          <p:cNvGraphicFramePr>
            <a:graphicFrameLocks noGrp="1"/>
          </p:cNvGraphicFramePr>
          <p:nvPr>
            <p:ph type="tbl" sz="quarter" idx="13"/>
            <p:extLst>
              <p:ext uri="{D42A27DB-BD31-4B8C-83A1-F6EECF244321}">
                <p14:modId xmlns:p14="http://schemas.microsoft.com/office/powerpoint/2010/main" val="117259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4667276"/>
                    </a:ext>
                  </a:extLst>
                </a:gridCol>
                <a:gridCol w="658368">
                  <a:extLst>
                    <a:ext uri="{9D8B030D-6E8A-4147-A177-3AD203B41FA5}">
                      <a16:colId xmlns:a16="http://schemas.microsoft.com/office/drawing/2014/main" val="2066525744"/>
                    </a:ext>
                  </a:extLst>
                </a:gridCol>
                <a:gridCol w="658368">
                  <a:extLst>
                    <a:ext uri="{9D8B030D-6E8A-4147-A177-3AD203B41FA5}">
                      <a16:colId xmlns:a16="http://schemas.microsoft.com/office/drawing/2014/main" val="735197190"/>
                    </a:ext>
                  </a:extLst>
                </a:gridCol>
                <a:gridCol w="658368">
                  <a:extLst>
                    <a:ext uri="{9D8B030D-6E8A-4147-A177-3AD203B41FA5}">
                      <a16:colId xmlns:a16="http://schemas.microsoft.com/office/drawing/2014/main" val="1783408411"/>
                    </a:ext>
                  </a:extLst>
                </a:gridCol>
                <a:gridCol w="658368">
                  <a:extLst>
                    <a:ext uri="{9D8B030D-6E8A-4147-A177-3AD203B41FA5}">
                      <a16:colId xmlns:a16="http://schemas.microsoft.com/office/drawing/2014/main" val="2145388938"/>
                    </a:ext>
                  </a:extLst>
                </a:gridCol>
                <a:gridCol w="658368">
                  <a:extLst>
                    <a:ext uri="{9D8B030D-6E8A-4147-A177-3AD203B41FA5}">
                      <a16:colId xmlns:a16="http://schemas.microsoft.com/office/drawing/2014/main" val="2854494004"/>
                    </a:ext>
                  </a:extLst>
                </a:gridCol>
                <a:gridCol w="658368">
                  <a:extLst>
                    <a:ext uri="{9D8B030D-6E8A-4147-A177-3AD203B41FA5}">
                      <a16:colId xmlns:a16="http://schemas.microsoft.com/office/drawing/2014/main" val="36920705"/>
                    </a:ext>
                  </a:extLst>
                </a:gridCol>
                <a:gridCol w="658368">
                  <a:extLst>
                    <a:ext uri="{9D8B030D-6E8A-4147-A177-3AD203B41FA5}">
                      <a16:colId xmlns:a16="http://schemas.microsoft.com/office/drawing/2014/main" val="3883050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545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- 2017-10-19 19:56:48</a:t>
                      </a:r>
                      <a:r>
                        <a:rPr kumimoji="0" lang="es-ES" sz="1000" b="0" i="0" u="none" strike="noStrike" kern="1200" cap="none" spc="0" normalizeH="0" baseline="0" noProof="0">
                          <a:ln>
                            <a:noFill/>
                          </a:ln>
                          <a:solidFill>
                            <a:prstClr val="black"/>
                          </a:solidFill>
                          <a:effectLst/>
                          <a:uLnTx/>
                          <a:uFillTx/>
                          <a:latin typeface="+mn-lt"/>
                          <a:ea typeface="+mn-ea"/>
                          <a:cs typeface="+mn-cs"/>
                        </a:rPr>
                        <a:t>
Hace más de 20 años que los padres de Luciano y Javier crearon Therma House, una empresa familiar de Santa Rosa (La Pampa) que hace casas preindustrializadas. Hoy tienen 70 empleados y pueden armar una vivienda de 120 metros cuadrados en una semana y media.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484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- 2017-10-27 13:59:44</a:t>
                      </a:r>
                      <a:r>
                        <a:rPr kumimoji="0" lang="es-ES" sz="1000" b="0" i="0" u="none" strike="noStrike" kern="1200" cap="none" spc="0" normalizeH="0" baseline="0" noProof="0">
                          <a:ln>
                            <a:noFill/>
                          </a:ln>
                          <a:solidFill>
                            <a:prstClr val="black"/>
                          </a:solidFill>
                          <a:effectLst/>
                          <a:uLnTx/>
                          <a:uFillTx/>
                          <a:latin typeface="+mn-lt"/>
                          <a:ea typeface="+mn-ea"/>
                          <a:cs typeface="+mn-cs"/>
                        </a:rPr>
                        <a:t>
Hoy, en Casa Rosada se firmó un acuerdo entre empresas, sindicatos, provincias y el gobierno nacional para aumentar la producción de energías renovables en la Argentina. El plan es construir parques solares en el Norte y eólicos en la Patagonia con una alta participación de PyMEs nacionales, generar 12.500 nuevos puestos de trabajo y atraer inversiones por 15 mil millones de dólares. Toda la info en goo.gl/d3LGsv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6840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- 2017-10-24 19:01:20</a:t>
                      </a:r>
                      <a:r>
                        <a:rPr kumimoji="0" lang="es-ES" sz="1000" b="0" i="0" u="none" strike="noStrike" kern="1200" cap="none" spc="0" normalizeH="0" baseline="0" noProof="0">
                          <a:ln>
                            <a:noFill/>
                          </a:ln>
                          <a:solidFill>
                            <a:prstClr val="black"/>
                          </a:solidFill>
                          <a:effectLst/>
                          <a:uLnTx/>
                          <a:uFillTx/>
                          <a:latin typeface="+mn-lt"/>
                          <a:ea typeface="+mn-ea"/>
                          <a:cs typeface="+mn-cs"/>
                        </a:rPr>
                        <a:t>
Lucciano's fabrica helados artesanales en Mar del Plata, tiene 18 locales propios y 10 mil pedidos de franquicia. Ellos ya están registrados como #PyME, hacelo vos también y empezá a pagar menos impuestos → www.produccion.com/pymes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9546861"/>
                  </a:ext>
                </a:extLst>
              </a:tr>
            </a:tbl>
          </a:graphicData>
        </a:graphic>
      </p:graphicFrame>
      <p:sp>
        <p:nvSpPr>
          <p:cNvPr id="4" name="Text Placeholder 3">
            <a:extLst>
              <a:ext uri="{FF2B5EF4-FFF2-40B4-BE49-F238E27FC236}">
                <a16:creationId xmlns:a16="http://schemas.microsoft.com/office/drawing/2014/main" id="{762390D6-B131-4989-8FE7-DF8A2D4BAFCA}"/>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2151060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CF7BD-2E56-4B96-A319-2050C5B4F927}"/>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E671EC1E-CE4E-4F84-8A2A-539225C11127}"/>
              </a:ext>
            </a:extLst>
          </p:cNvPr>
          <p:cNvGraphicFramePr>
            <a:graphicFrameLocks noGrp="1"/>
          </p:cNvGraphicFramePr>
          <p:nvPr>
            <p:ph type="tbl" sz="quarter" idx="13"/>
            <p:extLst>
              <p:ext uri="{D42A27DB-BD31-4B8C-83A1-F6EECF244321}">
                <p14:modId xmlns:p14="http://schemas.microsoft.com/office/powerpoint/2010/main" val="150247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2266803"/>
                    </a:ext>
                  </a:extLst>
                </a:gridCol>
                <a:gridCol w="658368">
                  <a:extLst>
                    <a:ext uri="{9D8B030D-6E8A-4147-A177-3AD203B41FA5}">
                      <a16:colId xmlns:a16="http://schemas.microsoft.com/office/drawing/2014/main" val="2299624264"/>
                    </a:ext>
                  </a:extLst>
                </a:gridCol>
                <a:gridCol w="658368">
                  <a:extLst>
                    <a:ext uri="{9D8B030D-6E8A-4147-A177-3AD203B41FA5}">
                      <a16:colId xmlns:a16="http://schemas.microsoft.com/office/drawing/2014/main" val="3567236198"/>
                    </a:ext>
                  </a:extLst>
                </a:gridCol>
                <a:gridCol w="658368">
                  <a:extLst>
                    <a:ext uri="{9D8B030D-6E8A-4147-A177-3AD203B41FA5}">
                      <a16:colId xmlns:a16="http://schemas.microsoft.com/office/drawing/2014/main" val="2103571629"/>
                    </a:ext>
                  </a:extLst>
                </a:gridCol>
                <a:gridCol w="658368">
                  <a:extLst>
                    <a:ext uri="{9D8B030D-6E8A-4147-A177-3AD203B41FA5}">
                      <a16:colId xmlns:a16="http://schemas.microsoft.com/office/drawing/2014/main" val="2959349823"/>
                    </a:ext>
                  </a:extLst>
                </a:gridCol>
                <a:gridCol w="658368">
                  <a:extLst>
                    <a:ext uri="{9D8B030D-6E8A-4147-A177-3AD203B41FA5}">
                      <a16:colId xmlns:a16="http://schemas.microsoft.com/office/drawing/2014/main" val="1945853462"/>
                    </a:ext>
                  </a:extLst>
                </a:gridCol>
                <a:gridCol w="658368">
                  <a:extLst>
                    <a:ext uri="{9D8B030D-6E8A-4147-A177-3AD203B41FA5}">
                      <a16:colId xmlns:a16="http://schemas.microsoft.com/office/drawing/2014/main" val="3943791128"/>
                    </a:ext>
                  </a:extLst>
                </a:gridCol>
                <a:gridCol w="658368">
                  <a:extLst>
                    <a:ext uri="{9D8B030D-6E8A-4147-A177-3AD203B41FA5}">
                      <a16:colId xmlns:a16="http://schemas.microsoft.com/office/drawing/2014/main" val="3724279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151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- 2017-10-11 19:08:00</a:t>
                      </a:r>
                      <a:r>
                        <a:rPr kumimoji="0" lang="es-ES" sz="1000" b="0" i="0" u="none" strike="noStrike" kern="1200" cap="none" spc="0" normalizeH="0" baseline="0" noProof="0">
                          <a:ln>
                            <a:noFill/>
                          </a:ln>
                          <a:solidFill>
                            <a:prstClr val="black"/>
                          </a:solidFill>
                          <a:effectLst/>
                          <a:uLnTx/>
                          <a:uFillTx/>
                          <a:latin typeface="+mn-lt"/>
                          <a:ea typeface="+mn-ea"/>
                          <a:cs typeface="+mn-cs"/>
                        </a:rPr>
                        <a:t>
Caminandes es la serie de animación 3D que creó Pablo Vazquez, un joven de 30 años de Río Gallegos, Santa Cruz. Aprendió a animar a los 18, cuando descargó un tutorial en pdf y tuvo que traducirlo del inglés sin conocer el idioma. Hoy vive en Amsterdam (Holanda) y, además de animar, dicta cursos en todo el mundo. Pablo no se olvida de su provincia natal y creó dos personajes patagónicos, el pingüino y el guanaco, que se pelean por comer la fruta más rica de la región: el calafate. "Aprender y hacer lo que uno quiere es posible. Las herramientas están, solo hacen falta ganas", dice Pablo.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159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- 2017-10-06 13:36:10</a:t>
                      </a:r>
                      <a:r>
                        <a:rPr kumimoji="0" lang="es-ES" sz="1000" b="0" i="0" u="none" strike="noStrike" kern="1200" cap="none" spc="0" normalizeH="0" baseline="0" noProof="0">
                          <a:ln>
                            <a:noFill/>
                          </a:ln>
                          <a:solidFill>
                            <a:prstClr val="black"/>
                          </a:solidFill>
                          <a:effectLst/>
                          <a:uLnTx/>
                          <a:uFillTx/>
                          <a:latin typeface="+mn-lt"/>
                          <a:ea typeface="+mn-ea"/>
                          <a:cs typeface="+mn-cs"/>
                        </a:rPr>
                        <a:t>
CONVERTÍ TU IDEA EN UN EMPRENDIMIENTO
¿Necesitás invertir en maquinaria, materia prima o mano de obra? Ahora contás con préstamos a tasa 0% para que tu emprendimiento crezca. Más info acá goo.gl/cY6fcD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91683724"/>
                  </a:ext>
                </a:extLst>
              </a:tr>
            </a:tbl>
          </a:graphicData>
        </a:graphic>
      </p:graphicFrame>
      <p:sp>
        <p:nvSpPr>
          <p:cNvPr id="4" name="Text Placeholder 3">
            <a:extLst>
              <a:ext uri="{FF2B5EF4-FFF2-40B4-BE49-F238E27FC236}">
                <a16:creationId xmlns:a16="http://schemas.microsoft.com/office/drawing/2014/main" id="{1940E3A3-BD74-4E25-8B1F-EC7C02D6309B}"/>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308801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1D5F-84CD-4669-BFA2-5FEE2149DBB7}"/>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A4F840AE-CD20-41BC-9D6F-21AC6A71E720}"/>
              </a:ext>
            </a:extLst>
          </p:cNvPr>
          <p:cNvGraphicFramePr>
            <a:graphicFrameLocks noGrp="1"/>
          </p:cNvGraphicFramePr>
          <p:nvPr>
            <p:ph type="tbl" sz="quarter" idx="13"/>
            <p:extLst>
              <p:ext uri="{D42A27DB-BD31-4B8C-83A1-F6EECF244321}">
                <p14:modId xmlns:p14="http://schemas.microsoft.com/office/powerpoint/2010/main" val="44313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7800858"/>
                    </a:ext>
                  </a:extLst>
                </a:gridCol>
                <a:gridCol w="658368">
                  <a:extLst>
                    <a:ext uri="{9D8B030D-6E8A-4147-A177-3AD203B41FA5}">
                      <a16:colId xmlns:a16="http://schemas.microsoft.com/office/drawing/2014/main" val="2468925226"/>
                    </a:ext>
                  </a:extLst>
                </a:gridCol>
                <a:gridCol w="658368">
                  <a:extLst>
                    <a:ext uri="{9D8B030D-6E8A-4147-A177-3AD203B41FA5}">
                      <a16:colId xmlns:a16="http://schemas.microsoft.com/office/drawing/2014/main" val="3761748079"/>
                    </a:ext>
                  </a:extLst>
                </a:gridCol>
                <a:gridCol w="658368">
                  <a:extLst>
                    <a:ext uri="{9D8B030D-6E8A-4147-A177-3AD203B41FA5}">
                      <a16:colId xmlns:a16="http://schemas.microsoft.com/office/drawing/2014/main" val="1936581048"/>
                    </a:ext>
                  </a:extLst>
                </a:gridCol>
                <a:gridCol w="658368">
                  <a:extLst>
                    <a:ext uri="{9D8B030D-6E8A-4147-A177-3AD203B41FA5}">
                      <a16:colId xmlns:a16="http://schemas.microsoft.com/office/drawing/2014/main" val="4041524382"/>
                    </a:ext>
                  </a:extLst>
                </a:gridCol>
                <a:gridCol w="658368">
                  <a:extLst>
                    <a:ext uri="{9D8B030D-6E8A-4147-A177-3AD203B41FA5}">
                      <a16:colId xmlns:a16="http://schemas.microsoft.com/office/drawing/2014/main" val="3831189514"/>
                    </a:ext>
                  </a:extLst>
                </a:gridCol>
                <a:gridCol w="658368">
                  <a:extLst>
                    <a:ext uri="{9D8B030D-6E8A-4147-A177-3AD203B41FA5}">
                      <a16:colId xmlns:a16="http://schemas.microsoft.com/office/drawing/2014/main" val="3580086341"/>
                    </a:ext>
                  </a:extLst>
                </a:gridCol>
                <a:gridCol w="658368">
                  <a:extLst>
                    <a:ext uri="{9D8B030D-6E8A-4147-A177-3AD203B41FA5}">
                      <a16:colId xmlns:a16="http://schemas.microsoft.com/office/drawing/2014/main" val="2971437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117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- 2017-10-23 19:16:50</a:t>
                      </a:r>
                      <a:r>
                        <a:rPr kumimoji="0" lang="es-ES" sz="1000" b="0" i="0" u="none" strike="noStrike" kern="1200" cap="none" spc="0" normalizeH="0" baseline="0" noProof="0">
                          <a:ln>
                            <a:noFill/>
                          </a:ln>
                          <a:solidFill>
                            <a:prstClr val="black"/>
                          </a:solidFill>
                          <a:effectLst/>
                          <a:uLnTx/>
                          <a:uFillTx/>
                          <a:latin typeface="+mn-lt"/>
                          <a:ea typeface="+mn-ea"/>
                          <a:cs typeface="+mn-cs"/>
                        </a:rPr>
                        <a:t>
Hace 23 años que una pareja de Rosario creó Sonder Espíritu Deportivo, una empresa dedicada a la fabricación de indumentaria. Hoy emplea a 160 personas y es el sponsor oficial de la selección argentina de vóley. Si tenés una PyME, conocé todos los beneficios qué hay para vos www.produccion.gob.ar/pymes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187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- 2017-10-17 17:28:36</a:t>
                      </a:r>
                      <a:r>
                        <a:rPr kumimoji="0" lang="es-ES" sz="1000" b="0" i="0" u="none" strike="noStrike" kern="1200" cap="none" spc="0" normalizeH="0" baseline="0" noProof="0">
                          <a:ln>
                            <a:noFill/>
                          </a:ln>
                          <a:solidFill>
                            <a:prstClr val="black"/>
                          </a:solidFill>
                          <a:effectLst/>
                          <a:uLnTx/>
                          <a:uFillTx/>
                          <a:latin typeface="+mn-lt"/>
                          <a:ea typeface="+mn-ea"/>
                          <a:cs typeface="+mn-cs"/>
                        </a:rPr>
                        <a:t>
EL MUNDO DE LAS ABEJAS 🐝
Las abejas polinizan el 76% de la producción de nuestros alimentos, por eso son tan importantes. 
Enterate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9295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- 2017-10-26 19:01:47</a:t>
                      </a:r>
                      <a:r>
                        <a:rPr kumimoji="0" lang="es-ES" sz="1000" b="0" i="0" u="none" strike="noStrike" kern="1200" cap="none" spc="0" normalizeH="0" baseline="0" noProof="0">
                          <a:ln>
                            <a:noFill/>
                          </a:ln>
                          <a:solidFill>
                            <a:prstClr val="black"/>
                          </a:solidFill>
                          <a:effectLst/>
                          <a:uLnTx/>
                          <a:uFillTx/>
                          <a:latin typeface="+mn-lt"/>
                          <a:ea typeface="+mn-ea"/>
                          <a:cs typeface="+mn-cs"/>
                        </a:rPr>
                        <a:t>
Argentina es el 3º exportador de maní en el mundo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2256704"/>
                  </a:ext>
                </a:extLst>
              </a:tr>
            </a:tbl>
          </a:graphicData>
        </a:graphic>
      </p:graphicFrame>
      <p:sp>
        <p:nvSpPr>
          <p:cNvPr id="4" name="Text Placeholder 3">
            <a:extLst>
              <a:ext uri="{FF2B5EF4-FFF2-40B4-BE49-F238E27FC236}">
                <a16:creationId xmlns:a16="http://schemas.microsoft.com/office/drawing/2014/main" id="{C351844E-547B-4B18-A7BF-23B646A2A8D0}"/>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1303511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41623-F12D-428D-90D5-1961F41852C6}"/>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4493BD95-4FB3-4DE7-A5CF-3A7F0AE87E80}"/>
              </a:ext>
            </a:extLst>
          </p:cNvPr>
          <p:cNvGraphicFramePr>
            <a:graphicFrameLocks noGrp="1"/>
          </p:cNvGraphicFramePr>
          <p:nvPr>
            <p:ph type="tbl" sz="quarter" idx="13"/>
            <p:extLst>
              <p:ext uri="{D42A27DB-BD31-4B8C-83A1-F6EECF244321}">
                <p14:modId xmlns:p14="http://schemas.microsoft.com/office/powerpoint/2010/main" val="110111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0811393"/>
                    </a:ext>
                  </a:extLst>
                </a:gridCol>
                <a:gridCol w="658368">
                  <a:extLst>
                    <a:ext uri="{9D8B030D-6E8A-4147-A177-3AD203B41FA5}">
                      <a16:colId xmlns:a16="http://schemas.microsoft.com/office/drawing/2014/main" val="1675650876"/>
                    </a:ext>
                  </a:extLst>
                </a:gridCol>
                <a:gridCol w="658368">
                  <a:extLst>
                    <a:ext uri="{9D8B030D-6E8A-4147-A177-3AD203B41FA5}">
                      <a16:colId xmlns:a16="http://schemas.microsoft.com/office/drawing/2014/main" val="721875874"/>
                    </a:ext>
                  </a:extLst>
                </a:gridCol>
                <a:gridCol w="658368">
                  <a:extLst>
                    <a:ext uri="{9D8B030D-6E8A-4147-A177-3AD203B41FA5}">
                      <a16:colId xmlns:a16="http://schemas.microsoft.com/office/drawing/2014/main" val="2250284639"/>
                    </a:ext>
                  </a:extLst>
                </a:gridCol>
                <a:gridCol w="658368">
                  <a:extLst>
                    <a:ext uri="{9D8B030D-6E8A-4147-A177-3AD203B41FA5}">
                      <a16:colId xmlns:a16="http://schemas.microsoft.com/office/drawing/2014/main" val="2468121349"/>
                    </a:ext>
                  </a:extLst>
                </a:gridCol>
                <a:gridCol w="658368">
                  <a:extLst>
                    <a:ext uri="{9D8B030D-6E8A-4147-A177-3AD203B41FA5}">
                      <a16:colId xmlns:a16="http://schemas.microsoft.com/office/drawing/2014/main" val="1536814790"/>
                    </a:ext>
                  </a:extLst>
                </a:gridCol>
                <a:gridCol w="658368">
                  <a:extLst>
                    <a:ext uri="{9D8B030D-6E8A-4147-A177-3AD203B41FA5}">
                      <a16:colId xmlns:a16="http://schemas.microsoft.com/office/drawing/2014/main" val="3624048206"/>
                    </a:ext>
                  </a:extLst>
                </a:gridCol>
                <a:gridCol w="658368">
                  <a:extLst>
                    <a:ext uri="{9D8B030D-6E8A-4147-A177-3AD203B41FA5}">
                      <a16:colId xmlns:a16="http://schemas.microsoft.com/office/drawing/2014/main" val="60108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880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- 2017-10-17 19:33:23</a:t>
                      </a:r>
                      <a:r>
                        <a:rPr kumimoji="0" lang="es-ES" sz="1000" b="0" i="0" u="none" strike="noStrike" kern="1200" cap="none" spc="0" normalizeH="0" baseline="0" noProof="0">
                          <a:ln>
                            <a:noFill/>
                          </a:ln>
                          <a:solidFill>
                            <a:prstClr val="black"/>
                          </a:solidFill>
                          <a:effectLst/>
                          <a:uLnTx/>
                          <a:uFillTx/>
                          <a:latin typeface="+mn-lt"/>
                          <a:ea typeface="+mn-ea"/>
                          <a:cs typeface="+mn-cs"/>
                        </a:rPr>
                        <a:t>
En Estudio Cabeza diseñan y producen mobiliario urbano. Sus productos se pueden encontrar en ciudades como Buenos Aires o Tokio (Japón). Este año, el estudio fue distinguido por el #SelloBuenDiseño por su "Macetero Flor". Si el diseño le agrega valor a tu PyME, conocé los beneficios a los que podés acceder en goo.gl/AoYL1c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925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- 2017-10-09 19:17:28</a:t>
                      </a:r>
                      <a:r>
                        <a:rPr kumimoji="0" lang="es-ES" sz="1000" b="0" i="0" u="none" strike="noStrike" kern="1200" cap="none" spc="0" normalizeH="0" baseline="0" noProof="0">
                          <a:ln>
                            <a:noFill/>
                          </a:ln>
                          <a:solidFill>
                            <a:prstClr val="black"/>
                          </a:solidFill>
                          <a:effectLst/>
                          <a:uLnTx/>
                          <a:uFillTx/>
                          <a:latin typeface="+mn-lt"/>
                          <a:ea typeface="+mn-ea"/>
                          <a:cs typeface="+mn-cs"/>
                        </a:rPr>
                        <a:t>
Hace más de 50 años que la PyME familiar salteña Golosinas La Calesita fabrica y vende cereales y snacks salados. Sus productos son un clásico de la provincia y hoy están pensando en expandirse y empezar a exportar.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126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Ricardo Buryaile - 2017-10-23 17:14:54</a:t>
                      </a:r>
                      <a:r>
                        <a:rPr kumimoji="0" lang="en-US" sz="1000" b="0" i="0" u="none" strike="noStrike" kern="1200" cap="none" spc="0" normalizeH="0" baseline="0" noProof="0">
                          <a:ln>
                            <a:noFill/>
                          </a:ln>
                          <a:solidFill>
                            <a:prstClr val="black"/>
                          </a:solidFill>
                          <a:effectLst/>
                          <a:uLnTx/>
                          <a:uFillTx/>
                          <a:latin typeface="+mn-lt"/>
                          <a:ea typeface="+mn-ea"/>
                          <a:cs typeface="+mn-cs"/>
                        </a:rPr>
                        <a:t>
Con el presidente Mauricio Macri en Casa Rosada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38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- 2017-10-10 19:05:00</a:t>
                      </a:r>
                      <a:r>
                        <a:rPr kumimoji="0" lang="es-ES" sz="1000" b="0" i="0" u="none" strike="noStrike" kern="1200" cap="none" spc="0" normalizeH="0" baseline="0" noProof="0">
                          <a:ln>
                            <a:noFill/>
                          </a:ln>
                          <a:solidFill>
                            <a:prstClr val="black"/>
                          </a:solidFill>
                          <a:effectLst/>
                          <a:uLnTx/>
                          <a:uFillTx/>
                          <a:latin typeface="+mn-lt"/>
                          <a:ea typeface="+mn-ea"/>
                          <a:cs typeface="+mn-cs"/>
                        </a:rPr>
                        <a:t>
ABRÍ TU EMPRESA EN UN DÍA Y POR INTERNET
Conocé las ventajas y los beneficios de crear una Sociedad por Acciones Simplificada. Ahora tener tu empresa es más fácil, entrá a www.argentina.gob.ar/sas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3589008"/>
                  </a:ext>
                </a:extLst>
              </a:tr>
            </a:tbl>
          </a:graphicData>
        </a:graphic>
      </p:graphicFrame>
      <p:sp>
        <p:nvSpPr>
          <p:cNvPr id="4" name="Text Placeholder 3">
            <a:extLst>
              <a:ext uri="{FF2B5EF4-FFF2-40B4-BE49-F238E27FC236}">
                <a16:creationId xmlns:a16="http://schemas.microsoft.com/office/drawing/2014/main" id="{785DC01C-8BBF-45FE-B8CB-4D45B4C68E81}"/>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4072620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CAEB2-108B-490E-8635-52E78086B6BD}"/>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AA3477CC-0587-4C74-BED2-B3DEB2A16BED}"/>
              </a:ext>
            </a:extLst>
          </p:cNvPr>
          <p:cNvGraphicFramePr>
            <a:graphicFrameLocks noGrp="1"/>
          </p:cNvGraphicFramePr>
          <p:nvPr>
            <p:ph type="tbl" sz="quarter" idx="13"/>
            <p:extLst>
              <p:ext uri="{D42A27DB-BD31-4B8C-83A1-F6EECF244321}">
                <p14:modId xmlns:p14="http://schemas.microsoft.com/office/powerpoint/2010/main" val="991214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6228598"/>
                    </a:ext>
                  </a:extLst>
                </a:gridCol>
                <a:gridCol w="658368">
                  <a:extLst>
                    <a:ext uri="{9D8B030D-6E8A-4147-A177-3AD203B41FA5}">
                      <a16:colId xmlns:a16="http://schemas.microsoft.com/office/drawing/2014/main" val="790745493"/>
                    </a:ext>
                  </a:extLst>
                </a:gridCol>
                <a:gridCol w="658368">
                  <a:extLst>
                    <a:ext uri="{9D8B030D-6E8A-4147-A177-3AD203B41FA5}">
                      <a16:colId xmlns:a16="http://schemas.microsoft.com/office/drawing/2014/main" val="2525238011"/>
                    </a:ext>
                  </a:extLst>
                </a:gridCol>
                <a:gridCol w="658368">
                  <a:extLst>
                    <a:ext uri="{9D8B030D-6E8A-4147-A177-3AD203B41FA5}">
                      <a16:colId xmlns:a16="http://schemas.microsoft.com/office/drawing/2014/main" val="2247286505"/>
                    </a:ext>
                  </a:extLst>
                </a:gridCol>
                <a:gridCol w="658368">
                  <a:extLst>
                    <a:ext uri="{9D8B030D-6E8A-4147-A177-3AD203B41FA5}">
                      <a16:colId xmlns:a16="http://schemas.microsoft.com/office/drawing/2014/main" val="294073200"/>
                    </a:ext>
                  </a:extLst>
                </a:gridCol>
                <a:gridCol w="658368">
                  <a:extLst>
                    <a:ext uri="{9D8B030D-6E8A-4147-A177-3AD203B41FA5}">
                      <a16:colId xmlns:a16="http://schemas.microsoft.com/office/drawing/2014/main" val="3173284275"/>
                    </a:ext>
                  </a:extLst>
                </a:gridCol>
                <a:gridCol w="658368">
                  <a:extLst>
                    <a:ext uri="{9D8B030D-6E8A-4147-A177-3AD203B41FA5}">
                      <a16:colId xmlns:a16="http://schemas.microsoft.com/office/drawing/2014/main" val="1356934443"/>
                    </a:ext>
                  </a:extLst>
                </a:gridCol>
                <a:gridCol w="658368">
                  <a:extLst>
                    <a:ext uri="{9D8B030D-6E8A-4147-A177-3AD203B41FA5}">
                      <a16:colId xmlns:a16="http://schemas.microsoft.com/office/drawing/2014/main" val="398705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238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- 2017-10-26 19:59:18</a:t>
                      </a:r>
                      <a:r>
                        <a:rPr kumimoji="0" lang="es-ES" sz="1000" b="0" i="0" u="none" strike="noStrike" kern="1200" cap="none" spc="0" normalizeH="0" baseline="0" noProof="0">
                          <a:ln>
                            <a:noFill/>
                          </a:ln>
                          <a:solidFill>
                            <a:prstClr val="black"/>
                          </a:solidFill>
                          <a:effectLst/>
                          <a:uLnTx/>
                          <a:uFillTx/>
                          <a:latin typeface="+mn-lt"/>
                          <a:ea typeface="+mn-ea"/>
                          <a:cs typeface="+mn-cs"/>
                        </a:rPr>
                        <a:t>
Así funciona la Ley de Lemas en Formosa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760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- 2017-10-16 11:30:00</a:t>
                      </a:r>
                      <a:r>
                        <a:rPr kumimoji="0" lang="es-ES" sz="1000" b="0" i="0" u="none" strike="noStrike" kern="1200" cap="none" spc="0" normalizeH="0" baseline="0" noProof="0">
                          <a:ln>
                            <a:noFill/>
                          </a:ln>
                          <a:solidFill>
                            <a:prstClr val="black"/>
                          </a:solidFill>
                          <a:effectLst/>
                          <a:uLnTx/>
                          <a:uFillTx/>
                          <a:latin typeface="+mn-lt"/>
                          <a:ea typeface="+mn-ea"/>
                          <a:cs typeface="+mn-cs"/>
                        </a:rPr>
                        <a:t>
PREPAREMOS JUNTOS ESTE SOUFFLÉ DE ZAPALLITOS
¿Sabías que el color verde de estos vegetales se debe a la presencia de la clorofila? Además se caracterizan por el buen aporte de folatos (ácido fólico) a la alimentación, son depurativos, ayudan a combatir enfermedades infecciosas y degenerativas.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5130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Ricardo Buryaile - 2017-10-22 14:04:42</a:t>
                      </a:r>
                      <a:r>
                        <a:rPr kumimoji="0" lang="pt-BR" sz="1000" b="0" i="0" u="none" strike="noStrike" kern="1200" cap="none" spc="0" normalizeH="0" baseline="0" noProof="0">
                          <a:ln>
                            <a:noFill/>
                          </a:ln>
                          <a:solidFill>
                            <a:prstClr val="black"/>
                          </a:solidFill>
                          <a:effectLst/>
                          <a:uLnTx/>
                          <a:uFillTx/>
                          <a:latin typeface="+mn-lt"/>
                          <a:ea typeface="+mn-ea"/>
                          <a:cs typeface="+mn-cs"/>
                        </a:rPr>
                        <a:t>
Votando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410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- 2017-10-20 18:59:00</a:t>
                      </a:r>
                      <a:r>
                        <a:rPr kumimoji="0" lang="es-ES" sz="1000" b="0" i="0" u="none" strike="noStrike" kern="1200" cap="none" spc="0" normalizeH="0" baseline="0" noProof="0">
                          <a:ln>
                            <a:noFill/>
                          </a:ln>
                          <a:solidFill>
                            <a:prstClr val="black"/>
                          </a:solidFill>
                          <a:effectLst/>
                          <a:uLnTx/>
                          <a:uFillTx/>
                          <a:latin typeface="+mn-lt"/>
                          <a:ea typeface="+mn-ea"/>
                          <a:cs typeface="+mn-cs"/>
                        </a:rPr>
                        <a:t>
Red de Innovación Local es una ONG que trabaja para mejorar la gestión de municipios de todo el país. Delfina Irazusta, su fundadora, fue seleccionada por la Obama Foundation para participar de un encuentro con emprendedores sociales de todo el mundo. ¡Felicitaciones!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0982192"/>
                  </a:ext>
                </a:extLst>
              </a:tr>
            </a:tbl>
          </a:graphicData>
        </a:graphic>
      </p:graphicFrame>
      <p:sp>
        <p:nvSpPr>
          <p:cNvPr id="4" name="Text Placeholder 3">
            <a:extLst>
              <a:ext uri="{FF2B5EF4-FFF2-40B4-BE49-F238E27FC236}">
                <a16:creationId xmlns:a16="http://schemas.microsoft.com/office/drawing/2014/main" id="{B214688C-C7F6-4FFA-A54C-EEEE6E02D52A}"/>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576332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A1A73-E98A-4EE5-A836-AB9BA0EF9FF2}"/>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BFA38A55-C5F4-47FC-BB50-55766F376C3B}"/>
              </a:ext>
            </a:extLst>
          </p:cNvPr>
          <p:cNvGraphicFramePr>
            <a:graphicFrameLocks noGrp="1"/>
          </p:cNvGraphicFramePr>
          <p:nvPr>
            <p:ph type="tbl" sz="quarter" idx="13"/>
            <p:extLst>
              <p:ext uri="{D42A27DB-BD31-4B8C-83A1-F6EECF244321}">
                <p14:modId xmlns:p14="http://schemas.microsoft.com/office/powerpoint/2010/main" val="345672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0809735"/>
                    </a:ext>
                  </a:extLst>
                </a:gridCol>
                <a:gridCol w="658368">
                  <a:extLst>
                    <a:ext uri="{9D8B030D-6E8A-4147-A177-3AD203B41FA5}">
                      <a16:colId xmlns:a16="http://schemas.microsoft.com/office/drawing/2014/main" val="2183974609"/>
                    </a:ext>
                  </a:extLst>
                </a:gridCol>
                <a:gridCol w="658368">
                  <a:extLst>
                    <a:ext uri="{9D8B030D-6E8A-4147-A177-3AD203B41FA5}">
                      <a16:colId xmlns:a16="http://schemas.microsoft.com/office/drawing/2014/main" val="345694222"/>
                    </a:ext>
                  </a:extLst>
                </a:gridCol>
                <a:gridCol w="658368">
                  <a:extLst>
                    <a:ext uri="{9D8B030D-6E8A-4147-A177-3AD203B41FA5}">
                      <a16:colId xmlns:a16="http://schemas.microsoft.com/office/drawing/2014/main" val="3576179751"/>
                    </a:ext>
                  </a:extLst>
                </a:gridCol>
                <a:gridCol w="658368">
                  <a:extLst>
                    <a:ext uri="{9D8B030D-6E8A-4147-A177-3AD203B41FA5}">
                      <a16:colId xmlns:a16="http://schemas.microsoft.com/office/drawing/2014/main" val="2469978642"/>
                    </a:ext>
                  </a:extLst>
                </a:gridCol>
                <a:gridCol w="658368">
                  <a:extLst>
                    <a:ext uri="{9D8B030D-6E8A-4147-A177-3AD203B41FA5}">
                      <a16:colId xmlns:a16="http://schemas.microsoft.com/office/drawing/2014/main" val="2626992078"/>
                    </a:ext>
                  </a:extLst>
                </a:gridCol>
                <a:gridCol w="658368">
                  <a:extLst>
                    <a:ext uri="{9D8B030D-6E8A-4147-A177-3AD203B41FA5}">
                      <a16:colId xmlns:a16="http://schemas.microsoft.com/office/drawing/2014/main" val="2474272213"/>
                    </a:ext>
                  </a:extLst>
                </a:gridCol>
                <a:gridCol w="658368">
                  <a:extLst>
                    <a:ext uri="{9D8B030D-6E8A-4147-A177-3AD203B41FA5}">
                      <a16:colId xmlns:a16="http://schemas.microsoft.com/office/drawing/2014/main" val="538974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73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- 2017-10-05 10:00:00</a:t>
                      </a:r>
                      <a:r>
                        <a:rPr kumimoji="0" lang="es-ES" sz="1000" b="0" i="0" u="none" strike="noStrike" kern="1200" cap="none" spc="0" normalizeH="0" baseline="0" noProof="0">
                          <a:ln>
                            <a:noFill/>
                          </a:ln>
                          <a:solidFill>
                            <a:prstClr val="black"/>
                          </a:solidFill>
                          <a:effectLst/>
                          <a:uLnTx/>
                          <a:uFillTx/>
                          <a:latin typeface="+mn-lt"/>
                          <a:ea typeface="+mn-ea"/>
                          <a:cs typeface="+mn-cs"/>
                        </a:rPr>
                        <a:t>
DÍA NACIONAL DEL AVE 🐦
El pájaro emblema de nuestro campo argentino es el hornero. Su nido de adobe forma parte del paisaje rural y del urbano, pero a pesar de su magnífica resistencia, todos los años construye uno nuevo.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010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- 2017-10-11 13:00:00</a:t>
                      </a:r>
                      <a:r>
                        <a:rPr kumimoji="0" lang="es-ES" sz="1000" b="0" i="0" u="none" strike="noStrike" kern="1200" cap="none" spc="0" normalizeH="0" baseline="0" noProof="0">
                          <a:ln>
                            <a:noFill/>
                          </a:ln>
                          <a:solidFill>
                            <a:prstClr val="black"/>
                          </a:solidFill>
                          <a:effectLst/>
                          <a:uLnTx/>
                          <a:uFillTx/>
                          <a:latin typeface="+mn-lt"/>
                          <a:ea typeface="+mn-ea"/>
                          <a:cs typeface="+mn-cs"/>
                        </a:rPr>
                        <a:t>
HAMBURGUESAS DE BERENJENA
Hay muchas maneras de incorporar #MásFrutasyVerduras en tus comidas. Encontrá esta y más recetas en nuestra web. 👉 https://goo.gl/tT4QCr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99920268"/>
                  </a:ext>
                </a:extLst>
              </a:tr>
            </a:tbl>
          </a:graphicData>
        </a:graphic>
      </p:graphicFrame>
      <p:sp>
        <p:nvSpPr>
          <p:cNvPr id="4" name="Text Placeholder 3">
            <a:extLst>
              <a:ext uri="{FF2B5EF4-FFF2-40B4-BE49-F238E27FC236}">
                <a16:creationId xmlns:a16="http://schemas.microsoft.com/office/drawing/2014/main" id="{05573639-4900-4183-B796-DE35820B7E1A}"/>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4102251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87DB8-9E28-48B4-BD52-6727700A6E6E}"/>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0E588434-DC2C-43CA-9B7D-81F85C08E693}"/>
              </a:ext>
            </a:extLst>
          </p:cNvPr>
          <p:cNvGraphicFramePr>
            <a:graphicFrameLocks noGrp="1"/>
          </p:cNvGraphicFramePr>
          <p:nvPr>
            <p:ph type="tbl" sz="quarter" idx="13"/>
            <p:extLst>
              <p:ext uri="{D42A27DB-BD31-4B8C-83A1-F6EECF244321}">
                <p14:modId xmlns:p14="http://schemas.microsoft.com/office/powerpoint/2010/main" val="3261906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913720"/>
                    </a:ext>
                  </a:extLst>
                </a:gridCol>
                <a:gridCol w="658368">
                  <a:extLst>
                    <a:ext uri="{9D8B030D-6E8A-4147-A177-3AD203B41FA5}">
                      <a16:colId xmlns:a16="http://schemas.microsoft.com/office/drawing/2014/main" val="1913048458"/>
                    </a:ext>
                  </a:extLst>
                </a:gridCol>
                <a:gridCol w="658368">
                  <a:extLst>
                    <a:ext uri="{9D8B030D-6E8A-4147-A177-3AD203B41FA5}">
                      <a16:colId xmlns:a16="http://schemas.microsoft.com/office/drawing/2014/main" val="2253709053"/>
                    </a:ext>
                  </a:extLst>
                </a:gridCol>
                <a:gridCol w="658368">
                  <a:extLst>
                    <a:ext uri="{9D8B030D-6E8A-4147-A177-3AD203B41FA5}">
                      <a16:colId xmlns:a16="http://schemas.microsoft.com/office/drawing/2014/main" val="234039572"/>
                    </a:ext>
                  </a:extLst>
                </a:gridCol>
                <a:gridCol w="658368">
                  <a:extLst>
                    <a:ext uri="{9D8B030D-6E8A-4147-A177-3AD203B41FA5}">
                      <a16:colId xmlns:a16="http://schemas.microsoft.com/office/drawing/2014/main" val="4032024590"/>
                    </a:ext>
                  </a:extLst>
                </a:gridCol>
                <a:gridCol w="658368">
                  <a:extLst>
                    <a:ext uri="{9D8B030D-6E8A-4147-A177-3AD203B41FA5}">
                      <a16:colId xmlns:a16="http://schemas.microsoft.com/office/drawing/2014/main" val="2373457611"/>
                    </a:ext>
                  </a:extLst>
                </a:gridCol>
                <a:gridCol w="658368">
                  <a:extLst>
                    <a:ext uri="{9D8B030D-6E8A-4147-A177-3AD203B41FA5}">
                      <a16:colId xmlns:a16="http://schemas.microsoft.com/office/drawing/2014/main" val="2343852075"/>
                    </a:ext>
                  </a:extLst>
                </a:gridCol>
                <a:gridCol w="658368">
                  <a:extLst>
                    <a:ext uri="{9D8B030D-6E8A-4147-A177-3AD203B41FA5}">
                      <a16:colId xmlns:a16="http://schemas.microsoft.com/office/drawing/2014/main" val="568050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716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- 2017-10-03 19:09:29</a:t>
                      </a:r>
                      <a:r>
                        <a:rPr kumimoji="0" lang="es-ES" sz="1000" b="0" i="0" u="none" strike="noStrike" kern="1200" cap="none" spc="0" normalizeH="0" baseline="0" noProof="0">
                          <a:ln>
                            <a:noFill/>
                          </a:ln>
                          <a:solidFill>
                            <a:prstClr val="black"/>
                          </a:solidFill>
                          <a:effectLst/>
                          <a:uLnTx/>
                          <a:uFillTx/>
                          <a:latin typeface="+mn-lt"/>
                          <a:ea typeface="+mn-ea"/>
                          <a:cs typeface="+mn-cs"/>
                        </a:rPr>
                        <a:t>
DE SANTIAGO DEL ESTERO A NUEVA YORK
Hace 6 años que Rocío y su mamá Silvia empezaron Awanay, una PyME que hace tejidos a mano con lana de oveja, llama y alpaca. Los hilanderos y tejedores de Santiago del Estero que trabajan en el proyecto utilizan técnicas ancestrales para producir las alfombras que pesan hasta 100 kg y que hoy se exportan a Estados Unidos.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576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- 2017-10-18 19:15:54</a:t>
                      </a:r>
                      <a:r>
                        <a:rPr kumimoji="0" lang="es-ES" sz="1000" b="0" i="0" u="none" strike="noStrike" kern="1200" cap="none" spc="0" normalizeH="0" baseline="0" noProof="0">
                          <a:ln>
                            <a:noFill/>
                          </a:ln>
                          <a:solidFill>
                            <a:prstClr val="black"/>
                          </a:solidFill>
                          <a:effectLst/>
                          <a:uLnTx/>
                          <a:uFillTx/>
                          <a:latin typeface="+mn-lt"/>
                          <a:ea typeface="+mn-ea"/>
                          <a:cs typeface="+mn-cs"/>
                        </a:rPr>
                        <a:t>
¿CUAL ES LA MEJOR RED SOCIAL PARA TU NEGOCIO?
Entrá a www.academia.gob.ar y encontrá tutoriales y cursos online para desarrollar y potenciar tu proyecto.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441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- 2017-10-24 15:54:51</a:t>
                      </a:r>
                      <a:r>
                        <a:rPr kumimoji="0" lang="es-ES" sz="1000" b="0" i="0" u="none" strike="noStrike" kern="1200" cap="none" spc="0" normalizeH="0" baseline="0" noProof="0">
                          <a:ln>
                            <a:noFill/>
                          </a:ln>
                          <a:solidFill>
                            <a:prstClr val="black"/>
                          </a:solidFill>
                          <a:effectLst/>
                          <a:uLnTx/>
                          <a:uFillTx/>
                          <a:latin typeface="+mn-lt"/>
                          <a:ea typeface="+mn-ea"/>
                          <a:cs typeface="+mn-cs"/>
                        </a:rPr>
                        <a:t>
SILOBOLSA, INNOVACIÓN DEL CAMPO ARGENTINO
Argentina es líder mundial en la adopción de esta tecnología al servicio de la logística y hoy se almacenan más de 40 millones de toneladas al 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0067467"/>
                  </a:ext>
                </a:extLst>
              </a:tr>
            </a:tbl>
          </a:graphicData>
        </a:graphic>
      </p:graphicFrame>
      <p:sp>
        <p:nvSpPr>
          <p:cNvPr id="4" name="Text Placeholder 3">
            <a:extLst>
              <a:ext uri="{FF2B5EF4-FFF2-40B4-BE49-F238E27FC236}">
                <a16:creationId xmlns:a16="http://schemas.microsoft.com/office/drawing/2014/main" id="{887C7C1E-CA34-48A2-A0A8-7681DCBC6741}"/>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1473689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33ECD-D7AA-4CF5-B9EA-32A5F23FA394}"/>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87D821FA-D179-4BB0-8190-A69228935AE4}"/>
              </a:ext>
            </a:extLst>
          </p:cNvPr>
          <p:cNvGraphicFramePr>
            <a:graphicFrameLocks noGrp="1"/>
          </p:cNvGraphicFramePr>
          <p:nvPr>
            <p:ph type="tbl" sz="quarter" idx="13"/>
            <p:extLst>
              <p:ext uri="{D42A27DB-BD31-4B8C-83A1-F6EECF244321}">
                <p14:modId xmlns:p14="http://schemas.microsoft.com/office/powerpoint/2010/main" val="24403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4340106"/>
                    </a:ext>
                  </a:extLst>
                </a:gridCol>
                <a:gridCol w="658368">
                  <a:extLst>
                    <a:ext uri="{9D8B030D-6E8A-4147-A177-3AD203B41FA5}">
                      <a16:colId xmlns:a16="http://schemas.microsoft.com/office/drawing/2014/main" val="1587550257"/>
                    </a:ext>
                  </a:extLst>
                </a:gridCol>
                <a:gridCol w="658368">
                  <a:extLst>
                    <a:ext uri="{9D8B030D-6E8A-4147-A177-3AD203B41FA5}">
                      <a16:colId xmlns:a16="http://schemas.microsoft.com/office/drawing/2014/main" val="216198184"/>
                    </a:ext>
                  </a:extLst>
                </a:gridCol>
                <a:gridCol w="658368">
                  <a:extLst>
                    <a:ext uri="{9D8B030D-6E8A-4147-A177-3AD203B41FA5}">
                      <a16:colId xmlns:a16="http://schemas.microsoft.com/office/drawing/2014/main" val="3128532039"/>
                    </a:ext>
                  </a:extLst>
                </a:gridCol>
                <a:gridCol w="658368">
                  <a:extLst>
                    <a:ext uri="{9D8B030D-6E8A-4147-A177-3AD203B41FA5}">
                      <a16:colId xmlns:a16="http://schemas.microsoft.com/office/drawing/2014/main" val="1628736992"/>
                    </a:ext>
                  </a:extLst>
                </a:gridCol>
                <a:gridCol w="658368">
                  <a:extLst>
                    <a:ext uri="{9D8B030D-6E8A-4147-A177-3AD203B41FA5}">
                      <a16:colId xmlns:a16="http://schemas.microsoft.com/office/drawing/2014/main" val="1913550583"/>
                    </a:ext>
                  </a:extLst>
                </a:gridCol>
                <a:gridCol w="658368">
                  <a:extLst>
                    <a:ext uri="{9D8B030D-6E8A-4147-A177-3AD203B41FA5}">
                      <a16:colId xmlns:a16="http://schemas.microsoft.com/office/drawing/2014/main" val="671382400"/>
                    </a:ext>
                  </a:extLst>
                </a:gridCol>
                <a:gridCol w="658368">
                  <a:extLst>
                    <a:ext uri="{9D8B030D-6E8A-4147-A177-3AD203B41FA5}">
                      <a16:colId xmlns:a16="http://schemas.microsoft.com/office/drawing/2014/main" val="94863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768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- 2017-10-24 11:03:11</a:t>
                      </a:r>
                      <a:r>
                        <a:rPr kumimoji="0" lang="es-ES" sz="1000" b="0" i="0" u="none" strike="noStrike" kern="1200" cap="none" spc="0" normalizeH="0" baseline="0" noProof="0">
                          <a:ln>
                            <a:noFill/>
                          </a:ln>
                          <a:solidFill>
                            <a:prstClr val="black"/>
                          </a:solidFill>
                          <a:effectLst/>
                          <a:uLnTx/>
                          <a:uFillTx/>
                          <a:latin typeface="+mn-lt"/>
                          <a:ea typeface="+mn-ea"/>
                          <a:cs typeface="+mn-cs"/>
                        </a:rPr>
                        <a:t>
GRACIAS
Quiero agradecer a todos los formoseños que nos apoyaron y confiaron en nosotros. GRACIAS a todo el equipo de CAMBIEMOS en Formosa. GRACIAS a nuestros candidatos que caminaron por toda la provincia y especialmente GRACIAS a todos nuestros fiscales que tanto trabajaron y trabajan sin bajar nunca los brazos. Solo con ellos logramos lo imposible. 
A nuestros candidatos, tanto a los que llegaron como a los que no, quiero decirles que el compromiso recién empieza, para demostrarle que SÍ se puede a aquellos que confiaron su voto y también que sigan trabajando, recorriendo y escuchando a la gente, para que aquellos formoseños que no nos eligieron también puedan mejorar su calidad de vida. 
También, como corresponde, quiero felicitar a los ganadores, porque de eso se trata la democracia. 
Formosa necesita un cambio y de a poco lo estamos logrando. Cada vez somos más, cada vez estamos más cerca. Estoy orgulloso de este equipo, el equipo del Presidente Macri que va a cambiar Formosa 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9304001"/>
                  </a:ext>
                </a:extLst>
              </a:tr>
            </a:tbl>
          </a:graphicData>
        </a:graphic>
      </p:graphicFrame>
      <p:sp>
        <p:nvSpPr>
          <p:cNvPr id="4" name="Text Placeholder 3">
            <a:extLst>
              <a:ext uri="{FF2B5EF4-FFF2-40B4-BE49-F238E27FC236}">
                <a16:creationId xmlns:a16="http://schemas.microsoft.com/office/drawing/2014/main" id="{3EC7A4B4-9BA4-4461-9340-E5E9DF977C89}"/>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1093723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73F48-931D-40BD-BD2A-78247C3A188D}"/>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06CFE01D-25FC-41E3-803C-52F72733D6AB}"/>
              </a:ext>
            </a:extLst>
          </p:cNvPr>
          <p:cNvGraphicFramePr>
            <a:graphicFrameLocks noGrp="1"/>
          </p:cNvGraphicFramePr>
          <p:nvPr>
            <p:ph type="tbl" sz="quarter" idx="13"/>
            <p:extLst>
              <p:ext uri="{D42A27DB-BD31-4B8C-83A1-F6EECF244321}">
                <p14:modId xmlns:p14="http://schemas.microsoft.com/office/powerpoint/2010/main" val="1636054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0061221"/>
                    </a:ext>
                  </a:extLst>
                </a:gridCol>
                <a:gridCol w="658368">
                  <a:extLst>
                    <a:ext uri="{9D8B030D-6E8A-4147-A177-3AD203B41FA5}">
                      <a16:colId xmlns:a16="http://schemas.microsoft.com/office/drawing/2014/main" val="3128980873"/>
                    </a:ext>
                  </a:extLst>
                </a:gridCol>
                <a:gridCol w="658368">
                  <a:extLst>
                    <a:ext uri="{9D8B030D-6E8A-4147-A177-3AD203B41FA5}">
                      <a16:colId xmlns:a16="http://schemas.microsoft.com/office/drawing/2014/main" val="2348925163"/>
                    </a:ext>
                  </a:extLst>
                </a:gridCol>
                <a:gridCol w="658368">
                  <a:extLst>
                    <a:ext uri="{9D8B030D-6E8A-4147-A177-3AD203B41FA5}">
                      <a16:colId xmlns:a16="http://schemas.microsoft.com/office/drawing/2014/main" val="1408284339"/>
                    </a:ext>
                  </a:extLst>
                </a:gridCol>
                <a:gridCol w="658368">
                  <a:extLst>
                    <a:ext uri="{9D8B030D-6E8A-4147-A177-3AD203B41FA5}">
                      <a16:colId xmlns:a16="http://schemas.microsoft.com/office/drawing/2014/main" val="1075631194"/>
                    </a:ext>
                  </a:extLst>
                </a:gridCol>
                <a:gridCol w="658368">
                  <a:extLst>
                    <a:ext uri="{9D8B030D-6E8A-4147-A177-3AD203B41FA5}">
                      <a16:colId xmlns:a16="http://schemas.microsoft.com/office/drawing/2014/main" val="3157786491"/>
                    </a:ext>
                  </a:extLst>
                </a:gridCol>
                <a:gridCol w="658368">
                  <a:extLst>
                    <a:ext uri="{9D8B030D-6E8A-4147-A177-3AD203B41FA5}">
                      <a16:colId xmlns:a16="http://schemas.microsoft.com/office/drawing/2014/main" val="1748448053"/>
                    </a:ext>
                  </a:extLst>
                </a:gridCol>
                <a:gridCol w="658368">
                  <a:extLst>
                    <a:ext uri="{9D8B030D-6E8A-4147-A177-3AD203B41FA5}">
                      <a16:colId xmlns:a16="http://schemas.microsoft.com/office/drawing/2014/main" val="2545074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7836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- 2017-10-30 19:19:37</a:t>
                      </a:r>
                      <a:r>
                        <a:rPr kumimoji="0" lang="es-ES" sz="1000" b="0" i="0" u="none" strike="noStrike" kern="1200" cap="none" spc="0" normalizeH="0" baseline="0" noProof="0">
                          <a:ln>
                            <a:noFill/>
                          </a:ln>
                          <a:solidFill>
                            <a:prstClr val="black"/>
                          </a:solidFill>
                          <a:effectLst/>
                          <a:uLnTx/>
                          <a:uFillTx/>
                          <a:latin typeface="+mn-lt"/>
                          <a:ea typeface="+mn-ea"/>
                          <a:cs typeface="+mn-cs"/>
                        </a:rPr>
                        <a:t>
Hace 64 años que Tassaroli, una PyME familiar de San Rafael, Mendoza, fabrica válvulas y caños que se usan para la extracción de petróleo, gas y minerales. Recibió un préstamo del BICE - Banco de Inversión y Comercio Exterior para comprar maquinaria y seguir creciendo. Vos también podés pedir uno, entrá a https://primercreditopyme.com.ar/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779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- 2017-10-04 11:30:00</a:t>
                      </a:r>
                      <a:r>
                        <a:rPr kumimoji="0" lang="es-ES" sz="1000" b="0" i="0" u="none" strike="noStrike" kern="1200" cap="none" spc="0" normalizeH="0" baseline="0" noProof="0">
                          <a:ln>
                            <a:noFill/>
                          </a:ln>
                          <a:solidFill>
                            <a:prstClr val="black"/>
                          </a:solidFill>
                          <a:effectLst/>
                          <a:uLnTx/>
                          <a:uFillTx/>
                          <a:latin typeface="+mn-lt"/>
                          <a:ea typeface="+mn-ea"/>
                          <a:cs typeface="+mn-cs"/>
                        </a:rPr>
                        <a:t>
UN ÁRBOL LONGEVO CON MUCHA HISTORIA
El nogal pecán llegó a nuestro país con fines ornamentales, con el paso del tiempo y por el alto valor nutritivo de sus frutos se fue convirtiendo en una gran alternativa productiva para distintas regiones.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870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- 2017-10-18 10:30:00</a:t>
                      </a:r>
                      <a:r>
                        <a:rPr kumimoji="0" lang="es-ES" sz="1000" b="0" i="0" u="none" strike="noStrike" kern="1200" cap="none" spc="0" normalizeH="0" baseline="0" noProof="0">
                          <a:ln>
                            <a:noFill/>
                          </a:ln>
                          <a:solidFill>
                            <a:prstClr val="black"/>
                          </a:solidFill>
                          <a:effectLst/>
                          <a:uLnTx/>
                          <a:uFillTx/>
                          <a:latin typeface="+mn-lt"/>
                          <a:ea typeface="+mn-ea"/>
                          <a:cs typeface="+mn-cs"/>
                        </a:rPr>
                        <a:t>
Proteger la naturaleza es una responsabilidad de todos. Producir sustentablemente también. Conservemos la biodiversidad y la riqueza de nuestro capital natural para las generaciones futuras.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6047580"/>
                  </a:ext>
                </a:extLst>
              </a:tr>
            </a:tbl>
          </a:graphicData>
        </a:graphic>
      </p:graphicFrame>
      <p:sp>
        <p:nvSpPr>
          <p:cNvPr id="4" name="Text Placeholder 3">
            <a:extLst>
              <a:ext uri="{FF2B5EF4-FFF2-40B4-BE49-F238E27FC236}">
                <a16:creationId xmlns:a16="http://schemas.microsoft.com/office/drawing/2014/main" id="{18FEB50C-B3C1-44FF-8908-52A512D5B6AE}"/>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2545545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5C64A-D610-43B9-B601-95E4A152F24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9FF03478-BB51-40D4-9A04-1FF58183A02A}"/>
              </a:ext>
            </a:extLst>
          </p:cNvPr>
          <p:cNvGraphicFramePr>
            <a:graphicFrameLocks noGrp="1"/>
          </p:cNvGraphicFramePr>
          <p:nvPr>
            <p:ph type="chart" sz="quarter" idx="13"/>
            <p:extLst>
              <p:ext uri="{D42A27DB-BD31-4B8C-83A1-F6EECF244321}">
                <p14:modId xmlns:p14="http://schemas.microsoft.com/office/powerpoint/2010/main" val="122885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88946E-FB1C-4F61-8440-D854CC5F0844}"/>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2AF19478-EFFA-4D73-AF89-7ADBF1C2EC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85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8D564-68D4-41A2-8D81-7E7EFA649169}"/>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B5EC92A-CDA9-4319-8F2F-DFC6454C06E0}"/>
              </a:ext>
            </a:extLst>
          </p:cNvPr>
          <p:cNvGraphicFramePr>
            <a:graphicFrameLocks noGrp="1"/>
          </p:cNvGraphicFramePr>
          <p:nvPr>
            <p:ph type="chart" sz="quarter" idx="13"/>
            <p:extLst>
              <p:ext uri="{D42A27DB-BD31-4B8C-83A1-F6EECF244321}">
                <p14:modId xmlns:p14="http://schemas.microsoft.com/office/powerpoint/2010/main" val="593815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48CBD5-01CB-48AA-A88A-DB2C5008B74D}"/>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5E6C036F-5472-420B-82C9-95160FD759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2236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627BA-9B6C-411D-BF19-F812AE546EB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EBA938AB-D214-45EC-ACB7-C180E07A2C33}"/>
              </a:ext>
            </a:extLst>
          </p:cNvPr>
          <p:cNvGraphicFramePr>
            <a:graphicFrameLocks noGrp="1"/>
          </p:cNvGraphicFramePr>
          <p:nvPr>
            <p:ph type="chart" sz="quarter" idx="13"/>
            <p:extLst>
              <p:ext uri="{D42A27DB-BD31-4B8C-83A1-F6EECF244321}">
                <p14:modId xmlns:p14="http://schemas.microsoft.com/office/powerpoint/2010/main" val="2886641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B0CF85-CB13-4726-85BD-4A65A259D497}"/>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E97CC359-D8C7-4533-B957-27DED5CDC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107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3D77D-99AC-4992-8F08-4DF5CB87A2D1}"/>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3C050BE4-F7C6-4D3C-8DF2-2489782808C0}"/>
              </a:ext>
            </a:extLst>
          </p:cNvPr>
          <p:cNvGraphicFramePr>
            <a:graphicFrameLocks noGrp="1"/>
          </p:cNvGraphicFramePr>
          <p:nvPr>
            <p:ph type="chart" sz="quarter" idx="13"/>
            <p:extLst>
              <p:ext uri="{D42A27DB-BD31-4B8C-83A1-F6EECF244321}">
                <p14:modId xmlns:p14="http://schemas.microsoft.com/office/powerpoint/2010/main" val="129421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3729D7-A5BD-42DF-B855-48FDA940FDC3}"/>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299B6737-E981-4894-AF6B-9803B683BD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460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8B8B1-A919-4803-BC66-D1B0F817E03C}"/>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FE9541F5-D075-4ED3-9FE2-07380B45342F}"/>
              </a:ext>
            </a:extLst>
          </p:cNvPr>
          <p:cNvGraphicFramePr>
            <a:graphicFrameLocks noGrp="1"/>
          </p:cNvGraphicFramePr>
          <p:nvPr>
            <p:ph type="chart" sz="quarter" idx="13"/>
            <p:extLst>
              <p:ext uri="{D42A27DB-BD31-4B8C-83A1-F6EECF244321}">
                <p14:modId xmlns:p14="http://schemas.microsoft.com/office/powerpoint/2010/main" val="3179390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C1D712-D1B8-432C-BB4F-ED97058151F1}"/>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9ED468CF-15A5-4670-A7FA-69B81AFC6F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990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34405-3A58-4643-A3E0-75FD9CB1321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A7552C5-1804-48E4-BDF0-5C533C093D96}"/>
              </a:ext>
            </a:extLst>
          </p:cNvPr>
          <p:cNvGraphicFramePr>
            <a:graphicFrameLocks noGrp="1"/>
          </p:cNvGraphicFramePr>
          <p:nvPr>
            <p:ph type="chart" sz="quarter" idx="13"/>
            <p:extLst>
              <p:ext uri="{D42A27DB-BD31-4B8C-83A1-F6EECF244321}">
                <p14:modId xmlns:p14="http://schemas.microsoft.com/office/powerpoint/2010/main" val="1381749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FF4680-A77E-4398-A40B-78347727B807}"/>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D1658A59-44AC-47C6-8780-D09BC3BA6D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766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A96B1-75E9-45BB-94A4-8E339E31AD4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B130A7B-CAF9-4935-8C2B-A56D4C6FDDD8}"/>
              </a:ext>
            </a:extLst>
          </p:cNvPr>
          <p:cNvGraphicFramePr>
            <a:graphicFrameLocks noGrp="1"/>
          </p:cNvGraphicFramePr>
          <p:nvPr>
            <p:ph type="chart" sz="quarter" idx="13"/>
            <p:extLst>
              <p:ext uri="{D42A27DB-BD31-4B8C-83A1-F6EECF244321}">
                <p14:modId xmlns:p14="http://schemas.microsoft.com/office/powerpoint/2010/main" val="1938915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C334F9-8F1A-4B97-B29A-7F7F52BB03A4}"/>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F6E88348-6B25-4F5E-8208-61E2293403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5621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7E9B7-D5C9-4671-9F95-CCB402F22B8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4C52ABE-0FA9-4D9E-8151-4570E35A6DA3}"/>
              </a:ext>
            </a:extLst>
          </p:cNvPr>
          <p:cNvGraphicFramePr>
            <a:graphicFrameLocks noGrp="1"/>
          </p:cNvGraphicFramePr>
          <p:nvPr>
            <p:ph type="chart" sz="quarter" idx="13"/>
            <p:extLst>
              <p:ext uri="{D42A27DB-BD31-4B8C-83A1-F6EECF244321}">
                <p14:modId xmlns:p14="http://schemas.microsoft.com/office/powerpoint/2010/main" val="3635989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395208-ECD3-42F7-98E5-FEF036BFD61F}"/>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71A6395D-E0A8-44F3-9F48-1935E0171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179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CD0A-3AA0-4F2C-8BD4-A0E32C8E36B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8F13CB70-5CC4-4F63-93B8-53F346D105B8}"/>
              </a:ext>
            </a:extLst>
          </p:cNvPr>
          <p:cNvGraphicFramePr>
            <a:graphicFrameLocks noGrp="1"/>
          </p:cNvGraphicFramePr>
          <p:nvPr>
            <p:ph type="tbl" sz="quarter" idx="13"/>
            <p:extLst>
              <p:ext uri="{D42A27DB-BD31-4B8C-83A1-F6EECF244321}">
                <p14:modId xmlns:p14="http://schemas.microsoft.com/office/powerpoint/2010/main" val="2599670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86300903"/>
                    </a:ext>
                  </a:extLst>
                </a:gridCol>
                <a:gridCol w="2468880">
                  <a:extLst>
                    <a:ext uri="{9D8B030D-6E8A-4147-A177-3AD203B41FA5}">
                      <a16:colId xmlns:a16="http://schemas.microsoft.com/office/drawing/2014/main" val="477898888"/>
                    </a:ext>
                  </a:extLst>
                </a:gridCol>
                <a:gridCol w="822960">
                  <a:extLst>
                    <a:ext uri="{9D8B030D-6E8A-4147-A177-3AD203B41FA5}">
                      <a16:colId xmlns:a16="http://schemas.microsoft.com/office/drawing/2014/main" val="3819027188"/>
                    </a:ext>
                  </a:extLst>
                </a:gridCol>
                <a:gridCol w="822960">
                  <a:extLst>
                    <a:ext uri="{9D8B030D-6E8A-4147-A177-3AD203B41FA5}">
                      <a16:colId xmlns:a16="http://schemas.microsoft.com/office/drawing/2014/main" val="633393849"/>
                    </a:ext>
                  </a:extLst>
                </a:gridCol>
                <a:gridCol w="822960">
                  <a:extLst>
                    <a:ext uri="{9D8B030D-6E8A-4147-A177-3AD203B41FA5}">
                      <a16:colId xmlns:a16="http://schemas.microsoft.com/office/drawing/2014/main" val="168279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3409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 Ricardo Buryaile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71781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Veronica Avila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18771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8046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Lopez Figaredo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47964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Carina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215658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Gioino Gustavo Carlos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6588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Victor Vazquez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6019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Aller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77194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Nahuel Sanguinetti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82198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Maria Muller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(2), Ricardo Buryaile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218767002"/>
                  </a:ext>
                </a:extLst>
              </a:tr>
            </a:tbl>
          </a:graphicData>
        </a:graphic>
      </p:graphicFrame>
      <p:sp>
        <p:nvSpPr>
          <p:cNvPr id="4" name="Text Placeholder 3">
            <a:extLst>
              <a:ext uri="{FF2B5EF4-FFF2-40B4-BE49-F238E27FC236}">
                <a16:creationId xmlns:a16="http://schemas.microsoft.com/office/drawing/2014/main" id="{9C0F2CFF-12C0-4DFE-B709-8C0CDC7A5AC6}"/>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77954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8818-99E9-4601-AB7E-73B1779C0E66}"/>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53F4FC54-8412-43EA-9679-38B957A105CE}"/>
              </a:ext>
            </a:extLst>
          </p:cNvPr>
          <p:cNvGraphicFramePr>
            <a:graphicFrameLocks noGrp="1"/>
          </p:cNvGraphicFramePr>
          <p:nvPr>
            <p:ph type="tbl" sz="quarter" idx="13"/>
            <p:extLst>
              <p:ext uri="{D42A27DB-BD31-4B8C-83A1-F6EECF244321}">
                <p14:modId xmlns:p14="http://schemas.microsoft.com/office/powerpoint/2010/main" val="168926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51295615"/>
                    </a:ext>
                  </a:extLst>
                </a:gridCol>
                <a:gridCol w="2468880">
                  <a:extLst>
                    <a:ext uri="{9D8B030D-6E8A-4147-A177-3AD203B41FA5}">
                      <a16:colId xmlns:a16="http://schemas.microsoft.com/office/drawing/2014/main" val="4052134899"/>
                    </a:ext>
                  </a:extLst>
                </a:gridCol>
                <a:gridCol w="822960">
                  <a:extLst>
                    <a:ext uri="{9D8B030D-6E8A-4147-A177-3AD203B41FA5}">
                      <a16:colId xmlns:a16="http://schemas.microsoft.com/office/drawing/2014/main" val="2045203437"/>
                    </a:ext>
                  </a:extLst>
                </a:gridCol>
                <a:gridCol w="822960">
                  <a:extLst>
                    <a:ext uri="{9D8B030D-6E8A-4147-A177-3AD203B41FA5}">
                      <a16:colId xmlns:a16="http://schemas.microsoft.com/office/drawing/2014/main" val="2615392612"/>
                    </a:ext>
                  </a:extLst>
                </a:gridCol>
                <a:gridCol w="822960">
                  <a:extLst>
                    <a:ext uri="{9D8B030D-6E8A-4147-A177-3AD203B41FA5}">
                      <a16:colId xmlns:a16="http://schemas.microsoft.com/office/drawing/2014/main" val="334880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12686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 Cancelarich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3337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Manuel Montagnino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7524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Gutierrez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92737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Felix Miguel Riquelme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3173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Gonzalo Del Zotto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8349829"/>
                  </a:ext>
                </a:extLst>
              </a:tr>
            </a:tbl>
          </a:graphicData>
        </a:graphic>
      </p:graphicFrame>
      <p:sp>
        <p:nvSpPr>
          <p:cNvPr id="4" name="Text Placeholder 3">
            <a:extLst>
              <a:ext uri="{FF2B5EF4-FFF2-40B4-BE49-F238E27FC236}">
                <a16:creationId xmlns:a16="http://schemas.microsoft.com/office/drawing/2014/main" id="{042D5664-8AAE-4128-979F-2F0E55C3057F}"/>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1679987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47FE9-DABB-406F-AE77-15948122BA4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FF9D778A-3E34-4B9B-B5D0-4A2EA9353376}"/>
              </a:ext>
            </a:extLst>
          </p:cNvPr>
          <p:cNvGraphicFramePr>
            <a:graphicFrameLocks noGrp="1"/>
          </p:cNvGraphicFramePr>
          <p:nvPr>
            <p:ph type="chart" sz="quarter" idx="13"/>
            <p:extLst>
              <p:ext uri="{D42A27DB-BD31-4B8C-83A1-F6EECF244321}">
                <p14:modId xmlns:p14="http://schemas.microsoft.com/office/powerpoint/2010/main" val="731006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BA7DB8-0FB8-4447-B19F-9A3F4548EB84}"/>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1CBFAA29-1CF3-4D87-AC8E-984099E5CC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1906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1115</Words>
  <Application>Microsoft Office PowerPoint</Application>
  <PresentationFormat>On-screen Show (4:3)</PresentationFormat>
  <Paragraphs>465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2017-11-02T12:39:56Z</dcterms:created>
  <dcterms:modified xsi:type="dcterms:W3CDTF">2017-11-02T12:40:45Z</dcterms:modified>
</cp:coreProperties>
</file>