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Sheet1!$A$2:$A$32</c:f>
              <c:numCache>
                <c:formatCode>m/d/yyyy</c:formatCode>
                <c:ptCount val="31"/>
                <c:pt idx="0">
                  <c:v>43008</c:v>
                </c:pt>
                <c:pt idx="1">
                  <c:v>43009</c:v>
                </c:pt>
                <c:pt idx="2">
                  <c:v>43010</c:v>
                </c:pt>
                <c:pt idx="3">
                  <c:v>43011</c:v>
                </c:pt>
                <c:pt idx="4">
                  <c:v>43012</c:v>
                </c:pt>
                <c:pt idx="5">
                  <c:v>43013</c:v>
                </c:pt>
                <c:pt idx="6">
                  <c:v>43014</c:v>
                </c:pt>
                <c:pt idx="7">
                  <c:v>43015</c:v>
                </c:pt>
                <c:pt idx="8">
                  <c:v>43016</c:v>
                </c:pt>
                <c:pt idx="9">
                  <c:v>43017</c:v>
                </c:pt>
                <c:pt idx="10">
                  <c:v>43018</c:v>
                </c:pt>
                <c:pt idx="11">
                  <c:v>43019</c:v>
                </c:pt>
                <c:pt idx="12">
                  <c:v>43020</c:v>
                </c:pt>
                <c:pt idx="13">
                  <c:v>43021</c:v>
                </c:pt>
                <c:pt idx="14">
                  <c:v>43022</c:v>
                </c:pt>
                <c:pt idx="15">
                  <c:v>43023</c:v>
                </c:pt>
                <c:pt idx="16">
                  <c:v>43024</c:v>
                </c:pt>
                <c:pt idx="17">
                  <c:v>43025</c:v>
                </c:pt>
                <c:pt idx="18">
                  <c:v>43026</c:v>
                </c:pt>
                <c:pt idx="19">
                  <c:v>43027</c:v>
                </c:pt>
                <c:pt idx="20">
                  <c:v>43028</c:v>
                </c:pt>
                <c:pt idx="21">
                  <c:v>43029</c:v>
                </c:pt>
                <c:pt idx="22">
                  <c:v>43030</c:v>
                </c:pt>
                <c:pt idx="23">
                  <c:v>43031</c:v>
                </c:pt>
                <c:pt idx="24">
                  <c:v>43032</c:v>
                </c:pt>
                <c:pt idx="25">
                  <c:v>43033</c:v>
                </c:pt>
                <c:pt idx="26">
                  <c:v>43034</c:v>
                </c:pt>
                <c:pt idx="27">
                  <c:v>43035</c:v>
                </c:pt>
                <c:pt idx="28">
                  <c:v>43036</c:v>
                </c:pt>
                <c:pt idx="29">
                  <c:v>43037</c:v>
                </c:pt>
                <c:pt idx="30">
                  <c:v>43038</c:v>
                </c:pt>
              </c:numCache>
            </c:numRef>
          </c:cat>
          <c:val>
            <c:numRef>
              <c:f>Sheet1!$B$2:$B$32</c:f>
              <c:numCache>
                <c:formatCode>General</c:formatCode>
                <c:ptCount val="31"/>
                <c:pt idx="0">
                  <c:v>71974</c:v>
                </c:pt>
                <c:pt idx="1">
                  <c:v>72062</c:v>
                </c:pt>
                <c:pt idx="2">
                  <c:v>72117</c:v>
                </c:pt>
                <c:pt idx="3">
                  <c:v>72148</c:v>
                </c:pt>
                <c:pt idx="4">
                  <c:v>72182</c:v>
                </c:pt>
                <c:pt idx="5">
                  <c:v>72234</c:v>
                </c:pt>
                <c:pt idx="6">
                  <c:v>72276</c:v>
                </c:pt>
                <c:pt idx="7">
                  <c:v>72304</c:v>
                </c:pt>
                <c:pt idx="8">
                  <c:v>72327</c:v>
                </c:pt>
                <c:pt idx="9">
                  <c:v>72470</c:v>
                </c:pt>
                <c:pt idx="10">
                  <c:v>72694</c:v>
                </c:pt>
                <c:pt idx="11">
                  <c:v>72954</c:v>
                </c:pt>
                <c:pt idx="12">
                  <c:v>73121</c:v>
                </c:pt>
                <c:pt idx="13">
                  <c:v>73294</c:v>
                </c:pt>
                <c:pt idx="14">
                  <c:v>73485</c:v>
                </c:pt>
                <c:pt idx="15">
                  <c:v>73683</c:v>
                </c:pt>
                <c:pt idx="16">
                  <c:v>73878</c:v>
                </c:pt>
                <c:pt idx="17">
                  <c:v>74150</c:v>
                </c:pt>
                <c:pt idx="18">
                  <c:v>74422</c:v>
                </c:pt>
                <c:pt idx="19">
                  <c:v>74566</c:v>
                </c:pt>
                <c:pt idx="20">
                  <c:v>74624</c:v>
                </c:pt>
                <c:pt idx="21">
                  <c:v>74660</c:v>
                </c:pt>
                <c:pt idx="22">
                  <c:v>74704</c:v>
                </c:pt>
                <c:pt idx="23">
                  <c:v>74777</c:v>
                </c:pt>
                <c:pt idx="24">
                  <c:v>74857</c:v>
                </c:pt>
                <c:pt idx="25">
                  <c:v>74988</c:v>
                </c:pt>
                <c:pt idx="26">
                  <c:v>75064</c:v>
                </c:pt>
                <c:pt idx="27">
                  <c:v>75222</c:v>
                </c:pt>
                <c:pt idx="28">
                  <c:v>75340</c:v>
                </c:pt>
                <c:pt idx="29">
                  <c:v>75517</c:v>
                </c:pt>
                <c:pt idx="30">
                  <c:v>75674</c:v>
                </c:pt>
              </c:numCache>
            </c:numRef>
          </c:val>
          <c:smooth val="0"/>
          <c:extLst>
            <c:ext xmlns:c16="http://schemas.microsoft.com/office/drawing/2014/chart" uri="{C3380CC4-5D6E-409C-BE32-E72D297353CC}">
              <c16:uniqueId val="{00000000-8F64-42CA-8438-6575B47250D5}"/>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Sheet1!$A$2:$A$32</c:f>
              <c:numCache>
                <c:formatCode>m/d/yyyy</c:formatCode>
                <c:ptCount val="31"/>
                <c:pt idx="0">
                  <c:v>43008</c:v>
                </c:pt>
                <c:pt idx="1">
                  <c:v>43009</c:v>
                </c:pt>
                <c:pt idx="2">
                  <c:v>43010</c:v>
                </c:pt>
                <c:pt idx="3">
                  <c:v>43011</c:v>
                </c:pt>
                <c:pt idx="4">
                  <c:v>43012</c:v>
                </c:pt>
                <c:pt idx="5">
                  <c:v>43013</c:v>
                </c:pt>
                <c:pt idx="6">
                  <c:v>43014</c:v>
                </c:pt>
                <c:pt idx="7">
                  <c:v>43015</c:v>
                </c:pt>
                <c:pt idx="8">
                  <c:v>43016</c:v>
                </c:pt>
                <c:pt idx="9">
                  <c:v>43017</c:v>
                </c:pt>
                <c:pt idx="10">
                  <c:v>43018</c:v>
                </c:pt>
                <c:pt idx="11">
                  <c:v>43019</c:v>
                </c:pt>
                <c:pt idx="12">
                  <c:v>43020</c:v>
                </c:pt>
                <c:pt idx="13">
                  <c:v>43021</c:v>
                </c:pt>
                <c:pt idx="14">
                  <c:v>43022</c:v>
                </c:pt>
                <c:pt idx="15">
                  <c:v>43023</c:v>
                </c:pt>
                <c:pt idx="16">
                  <c:v>43024</c:v>
                </c:pt>
                <c:pt idx="17">
                  <c:v>43025</c:v>
                </c:pt>
                <c:pt idx="18">
                  <c:v>43026</c:v>
                </c:pt>
                <c:pt idx="19">
                  <c:v>43027</c:v>
                </c:pt>
                <c:pt idx="20">
                  <c:v>43028</c:v>
                </c:pt>
                <c:pt idx="21">
                  <c:v>43029</c:v>
                </c:pt>
                <c:pt idx="22">
                  <c:v>43030</c:v>
                </c:pt>
                <c:pt idx="23">
                  <c:v>43031</c:v>
                </c:pt>
                <c:pt idx="24">
                  <c:v>43032</c:v>
                </c:pt>
                <c:pt idx="25">
                  <c:v>43033</c:v>
                </c:pt>
                <c:pt idx="26">
                  <c:v>43034</c:v>
                </c:pt>
                <c:pt idx="27">
                  <c:v>43035</c:v>
                </c:pt>
                <c:pt idx="28">
                  <c:v>43036</c:v>
                </c:pt>
                <c:pt idx="29">
                  <c:v>43037</c:v>
                </c:pt>
                <c:pt idx="30">
                  <c:v>43038</c:v>
                </c:pt>
              </c:numCache>
            </c:numRef>
          </c:cat>
          <c:val>
            <c:numRef>
              <c:f>Sheet1!$C$2:$C$32</c:f>
              <c:numCache>
                <c:formatCode>General</c:formatCode>
                <c:ptCount val="31"/>
                <c:pt idx="0">
                  <c:v>148787</c:v>
                </c:pt>
                <c:pt idx="1">
                  <c:v>148832</c:v>
                </c:pt>
                <c:pt idx="2">
                  <c:v>148869</c:v>
                </c:pt>
                <c:pt idx="3">
                  <c:v>148900</c:v>
                </c:pt>
                <c:pt idx="4">
                  <c:v>148974</c:v>
                </c:pt>
                <c:pt idx="5">
                  <c:v>149021</c:v>
                </c:pt>
                <c:pt idx="6">
                  <c:v>149224</c:v>
                </c:pt>
                <c:pt idx="7">
                  <c:v>149495</c:v>
                </c:pt>
                <c:pt idx="8">
                  <c:v>149616</c:v>
                </c:pt>
                <c:pt idx="9">
                  <c:v>149714</c:v>
                </c:pt>
                <c:pt idx="10">
                  <c:v>149822</c:v>
                </c:pt>
                <c:pt idx="11">
                  <c:v>149959</c:v>
                </c:pt>
                <c:pt idx="12">
                  <c:v>150134</c:v>
                </c:pt>
                <c:pt idx="13">
                  <c:v>150227</c:v>
                </c:pt>
                <c:pt idx="14">
                  <c:v>150301</c:v>
                </c:pt>
                <c:pt idx="15">
                  <c:v>150340</c:v>
                </c:pt>
                <c:pt idx="16">
                  <c:v>150380</c:v>
                </c:pt>
                <c:pt idx="17">
                  <c:v>150418</c:v>
                </c:pt>
                <c:pt idx="18">
                  <c:v>150476</c:v>
                </c:pt>
                <c:pt idx="19">
                  <c:v>150570</c:v>
                </c:pt>
                <c:pt idx="20">
                  <c:v>150920</c:v>
                </c:pt>
                <c:pt idx="21">
                  <c:v>151375</c:v>
                </c:pt>
                <c:pt idx="22">
                  <c:v>151633</c:v>
                </c:pt>
                <c:pt idx="23">
                  <c:v>151936</c:v>
                </c:pt>
                <c:pt idx="24">
                  <c:v>154239</c:v>
                </c:pt>
                <c:pt idx="25">
                  <c:v>156949</c:v>
                </c:pt>
                <c:pt idx="26">
                  <c:v>158263</c:v>
                </c:pt>
                <c:pt idx="27">
                  <c:v>159669</c:v>
                </c:pt>
                <c:pt idx="28">
                  <c:v>160795</c:v>
                </c:pt>
                <c:pt idx="29">
                  <c:v>161855</c:v>
                </c:pt>
                <c:pt idx="30">
                  <c:v>162279</c:v>
                </c:pt>
              </c:numCache>
            </c:numRef>
          </c:val>
          <c:smooth val="0"/>
          <c:extLst>
            <c:ext xmlns:c16="http://schemas.microsoft.com/office/drawing/2014/chart" uri="{C3380CC4-5D6E-409C-BE32-E72D297353CC}">
              <c16:uniqueId val="{00000001-8F64-42CA-8438-6575B47250D5}"/>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Sheet1!$A$2:$A$32</c:f>
              <c:numCache>
                <c:formatCode>m/d/yyyy</c:formatCode>
                <c:ptCount val="31"/>
                <c:pt idx="0">
                  <c:v>43008</c:v>
                </c:pt>
                <c:pt idx="1">
                  <c:v>43009</c:v>
                </c:pt>
                <c:pt idx="2">
                  <c:v>43010</c:v>
                </c:pt>
                <c:pt idx="3">
                  <c:v>43011</c:v>
                </c:pt>
                <c:pt idx="4">
                  <c:v>43012</c:v>
                </c:pt>
                <c:pt idx="5">
                  <c:v>43013</c:v>
                </c:pt>
                <c:pt idx="6">
                  <c:v>43014</c:v>
                </c:pt>
                <c:pt idx="7">
                  <c:v>43015</c:v>
                </c:pt>
                <c:pt idx="8">
                  <c:v>43016</c:v>
                </c:pt>
                <c:pt idx="9">
                  <c:v>43017</c:v>
                </c:pt>
                <c:pt idx="10">
                  <c:v>43018</c:v>
                </c:pt>
                <c:pt idx="11">
                  <c:v>43019</c:v>
                </c:pt>
                <c:pt idx="12">
                  <c:v>43020</c:v>
                </c:pt>
                <c:pt idx="13">
                  <c:v>43021</c:v>
                </c:pt>
                <c:pt idx="14">
                  <c:v>43022</c:v>
                </c:pt>
                <c:pt idx="15">
                  <c:v>43023</c:v>
                </c:pt>
                <c:pt idx="16">
                  <c:v>43024</c:v>
                </c:pt>
                <c:pt idx="17">
                  <c:v>43025</c:v>
                </c:pt>
                <c:pt idx="18">
                  <c:v>43026</c:v>
                </c:pt>
                <c:pt idx="19">
                  <c:v>43027</c:v>
                </c:pt>
                <c:pt idx="20">
                  <c:v>43028</c:v>
                </c:pt>
                <c:pt idx="21">
                  <c:v>43029</c:v>
                </c:pt>
                <c:pt idx="22">
                  <c:v>43030</c:v>
                </c:pt>
                <c:pt idx="23">
                  <c:v>43031</c:v>
                </c:pt>
                <c:pt idx="24">
                  <c:v>43032</c:v>
                </c:pt>
                <c:pt idx="25">
                  <c:v>43033</c:v>
                </c:pt>
                <c:pt idx="26">
                  <c:v>43034</c:v>
                </c:pt>
                <c:pt idx="27">
                  <c:v>43035</c:v>
                </c:pt>
                <c:pt idx="28">
                  <c:v>43036</c:v>
                </c:pt>
                <c:pt idx="29">
                  <c:v>43037</c:v>
                </c:pt>
                <c:pt idx="30">
                  <c:v>43038</c:v>
                </c:pt>
              </c:numCache>
            </c:numRef>
          </c:cat>
          <c:val>
            <c:numRef>
              <c:f>Sheet1!$D$2:$D$32</c:f>
              <c:numCache>
                <c:formatCode>General</c:formatCode>
                <c:ptCount val="31"/>
                <c:pt idx="0">
                  <c:v>9834</c:v>
                </c:pt>
                <c:pt idx="1">
                  <c:v>9835</c:v>
                </c:pt>
                <c:pt idx="2">
                  <c:v>9839</c:v>
                </c:pt>
                <c:pt idx="3">
                  <c:v>9846</c:v>
                </c:pt>
                <c:pt idx="4">
                  <c:v>9847</c:v>
                </c:pt>
                <c:pt idx="5">
                  <c:v>9854</c:v>
                </c:pt>
                <c:pt idx="6">
                  <c:v>9857</c:v>
                </c:pt>
                <c:pt idx="7">
                  <c:v>9864</c:v>
                </c:pt>
                <c:pt idx="8">
                  <c:v>9895</c:v>
                </c:pt>
                <c:pt idx="9">
                  <c:v>9916</c:v>
                </c:pt>
                <c:pt idx="10">
                  <c:v>9922</c:v>
                </c:pt>
                <c:pt idx="11">
                  <c:v>9923</c:v>
                </c:pt>
                <c:pt idx="12">
                  <c:v>9931</c:v>
                </c:pt>
                <c:pt idx="13">
                  <c:v>9940</c:v>
                </c:pt>
                <c:pt idx="14">
                  <c:v>9953</c:v>
                </c:pt>
                <c:pt idx="15">
                  <c:v>9958</c:v>
                </c:pt>
                <c:pt idx="16">
                  <c:v>9961</c:v>
                </c:pt>
                <c:pt idx="17">
                  <c:v>9968</c:v>
                </c:pt>
                <c:pt idx="18">
                  <c:v>9973</c:v>
                </c:pt>
                <c:pt idx="19">
                  <c:v>9984</c:v>
                </c:pt>
                <c:pt idx="20">
                  <c:v>9988</c:v>
                </c:pt>
                <c:pt idx="21">
                  <c:v>9988</c:v>
                </c:pt>
                <c:pt idx="22">
                  <c:v>10004</c:v>
                </c:pt>
                <c:pt idx="23">
                  <c:v>10070</c:v>
                </c:pt>
                <c:pt idx="24">
                  <c:v>10136</c:v>
                </c:pt>
                <c:pt idx="25">
                  <c:v>10158</c:v>
                </c:pt>
                <c:pt idx="26">
                  <c:v>10194</c:v>
                </c:pt>
                <c:pt idx="27">
                  <c:v>10268</c:v>
                </c:pt>
                <c:pt idx="28">
                  <c:v>10285</c:v>
                </c:pt>
                <c:pt idx="29">
                  <c:v>10289</c:v>
                </c:pt>
                <c:pt idx="30">
                  <c:v>10303</c:v>
                </c:pt>
              </c:numCache>
            </c:numRef>
          </c:val>
          <c:smooth val="0"/>
          <c:extLst>
            <c:ext xmlns:c16="http://schemas.microsoft.com/office/drawing/2014/chart" uri="{C3380CC4-5D6E-409C-BE32-E72D297353CC}">
              <c16:uniqueId val="{00000002-8F64-42CA-8438-6575B47250D5}"/>
            </c:ext>
          </c:extLst>
        </c:ser>
        <c:dLbls>
          <c:showLegendKey val="0"/>
          <c:showVal val="0"/>
          <c:showCatName val="0"/>
          <c:showSerName val="0"/>
          <c:showPercent val="0"/>
          <c:showBubbleSize val="0"/>
        </c:dLbls>
        <c:smooth val="0"/>
        <c:axId val="289053136"/>
        <c:axId val="289047232"/>
      </c:lineChart>
      <c:dateAx>
        <c:axId val="289053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047232"/>
        <c:crosses val="autoZero"/>
        <c:auto val="1"/>
        <c:lblOffset val="100"/>
        <c:baseTimeUnit val="days"/>
      </c:dateAx>
      <c:valAx>
        <c:axId val="289047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053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46.631999999999998</c:v>
                </c:pt>
                <c:pt idx="1">
                  <c:v>100</c:v>
                </c:pt>
                <c:pt idx="2">
                  <c:v>24.035599999999999</c:v>
                </c:pt>
                <c:pt idx="3">
                  <c:v>0</c:v>
                </c:pt>
                <c:pt idx="4">
                  <c:v>17.921500000000002</c:v>
                </c:pt>
                <c:pt idx="5">
                  <c:v>56.862200000000001</c:v>
                </c:pt>
              </c:numCache>
            </c:numRef>
          </c:val>
          <c:extLst>
            <c:ext xmlns:c16="http://schemas.microsoft.com/office/drawing/2014/chart" uri="{C3380CC4-5D6E-409C-BE32-E72D297353CC}">
              <c16:uniqueId val="{00000000-E1F9-4ABB-B914-8DEB80F63382}"/>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82.758600000000001</c:v>
                </c:pt>
                <c:pt idx="2">
                  <c:v>100</c:v>
                </c:pt>
                <c:pt idx="3">
                  <c:v>0</c:v>
                </c:pt>
                <c:pt idx="4">
                  <c:v>42.769199999999998</c:v>
                </c:pt>
                <c:pt idx="5">
                  <c:v>100</c:v>
                </c:pt>
              </c:numCache>
            </c:numRef>
          </c:val>
          <c:extLst>
            <c:ext xmlns:c16="http://schemas.microsoft.com/office/drawing/2014/chart" uri="{C3380CC4-5D6E-409C-BE32-E72D297353CC}">
              <c16:uniqueId val="{00000001-E1F9-4ABB-B914-8DEB80F63382}"/>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6.3489000000000004</c:v>
                </c:pt>
                <c:pt idx="1">
                  <c:v>79.310299999999998</c:v>
                </c:pt>
                <c:pt idx="2">
                  <c:v>14.51</c:v>
                </c:pt>
                <c:pt idx="3">
                  <c:v>0</c:v>
                </c:pt>
                <c:pt idx="4">
                  <c:v>100</c:v>
                </c:pt>
                <c:pt idx="5">
                  <c:v>52.332000000000001</c:v>
                </c:pt>
              </c:numCache>
            </c:numRef>
          </c:val>
          <c:extLst>
            <c:ext xmlns:c16="http://schemas.microsoft.com/office/drawing/2014/chart" uri="{C3380CC4-5D6E-409C-BE32-E72D297353CC}">
              <c16:uniqueId val="{00000002-E1F9-4ABB-B914-8DEB80F63382}"/>
            </c:ext>
          </c:extLst>
        </c:ser>
        <c:dLbls>
          <c:showLegendKey val="0"/>
          <c:showVal val="0"/>
          <c:showCatName val="0"/>
          <c:showSerName val="0"/>
          <c:showPercent val="0"/>
          <c:showBubbleSize val="0"/>
        </c:dLbls>
        <c:axId val="293239888"/>
        <c:axId val="293236608"/>
      </c:radarChart>
      <c:catAx>
        <c:axId val="293239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236608"/>
        <c:crosses val="autoZero"/>
        <c:auto val="1"/>
        <c:lblAlgn val="ctr"/>
        <c:lblOffset val="100"/>
        <c:noMultiLvlLbl val="0"/>
      </c:catAx>
      <c:valAx>
        <c:axId val="293236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239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Sheet1!$A$2:$A$32</c:f>
              <c:numCache>
                <c:formatCode>m/d/yyyy</c:formatCode>
                <c:ptCount val="31"/>
                <c:pt idx="0">
                  <c:v>43008</c:v>
                </c:pt>
                <c:pt idx="1">
                  <c:v>43009</c:v>
                </c:pt>
                <c:pt idx="2">
                  <c:v>43010</c:v>
                </c:pt>
                <c:pt idx="3">
                  <c:v>43011</c:v>
                </c:pt>
                <c:pt idx="4">
                  <c:v>43012</c:v>
                </c:pt>
                <c:pt idx="5">
                  <c:v>43013</c:v>
                </c:pt>
                <c:pt idx="6">
                  <c:v>43014</c:v>
                </c:pt>
                <c:pt idx="7">
                  <c:v>43015</c:v>
                </c:pt>
                <c:pt idx="8">
                  <c:v>43016</c:v>
                </c:pt>
                <c:pt idx="9">
                  <c:v>43017</c:v>
                </c:pt>
                <c:pt idx="10">
                  <c:v>43018</c:v>
                </c:pt>
                <c:pt idx="11">
                  <c:v>43019</c:v>
                </c:pt>
                <c:pt idx="12">
                  <c:v>43020</c:v>
                </c:pt>
                <c:pt idx="13">
                  <c:v>43021</c:v>
                </c:pt>
                <c:pt idx="14">
                  <c:v>43022</c:v>
                </c:pt>
                <c:pt idx="15">
                  <c:v>43023</c:v>
                </c:pt>
                <c:pt idx="16">
                  <c:v>43024</c:v>
                </c:pt>
                <c:pt idx="17">
                  <c:v>43025</c:v>
                </c:pt>
                <c:pt idx="18">
                  <c:v>43026</c:v>
                </c:pt>
                <c:pt idx="19">
                  <c:v>43027</c:v>
                </c:pt>
                <c:pt idx="20">
                  <c:v>43028</c:v>
                </c:pt>
                <c:pt idx="21">
                  <c:v>43029</c:v>
                </c:pt>
                <c:pt idx="22">
                  <c:v>43030</c:v>
                </c:pt>
                <c:pt idx="23">
                  <c:v>43031</c:v>
                </c:pt>
                <c:pt idx="24">
                  <c:v>43032</c:v>
                </c:pt>
                <c:pt idx="25">
                  <c:v>43033</c:v>
                </c:pt>
                <c:pt idx="26">
                  <c:v>43034</c:v>
                </c:pt>
                <c:pt idx="27">
                  <c:v>43035</c:v>
                </c:pt>
                <c:pt idx="28">
                  <c:v>43036</c:v>
                </c:pt>
                <c:pt idx="29">
                  <c:v>43037</c:v>
                </c:pt>
                <c:pt idx="30">
                  <c:v>43038</c:v>
                </c:pt>
              </c:numCache>
            </c:numRef>
          </c:cat>
          <c:val>
            <c:numRef>
              <c:f>Sheet1!$B$2:$B$32</c:f>
              <c:numCache>
                <c:formatCode>General</c:formatCode>
                <c:ptCount val="31"/>
                <c:pt idx="0">
                  <c:v>0</c:v>
                </c:pt>
                <c:pt idx="1">
                  <c:v>0</c:v>
                </c:pt>
                <c:pt idx="2">
                  <c:v>0.35234224361553002</c:v>
                </c:pt>
                <c:pt idx="3">
                  <c:v>0.14972550324405001</c:v>
                </c:pt>
                <c:pt idx="4">
                  <c:v>0.75521374627589999</c:v>
                </c:pt>
                <c:pt idx="5">
                  <c:v>0.99296476844671</c:v>
                </c:pt>
                <c:pt idx="6">
                  <c:v>0.26572555532489001</c:v>
                </c:pt>
                <c:pt idx="7">
                  <c:v>0.33337944390648999</c:v>
                </c:pt>
                <c:pt idx="8">
                  <c:v>0.68588812832746004</c:v>
                </c:pt>
                <c:pt idx="9">
                  <c:v>0.16851294234646999</c:v>
                </c:pt>
                <c:pt idx="10">
                  <c:v>0.60896641040477995</c:v>
                </c:pt>
                <c:pt idx="11">
                  <c:v>0.68109414478743002</c:v>
                </c:pt>
                <c:pt idx="12">
                  <c:v>0.50385421087941995</c:v>
                </c:pt>
                <c:pt idx="13">
                  <c:v>0.22129031376781</c:v>
                </c:pt>
                <c:pt idx="14">
                  <c:v>0.26706999686602001</c:v>
                </c:pt>
                <c:pt idx="15">
                  <c:v>0.65231572080887001</c:v>
                </c:pt>
                <c:pt idx="16">
                  <c:v>1.1439414475467999</c:v>
                </c:pt>
                <c:pt idx="17">
                  <c:v>3.4358364633718002</c:v>
                </c:pt>
                <c:pt idx="18">
                  <c:v>0.73230487575047998</c:v>
                </c:pt>
                <c:pt idx="19">
                  <c:v>0.36513007759013999</c:v>
                </c:pt>
                <c:pt idx="20">
                  <c:v>0.35257054762383999</c:v>
                </c:pt>
                <c:pt idx="21">
                  <c:v>0.59082018166715999</c:v>
                </c:pt>
                <c:pt idx="22">
                  <c:v>0</c:v>
                </c:pt>
                <c:pt idx="23">
                  <c:v>0.21407546160020999</c:v>
                </c:pt>
                <c:pt idx="24">
                  <c:v>0.82467888314153004</c:v>
                </c:pt>
                <c:pt idx="25">
                  <c:v>0.19753877365794001</c:v>
                </c:pt>
                <c:pt idx="26">
                  <c:v>0.51248900381201001</c:v>
                </c:pt>
                <c:pt idx="27">
                  <c:v>0.11178685972080001</c:v>
                </c:pt>
                <c:pt idx="28">
                  <c:v>0.42108898659687999</c:v>
                </c:pt>
                <c:pt idx="29">
                  <c:v>0</c:v>
                </c:pt>
                <c:pt idx="30">
                  <c:v>0.49606455453402998</c:v>
                </c:pt>
              </c:numCache>
            </c:numRef>
          </c:val>
          <c:smooth val="0"/>
          <c:extLst>
            <c:ext xmlns:c16="http://schemas.microsoft.com/office/drawing/2014/chart" uri="{C3380CC4-5D6E-409C-BE32-E72D297353CC}">
              <c16:uniqueId val="{00000000-2846-4A7A-B02D-58948A54AC61}"/>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Sheet1!$A$2:$A$32</c:f>
              <c:numCache>
                <c:formatCode>m/d/yyyy</c:formatCode>
                <c:ptCount val="31"/>
                <c:pt idx="0">
                  <c:v>43008</c:v>
                </c:pt>
                <c:pt idx="1">
                  <c:v>43009</c:v>
                </c:pt>
                <c:pt idx="2">
                  <c:v>43010</c:v>
                </c:pt>
                <c:pt idx="3">
                  <c:v>43011</c:v>
                </c:pt>
                <c:pt idx="4">
                  <c:v>43012</c:v>
                </c:pt>
                <c:pt idx="5">
                  <c:v>43013</c:v>
                </c:pt>
                <c:pt idx="6">
                  <c:v>43014</c:v>
                </c:pt>
                <c:pt idx="7">
                  <c:v>43015</c:v>
                </c:pt>
                <c:pt idx="8">
                  <c:v>43016</c:v>
                </c:pt>
                <c:pt idx="9">
                  <c:v>43017</c:v>
                </c:pt>
                <c:pt idx="10">
                  <c:v>43018</c:v>
                </c:pt>
                <c:pt idx="11">
                  <c:v>43019</c:v>
                </c:pt>
                <c:pt idx="12">
                  <c:v>43020</c:v>
                </c:pt>
                <c:pt idx="13">
                  <c:v>43021</c:v>
                </c:pt>
                <c:pt idx="14">
                  <c:v>43022</c:v>
                </c:pt>
                <c:pt idx="15">
                  <c:v>43023</c:v>
                </c:pt>
                <c:pt idx="16">
                  <c:v>43024</c:v>
                </c:pt>
                <c:pt idx="17">
                  <c:v>43025</c:v>
                </c:pt>
                <c:pt idx="18">
                  <c:v>43026</c:v>
                </c:pt>
                <c:pt idx="19">
                  <c:v>43027</c:v>
                </c:pt>
                <c:pt idx="20">
                  <c:v>43028</c:v>
                </c:pt>
                <c:pt idx="21">
                  <c:v>43029</c:v>
                </c:pt>
                <c:pt idx="22">
                  <c:v>43030</c:v>
                </c:pt>
                <c:pt idx="23">
                  <c:v>43031</c:v>
                </c:pt>
                <c:pt idx="24">
                  <c:v>43032</c:v>
                </c:pt>
                <c:pt idx="25">
                  <c:v>43033</c:v>
                </c:pt>
                <c:pt idx="26">
                  <c:v>43034</c:v>
                </c:pt>
                <c:pt idx="27">
                  <c:v>43035</c:v>
                </c:pt>
                <c:pt idx="28">
                  <c:v>43036</c:v>
                </c:pt>
                <c:pt idx="29">
                  <c:v>43037</c:v>
                </c:pt>
                <c:pt idx="30">
                  <c:v>43038</c:v>
                </c:pt>
              </c:numCache>
            </c:numRef>
          </c:cat>
          <c:val>
            <c:numRef>
              <c:f>Sheet1!$C$2:$C$32</c:f>
              <c:numCache>
                <c:formatCode>General</c:formatCode>
                <c:ptCount val="31"/>
                <c:pt idx="0">
                  <c:v>0</c:v>
                </c:pt>
                <c:pt idx="1">
                  <c:v>0</c:v>
                </c:pt>
                <c:pt idx="2">
                  <c:v>0.12898891501512</c:v>
                </c:pt>
                <c:pt idx="3">
                  <c:v>0.47285134735766998</c:v>
                </c:pt>
                <c:pt idx="4">
                  <c:v>0.33839811463907998</c:v>
                </c:pt>
                <c:pt idx="5">
                  <c:v>0.26711947220414001</c:v>
                </c:pt>
                <c:pt idx="6">
                  <c:v>2.0151285524603999</c:v>
                </c:pt>
                <c:pt idx="7">
                  <c:v>0</c:v>
                </c:pt>
                <c:pt idx="8">
                  <c:v>0</c:v>
                </c:pt>
                <c:pt idx="9">
                  <c:v>0.96548959342532004</c:v>
                </c:pt>
                <c:pt idx="10">
                  <c:v>0.67504406815874995</c:v>
                </c:pt>
                <c:pt idx="11">
                  <c:v>2.0174794849555999</c:v>
                </c:pt>
                <c:pt idx="12">
                  <c:v>0.19927222318488999</c:v>
                </c:pt>
                <c:pt idx="13">
                  <c:v>0.28499134372086998</c:v>
                </c:pt>
                <c:pt idx="14">
                  <c:v>0</c:v>
                </c:pt>
                <c:pt idx="15">
                  <c:v>0.22219265566790999</c:v>
                </c:pt>
                <c:pt idx="16">
                  <c:v>0</c:v>
                </c:pt>
                <c:pt idx="17">
                  <c:v>0.94947439810105005</c:v>
                </c:pt>
                <c:pt idx="18">
                  <c:v>0.40678777243813002</c:v>
                </c:pt>
                <c:pt idx="19">
                  <c:v>16.864532330606998</c:v>
                </c:pt>
                <c:pt idx="20">
                  <c:v>0.50084579919731997</c:v>
                </c:pt>
                <c:pt idx="21">
                  <c:v>0</c:v>
                </c:pt>
                <c:pt idx="22">
                  <c:v>0</c:v>
                </c:pt>
                <c:pt idx="23">
                  <c:v>1.674089495599</c:v>
                </c:pt>
                <c:pt idx="24">
                  <c:v>2.1118710275855999</c:v>
                </c:pt>
                <c:pt idx="25">
                  <c:v>0.33870200650410998</c:v>
                </c:pt>
                <c:pt idx="26">
                  <c:v>0.94285750542491997</c:v>
                </c:pt>
                <c:pt idx="27">
                  <c:v>1.4009285004341001</c:v>
                </c:pt>
                <c:pt idx="28">
                  <c:v>0</c:v>
                </c:pt>
                <c:pt idx="29">
                  <c:v>0</c:v>
                </c:pt>
                <c:pt idx="30">
                  <c:v>0.27766294186972001</c:v>
                </c:pt>
              </c:numCache>
            </c:numRef>
          </c:val>
          <c:smooth val="0"/>
          <c:extLst>
            <c:ext xmlns:c16="http://schemas.microsoft.com/office/drawing/2014/chart" uri="{C3380CC4-5D6E-409C-BE32-E72D297353CC}">
              <c16:uniqueId val="{00000001-2846-4A7A-B02D-58948A54AC61}"/>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Sheet1!$A$2:$A$32</c:f>
              <c:numCache>
                <c:formatCode>m/d/yyyy</c:formatCode>
                <c:ptCount val="31"/>
                <c:pt idx="0">
                  <c:v>43008</c:v>
                </c:pt>
                <c:pt idx="1">
                  <c:v>43009</c:v>
                </c:pt>
                <c:pt idx="2">
                  <c:v>43010</c:v>
                </c:pt>
                <c:pt idx="3">
                  <c:v>43011</c:v>
                </c:pt>
                <c:pt idx="4">
                  <c:v>43012</c:v>
                </c:pt>
                <c:pt idx="5">
                  <c:v>43013</c:v>
                </c:pt>
                <c:pt idx="6">
                  <c:v>43014</c:v>
                </c:pt>
                <c:pt idx="7">
                  <c:v>43015</c:v>
                </c:pt>
                <c:pt idx="8">
                  <c:v>43016</c:v>
                </c:pt>
                <c:pt idx="9">
                  <c:v>43017</c:v>
                </c:pt>
                <c:pt idx="10">
                  <c:v>43018</c:v>
                </c:pt>
                <c:pt idx="11">
                  <c:v>43019</c:v>
                </c:pt>
                <c:pt idx="12">
                  <c:v>43020</c:v>
                </c:pt>
                <c:pt idx="13">
                  <c:v>43021</c:v>
                </c:pt>
                <c:pt idx="14">
                  <c:v>43022</c:v>
                </c:pt>
                <c:pt idx="15">
                  <c:v>43023</c:v>
                </c:pt>
                <c:pt idx="16">
                  <c:v>43024</c:v>
                </c:pt>
                <c:pt idx="17">
                  <c:v>43025</c:v>
                </c:pt>
                <c:pt idx="18">
                  <c:v>43026</c:v>
                </c:pt>
                <c:pt idx="19">
                  <c:v>43027</c:v>
                </c:pt>
                <c:pt idx="20">
                  <c:v>43028</c:v>
                </c:pt>
                <c:pt idx="21">
                  <c:v>43029</c:v>
                </c:pt>
                <c:pt idx="22">
                  <c:v>43030</c:v>
                </c:pt>
                <c:pt idx="23">
                  <c:v>43031</c:v>
                </c:pt>
                <c:pt idx="24">
                  <c:v>43032</c:v>
                </c:pt>
                <c:pt idx="25">
                  <c:v>43033</c:v>
                </c:pt>
                <c:pt idx="26">
                  <c:v>43034</c:v>
                </c:pt>
                <c:pt idx="27">
                  <c:v>43035</c:v>
                </c:pt>
                <c:pt idx="28">
                  <c:v>43036</c:v>
                </c:pt>
                <c:pt idx="29">
                  <c:v>43037</c:v>
                </c:pt>
                <c:pt idx="30">
                  <c:v>43038</c:v>
                </c:pt>
              </c:numCache>
            </c:numRef>
          </c:cat>
          <c:val>
            <c:numRef>
              <c:f>Sheet1!$D$2:$D$32</c:f>
              <c:numCache>
                <c:formatCode>General</c:formatCode>
                <c:ptCount val="31"/>
                <c:pt idx="0">
                  <c:v>2.5020341741253</c:v>
                </c:pt>
                <c:pt idx="1">
                  <c:v>1.3524506813096999</c:v>
                </c:pt>
                <c:pt idx="2">
                  <c:v>1.7789976618887999</c:v>
                </c:pt>
                <c:pt idx="3">
                  <c:v>1.7679333468806999</c:v>
                </c:pt>
                <c:pt idx="4">
                  <c:v>1.2797074954295999</c:v>
                </c:pt>
                <c:pt idx="5">
                  <c:v>1.1979695431471999</c:v>
                </c:pt>
                <c:pt idx="6">
                  <c:v>1.8264840182647999</c:v>
                </c:pt>
                <c:pt idx="7">
                  <c:v>0</c:v>
                </c:pt>
                <c:pt idx="8">
                  <c:v>4.7575665553194</c:v>
                </c:pt>
                <c:pt idx="9">
                  <c:v>0</c:v>
                </c:pt>
                <c:pt idx="10">
                  <c:v>2.1877205363444001</c:v>
                </c:pt>
                <c:pt idx="11">
                  <c:v>0</c:v>
                </c:pt>
                <c:pt idx="12">
                  <c:v>1.5412511332729</c:v>
                </c:pt>
                <c:pt idx="13">
                  <c:v>0</c:v>
                </c:pt>
                <c:pt idx="14">
                  <c:v>3.2877538709028999</c:v>
                </c:pt>
                <c:pt idx="15">
                  <c:v>2.5113008538422998</c:v>
                </c:pt>
                <c:pt idx="16">
                  <c:v>0</c:v>
                </c:pt>
                <c:pt idx="17">
                  <c:v>0.38137294259333998</c:v>
                </c:pt>
                <c:pt idx="18">
                  <c:v>0</c:v>
                </c:pt>
                <c:pt idx="19">
                  <c:v>1.7638805371818</c:v>
                </c:pt>
                <c:pt idx="20">
                  <c:v>0</c:v>
                </c:pt>
                <c:pt idx="21">
                  <c:v>0</c:v>
                </c:pt>
                <c:pt idx="22">
                  <c:v>5.8723489395758</c:v>
                </c:pt>
                <c:pt idx="23">
                  <c:v>10.969413171266</c:v>
                </c:pt>
                <c:pt idx="24">
                  <c:v>5.7507670988815001</c:v>
                </c:pt>
                <c:pt idx="25">
                  <c:v>1.9808810485857999</c:v>
                </c:pt>
                <c:pt idx="26">
                  <c:v>8.4709119496854992</c:v>
                </c:pt>
                <c:pt idx="27">
                  <c:v>0</c:v>
                </c:pt>
                <c:pt idx="28">
                  <c:v>1.4791747761775</c:v>
                </c:pt>
                <c:pt idx="29">
                  <c:v>2.1483425682900998</c:v>
                </c:pt>
                <c:pt idx="30">
                  <c:v>0</c:v>
                </c:pt>
              </c:numCache>
            </c:numRef>
          </c:val>
          <c:smooth val="0"/>
          <c:extLst>
            <c:ext xmlns:c16="http://schemas.microsoft.com/office/drawing/2014/chart" uri="{C3380CC4-5D6E-409C-BE32-E72D297353CC}">
              <c16:uniqueId val="{00000002-2846-4A7A-B02D-58948A54AC61}"/>
            </c:ext>
          </c:extLst>
        </c:ser>
        <c:dLbls>
          <c:showLegendKey val="0"/>
          <c:showVal val="0"/>
          <c:showCatName val="0"/>
          <c:showSerName val="0"/>
          <c:showPercent val="0"/>
          <c:showBubbleSize val="0"/>
        </c:dLbls>
        <c:smooth val="0"/>
        <c:axId val="293225784"/>
        <c:axId val="293228736"/>
      </c:lineChart>
      <c:dateAx>
        <c:axId val="293225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228736"/>
        <c:crosses val="autoZero"/>
        <c:auto val="1"/>
        <c:lblOffset val="100"/>
        <c:baseTimeUnit val="days"/>
      </c:dateAx>
      <c:valAx>
        <c:axId val="293228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225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125</c:v>
                </c:pt>
                <c:pt idx="1">
                  <c:v>152</c:v>
                </c:pt>
                <c:pt idx="2">
                  <c:v>174</c:v>
                </c:pt>
                <c:pt idx="3">
                  <c:v>110</c:v>
                </c:pt>
                <c:pt idx="4">
                  <c:v>108</c:v>
                </c:pt>
                <c:pt idx="5">
                  <c:v>85</c:v>
                </c:pt>
                <c:pt idx="6">
                  <c:v>106</c:v>
                </c:pt>
              </c:numCache>
            </c:numRef>
          </c:val>
          <c:extLst>
            <c:ext xmlns:c16="http://schemas.microsoft.com/office/drawing/2014/chart" uri="{C3380CC4-5D6E-409C-BE32-E72D297353CC}">
              <c16:uniqueId val="{00000000-FB96-4074-B5DA-3CBFDDFE1B13}"/>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180</c:v>
                </c:pt>
                <c:pt idx="1">
                  <c:v>620</c:v>
                </c:pt>
                <c:pt idx="2">
                  <c:v>745</c:v>
                </c:pt>
                <c:pt idx="3">
                  <c:v>408</c:v>
                </c:pt>
                <c:pt idx="4">
                  <c:v>513</c:v>
                </c:pt>
                <c:pt idx="5">
                  <c:v>414</c:v>
                </c:pt>
                <c:pt idx="6">
                  <c:v>305</c:v>
                </c:pt>
              </c:numCache>
            </c:numRef>
          </c:val>
          <c:extLst>
            <c:ext xmlns:c16="http://schemas.microsoft.com/office/drawing/2014/chart" uri="{C3380CC4-5D6E-409C-BE32-E72D297353CC}">
              <c16:uniqueId val="{00000001-FB96-4074-B5DA-3CBFDDFE1B13}"/>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22</c:v>
                </c:pt>
                <c:pt idx="1">
                  <c:v>22</c:v>
                </c:pt>
                <c:pt idx="2">
                  <c:v>7</c:v>
                </c:pt>
                <c:pt idx="3">
                  <c:v>16</c:v>
                </c:pt>
                <c:pt idx="4">
                  <c:v>23</c:v>
                </c:pt>
                <c:pt idx="5">
                  <c:v>8</c:v>
                </c:pt>
                <c:pt idx="6">
                  <c:v>11</c:v>
                </c:pt>
              </c:numCache>
            </c:numRef>
          </c:val>
          <c:extLst>
            <c:ext xmlns:c16="http://schemas.microsoft.com/office/drawing/2014/chart" uri="{C3380CC4-5D6E-409C-BE32-E72D297353CC}">
              <c16:uniqueId val="{00000002-FB96-4074-B5DA-3CBFDDFE1B13}"/>
            </c:ext>
          </c:extLst>
        </c:ser>
        <c:dLbls>
          <c:showLegendKey val="0"/>
          <c:showVal val="0"/>
          <c:showCatName val="0"/>
          <c:showSerName val="0"/>
          <c:showPercent val="0"/>
          <c:showBubbleSize val="0"/>
        </c:dLbls>
        <c:gapWidth val="219"/>
        <c:overlap val="-27"/>
        <c:axId val="293229392"/>
        <c:axId val="293233328"/>
      </c:barChart>
      <c:catAx>
        <c:axId val="293229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233328"/>
        <c:crosses val="autoZero"/>
        <c:auto val="1"/>
        <c:lblAlgn val="ctr"/>
        <c:lblOffset val="100"/>
        <c:noMultiLvlLbl val="0"/>
      </c:catAx>
      <c:valAx>
        <c:axId val="293233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229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Sheet1!$A$2:$A$32</c:f>
              <c:numCache>
                <c:formatCode>m/d/yyyy</c:formatCode>
                <c:ptCount val="31"/>
                <c:pt idx="0">
                  <c:v>43008</c:v>
                </c:pt>
                <c:pt idx="1">
                  <c:v>43009</c:v>
                </c:pt>
                <c:pt idx="2">
                  <c:v>43010</c:v>
                </c:pt>
                <c:pt idx="3">
                  <c:v>43011</c:v>
                </c:pt>
                <c:pt idx="4">
                  <c:v>43012</c:v>
                </c:pt>
                <c:pt idx="5">
                  <c:v>43013</c:v>
                </c:pt>
                <c:pt idx="6">
                  <c:v>43014</c:v>
                </c:pt>
                <c:pt idx="7">
                  <c:v>43015</c:v>
                </c:pt>
                <c:pt idx="8">
                  <c:v>43016</c:v>
                </c:pt>
                <c:pt idx="9">
                  <c:v>43017</c:v>
                </c:pt>
                <c:pt idx="10">
                  <c:v>43018</c:v>
                </c:pt>
                <c:pt idx="11">
                  <c:v>43019</c:v>
                </c:pt>
                <c:pt idx="12">
                  <c:v>43020</c:v>
                </c:pt>
                <c:pt idx="13">
                  <c:v>43021</c:v>
                </c:pt>
                <c:pt idx="14">
                  <c:v>43022</c:v>
                </c:pt>
                <c:pt idx="15">
                  <c:v>43023</c:v>
                </c:pt>
                <c:pt idx="16">
                  <c:v>43024</c:v>
                </c:pt>
                <c:pt idx="17">
                  <c:v>43025</c:v>
                </c:pt>
                <c:pt idx="18">
                  <c:v>43026</c:v>
                </c:pt>
                <c:pt idx="19">
                  <c:v>43027</c:v>
                </c:pt>
                <c:pt idx="20">
                  <c:v>43028</c:v>
                </c:pt>
                <c:pt idx="21">
                  <c:v>43029</c:v>
                </c:pt>
                <c:pt idx="22">
                  <c:v>43030</c:v>
                </c:pt>
                <c:pt idx="23">
                  <c:v>43031</c:v>
                </c:pt>
                <c:pt idx="24">
                  <c:v>43032</c:v>
                </c:pt>
                <c:pt idx="25">
                  <c:v>43033</c:v>
                </c:pt>
                <c:pt idx="26">
                  <c:v>43034</c:v>
                </c:pt>
                <c:pt idx="27">
                  <c:v>43035</c:v>
                </c:pt>
                <c:pt idx="28">
                  <c:v>43036</c:v>
                </c:pt>
                <c:pt idx="29">
                  <c:v>43037</c:v>
                </c:pt>
                <c:pt idx="30">
                  <c:v>43038</c:v>
                </c:pt>
              </c:numCache>
            </c:numRef>
          </c:cat>
          <c:val>
            <c:numRef>
              <c:f>Sheet1!$B$2:$B$32</c:f>
              <c:numCache>
                <c:formatCode>General</c:formatCode>
                <c:ptCount val="31"/>
                <c:pt idx="0">
                  <c:v>52</c:v>
                </c:pt>
                <c:pt idx="1">
                  <c:v>88</c:v>
                </c:pt>
                <c:pt idx="2">
                  <c:v>55</c:v>
                </c:pt>
                <c:pt idx="3">
                  <c:v>31</c:v>
                </c:pt>
                <c:pt idx="4">
                  <c:v>34</c:v>
                </c:pt>
                <c:pt idx="5">
                  <c:v>52</c:v>
                </c:pt>
                <c:pt idx="6">
                  <c:v>42</c:v>
                </c:pt>
                <c:pt idx="7">
                  <c:v>28</c:v>
                </c:pt>
                <c:pt idx="8">
                  <c:v>23</c:v>
                </c:pt>
                <c:pt idx="9">
                  <c:v>143</c:v>
                </c:pt>
                <c:pt idx="10">
                  <c:v>224</c:v>
                </c:pt>
                <c:pt idx="11">
                  <c:v>260</c:v>
                </c:pt>
                <c:pt idx="12">
                  <c:v>167</c:v>
                </c:pt>
                <c:pt idx="13">
                  <c:v>173</c:v>
                </c:pt>
                <c:pt idx="14">
                  <c:v>191</c:v>
                </c:pt>
                <c:pt idx="15">
                  <c:v>198</c:v>
                </c:pt>
                <c:pt idx="16">
                  <c:v>195</c:v>
                </c:pt>
                <c:pt idx="17">
                  <c:v>272</c:v>
                </c:pt>
                <c:pt idx="18">
                  <c:v>272</c:v>
                </c:pt>
                <c:pt idx="19">
                  <c:v>144</c:v>
                </c:pt>
                <c:pt idx="20">
                  <c:v>58</c:v>
                </c:pt>
                <c:pt idx="21">
                  <c:v>36</c:v>
                </c:pt>
                <c:pt idx="22">
                  <c:v>44</c:v>
                </c:pt>
                <c:pt idx="23">
                  <c:v>73</c:v>
                </c:pt>
                <c:pt idx="24">
                  <c:v>80</c:v>
                </c:pt>
                <c:pt idx="25">
                  <c:v>131</c:v>
                </c:pt>
                <c:pt idx="26">
                  <c:v>76</c:v>
                </c:pt>
                <c:pt idx="27">
                  <c:v>158</c:v>
                </c:pt>
                <c:pt idx="28">
                  <c:v>118</c:v>
                </c:pt>
                <c:pt idx="29">
                  <c:v>177</c:v>
                </c:pt>
                <c:pt idx="30">
                  <c:v>157</c:v>
                </c:pt>
              </c:numCache>
            </c:numRef>
          </c:val>
          <c:smooth val="0"/>
          <c:extLst>
            <c:ext xmlns:c16="http://schemas.microsoft.com/office/drawing/2014/chart" uri="{C3380CC4-5D6E-409C-BE32-E72D297353CC}">
              <c16:uniqueId val="{00000000-EE67-425A-890B-24D5595A3241}"/>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Sheet1!$A$2:$A$32</c:f>
              <c:numCache>
                <c:formatCode>m/d/yyyy</c:formatCode>
                <c:ptCount val="31"/>
                <c:pt idx="0">
                  <c:v>43008</c:v>
                </c:pt>
                <c:pt idx="1">
                  <c:v>43009</c:v>
                </c:pt>
                <c:pt idx="2">
                  <c:v>43010</c:v>
                </c:pt>
                <c:pt idx="3">
                  <c:v>43011</c:v>
                </c:pt>
                <c:pt idx="4">
                  <c:v>43012</c:v>
                </c:pt>
                <c:pt idx="5">
                  <c:v>43013</c:v>
                </c:pt>
                <c:pt idx="6">
                  <c:v>43014</c:v>
                </c:pt>
                <c:pt idx="7">
                  <c:v>43015</c:v>
                </c:pt>
                <c:pt idx="8">
                  <c:v>43016</c:v>
                </c:pt>
                <c:pt idx="9">
                  <c:v>43017</c:v>
                </c:pt>
                <c:pt idx="10">
                  <c:v>43018</c:v>
                </c:pt>
                <c:pt idx="11">
                  <c:v>43019</c:v>
                </c:pt>
                <c:pt idx="12">
                  <c:v>43020</c:v>
                </c:pt>
                <c:pt idx="13">
                  <c:v>43021</c:v>
                </c:pt>
                <c:pt idx="14">
                  <c:v>43022</c:v>
                </c:pt>
                <c:pt idx="15">
                  <c:v>43023</c:v>
                </c:pt>
                <c:pt idx="16">
                  <c:v>43024</c:v>
                </c:pt>
                <c:pt idx="17">
                  <c:v>43025</c:v>
                </c:pt>
                <c:pt idx="18">
                  <c:v>43026</c:v>
                </c:pt>
                <c:pt idx="19">
                  <c:v>43027</c:v>
                </c:pt>
                <c:pt idx="20">
                  <c:v>43028</c:v>
                </c:pt>
                <c:pt idx="21">
                  <c:v>43029</c:v>
                </c:pt>
                <c:pt idx="22">
                  <c:v>43030</c:v>
                </c:pt>
                <c:pt idx="23">
                  <c:v>43031</c:v>
                </c:pt>
                <c:pt idx="24">
                  <c:v>43032</c:v>
                </c:pt>
                <c:pt idx="25">
                  <c:v>43033</c:v>
                </c:pt>
                <c:pt idx="26">
                  <c:v>43034</c:v>
                </c:pt>
                <c:pt idx="27">
                  <c:v>43035</c:v>
                </c:pt>
                <c:pt idx="28">
                  <c:v>43036</c:v>
                </c:pt>
                <c:pt idx="29">
                  <c:v>43037</c:v>
                </c:pt>
                <c:pt idx="30">
                  <c:v>43038</c:v>
                </c:pt>
              </c:numCache>
            </c:numRef>
          </c:cat>
          <c:val>
            <c:numRef>
              <c:f>Sheet1!$C$2:$C$32</c:f>
              <c:numCache>
                <c:formatCode>General</c:formatCode>
                <c:ptCount val="31"/>
                <c:pt idx="0">
                  <c:v>145</c:v>
                </c:pt>
                <c:pt idx="1">
                  <c:v>45</c:v>
                </c:pt>
                <c:pt idx="2">
                  <c:v>37</c:v>
                </c:pt>
                <c:pt idx="3">
                  <c:v>31</c:v>
                </c:pt>
                <c:pt idx="4">
                  <c:v>74</c:v>
                </c:pt>
                <c:pt idx="5">
                  <c:v>47</c:v>
                </c:pt>
                <c:pt idx="6">
                  <c:v>203</c:v>
                </c:pt>
                <c:pt idx="7">
                  <c:v>271</c:v>
                </c:pt>
                <c:pt idx="8">
                  <c:v>121</c:v>
                </c:pt>
                <c:pt idx="9">
                  <c:v>98</c:v>
                </c:pt>
                <c:pt idx="10">
                  <c:v>108</c:v>
                </c:pt>
                <c:pt idx="11">
                  <c:v>137</c:v>
                </c:pt>
                <c:pt idx="12">
                  <c:v>175</c:v>
                </c:pt>
                <c:pt idx="13">
                  <c:v>93</c:v>
                </c:pt>
                <c:pt idx="14">
                  <c:v>74</c:v>
                </c:pt>
                <c:pt idx="15">
                  <c:v>39</c:v>
                </c:pt>
                <c:pt idx="16">
                  <c:v>40</c:v>
                </c:pt>
                <c:pt idx="17">
                  <c:v>38</c:v>
                </c:pt>
                <c:pt idx="18">
                  <c:v>58</c:v>
                </c:pt>
                <c:pt idx="19">
                  <c:v>94</c:v>
                </c:pt>
                <c:pt idx="20">
                  <c:v>350</c:v>
                </c:pt>
                <c:pt idx="21">
                  <c:v>455</c:v>
                </c:pt>
                <c:pt idx="22">
                  <c:v>258</c:v>
                </c:pt>
                <c:pt idx="23">
                  <c:v>303</c:v>
                </c:pt>
                <c:pt idx="24">
                  <c:v>2303</c:v>
                </c:pt>
                <c:pt idx="25">
                  <c:v>2710</c:v>
                </c:pt>
                <c:pt idx="26">
                  <c:v>1314</c:v>
                </c:pt>
                <c:pt idx="27">
                  <c:v>1406</c:v>
                </c:pt>
                <c:pt idx="28">
                  <c:v>1126</c:v>
                </c:pt>
                <c:pt idx="29">
                  <c:v>1060</c:v>
                </c:pt>
                <c:pt idx="30">
                  <c:v>424</c:v>
                </c:pt>
              </c:numCache>
            </c:numRef>
          </c:val>
          <c:smooth val="0"/>
          <c:extLst>
            <c:ext xmlns:c16="http://schemas.microsoft.com/office/drawing/2014/chart" uri="{C3380CC4-5D6E-409C-BE32-E72D297353CC}">
              <c16:uniqueId val="{00000001-EE67-425A-890B-24D5595A3241}"/>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Sheet1!$A$2:$A$32</c:f>
              <c:numCache>
                <c:formatCode>m/d/yyyy</c:formatCode>
                <c:ptCount val="31"/>
                <c:pt idx="0">
                  <c:v>43008</c:v>
                </c:pt>
                <c:pt idx="1">
                  <c:v>43009</c:v>
                </c:pt>
                <c:pt idx="2">
                  <c:v>43010</c:v>
                </c:pt>
                <c:pt idx="3">
                  <c:v>43011</c:v>
                </c:pt>
                <c:pt idx="4">
                  <c:v>43012</c:v>
                </c:pt>
                <c:pt idx="5">
                  <c:v>43013</c:v>
                </c:pt>
                <c:pt idx="6">
                  <c:v>43014</c:v>
                </c:pt>
                <c:pt idx="7">
                  <c:v>43015</c:v>
                </c:pt>
                <c:pt idx="8">
                  <c:v>43016</c:v>
                </c:pt>
                <c:pt idx="9">
                  <c:v>43017</c:v>
                </c:pt>
                <c:pt idx="10">
                  <c:v>43018</c:v>
                </c:pt>
                <c:pt idx="11">
                  <c:v>43019</c:v>
                </c:pt>
                <c:pt idx="12">
                  <c:v>43020</c:v>
                </c:pt>
                <c:pt idx="13">
                  <c:v>43021</c:v>
                </c:pt>
                <c:pt idx="14">
                  <c:v>43022</c:v>
                </c:pt>
                <c:pt idx="15">
                  <c:v>43023</c:v>
                </c:pt>
                <c:pt idx="16">
                  <c:v>43024</c:v>
                </c:pt>
                <c:pt idx="17">
                  <c:v>43025</c:v>
                </c:pt>
                <c:pt idx="18">
                  <c:v>43026</c:v>
                </c:pt>
                <c:pt idx="19">
                  <c:v>43027</c:v>
                </c:pt>
                <c:pt idx="20">
                  <c:v>43028</c:v>
                </c:pt>
                <c:pt idx="21">
                  <c:v>43029</c:v>
                </c:pt>
                <c:pt idx="22">
                  <c:v>43030</c:v>
                </c:pt>
                <c:pt idx="23">
                  <c:v>43031</c:v>
                </c:pt>
                <c:pt idx="24">
                  <c:v>43032</c:v>
                </c:pt>
                <c:pt idx="25">
                  <c:v>43033</c:v>
                </c:pt>
                <c:pt idx="26">
                  <c:v>43034</c:v>
                </c:pt>
                <c:pt idx="27">
                  <c:v>43035</c:v>
                </c:pt>
                <c:pt idx="28">
                  <c:v>43036</c:v>
                </c:pt>
                <c:pt idx="29">
                  <c:v>43037</c:v>
                </c:pt>
                <c:pt idx="30">
                  <c:v>43038</c:v>
                </c:pt>
              </c:numCache>
            </c:numRef>
          </c:cat>
          <c:val>
            <c:numRef>
              <c:f>Sheet1!$D$2:$D$32</c:f>
              <c:numCache>
                <c:formatCode>General</c:formatCode>
                <c:ptCount val="31"/>
                <c:pt idx="0">
                  <c:v>3</c:v>
                </c:pt>
                <c:pt idx="1">
                  <c:v>1</c:v>
                </c:pt>
                <c:pt idx="2">
                  <c:v>4</c:v>
                </c:pt>
                <c:pt idx="3">
                  <c:v>7</c:v>
                </c:pt>
                <c:pt idx="4">
                  <c:v>1</c:v>
                </c:pt>
                <c:pt idx="5">
                  <c:v>7</c:v>
                </c:pt>
                <c:pt idx="6">
                  <c:v>3</c:v>
                </c:pt>
                <c:pt idx="7">
                  <c:v>7</c:v>
                </c:pt>
                <c:pt idx="8">
                  <c:v>31</c:v>
                </c:pt>
                <c:pt idx="9">
                  <c:v>21</c:v>
                </c:pt>
                <c:pt idx="10">
                  <c:v>6</c:v>
                </c:pt>
                <c:pt idx="11">
                  <c:v>1</c:v>
                </c:pt>
                <c:pt idx="12">
                  <c:v>8</c:v>
                </c:pt>
                <c:pt idx="13">
                  <c:v>9</c:v>
                </c:pt>
                <c:pt idx="14">
                  <c:v>13</c:v>
                </c:pt>
                <c:pt idx="15">
                  <c:v>5</c:v>
                </c:pt>
                <c:pt idx="16">
                  <c:v>3</c:v>
                </c:pt>
                <c:pt idx="17">
                  <c:v>7</c:v>
                </c:pt>
                <c:pt idx="18">
                  <c:v>5</c:v>
                </c:pt>
                <c:pt idx="19">
                  <c:v>11</c:v>
                </c:pt>
                <c:pt idx="20">
                  <c:v>4</c:v>
                </c:pt>
                <c:pt idx="21">
                  <c:v>0</c:v>
                </c:pt>
                <c:pt idx="22">
                  <c:v>16</c:v>
                </c:pt>
                <c:pt idx="23">
                  <c:v>66</c:v>
                </c:pt>
                <c:pt idx="24">
                  <c:v>66</c:v>
                </c:pt>
                <c:pt idx="25">
                  <c:v>22</c:v>
                </c:pt>
                <c:pt idx="26">
                  <c:v>36</c:v>
                </c:pt>
                <c:pt idx="27">
                  <c:v>74</c:v>
                </c:pt>
                <c:pt idx="28">
                  <c:v>17</c:v>
                </c:pt>
                <c:pt idx="29">
                  <c:v>4</c:v>
                </c:pt>
                <c:pt idx="30">
                  <c:v>14</c:v>
                </c:pt>
              </c:numCache>
            </c:numRef>
          </c:val>
          <c:smooth val="0"/>
          <c:extLst>
            <c:ext xmlns:c16="http://schemas.microsoft.com/office/drawing/2014/chart" uri="{C3380CC4-5D6E-409C-BE32-E72D297353CC}">
              <c16:uniqueId val="{00000002-EE67-425A-890B-24D5595A3241}"/>
            </c:ext>
          </c:extLst>
        </c:ser>
        <c:dLbls>
          <c:showLegendKey val="0"/>
          <c:showVal val="0"/>
          <c:showCatName val="0"/>
          <c:showSerName val="0"/>
          <c:showPercent val="0"/>
          <c:showBubbleSize val="0"/>
        </c:dLbls>
        <c:smooth val="0"/>
        <c:axId val="293234312"/>
        <c:axId val="293234640"/>
      </c:lineChart>
      <c:dateAx>
        <c:axId val="293234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234640"/>
        <c:crosses val="autoZero"/>
        <c:auto val="1"/>
        <c:lblOffset val="100"/>
        <c:baseTimeUnit val="days"/>
      </c:dateAx>
      <c:valAx>
        <c:axId val="293234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234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Sheet1!$A$2:$A$32</c:f>
              <c:numCache>
                <c:formatCode>m/d/yyyy</c:formatCode>
                <c:ptCount val="31"/>
                <c:pt idx="0">
                  <c:v>43008</c:v>
                </c:pt>
                <c:pt idx="1">
                  <c:v>43009</c:v>
                </c:pt>
                <c:pt idx="2">
                  <c:v>43010</c:v>
                </c:pt>
                <c:pt idx="3">
                  <c:v>43011</c:v>
                </c:pt>
                <c:pt idx="4">
                  <c:v>43012</c:v>
                </c:pt>
                <c:pt idx="5">
                  <c:v>43013</c:v>
                </c:pt>
                <c:pt idx="6">
                  <c:v>43014</c:v>
                </c:pt>
                <c:pt idx="7">
                  <c:v>43015</c:v>
                </c:pt>
                <c:pt idx="8">
                  <c:v>43016</c:v>
                </c:pt>
                <c:pt idx="9">
                  <c:v>43017</c:v>
                </c:pt>
                <c:pt idx="10">
                  <c:v>43018</c:v>
                </c:pt>
                <c:pt idx="11">
                  <c:v>43019</c:v>
                </c:pt>
                <c:pt idx="12">
                  <c:v>43020</c:v>
                </c:pt>
                <c:pt idx="13">
                  <c:v>43021</c:v>
                </c:pt>
                <c:pt idx="14">
                  <c:v>43022</c:v>
                </c:pt>
                <c:pt idx="15">
                  <c:v>43023</c:v>
                </c:pt>
                <c:pt idx="16">
                  <c:v>43024</c:v>
                </c:pt>
                <c:pt idx="17">
                  <c:v>43025</c:v>
                </c:pt>
                <c:pt idx="18">
                  <c:v>43026</c:v>
                </c:pt>
                <c:pt idx="19">
                  <c:v>43027</c:v>
                </c:pt>
                <c:pt idx="20">
                  <c:v>43028</c:v>
                </c:pt>
                <c:pt idx="21">
                  <c:v>43029</c:v>
                </c:pt>
                <c:pt idx="22">
                  <c:v>43030</c:v>
                </c:pt>
                <c:pt idx="23">
                  <c:v>43031</c:v>
                </c:pt>
                <c:pt idx="24">
                  <c:v>43032</c:v>
                </c:pt>
                <c:pt idx="25">
                  <c:v>43033</c:v>
                </c:pt>
                <c:pt idx="26">
                  <c:v>43034</c:v>
                </c:pt>
                <c:pt idx="27">
                  <c:v>43035</c:v>
                </c:pt>
                <c:pt idx="28">
                  <c:v>43036</c:v>
                </c:pt>
                <c:pt idx="29">
                  <c:v>43037</c:v>
                </c:pt>
                <c:pt idx="30">
                  <c:v>43038</c:v>
                </c:pt>
              </c:numCache>
            </c:numRef>
          </c:cat>
          <c:val>
            <c:numRef>
              <c:f>Sheet1!$B$2:$B$32</c:f>
              <c:numCache>
                <c:formatCode>General</c:formatCode>
                <c:ptCount val="31"/>
                <c:pt idx="0">
                  <c:v>0</c:v>
                </c:pt>
                <c:pt idx="1">
                  <c:v>0</c:v>
                </c:pt>
                <c:pt idx="2">
                  <c:v>1</c:v>
                </c:pt>
                <c:pt idx="3">
                  <c:v>1</c:v>
                </c:pt>
                <c:pt idx="4">
                  <c:v>1</c:v>
                </c:pt>
                <c:pt idx="5">
                  <c:v>1</c:v>
                </c:pt>
                <c:pt idx="6">
                  <c:v>1</c:v>
                </c:pt>
                <c:pt idx="7">
                  <c:v>1</c:v>
                </c:pt>
                <c:pt idx="8">
                  <c:v>1</c:v>
                </c:pt>
                <c:pt idx="9">
                  <c:v>1</c:v>
                </c:pt>
                <c:pt idx="10">
                  <c:v>1</c:v>
                </c:pt>
                <c:pt idx="11">
                  <c:v>2</c:v>
                </c:pt>
                <c:pt idx="12">
                  <c:v>1</c:v>
                </c:pt>
                <c:pt idx="13">
                  <c:v>1</c:v>
                </c:pt>
                <c:pt idx="14">
                  <c:v>1</c:v>
                </c:pt>
                <c:pt idx="15">
                  <c:v>1</c:v>
                </c:pt>
                <c:pt idx="16">
                  <c:v>1</c:v>
                </c:pt>
                <c:pt idx="17">
                  <c:v>1</c:v>
                </c:pt>
                <c:pt idx="18">
                  <c:v>1</c:v>
                </c:pt>
                <c:pt idx="19">
                  <c:v>1</c:v>
                </c:pt>
                <c:pt idx="20">
                  <c:v>1</c:v>
                </c:pt>
                <c:pt idx="21">
                  <c:v>1</c:v>
                </c:pt>
                <c:pt idx="22">
                  <c:v>0</c:v>
                </c:pt>
                <c:pt idx="23">
                  <c:v>1</c:v>
                </c:pt>
                <c:pt idx="24">
                  <c:v>1</c:v>
                </c:pt>
                <c:pt idx="25">
                  <c:v>1</c:v>
                </c:pt>
                <c:pt idx="26">
                  <c:v>2</c:v>
                </c:pt>
                <c:pt idx="27">
                  <c:v>1</c:v>
                </c:pt>
                <c:pt idx="28">
                  <c:v>1</c:v>
                </c:pt>
                <c:pt idx="29">
                  <c:v>0</c:v>
                </c:pt>
                <c:pt idx="30">
                  <c:v>1</c:v>
                </c:pt>
              </c:numCache>
            </c:numRef>
          </c:val>
          <c:smooth val="0"/>
          <c:extLst>
            <c:ext xmlns:c16="http://schemas.microsoft.com/office/drawing/2014/chart" uri="{C3380CC4-5D6E-409C-BE32-E72D297353CC}">
              <c16:uniqueId val="{00000000-3064-4E62-9EB8-F107FF5AA394}"/>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Sheet1!$A$2:$A$32</c:f>
              <c:numCache>
                <c:formatCode>m/d/yyyy</c:formatCode>
                <c:ptCount val="31"/>
                <c:pt idx="0">
                  <c:v>43008</c:v>
                </c:pt>
                <c:pt idx="1">
                  <c:v>43009</c:v>
                </c:pt>
                <c:pt idx="2">
                  <c:v>43010</c:v>
                </c:pt>
                <c:pt idx="3">
                  <c:v>43011</c:v>
                </c:pt>
                <c:pt idx="4">
                  <c:v>43012</c:v>
                </c:pt>
                <c:pt idx="5">
                  <c:v>43013</c:v>
                </c:pt>
                <c:pt idx="6">
                  <c:v>43014</c:v>
                </c:pt>
                <c:pt idx="7">
                  <c:v>43015</c:v>
                </c:pt>
                <c:pt idx="8">
                  <c:v>43016</c:v>
                </c:pt>
                <c:pt idx="9">
                  <c:v>43017</c:v>
                </c:pt>
                <c:pt idx="10">
                  <c:v>43018</c:v>
                </c:pt>
                <c:pt idx="11">
                  <c:v>43019</c:v>
                </c:pt>
                <c:pt idx="12">
                  <c:v>43020</c:v>
                </c:pt>
                <c:pt idx="13">
                  <c:v>43021</c:v>
                </c:pt>
                <c:pt idx="14">
                  <c:v>43022</c:v>
                </c:pt>
                <c:pt idx="15">
                  <c:v>43023</c:v>
                </c:pt>
                <c:pt idx="16">
                  <c:v>43024</c:v>
                </c:pt>
                <c:pt idx="17">
                  <c:v>43025</c:v>
                </c:pt>
                <c:pt idx="18">
                  <c:v>43026</c:v>
                </c:pt>
                <c:pt idx="19">
                  <c:v>43027</c:v>
                </c:pt>
                <c:pt idx="20">
                  <c:v>43028</c:v>
                </c:pt>
                <c:pt idx="21">
                  <c:v>43029</c:v>
                </c:pt>
                <c:pt idx="22">
                  <c:v>43030</c:v>
                </c:pt>
                <c:pt idx="23">
                  <c:v>43031</c:v>
                </c:pt>
                <c:pt idx="24">
                  <c:v>43032</c:v>
                </c:pt>
                <c:pt idx="25">
                  <c:v>43033</c:v>
                </c:pt>
                <c:pt idx="26">
                  <c:v>43034</c:v>
                </c:pt>
                <c:pt idx="27">
                  <c:v>43035</c:v>
                </c:pt>
                <c:pt idx="28">
                  <c:v>43036</c:v>
                </c:pt>
                <c:pt idx="29">
                  <c:v>43037</c:v>
                </c:pt>
                <c:pt idx="30">
                  <c:v>43038</c:v>
                </c:pt>
              </c:numCache>
            </c:numRef>
          </c:cat>
          <c:val>
            <c:numRef>
              <c:f>Sheet1!$C$2:$C$32</c:f>
              <c:numCache>
                <c:formatCode>General</c:formatCode>
                <c:ptCount val="31"/>
                <c:pt idx="0">
                  <c:v>0</c:v>
                </c:pt>
                <c:pt idx="1">
                  <c:v>0</c:v>
                </c:pt>
                <c:pt idx="2">
                  <c:v>2</c:v>
                </c:pt>
                <c:pt idx="3">
                  <c:v>1</c:v>
                </c:pt>
                <c:pt idx="4">
                  <c:v>1</c:v>
                </c:pt>
                <c:pt idx="5">
                  <c:v>2</c:v>
                </c:pt>
                <c:pt idx="6">
                  <c:v>1</c:v>
                </c:pt>
                <c:pt idx="7">
                  <c:v>0</c:v>
                </c:pt>
                <c:pt idx="8">
                  <c:v>0</c:v>
                </c:pt>
                <c:pt idx="9">
                  <c:v>1</c:v>
                </c:pt>
                <c:pt idx="10">
                  <c:v>1</c:v>
                </c:pt>
                <c:pt idx="11">
                  <c:v>1</c:v>
                </c:pt>
                <c:pt idx="12">
                  <c:v>1</c:v>
                </c:pt>
                <c:pt idx="13">
                  <c:v>1</c:v>
                </c:pt>
                <c:pt idx="14">
                  <c:v>0</c:v>
                </c:pt>
                <c:pt idx="15">
                  <c:v>1</c:v>
                </c:pt>
                <c:pt idx="16">
                  <c:v>0</c:v>
                </c:pt>
                <c:pt idx="17">
                  <c:v>1</c:v>
                </c:pt>
                <c:pt idx="18">
                  <c:v>1</c:v>
                </c:pt>
                <c:pt idx="19">
                  <c:v>1</c:v>
                </c:pt>
                <c:pt idx="20">
                  <c:v>1</c:v>
                </c:pt>
                <c:pt idx="21">
                  <c:v>0</c:v>
                </c:pt>
                <c:pt idx="22">
                  <c:v>0</c:v>
                </c:pt>
                <c:pt idx="23">
                  <c:v>1</c:v>
                </c:pt>
                <c:pt idx="24">
                  <c:v>1</c:v>
                </c:pt>
                <c:pt idx="25">
                  <c:v>1</c:v>
                </c:pt>
                <c:pt idx="26">
                  <c:v>1</c:v>
                </c:pt>
                <c:pt idx="27">
                  <c:v>2</c:v>
                </c:pt>
                <c:pt idx="28">
                  <c:v>0</c:v>
                </c:pt>
                <c:pt idx="29">
                  <c:v>0</c:v>
                </c:pt>
                <c:pt idx="30">
                  <c:v>1</c:v>
                </c:pt>
              </c:numCache>
            </c:numRef>
          </c:val>
          <c:smooth val="0"/>
          <c:extLst>
            <c:ext xmlns:c16="http://schemas.microsoft.com/office/drawing/2014/chart" uri="{C3380CC4-5D6E-409C-BE32-E72D297353CC}">
              <c16:uniqueId val="{00000001-3064-4E62-9EB8-F107FF5AA394}"/>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Sheet1!$A$2:$A$32</c:f>
              <c:numCache>
                <c:formatCode>m/d/yyyy</c:formatCode>
                <c:ptCount val="31"/>
                <c:pt idx="0">
                  <c:v>43008</c:v>
                </c:pt>
                <c:pt idx="1">
                  <c:v>43009</c:v>
                </c:pt>
                <c:pt idx="2">
                  <c:v>43010</c:v>
                </c:pt>
                <c:pt idx="3">
                  <c:v>43011</c:v>
                </c:pt>
                <c:pt idx="4">
                  <c:v>43012</c:v>
                </c:pt>
                <c:pt idx="5">
                  <c:v>43013</c:v>
                </c:pt>
                <c:pt idx="6">
                  <c:v>43014</c:v>
                </c:pt>
                <c:pt idx="7">
                  <c:v>43015</c:v>
                </c:pt>
                <c:pt idx="8">
                  <c:v>43016</c:v>
                </c:pt>
                <c:pt idx="9">
                  <c:v>43017</c:v>
                </c:pt>
                <c:pt idx="10">
                  <c:v>43018</c:v>
                </c:pt>
                <c:pt idx="11">
                  <c:v>43019</c:v>
                </c:pt>
                <c:pt idx="12">
                  <c:v>43020</c:v>
                </c:pt>
                <c:pt idx="13">
                  <c:v>43021</c:v>
                </c:pt>
                <c:pt idx="14">
                  <c:v>43022</c:v>
                </c:pt>
                <c:pt idx="15">
                  <c:v>43023</c:v>
                </c:pt>
                <c:pt idx="16">
                  <c:v>43024</c:v>
                </c:pt>
                <c:pt idx="17">
                  <c:v>43025</c:v>
                </c:pt>
                <c:pt idx="18">
                  <c:v>43026</c:v>
                </c:pt>
                <c:pt idx="19">
                  <c:v>43027</c:v>
                </c:pt>
                <c:pt idx="20">
                  <c:v>43028</c:v>
                </c:pt>
                <c:pt idx="21">
                  <c:v>43029</c:v>
                </c:pt>
                <c:pt idx="22">
                  <c:v>43030</c:v>
                </c:pt>
                <c:pt idx="23">
                  <c:v>43031</c:v>
                </c:pt>
                <c:pt idx="24">
                  <c:v>43032</c:v>
                </c:pt>
                <c:pt idx="25">
                  <c:v>43033</c:v>
                </c:pt>
                <c:pt idx="26">
                  <c:v>43034</c:v>
                </c:pt>
                <c:pt idx="27">
                  <c:v>43035</c:v>
                </c:pt>
                <c:pt idx="28">
                  <c:v>43036</c:v>
                </c:pt>
                <c:pt idx="29">
                  <c:v>43037</c:v>
                </c:pt>
                <c:pt idx="30">
                  <c:v>43038</c:v>
                </c:pt>
              </c:numCache>
            </c:numRef>
          </c:cat>
          <c:val>
            <c:numRef>
              <c:f>Sheet1!$D$2:$D$32</c:f>
              <c:numCache>
                <c:formatCode>General</c:formatCode>
                <c:ptCount val="31"/>
                <c:pt idx="0">
                  <c:v>1</c:v>
                </c:pt>
                <c:pt idx="1">
                  <c:v>1</c:v>
                </c:pt>
                <c:pt idx="2">
                  <c:v>1</c:v>
                </c:pt>
                <c:pt idx="3">
                  <c:v>1</c:v>
                </c:pt>
                <c:pt idx="4">
                  <c:v>1</c:v>
                </c:pt>
                <c:pt idx="5">
                  <c:v>1</c:v>
                </c:pt>
                <c:pt idx="6">
                  <c:v>1</c:v>
                </c:pt>
                <c:pt idx="7">
                  <c:v>0</c:v>
                </c:pt>
                <c:pt idx="8">
                  <c:v>1</c:v>
                </c:pt>
                <c:pt idx="9">
                  <c:v>0</c:v>
                </c:pt>
                <c:pt idx="10">
                  <c:v>1</c:v>
                </c:pt>
                <c:pt idx="11">
                  <c:v>0</c:v>
                </c:pt>
                <c:pt idx="12">
                  <c:v>1</c:v>
                </c:pt>
                <c:pt idx="13">
                  <c:v>0</c:v>
                </c:pt>
                <c:pt idx="14">
                  <c:v>1</c:v>
                </c:pt>
                <c:pt idx="15">
                  <c:v>1</c:v>
                </c:pt>
                <c:pt idx="16">
                  <c:v>0</c:v>
                </c:pt>
                <c:pt idx="17">
                  <c:v>1</c:v>
                </c:pt>
                <c:pt idx="18">
                  <c:v>0</c:v>
                </c:pt>
                <c:pt idx="19">
                  <c:v>1</c:v>
                </c:pt>
                <c:pt idx="20">
                  <c:v>0</c:v>
                </c:pt>
                <c:pt idx="21">
                  <c:v>0</c:v>
                </c:pt>
                <c:pt idx="22">
                  <c:v>3</c:v>
                </c:pt>
                <c:pt idx="23">
                  <c:v>1</c:v>
                </c:pt>
                <c:pt idx="24">
                  <c:v>1</c:v>
                </c:pt>
                <c:pt idx="25">
                  <c:v>1</c:v>
                </c:pt>
                <c:pt idx="26">
                  <c:v>1</c:v>
                </c:pt>
                <c:pt idx="27">
                  <c:v>0</c:v>
                </c:pt>
                <c:pt idx="28">
                  <c:v>1</c:v>
                </c:pt>
                <c:pt idx="29">
                  <c:v>1</c:v>
                </c:pt>
                <c:pt idx="30">
                  <c:v>0</c:v>
                </c:pt>
              </c:numCache>
            </c:numRef>
          </c:val>
          <c:smooth val="0"/>
          <c:extLst>
            <c:ext xmlns:c16="http://schemas.microsoft.com/office/drawing/2014/chart" uri="{C3380CC4-5D6E-409C-BE32-E72D297353CC}">
              <c16:uniqueId val="{00000002-3064-4E62-9EB8-F107FF5AA394}"/>
            </c:ext>
          </c:extLst>
        </c:ser>
        <c:dLbls>
          <c:showLegendKey val="0"/>
          <c:showVal val="0"/>
          <c:showCatName val="0"/>
          <c:showSerName val="0"/>
          <c:showPercent val="0"/>
          <c:showBubbleSize val="0"/>
        </c:dLbls>
        <c:smooth val="0"/>
        <c:axId val="367870752"/>
        <c:axId val="367876984"/>
      </c:lineChart>
      <c:dateAx>
        <c:axId val="367870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876984"/>
        <c:crosses val="autoZero"/>
        <c:auto val="1"/>
        <c:lblOffset val="100"/>
        <c:baseTimeUnit val="days"/>
      </c:dateAx>
      <c:valAx>
        <c:axId val="367876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87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4</c:v>
                </c:pt>
                <c:pt idx="2">
                  <c:v>5</c:v>
                </c:pt>
                <c:pt idx="3">
                  <c:v>5</c:v>
                </c:pt>
                <c:pt idx="4">
                  <c:v>4</c:v>
                </c:pt>
                <c:pt idx="5">
                  <c:v>4</c:v>
                </c:pt>
                <c:pt idx="6">
                  <c:v>2</c:v>
                </c:pt>
              </c:numCache>
            </c:numRef>
          </c:val>
          <c:extLst>
            <c:ext xmlns:c16="http://schemas.microsoft.com/office/drawing/2014/chart" uri="{C3380CC4-5D6E-409C-BE32-E72D297353CC}">
              <c16:uniqueId val="{00000000-60AC-4A63-8974-FE2FB18023C6}"/>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4</c:v>
                </c:pt>
                <c:pt idx="2">
                  <c:v>4</c:v>
                </c:pt>
                <c:pt idx="3">
                  <c:v>5</c:v>
                </c:pt>
                <c:pt idx="4">
                  <c:v>5</c:v>
                </c:pt>
                <c:pt idx="5">
                  <c:v>0</c:v>
                </c:pt>
                <c:pt idx="6">
                  <c:v>1</c:v>
                </c:pt>
              </c:numCache>
            </c:numRef>
          </c:val>
          <c:extLst>
            <c:ext xmlns:c16="http://schemas.microsoft.com/office/drawing/2014/chart" uri="{C3380CC4-5D6E-409C-BE32-E72D297353CC}">
              <c16:uniqueId val="{00000001-60AC-4A63-8974-FE2FB18023C6}"/>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4</c:v>
                </c:pt>
                <c:pt idx="2">
                  <c:v>2</c:v>
                </c:pt>
                <c:pt idx="3">
                  <c:v>4</c:v>
                </c:pt>
                <c:pt idx="4">
                  <c:v>1</c:v>
                </c:pt>
                <c:pt idx="5">
                  <c:v>3</c:v>
                </c:pt>
                <c:pt idx="6">
                  <c:v>7</c:v>
                </c:pt>
              </c:numCache>
            </c:numRef>
          </c:val>
          <c:extLst>
            <c:ext xmlns:c16="http://schemas.microsoft.com/office/drawing/2014/chart" uri="{C3380CC4-5D6E-409C-BE32-E72D297353CC}">
              <c16:uniqueId val="{00000002-60AC-4A63-8974-FE2FB18023C6}"/>
            </c:ext>
          </c:extLst>
        </c:ser>
        <c:dLbls>
          <c:showLegendKey val="0"/>
          <c:showVal val="0"/>
          <c:showCatName val="0"/>
          <c:showSerName val="0"/>
          <c:showPercent val="0"/>
          <c:showBubbleSize val="0"/>
        </c:dLbls>
        <c:gapWidth val="219"/>
        <c:overlap val="-27"/>
        <c:axId val="367902240"/>
        <c:axId val="367901912"/>
      </c:barChart>
      <c:catAx>
        <c:axId val="367902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901912"/>
        <c:crosses val="autoZero"/>
        <c:auto val="1"/>
        <c:lblAlgn val="ctr"/>
        <c:lblOffset val="100"/>
        <c:noMultiLvlLbl val="0"/>
      </c:catAx>
      <c:valAx>
        <c:axId val="367901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902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0.47545513654096</c:v>
                </c:pt>
                <c:pt idx="1">
                  <c:v>1.2563664932812999</c:v>
                </c:pt>
                <c:pt idx="2">
                  <c:v>0.60386866059818001</c:v>
                </c:pt>
                <c:pt idx="3">
                  <c:v>0.57596445600347002</c:v>
                </c:pt>
                <c:pt idx="4">
                  <c:v>0.23738892501084</c:v>
                </c:pt>
                <c:pt idx="5">
                  <c:v>0.40467869527525002</c:v>
                </c:pt>
                <c:pt idx="6">
                  <c:v>0.66103164282617999</c:v>
                </c:pt>
              </c:numCache>
            </c:numRef>
          </c:val>
          <c:extLst>
            <c:ext xmlns:c16="http://schemas.microsoft.com/office/drawing/2014/chart" uri="{C3380CC4-5D6E-409C-BE32-E72D297353CC}">
              <c16:uniqueId val="{00000000-E37B-4749-A48F-1C5D26504A6B}"/>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0.61980415731710004</c:v>
                </c:pt>
                <c:pt idx="1">
                  <c:v>1.0248628908335</c:v>
                </c:pt>
                <c:pt idx="2">
                  <c:v>0.75016234496859002</c:v>
                </c:pt>
                <c:pt idx="3">
                  <c:v>3.5961500131805</c:v>
                </c:pt>
                <c:pt idx="4">
                  <c:v>1.1112754206502999</c:v>
                </c:pt>
                <c:pt idx="6">
                  <c:v>0.21474542380073999</c:v>
                </c:pt>
              </c:numCache>
            </c:numRef>
          </c:val>
          <c:extLst>
            <c:ext xmlns:c16="http://schemas.microsoft.com/office/drawing/2014/chart" uri="{C3380CC4-5D6E-409C-BE32-E72D297353CC}">
              <c16:uniqueId val="{00000001-E37B-4749-A48F-1C5D26504A6B}"/>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6.3369090186730004</c:v>
                </c:pt>
                <c:pt idx="1">
                  <c:v>2.5079459674215001</c:v>
                </c:pt>
                <c:pt idx="2">
                  <c:v>1.6239570917759001</c:v>
                </c:pt>
                <c:pt idx="3">
                  <c:v>3.2503972983710998</c:v>
                </c:pt>
                <c:pt idx="4">
                  <c:v>1.7878426698451</c:v>
                </c:pt>
                <c:pt idx="5">
                  <c:v>2.4003443252548999</c:v>
                </c:pt>
                <c:pt idx="6">
                  <c:v>4.0226460071514003</c:v>
                </c:pt>
              </c:numCache>
            </c:numRef>
          </c:val>
          <c:extLst>
            <c:ext xmlns:c16="http://schemas.microsoft.com/office/drawing/2014/chart" uri="{C3380CC4-5D6E-409C-BE32-E72D297353CC}">
              <c16:uniqueId val="{00000002-E37B-4749-A48F-1C5D26504A6B}"/>
            </c:ext>
          </c:extLst>
        </c:ser>
        <c:dLbls>
          <c:showLegendKey val="0"/>
          <c:showVal val="0"/>
          <c:showCatName val="0"/>
          <c:showSerName val="0"/>
          <c:showPercent val="0"/>
          <c:showBubbleSize val="0"/>
        </c:dLbls>
        <c:gapWidth val="219"/>
        <c:overlap val="-27"/>
        <c:axId val="230239736"/>
        <c:axId val="230240392"/>
      </c:barChart>
      <c:catAx>
        <c:axId val="230239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240392"/>
        <c:crosses val="autoZero"/>
        <c:auto val="1"/>
        <c:lblAlgn val="ctr"/>
        <c:lblOffset val="100"/>
        <c:noMultiLvlLbl val="0"/>
      </c:catAx>
      <c:valAx>
        <c:axId val="230240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239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Sheet1!$B$2:$B$4</c:f>
              <c:numCache>
                <c:formatCode>General</c:formatCode>
                <c:ptCount val="3"/>
                <c:pt idx="0">
                  <c:v>1</c:v>
                </c:pt>
                <c:pt idx="1">
                  <c:v>0</c:v>
                </c:pt>
                <c:pt idx="2">
                  <c:v>0</c:v>
                </c:pt>
              </c:numCache>
            </c:numRef>
          </c:val>
          <c:extLst>
            <c:ext xmlns:c16="http://schemas.microsoft.com/office/drawing/2014/chart" uri="{C3380CC4-5D6E-409C-BE32-E72D297353CC}">
              <c16:uniqueId val="{00000000-5F9A-4C1D-BD72-B6B064990D2F}"/>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Sheet1!$C$2:$C$4</c:f>
              <c:numCache>
                <c:formatCode>General</c:formatCode>
                <c:ptCount val="3"/>
                <c:pt idx="0">
                  <c:v>13</c:v>
                </c:pt>
                <c:pt idx="1">
                  <c:v>5</c:v>
                </c:pt>
                <c:pt idx="2">
                  <c:v>10</c:v>
                </c:pt>
              </c:numCache>
            </c:numRef>
          </c:val>
          <c:extLst>
            <c:ext xmlns:c16="http://schemas.microsoft.com/office/drawing/2014/chart" uri="{C3380CC4-5D6E-409C-BE32-E72D297353CC}">
              <c16:uniqueId val="{00000001-5F9A-4C1D-BD72-B6B064990D2F}"/>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Sheet1!$D$2:$D$4</c:f>
              <c:numCache>
                <c:formatCode>General</c:formatCode>
                <c:ptCount val="3"/>
                <c:pt idx="0">
                  <c:v>15</c:v>
                </c:pt>
                <c:pt idx="1">
                  <c:v>18</c:v>
                </c:pt>
                <c:pt idx="2">
                  <c:v>11</c:v>
                </c:pt>
              </c:numCache>
            </c:numRef>
          </c:val>
          <c:extLst>
            <c:ext xmlns:c16="http://schemas.microsoft.com/office/drawing/2014/chart" uri="{C3380CC4-5D6E-409C-BE32-E72D297353CC}">
              <c16:uniqueId val="{00000002-5F9A-4C1D-BD72-B6B064990D2F}"/>
            </c:ext>
          </c:extLst>
        </c:ser>
        <c:ser>
          <c:idx val="3"/>
          <c:order val="3"/>
          <c:tx>
            <c:strRef>
              <c:f>Sheet1!$E$1</c:f>
              <c:strCache>
                <c:ptCount val="1"/>
                <c:pt idx="0">
                  <c:v>Link</c:v>
                </c:pt>
              </c:strCache>
            </c:strRef>
          </c:tx>
          <c:spPr>
            <a:solidFill>
              <a:schemeClr val="accent4"/>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Sheet1!$E$2:$E$4</c:f>
              <c:numCache>
                <c:formatCode>General</c:formatCode>
                <c:ptCount val="3"/>
                <c:pt idx="0">
                  <c:v>0</c:v>
                </c:pt>
                <c:pt idx="1">
                  <c:v>0</c:v>
                </c:pt>
                <c:pt idx="2">
                  <c:v>2</c:v>
                </c:pt>
              </c:numCache>
            </c:numRef>
          </c:val>
          <c:extLst>
            <c:ext xmlns:c16="http://schemas.microsoft.com/office/drawing/2014/chart" uri="{C3380CC4-5D6E-409C-BE32-E72D297353CC}">
              <c16:uniqueId val="{00000003-5F9A-4C1D-BD72-B6B064990D2F}"/>
            </c:ext>
          </c:extLst>
        </c:ser>
        <c:ser>
          <c:idx val="4"/>
          <c:order val="4"/>
          <c:tx>
            <c:strRef>
              <c:f>Sheet1!$F$1</c:f>
              <c:strCache>
                <c:ptCount val="1"/>
                <c:pt idx="0">
                  <c:v>Live Video</c:v>
                </c:pt>
              </c:strCache>
            </c:strRef>
          </c:tx>
          <c:spPr>
            <a:solidFill>
              <a:schemeClr val="accent5"/>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Sheet1!$F$2:$F$4</c:f>
              <c:numCache>
                <c:formatCode>General</c:formatCode>
                <c:ptCount val="3"/>
                <c:pt idx="0">
                  <c:v>0</c:v>
                </c:pt>
                <c:pt idx="1">
                  <c:v>1</c:v>
                </c:pt>
                <c:pt idx="2">
                  <c:v>0</c:v>
                </c:pt>
              </c:numCache>
            </c:numRef>
          </c:val>
          <c:extLst>
            <c:ext xmlns:c16="http://schemas.microsoft.com/office/drawing/2014/chart" uri="{C3380CC4-5D6E-409C-BE32-E72D297353CC}">
              <c16:uniqueId val="{00000004-5F9A-4C1D-BD72-B6B064990D2F}"/>
            </c:ext>
          </c:extLst>
        </c:ser>
        <c:dLbls>
          <c:showLegendKey val="0"/>
          <c:showVal val="0"/>
          <c:showCatName val="0"/>
          <c:showSerName val="0"/>
          <c:showPercent val="0"/>
          <c:showBubbleSize val="0"/>
        </c:dLbls>
        <c:gapWidth val="150"/>
        <c:overlap val="100"/>
        <c:axId val="291428616"/>
        <c:axId val="291432552"/>
      </c:barChart>
      <c:catAx>
        <c:axId val="291428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32552"/>
        <c:crosses val="autoZero"/>
        <c:auto val="1"/>
        <c:lblAlgn val="ctr"/>
        <c:lblOffset val="100"/>
        <c:noMultiLvlLbl val="0"/>
      </c:catAx>
      <c:valAx>
        <c:axId val="2914325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28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0.64267584387900001</c:v>
                </c:pt>
                <c:pt idx="11">
                  <c:v>0.45294420507818001</c:v>
                </c:pt>
                <c:pt idx="12">
                  <c:v>0.45016665311762999</c:v>
                </c:pt>
                <c:pt idx="13">
                  <c:v>0.54783260620184004</c:v>
                </c:pt>
                <c:pt idx="14">
                  <c:v>0</c:v>
                </c:pt>
                <c:pt idx="15">
                  <c:v>0.67609679429856995</c:v>
                </c:pt>
                <c:pt idx="16">
                  <c:v>0.43627889331490999</c:v>
                </c:pt>
                <c:pt idx="17">
                  <c:v>1.442520481623</c:v>
                </c:pt>
                <c:pt idx="18">
                  <c:v>0.21678454326207</c:v>
                </c:pt>
                <c:pt idx="19">
                  <c:v>0.52570251741051</c:v>
                </c:pt>
                <c:pt idx="20">
                  <c:v>0</c:v>
                </c:pt>
                <c:pt idx="21">
                  <c:v>0</c:v>
                </c:pt>
                <c:pt idx="22">
                  <c:v>0</c:v>
                </c:pt>
                <c:pt idx="23">
                  <c:v>0</c:v>
                </c:pt>
              </c:numCache>
            </c:numRef>
          </c:val>
          <c:smooth val="0"/>
          <c:extLst>
            <c:ext xmlns:c16="http://schemas.microsoft.com/office/drawing/2014/chart" uri="{C3380CC4-5D6E-409C-BE32-E72D297353CC}">
              <c16:uniqueId val="{00000000-D1DE-4E38-8D94-A5B7BDC9FD46}"/>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1.0569916194469999</c:v>
                </c:pt>
                <c:pt idx="14">
                  <c:v>5.1453894095021997E-3</c:v>
                </c:pt>
                <c:pt idx="15">
                  <c:v>0</c:v>
                </c:pt>
                <c:pt idx="16">
                  <c:v>0</c:v>
                </c:pt>
                <c:pt idx="17">
                  <c:v>0</c:v>
                </c:pt>
                <c:pt idx="18">
                  <c:v>0.35020806668424997</c:v>
                </c:pt>
                <c:pt idx="19">
                  <c:v>1.7482666469427</c:v>
                </c:pt>
                <c:pt idx="20">
                  <c:v>0</c:v>
                </c:pt>
                <c:pt idx="21">
                  <c:v>0</c:v>
                </c:pt>
                <c:pt idx="22">
                  <c:v>0</c:v>
                </c:pt>
                <c:pt idx="23">
                  <c:v>0</c:v>
                </c:pt>
              </c:numCache>
            </c:numRef>
          </c:val>
          <c:smooth val="0"/>
          <c:extLst>
            <c:ext xmlns:c16="http://schemas.microsoft.com/office/drawing/2014/chart" uri="{C3380CC4-5D6E-409C-BE32-E72D297353CC}">
              <c16:uniqueId val="{00000001-D1DE-4E38-8D94-A5B7BDC9FD46}"/>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3.2416145160755998</c:v>
                </c:pt>
                <c:pt idx="12">
                  <c:v>0</c:v>
                </c:pt>
                <c:pt idx="13">
                  <c:v>4.6687195788219</c:v>
                </c:pt>
                <c:pt idx="14">
                  <c:v>7.9666236217344002</c:v>
                </c:pt>
                <c:pt idx="15">
                  <c:v>1.9608622231052</c:v>
                </c:pt>
                <c:pt idx="16">
                  <c:v>1.7515976292176001</c:v>
                </c:pt>
                <c:pt idx="17">
                  <c:v>5.3044601172146999</c:v>
                </c:pt>
                <c:pt idx="18">
                  <c:v>0</c:v>
                </c:pt>
                <c:pt idx="19">
                  <c:v>3.6753749875831998</c:v>
                </c:pt>
                <c:pt idx="20">
                  <c:v>1.7482864805800999</c:v>
                </c:pt>
                <c:pt idx="21">
                  <c:v>1.3211483063475</c:v>
                </c:pt>
                <c:pt idx="22">
                  <c:v>0</c:v>
                </c:pt>
                <c:pt idx="23">
                  <c:v>5.0064567398430997</c:v>
                </c:pt>
              </c:numCache>
            </c:numRef>
          </c:val>
          <c:smooth val="0"/>
          <c:extLst>
            <c:ext xmlns:c16="http://schemas.microsoft.com/office/drawing/2014/chart" uri="{C3380CC4-5D6E-409C-BE32-E72D297353CC}">
              <c16:uniqueId val="{00000002-D1DE-4E38-8D94-A5B7BDC9FD46}"/>
            </c:ext>
          </c:extLst>
        </c:ser>
        <c:dLbls>
          <c:showLegendKey val="0"/>
          <c:showVal val="0"/>
          <c:showCatName val="0"/>
          <c:showSerName val="0"/>
          <c:showPercent val="0"/>
          <c:showBubbleSize val="0"/>
        </c:dLbls>
        <c:smooth val="0"/>
        <c:axId val="291430256"/>
        <c:axId val="291436816"/>
      </c:lineChart>
      <c:catAx>
        <c:axId val="291430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36816"/>
        <c:crosses val="autoZero"/>
        <c:auto val="1"/>
        <c:lblAlgn val="ctr"/>
        <c:lblOffset val="100"/>
        <c:noMultiLvlLbl val="0"/>
      </c:catAx>
      <c:valAx>
        <c:axId val="291436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30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10</c:v>
                </c:pt>
                <c:pt idx="12">
                  <c:v>4</c:v>
                </c:pt>
                <c:pt idx="13">
                  <c:v>3</c:v>
                </c:pt>
                <c:pt idx="14">
                  <c:v>0</c:v>
                </c:pt>
                <c:pt idx="15">
                  <c:v>2</c:v>
                </c:pt>
                <c:pt idx="16">
                  <c:v>2</c:v>
                </c:pt>
                <c:pt idx="17">
                  <c:v>3</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0-2F76-4B7F-B8D2-62217BE87C6E}"/>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5</c:v>
                </c:pt>
                <c:pt idx="14">
                  <c:v>1</c:v>
                </c:pt>
                <c:pt idx="15">
                  <c:v>0</c:v>
                </c:pt>
                <c:pt idx="16">
                  <c:v>0</c:v>
                </c:pt>
                <c:pt idx="17">
                  <c:v>0</c:v>
                </c:pt>
                <c:pt idx="18">
                  <c:v>2</c:v>
                </c:pt>
                <c:pt idx="19">
                  <c:v>16</c:v>
                </c:pt>
                <c:pt idx="20">
                  <c:v>0</c:v>
                </c:pt>
                <c:pt idx="21">
                  <c:v>0</c:v>
                </c:pt>
                <c:pt idx="22">
                  <c:v>0</c:v>
                </c:pt>
                <c:pt idx="23">
                  <c:v>0</c:v>
                </c:pt>
              </c:numCache>
            </c:numRef>
          </c:val>
          <c:smooth val="0"/>
          <c:extLst>
            <c:ext xmlns:c16="http://schemas.microsoft.com/office/drawing/2014/chart" uri="{C3380CC4-5D6E-409C-BE32-E72D297353CC}">
              <c16:uniqueId val="{00000001-2F76-4B7F-B8D2-62217BE87C6E}"/>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c:v>
                </c:pt>
                <c:pt idx="12">
                  <c:v>0</c:v>
                </c:pt>
                <c:pt idx="13">
                  <c:v>1</c:v>
                </c:pt>
                <c:pt idx="14">
                  <c:v>1</c:v>
                </c:pt>
                <c:pt idx="15">
                  <c:v>5</c:v>
                </c:pt>
                <c:pt idx="16">
                  <c:v>3</c:v>
                </c:pt>
                <c:pt idx="17">
                  <c:v>3</c:v>
                </c:pt>
                <c:pt idx="18">
                  <c:v>0</c:v>
                </c:pt>
                <c:pt idx="19">
                  <c:v>4</c:v>
                </c:pt>
                <c:pt idx="20">
                  <c:v>1</c:v>
                </c:pt>
                <c:pt idx="21">
                  <c:v>1</c:v>
                </c:pt>
                <c:pt idx="22">
                  <c:v>0</c:v>
                </c:pt>
                <c:pt idx="23">
                  <c:v>1</c:v>
                </c:pt>
              </c:numCache>
            </c:numRef>
          </c:val>
          <c:smooth val="0"/>
          <c:extLst>
            <c:ext xmlns:c16="http://schemas.microsoft.com/office/drawing/2014/chart" uri="{C3380CC4-5D6E-409C-BE32-E72D297353CC}">
              <c16:uniqueId val="{00000002-2F76-4B7F-B8D2-62217BE87C6E}"/>
            </c:ext>
          </c:extLst>
        </c:ser>
        <c:dLbls>
          <c:showLegendKey val="0"/>
          <c:showVal val="0"/>
          <c:showCatName val="0"/>
          <c:showSerName val="0"/>
          <c:showPercent val="0"/>
          <c:showBubbleSize val="0"/>
        </c:dLbls>
        <c:smooth val="0"/>
        <c:axId val="291428944"/>
        <c:axId val="291437144"/>
      </c:lineChart>
      <c:catAx>
        <c:axId val="291428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37144"/>
        <c:crosses val="autoZero"/>
        <c:auto val="1"/>
        <c:lblAlgn val="ctr"/>
        <c:lblOffset val="100"/>
        <c:noMultiLvlLbl val="0"/>
      </c:catAx>
      <c:valAx>
        <c:axId val="291437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28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0.38126772320508001</c:v>
                </c:pt>
                <c:pt idx="3">
                  <c:v>0</c:v>
                </c:pt>
                <c:pt idx="4">
                  <c:v>0.78526610609896996</c:v>
                </c:pt>
                <c:pt idx="5">
                  <c:v>0</c:v>
                </c:pt>
                <c:pt idx="6">
                  <c:v>0.51689225194500998</c:v>
                </c:pt>
              </c:numCache>
            </c:numRef>
          </c:val>
          <c:extLst>
            <c:ext xmlns:c16="http://schemas.microsoft.com/office/drawing/2014/chart" uri="{C3380CC4-5D6E-409C-BE32-E72D297353CC}">
              <c16:uniqueId val="{00000000-9046-4F11-B70C-DB004C8392B9}"/>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c:v>
                </c:pt>
                <c:pt idx="2">
                  <c:v>0.62278737855919997</c:v>
                </c:pt>
                <c:pt idx="3">
                  <c:v>0</c:v>
                </c:pt>
                <c:pt idx="4">
                  <c:v>1.6693367196258</c:v>
                </c:pt>
                <c:pt idx="5">
                  <c:v>0</c:v>
                </c:pt>
                <c:pt idx="6">
                  <c:v>0</c:v>
                </c:pt>
              </c:numCache>
            </c:numRef>
          </c:val>
          <c:extLst>
            <c:ext xmlns:c16="http://schemas.microsoft.com/office/drawing/2014/chart" uri="{C3380CC4-5D6E-409C-BE32-E72D297353CC}">
              <c16:uniqueId val="{00000001-9046-4F11-B70C-DB004C8392B9}"/>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0</c:v>
                </c:pt>
                <c:pt idx="1">
                  <c:v>1.6655245694539</c:v>
                </c:pt>
                <c:pt idx="2">
                  <c:v>4.3107069927086004</c:v>
                </c:pt>
                <c:pt idx="3">
                  <c:v>0</c:v>
                </c:pt>
                <c:pt idx="4">
                  <c:v>2.7502157821697</c:v>
                </c:pt>
                <c:pt idx="5">
                  <c:v>0</c:v>
                </c:pt>
                <c:pt idx="6">
                  <c:v>0</c:v>
                </c:pt>
              </c:numCache>
            </c:numRef>
          </c:val>
          <c:extLst>
            <c:ext xmlns:c16="http://schemas.microsoft.com/office/drawing/2014/chart" uri="{C3380CC4-5D6E-409C-BE32-E72D297353CC}">
              <c16:uniqueId val="{00000002-9046-4F11-B70C-DB004C8392B9}"/>
            </c:ext>
          </c:extLst>
        </c:ser>
        <c:dLbls>
          <c:showLegendKey val="0"/>
          <c:showVal val="0"/>
          <c:showCatName val="0"/>
          <c:showSerName val="0"/>
          <c:showPercent val="0"/>
          <c:showBubbleSize val="0"/>
        </c:dLbls>
        <c:gapWidth val="219"/>
        <c:overlap val="-27"/>
        <c:axId val="291441080"/>
        <c:axId val="291446984"/>
      </c:barChart>
      <c:catAx>
        <c:axId val="291441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46984"/>
        <c:crosses val="autoZero"/>
        <c:auto val="1"/>
        <c:lblAlgn val="ctr"/>
        <c:lblOffset val="100"/>
        <c:noMultiLvlLbl val="0"/>
      </c:catAx>
      <c:valAx>
        <c:axId val="291446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41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Sheet1!$B$2:$B$4</c:f>
              <c:numCache>
                <c:formatCode>General</c:formatCode>
                <c:ptCount val="3"/>
                <c:pt idx="0">
                  <c:v>5918</c:v>
                </c:pt>
                <c:pt idx="1">
                  <c:v>18811</c:v>
                </c:pt>
                <c:pt idx="2">
                  <c:v>4903</c:v>
                </c:pt>
              </c:numCache>
            </c:numRef>
          </c:val>
          <c:extLst>
            <c:ext xmlns:c16="http://schemas.microsoft.com/office/drawing/2014/chart" uri="{C3380CC4-5D6E-409C-BE32-E72D297353CC}">
              <c16:uniqueId val="{00000000-EC9B-44DA-99BC-119DA7D41DAD}"/>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Sheet1!$C$2:$C$4</c:f>
              <c:numCache>
                <c:formatCode>General</c:formatCode>
                <c:ptCount val="3"/>
                <c:pt idx="0">
                  <c:v>644</c:v>
                </c:pt>
                <c:pt idx="1">
                  <c:v>3404</c:v>
                </c:pt>
                <c:pt idx="2">
                  <c:v>729</c:v>
                </c:pt>
              </c:numCache>
            </c:numRef>
          </c:val>
          <c:extLst>
            <c:ext xmlns:c16="http://schemas.microsoft.com/office/drawing/2014/chart" uri="{C3380CC4-5D6E-409C-BE32-E72D297353CC}">
              <c16:uniqueId val="{00000001-EC9B-44DA-99BC-119DA7D41DAD}"/>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Sheet1!$D$2:$D$4</c:f>
              <c:numCache>
                <c:formatCode>General</c:formatCode>
                <c:ptCount val="3"/>
                <c:pt idx="0">
                  <c:v>7</c:v>
                </c:pt>
                <c:pt idx="1">
                  <c:v>42</c:v>
                </c:pt>
                <c:pt idx="2">
                  <c:v>24</c:v>
                </c:pt>
              </c:numCache>
            </c:numRef>
          </c:val>
          <c:extLst>
            <c:ext xmlns:c16="http://schemas.microsoft.com/office/drawing/2014/chart" uri="{C3380CC4-5D6E-409C-BE32-E72D297353CC}">
              <c16:uniqueId val="{00000002-EC9B-44DA-99BC-119DA7D41DAD}"/>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Sheet1!$E$2:$E$4</c:f>
              <c:numCache>
                <c:formatCode>General</c:formatCode>
                <c:ptCount val="3"/>
                <c:pt idx="0">
                  <c:v>22</c:v>
                </c:pt>
                <c:pt idx="1">
                  <c:v>265</c:v>
                </c:pt>
                <c:pt idx="2">
                  <c:v>13</c:v>
                </c:pt>
              </c:numCache>
            </c:numRef>
          </c:val>
          <c:extLst>
            <c:ext xmlns:c16="http://schemas.microsoft.com/office/drawing/2014/chart" uri="{C3380CC4-5D6E-409C-BE32-E72D297353CC}">
              <c16:uniqueId val="{00000003-EC9B-44DA-99BC-119DA7D41DAD}"/>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Sheet1!$F$2:$F$4</c:f>
              <c:numCache>
                <c:formatCode>General</c:formatCode>
                <c:ptCount val="3"/>
                <c:pt idx="0">
                  <c:v>10</c:v>
                </c:pt>
                <c:pt idx="1">
                  <c:v>1</c:v>
                </c:pt>
                <c:pt idx="2">
                  <c:v>6</c:v>
                </c:pt>
              </c:numCache>
            </c:numRef>
          </c:val>
          <c:extLst>
            <c:ext xmlns:c16="http://schemas.microsoft.com/office/drawing/2014/chart" uri="{C3380CC4-5D6E-409C-BE32-E72D297353CC}">
              <c16:uniqueId val="{00000004-EC9B-44DA-99BC-119DA7D41DAD}"/>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Sheet1!$G$2:$G$4</c:f>
              <c:numCache>
                <c:formatCode>General</c:formatCode>
                <c:ptCount val="3"/>
                <c:pt idx="0">
                  <c:v>1</c:v>
                </c:pt>
                <c:pt idx="1">
                  <c:v>13</c:v>
                </c:pt>
                <c:pt idx="2">
                  <c:v>62</c:v>
                </c:pt>
              </c:numCache>
            </c:numRef>
          </c:val>
          <c:extLst>
            <c:ext xmlns:c16="http://schemas.microsoft.com/office/drawing/2014/chart" uri="{C3380CC4-5D6E-409C-BE32-E72D297353CC}">
              <c16:uniqueId val="{00000005-EC9B-44DA-99BC-119DA7D41DA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Sheet1!$H$2:$H$4</c:f>
              <c:numCache>
                <c:formatCode>General</c:formatCode>
                <c:ptCount val="3"/>
                <c:pt idx="0">
                  <c:v>190</c:v>
                </c:pt>
                <c:pt idx="1">
                  <c:v>1813</c:v>
                </c:pt>
                <c:pt idx="2">
                  <c:v>287</c:v>
                </c:pt>
              </c:numCache>
            </c:numRef>
          </c:val>
          <c:extLst>
            <c:ext xmlns:c16="http://schemas.microsoft.com/office/drawing/2014/chart" uri="{C3380CC4-5D6E-409C-BE32-E72D297353CC}">
              <c16:uniqueId val="{00000006-EC9B-44DA-99BC-119DA7D41DA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Sheet1!$I$2:$I$4</c:f>
              <c:numCache>
                <c:formatCode>General</c:formatCode>
                <c:ptCount val="3"/>
                <c:pt idx="0">
                  <c:v>5900</c:v>
                </c:pt>
                <c:pt idx="1">
                  <c:v>28456</c:v>
                </c:pt>
                <c:pt idx="2">
                  <c:v>1638</c:v>
                </c:pt>
              </c:numCache>
            </c:numRef>
          </c:val>
          <c:extLst>
            <c:ext xmlns:c16="http://schemas.microsoft.com/office/drawing/2014/chart" uri="{C3380CC4-5D6E-409C-BE32-E72D297353CC}">
              <c16:uniqueId val="{00000007-EC9B-44DA-99BC-119DA7D41DAD}"/>
            </c:ext>
          </c:extLst>
        </c:ser>
        <c:dLbls>
          <c:showLegendKey val="0"/>
          <c:showVal val="0"/>
          <c:showCatName val="0"/>
          <c:showSerName val="0"/>
          <c:showPercent val="0"/>
          <c:showBubbleSize val="0"/>
        </c:dLbls>
        <c:gapWidth val="150"/>
        <c:overlap val="100"/>
        <c:axId val="291443376"/>
        <c:axId val="291443704"/>
      </c:barChart>
      <c:catAx>
        <c:axId val="29144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43704"/>
        <c:crosses val="autoZero"/>
        <c:auto val="1"/>
        <c:lblAlgn val="ctr"/>
        <c:lblOffset val="100"/>
        <c:noMultiLvlLbl val="0"/>
      </c:catAx>
      <c:valAx>
        <c:axId val="2914437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4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1FEC-48D3-B514-A5C489491D86}"/>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1FEC-48D3-B514-A5C489491D86}"/>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1FEC-48D3-B514-A5C489491D86}"/>
            </c:ext>
          </c:extLst>
        </c:ser>
        <c:dLbls>
          <c:showLegendKey val="0"/>
          <c:showVal val="0"/>
          <c:showCatName val="0"/>
          <c:showSerName val="0"/>
          <c:showPercent val="0"/>
          <c:showBubbleSize val="0"/>
        </c:dLbls>
        <c:gapWidth val="219"/>
        <c:overlap val="-27"/>
        <c:axId val="229295536"/>
        <c:axId val="229296192"/>
      </c:barChart>
      <c:catAx>
        <c:axId val="229295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296192"/>
        <c:crosses val="autoZero"/>
        <c:auto val="1"/>
        <c:lblAlgn val="ctr"/>
        <c:lblOffset val="100"/>
        <c:noMultiLvlLbl val="0"/>
      </c:catAx>
      <c:valAx>
        <c:axId val="229296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295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0C2F-3F1E-40FB-972A-1F11A66E0DCB}"/>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66261F24-294F-453F-97DF-D5BE629E48DF}"/>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5660220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6CC41-947E-45AA-9589-77CA9D66EEF0}"/>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43850D11-6CFE-49FF-AA29-9ED56C80776E}"/>
              </a:ext>
            </a:extLst>
          </p:cNvPr>
          <p:cNvGraphicFramePr>
            <a:graphicFrameLocks noGrp="1"/>
          </p:cNvGraphicFramePr>
          <p:nvPr>
            <p:ph type="tbl" sz="quarter" idx="13"/>
            <p:extLst>
              <p:ext uri="{D42A27DB-BD31-4B8C-83A1-F6EECF244321}">
                <p14:modId xmlns:p14="http://schemas.microsoft.com/office/powerpoint/2010/main" val="3213367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94358672"/>
                    </a:ext>
                  </a:extLst>
                </a:gridCol>
                <a:gridCol w="740664">
                  <a:extLst>
                    <a:ext uri="{9D8B030D-6E8A-4147-A177-3AD203B41FA5}">
                      <a16:colId xmlns:a16="http://schemas.microsoft.com/office/drawing/2014/main" val="182465839"/>
                    </a:ext>
                  </a:extLst>
                </a:gridCol>
                <a:gridCol w="740664">
                  <a:extLst>
                    <a:ext uri="{9D8B030D-6E8A-4147-A177-3AD203B41FA5}">
                      <a16:colId xmlns:a16="http://schemas.microsoft.com/office/drawing/2014/main" val="1683815137"/>
                    </a:ext>
                  </a:extLst>
                </a:gridCol>
                <a:gridCol w="740664">
                  <a:extLst>
                    <a:ext uri="{9D8B030D-6E8A-4147-A177-3AD203B41FA5}">
                      <a16:colId xmlns:a16="http://schemas.microsoft.com/office/drawing/2014/main" val="3697306078"/>
                    </a:ext>
                  </a:extLst>
                </a:gridCol>
                <a:gridCol w="740664">
                  <a:extLst>
                    <a:ext uri="{9D8B030D-6E8A-4147-A177-3AD203B41FA5}">
                      <a16:colId xmlns:a16="http://schemas.microsoft.com/office/drawing/2014/main" val="2931206244"/>
                    </a:ext>
                  </a:extLst>
                </a:gridCol>
                <a:gridCol w="740664">
                  <a:extLst>
                    <a:ext uri="{9D8B030D-6E8A-4147-A177-3AD203B41FA5}">
                      <a16:colId xmlns:a16="http://schemas.microsoft.com/office/drawing/2014/main" val="1254056501"/>
                    </a:ext>
                  </a:extLst>
                </a:gridCol>
                <a:gridCol w="740664">
                  <a:extLst>
                    <a:ext uri="{9D8B030D-6E8A-4147-A177-3AD203B41FA5}">
                      <a16:colId xmlns:a16="http://schemas.microsoft.com/office/drawing/2014/main" val="550781759"/>
                    </a:ext>
                  </a:extLst>
                </a:gridCol>
                <a:gridCol w="740664">
                  <a:extLst>
                    <a:ext uri="{9D8B030D-6E8A-4147-A177-3AD203B41FA5}">
                      <a16:colId xmlns:a16="http://schemas.microsoft.com/office/drawing/2014/main" val="2838503660"/>
                    </a:ext>
                  </a:extLst>
                </a:gridCol>
                <a:gridCol w="740664">
                  <a:extLst>
                    <a:ext uri="{9D8B030D-6E8A-4147-A177-3AD203B41FA5}">
                      <a16:colId xmlns:a16="http://schemas.microsoft.com/office/drawing/2014/main" val="676043769"/>
                    </a:ext>
                  </a:extLst>
                </a:gridCol>
                <a:gridCol w="740664">
                  <a:extLst>
                    <a:ext uri="{9D8B030D-6E8A-4147-A177-3AD203B41FA5}">
                      <a16:colId xmlns:a16="http://schemas.microsoft.com/office/drawing/2014/main" val="137269085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46376781"/>
                  </a:ext>
                </a:extLst>
              </a:tr>
              <a:tr h="370840">
                <a:tc>
                  <a:txBody>
                    <a:bodyPr/>
                    <a:lstStyle/>
                    <a:p>
                      <a:r>
                        <a:rPr lang="es-ES" sz="1000"/>
                        <a:t>Ministerio de Producción de la Nación Argentina</a:t>
                      </a:r>
                      <a:endParaRPr lang="en-US" sz="1000"/>
                    </a:p>
                  </a:txBody>
                  <a:tcPr/>
                </a:tc>
                <a:tc>
                  <a:txBody>
                    <a:bodyPr/>
                    <a:lstStyle/>
                    <a:p>
                      <a:r>
                        <a:rPr lang="en-US" sz="1000"/>
                        <a:t>162279</a:t>
                      </a:r>
                    </a:p>
                  </a:txBody>
                  <a:tcPr/>
                </a:tc>
                <a:tc>
                  <a:txBody>
                    <a:bodyPr/>
                    <a:lstStyle/>
                    <a:p>
                      <a:r>
                        <a:rPr lang="en-US" sz="1000"/>
                        <a:t>13637</a:t>
                      </a:r>
                    </a:p>
                  </a:txBody>
                  <a:tcPr/>
                </a:tc>
                <a:tc>
                  <a:txBody>
                    <a:bodyPr/>
                    <a:lstStyle/>
                    <a:p>
                      <a:r>
                        <a:rPr lang="en-US" sz="1000"/>
                        <a:t>24</a:t>
                      </a:r>
                    </a:p>
                  </a:txBody>
                  <a:tcPr/>
                </a:tc>
                <a:tc>
                  <a:txBody>
                    <a:bodyPr/>
                    <a:lstStyle/>
                    <a:p>
                      <a:r>
                        <a:rPr lang="en-US" sz="1000"/>
                        <a:t>22536</a:t>
                      </a:r>
                    </a:p>
                  </a:txBody>
                  <a:tcPr/>
                </a:tc>
                <a:tc>
                  <a:txBody>
                    <a:bodyPr/>
                    <a:lstStyle/>
                    <a:p>
                      <a:r>
                        <a:rPr lang="en-US" sz="1000"/>
                        <a:t>1813</a:t>
                      </a:r>
                    </a:p>
                  </a:txBody>
                  <a:tcPr/>
                </a:tc>
                <a:tc>
                  <a:txBody>
                    <a:bodyPr/>
                    <a:lstStyle/>
                    <a:p>
                      <a:r>
                        <a:rPr lang="en-US" sz="1000"/>
                        <a:t>28456</a:t>
                      </a:r>
                    </a:p>
                  </a:txBody>
                  <a:tcPr/>
                </a:tc>
                <a:tc>
                  <a:txBody>
                    <a:bodyPr/>
                    <a:lstStyle/>
                    <a:p>
                      <a:r>
                        <a:rPr lang="en-US" sz="1000"/>
                        <a:t>0</a:t>
                      </a:r>
                    </a:p>
                  </a:txBody>
                  <a:tcPr/>
                </a:tc>
                <a:tc>
                  <a:txBody>
                    <a:bodyPr/>
                    <a:lstStyle/>
                    <a:p>
                      <a:r>
                        <a:rPr lang="en-US" sz="1000"/>
                        <a:t>1.4153%</a:t>
                      </a:r>
                    </a:p>
                  </a:txBody>
                  <a:tcPr/>
                </a:tc>
                <a:tc>
                  <a:txBody>
                    <a:bodyPr/>
                    <a:lstStyle/>
                    <a:p>
                      <a:r>
                        <a:rPr lang="en-US" sz="1000"/>
                        <a:t>0.0%</a:t>
                      </a:r>
                    </a:p>
                  </a:txBody>
                  <a:tcPr/>
                </a:tc>
                <a:extLst>
                  <a:ext uri="{0D108BD9-81ED-4DB2-BD59-A6C34878D82A}">
                    <a16:rowId xmlns:a16="http://schemas.microsoft.com/office/drawing/2014/main" val="3251984049"/>
                  </a:ext>
                </a:extLst>
              </a:tr>
              <a:tr h="370840">
                <a:tc>
                  <a:txBody>
                    <a:bodyPr/>
                    <a:lstStyle/>
                    <a:p>
                      <a:r>
                        <a:rPr lang="es-ES" sz="1000"/>
                        <a:t>Ministerio de Agroindustria de la Nación Argentina</a:t>
                      </a:r>
                      <a:endParaRPr lang="en-US" sz="1000"/>
                    </a:p>
                  </a:txBody>
                  <a:tcPr/>
                </a:tc>
                <a:tc>
                  <a:txBody>
                    <a:bodyPr/>
                    <a:lstStyle/>
                    <a:p>
                      <a:r>
                        <a:rPr lang="en-US" sz="1000"/>
                        <a:t>75674</a:t>
                      </a:r>
                    </a:p>
                  </a:txBody>
                  <a:tcPr/>
                </a:tc>
                <a:tc>
                  <a:txBody>
                    <a:bodyPr/>
                    <a:lstStyle/>
                    <a:p>
                      <a:r>
                        <a:rPr lang="en-US" sz="1000"/>
                        <a:t>3752</a:t>
                      </a:r>
                    </a:p>
                  </a:txBody>
                  <a:tcPr/>
                </a:tc>
                <a:tc>
                  <a:txBody>
                    <a:bodyPr/>
                    <a:lstStyle/>
                    <a:p>
                      <a:r>
                        <a:rPr lang="en-US" sz="1000"/>
                        <a:t>29</a:t>
                      </a:r>
                    </a:p>
                  </a:txBody>
                  <a:tcPr/>
                </a:tc>
                <a:tc>
                  <a:txBody>
                    <a:bodyPr/>
                    <a:lstStyle/>
                    <a:p>
                      <a:r>
                        <a:rPr lang="en-US" sz="1000"/>
                        <a:t>6602</a:t>
                      </a:r>
                    </a:p>
                  </a:txBody>
                  <a:tcPr/>
                </a:tc>
                <a:tc>
                  <a:txBody>
                    <a:bodyPr/>
                    <a:lstStyle/>
                    <a:p>
                      <a:r>
                        <a:rPr lang="en-US" sz="1000"/>
                        <a:t>190</a:t>
                      </a:r>
                    </a:p>
                  </a:txBody>
                  <a:tcPr/>
                </a:tc>
                <a:tc>
                  <a:txBody>
                    <a:bodyPr/>
                    <a:lstStyle/>
                    <a:p>
                      <a:r>
                        <a:rPr lang="en-US" sz="1000"/>
                        <a:t>5900</a:t>
                      </a:r>
                    </a:p>
                  </a:txBody>
                  <a:tcPr/>
                </a:tc>
                <a:tc>
                  <a:txBody>
                    <a:bodyPr/>
                    <a:lstStyle/>
                    <a:p>
                      <a:r>
                        <a:rPr lang="en-US" sz="1000"/>
                        <a:t>0</a:t>
                      </a:r>
                    </a:p>
                  </a:txBody>
                  <a:tcPr/>
                </a:tc>
                <a:tc>
                  <a:txBody>
                    <a:bodyPr/>
                    <a:lstStyle/>
                    <a:p>
                      <a:r>
                        <a:rPr lang="en-US" sz="1000"/>
                        <a:t>0.5930%</a:t>
                      </a:r>
                    </a:p>
                  </a:txBody>
                  <a:tcPr/>
                </a:tc>
                <a:tc>
                  <a:txBody>
                    <a:bodyPr/>
                    <a:lstStyle/>
                    <a:p>
                      <a:r>
                        <a:rPr lang="en-US" sz="1000"/>
                        <a:t>0.0%</a:t>
                      </a:r>
                    </a:p>
                  </a:txBody>
                  <a:tcPr/>
                </a:tc>
                <a:extLst>
                  <a:ext uri="{0D108BD9-81ED-4DB2-BD59-A6C34878D82A}">
                    <a16:rowId xmlns:a16="http://schemas.microsoft.com/office/drawing/2014/main" val="1422905491"/>
                  </a:ext>
                </a:extLst>
              </a:tr>
              <a:tr h="370840">
                <a:tc>
                  <a:txBody>
                    <a:bodyPr/>
                    <a:lstStyle/>
                    <a:p>
                      <a:r>
                        <a:rPr lang="en-US" sz="1000"/>
                        <a:t>Ricardo Buryaile</a:t>
                      </a:r>
                    </a:p>
                  </a:txBody>
                  <a:tcPr/>
                </a:tc>
                <a:tc>
                  <a:txBody>
                    <a:bodyPr/>
                    <a:lstStyle/>
                    <a:p>
                      <a:r>
                        <a:rPr lang="en-US" sz="1000"/>
                        <a:t>10303</a:t>
                      </a:r>
                    </a:p>
                  </a:txBody>
                  <a:tcPr/>
                </a:tc>
                <a:tc>
                  <a:txBody>
                    <a:bodyPr/>
                    <a:lstStyle/>
                    <a:p>
                      <a:r>
                        <a:rPr lang="en-US" sz="1000"/>
                        <a:t>472</a:t>
                      </a:r>
                    </a:p>
                  </a:txBody>
                  <a:tcPr/>
                </a:tc>
                <a:tc>
                  <a:txBody>
                    <a:bodyPr/>
                    <a:lstStyle/>
                    <a:p>
                      <a:r>
                        <a:rPr lang="en-US" sz="1000"/>
                        <a:t>23</a:t>
                      </a:r>
                    </a:p>
                  </a:txBody>
                  <a:tcPr/>
                </a:tc>
                <a:tc>
                  <a:txBody>
                    <a:bodyPr/>
                    <a:lstStyle/>
                    <a:p>
                      <a:r>
                        <a:rPr lang="en-US" sz="1000"/>
                        <a:t>5737</a:t>
                      </a:r>
                    </a:p>
                  </a:txBody>
                  <a:tcPr/>
                </a:tc>
                <a:tc>
                  <a:txBody>
                    <a:bodyPr/>
                    <a:lstStyle/>
                    <a:p>
                      <a:r>
                        <a:rPr lang="en-US" sz="1000"/>
                        <a:t>287</a:t>
                      </a:r>
                    </a:p>
                  </a:txBody>
                  <a:tcPr/>
                </a:tc>
                <a:tc>
                  <a:txBody>
                    <a:bodyPr/>
                    <a:lstStyle/>
                    <a:p>
                      <a:r>
                        <a:rPr lang="en-US" sz="1000"/>
                        <a:t>1638</a:t>
                      </a:r>
                    </a:p>
                  </a:txBody>
                  <a:tcPr/>
                </a:tc>
                <a:tc>
                  <a:txBody>
                    <a:bodyPr/>
                    <a:lstStyle/>
                    <a:p>
                      <a:r>
                        <a:rPr lang="en-US" sz="1000"/>
                        <a:t>0</a:t>
                      </a:r>
                    </a:p>
                  </a:txBody>
                  <a:tcPr/>
                </a:tc>
                <a:tc>
                  <a:txBody>
                    <a:bodyPr/>
                    <a:lstStyle/>
                    <a:p>
                      <a:r>
                        <a:rPr lang="en-US" sz="1000"/>
                        <a:t>3.3091%</a:t>
                      </a:r>
                    </a:p>
                  </a:txBody>
                  <a:tcPr/>
                </a:tc>
                <a:tc>
                  <a:txBody>
                    <a:bodyPr/>
                    <a:lstStyle/>
                    <a:p>
                      <a:r>
                        <a:rPr lang="en-US" sz="1000"/>
                        <a:t>0.0%</a:t>
                      </a:r>
                    </a:p>
                  </a:txBody>
                  <a:tcPr/>
                </a:tc>
                <a:extLst>
                  <a:ext uri="{0D108BD9-81ED-4DB2-BD59-A6C34878D82A}">
                    <a16:rowId xmlns:a16="http://schemas.microsoft.com/office/drawing/2014/main" val="693923791"/>
                  </a:ext>
                </a:extLst>
              </a:tr>
            </a:tbl>
          </a:graphicData>
        </a:graphic>
      </p:graphicFrame>
      <p:sp>
        <p:nvSpPr>
          <p:cNvPr id="4" name="Text Placeholder 3">
            <a:extLst>
              <a:ext uri="{FF2B5EF4-FFF2-40B4-BE49-F238E27FC236}">
                <a16:creationId xmlns:a16="http://schemas.microsoft.com/office/drawing/2014/main" id="{C70DDAEF-E7A1-4D00-A191-F0C803D4F1B6}"/>
              </a:ext>
            </a:extLst>
          </p:cNvPr>
          <p:cNvSpPr>
            <a:spLocks noGrp="1"/>
          </p:cNvSpPr>
          <p:nvPr>
            <p:ph type="body" sz="quarter" idx="14"/>
          </p:nvPr>
        </p:nvSpPr>
        <p:spPr/>
        <p:txBody>
          <a:bodyPr/>
          <a:lstStyle/>
          <a:p>
            <a:r>
              <a:rPr lang="en-US"/>
              <a:t>09/30/2017 - 10/30/2017</a:t>
            </a:r>
          </a:p>
        </p:txBody>
      </p:sp>
    </p:spTree>
    <p:extLst>
      <p:ext uri="{BB962C8B-B14F-4D97-AF65-F5344CB8AC3E}">
        <p14:creationId xmlns:p14="http://schemas.microsoft.com/office/powerpoint/2010/main" val="2671493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B4392-27D0-4284-8B78-C244C4F09352}"/>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B3F656B2-6F1F-451A-BBE3-D0A85B739D2C}"/>
              </a:ext>
            </a:extLst>
          </p:cNvPr>
          <p:cNvGraphicFramePr>
            <a:graphicFrameLocks noGrp="1"/>
          </p:cNvGraphicFramePr>
          <p:nvPr>
            <p:ph type="chart" sz="quarter" idx="13"/>
            <p:extLst>
              <p:ext uri="{D42A27DB-BD31-4B8C-83A1-F6EECF244321}">
                <p14:modId xmlns:p14="http://schemas.microsoft.com/office/powerpoint/2010/main" val="2071744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62B7BA-1F7D-4A8E-952B-D9EF68E490B3}"/>
              </a:ext>
            </a:extLst>
          </p:cNvPr>
          <p:cNvSpPr>
            <a:spLocks noGrp="1"/>
          </p:cNvSpPr>
          <p:nvPr>
            <p:ph type="body" sz="quarter" idx="14"/>
          </p:nvPr>
        </p:nvSpPr>
        <p:spPr/>
        <p:txBody>
          <a:bodyPr/>
          <a:lstStyle/>
          <a:p>
            <a:r>
              <a:rPr lang="en-US"/>
              <a:t>09/30/2017 - 10/30/2017</a:t>
            </a:r>
          </a:p>
        </p:txBody>
      </p:sp>
      <p:sp>
        <p:nvSpPr>
          <p:cNvPr id="5" name="Footer Placeholder 4">
            <a:extLst>
              <a:ext uri="{FF2B5EF4-FFF2-40B4-BE49-F238E27FC236}">
                <a16:creationId xmlns:a16="http://schemas.microsoft.com/office/drawing/2014/main" id="{5B1D6288-C553-4C09-B54A-05F5B27D83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1659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713FE-DA96-459B-A7FA-20E318E61F4C}"/>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4E732EA5-027B-4594-A709-6191535AD0D6}"/>
              </a:ext>
            </a:extLst>
          </p:cNvPr>
          <p:cNvGraphicFramePr>
            <a:graphicFrameLocks noGrp="1"/>
          </p:cNvGraphicFramePr>
          <p:nvPr>
            <p:ph type="chart" sz="quarter" idx="13"/>
            <p:extLst>
              <p:ext uri="{D42A27DB-BD31-4B8C-83A1-F6EECF244321}">
                <p14:modId xmlns:p14="http://schemas.microsoft.com/office/powerpoint/2010/main" val="2234203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DC5B1F-4885-4861-8CBF-601841CF0F0A}"/>
              </a:ext>
            </a:extLst>
          </p:cNvPr>
          <p:cNvSpPr>
            <a:spLocks noGrp="1"/>
          </p:cNvSpPr>
          <p:nvPr>
            <p:ph type="body" sz="quarter" idx="14"/>
          </p:nvPr>
        </p:nvSpPr>
        <p:spPr/>
        <p:txBody>
          <a:bodyPr/>
          <a:lstStyle/>
          <a:p>
            <a:r>
              <a:rPr lang="en-US"/>
              <a:t>09/30/2017 - 10/30/2017</a:t>
            </a:r>
          </a:p>
        </p:txBody>
      </p:sp>
      <p:sp>
        <p:nvSpPr>
          <p:cNvPr id="5" name="Footer Placeholder 4">
            <a:extLst>
              <a:ext uri="{FF2B5EF4-FFF2-40B4-BE49-F238E27FC236}">
                <a16:creationId xmlns:a16="http://schemas.microsoft.com/office/drawing/2014/main" id="{73FE5FA1-7912-482B-BB66-037B62B2AA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0577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A4CC3-58FC-4837-B80A-51FAC8920DE0}"/>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C875FD73-6E84-4E5E-B0F5-C51F13EF3429}"/>
              </a:ext>
            </a:extLst>
          </p:cNvPr>
          <p:cNvGraphicFramePr>
            <a:graphicFrameLocks noGrp="1"/>
          </p:cNvGraphicFramePr>
          <p:nvPr>
            <p:ph type="chart" sz="quarter" idx="13"/>
            <p:extLst>
              <p:ext uri="{D42A27DB-BD31-4B8C-83A1-F6EECF244321}">
                <p14:modId xmlns:p14="http://schemas.microsoft.com/office/powerpoint/2010/main" val="10870955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6C8261-89AB-4BEE-9B71-CE2E11D75BDB}"/>
              </a:ext>
            </a:extLst>
          </p:cNvPr>
          <p:cNvSpPr>
            <a:spLocks noGrp="1"/>
          </p:cNvSpPr>
          <p:nvPr>
            <p:ph type="body" sz="quarter" idx="14"/>
          </p:nvPr>
        </p:nvSpPr>
        <p:spPr/>
        <p:txBody>
          <a:bodyPr/>
          <a:lstStyle/>
          <a:p>
            <a:r>
              <a:rPr lang="en-US"/>
              <a:t>09/30/2017 - 10/30/2017</a:t>
            </a:r>
          </a:p>
        </p:txBody>
      </p:sp>
      <p:sp>
        <p:nvSpPr>
          <p:cNvPr id="5" name="Footer Placeholder 4">
            <a:extLst>
              <a:ext uri="{FF2B5EF4-FFF2-40B4-BE49-F238E27FC236}">
                <a16:creationId xmlns:a16="http://schemas.microsoft.com/office/drawing/2014/main" id="{08DD7429-9192-43A7-95FE-A623A64649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3781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48238-4C48-4274-99FA-1D6CF3439F7D}"/>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FB4B901B-5B5A-4CF7-9966-22365FCB0441}"/>
              </a:ext>
            </a:extLst>
          </p:cNvPr>
          <p:cNvGraphicFramePr>
            <a:graphicFrameLocks noGrp="1"/>
          </p:cNvGraphicFramePr>
          <p:nvPr>
            <p:ph type="chart" sz="quarter" idx="13"/>
            <p:extLst>
              <p:ext uri="{D42A27DB-BD31-4B8C-83A1-F6EECF244321}">
                <p14:modId xmlns:p14="http://schemas.microsoft.com/office/powerpoint/2010/main" val="10693173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5E0908-89A8-4B1F-8662-FE838F330B07}"/>
              </a:ext>
            </a:extLst>
          </p:cNvPr>
          <p:cNvSpPr>
            <a:spLocks noGrp="1"/>
          </p:cNvSpPr>
          <p:nvPr>
            <p:ph type="body" sz="quarter" idx="14"/>
          </p:nvPr>
        </p:nvSpPr>
        <p:spPr/>
        <p:txBody>
          <a:bodyPr/>
          <a:lstStyle/>
          <a:p>
            <a:r>
              <a:rPr lang="en-US"/>
              <a:t>09/30/2017 - 10/30/2017</a:t>
            </a:r>
          </a:p>
        </p:txBody>
      </p:sp>
      <p:sp>
        <p:nvSpPr>
          <p:cNvPr id="5" name="Footer Placeholder 4">
            <a:extLst>
              <a:ext uri="{FF2B5EF4-FFF2-40B4-BE49-F238E27FC236}">
                <a16:creationId xmlns:a16="http://schemas.microsoft.com/office/drawing/2014/main" id="{D7CAF42D-F73E-413B-9360-3F0A9766FB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2006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2C8A2-63E7-4FA6-B2F8-23F7405AFFAF}"/>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0FA82589-CCF2-4599-BAA0-50EEB97742A1}"/>
              </a:ext>
            </a:extLst>
          </p:cNvPr>
          <p:cNvGraphicFramePr>
            <a:graphicFrameLocks noGrp="1"/>
          </p:cNvGraphicFramePr>
          <p:nvPr>
            <p:ph type="chart" sz="quarter" idx="13"/>
            <p:extLst>
              <p:ext uri="{D42A27DB-BD31-4B8C-83A1-F6EECF244321}">
                <p14:modId xmlns:p14="http://schemas.microsoft.com/office/powerpoint/2010/main" val="22979783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A34C65-3879-4BA8-9D0B-28405989D02C}"/>
              </a:ext>
            </a:extLst>
          </p:cNvPr>
          <p:cNvSpPr>
            <a:spLocks noGrp="1"/>
          </p:cNvSpPr>
          <p:nvPr>
            <p:ph type="body" sz="quarter" idx="14"/>
          </p:nvPr>
        </p:nvSpPr>
        <p:spPr/>
        <p:txBody>
          <a:bodyPr/>
          <a:lstStyle/>
          <a:p>
            <a:r>
              <a:rPr lang="en-US"/>
              <a:t>09/30/2017 - 10/30/2017</a:t>
            </a:r>
          </a:p>
        </p:txBody>
      </p:sp>
      <p:sp>
        <p:nvSpPr>
          <p:cNvPr id="5" name="Footer Placeholder 4">
            <a:extLst>
              <a:ext uri="{FF2B5EF4-FFF2-40B4-BE49-F238E27FC236}">
                <a16:creationId xmlns:a16="http://schemas.microsoft.com/office/drawing/2014/main" id="{82A90318-273E-47BF-B448-EBD6DE856C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48316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6D243-01EB-4F24-A46D-40784D4EB7C3}"/>
              </a:ext>
            </a:extLst>
          </p:cNvPr>
          <p:cNvSpPr>
            <a:spLocks noGrp="1"/>
          </p:cNvSpPr>
          <p:nvPr>
            <p:ph type="title"/>
          </p:nvPr>
        </p:nvSpPr>
        <p:spPr/>
        <p:txBody>
          <a:bodyPr/>
          <a:lstStyle/>
          <a:p>
            <a:r>
              <a:rPr lang="en-US"/>
              <a:t>Facebook Own Posts Table - 1 of 9</a:t>
            </a:r>
          </a:p>
        </p:txBody>
      </p:sp>
      <p:graphicFrame>
        <p:nvGraphicFramePr>
          <p:cNvPr id="5" name="Table Placeholder 4">
            <a:extLst>
              <a:ext uri="{FF2B5EF4-FFF2-40B4-BE49-F238E27FC236}">
                <a16:creationId xmlns:a16="http://schemas.microsoft.com/office/drawing/2014/main" id="{2567D90A-C5CE-48FF-985B-70D701245C34}"/>
              </a:ext>
            </a:extLst>
          </p:cNvPr>
          <p:cNvGraphicFramePr>
            <a:graphicFrameLocks noGrp="1"/>
          </p:cNvGraphicFramePr>
          <p:nvPr>
            <p:ph type="tbl" sz="quarter" idx="13"/>
            <p:extLst>
              <p:ext uri="{D42A27DB-BD31-4B8C-83A1-F6EECF244321}">
                <p14:modId xmlns:p14="http://schemas.microsoft.com/office/powerpoint/2010/main" val="1698323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96224529"/>
                    </a:ext>
                  </a:extLst>
                </a:gridCol>
                <a:gridCol w="658368">
                  <a:extLst>
                    <a:ext uri="{9D8B030D-6E8A-4147-A177-3AD203B41FA5}">
                      <a16:colId xmlns:a16="http://schemas.microsoft.com/office/drawing/2014/main" val="2408288098"/>
                    </a:ext>
                  </a:extLst>
                </a:gridCol>
                <a:gridCol w="658368">
                  <a:extLst>
                    <a:ext uri="{9D8B030D-6E8A-4147-A177-3AD203B41FA5}">
                      <a16:colId xmlns:a16="http://schemas.microsoft.com/office/drawing/2014/main" val="1814968937"/>
                    </a:ext>
                  </a:extLst>
                </a:gridCol>
                <a:gridCol w="658368">
                  <a:extLst>
                    <a:ext uri="{9D8B030D-6E8A-4147-A177-3AD203B41FA5}">
                      <a16:colId xmlns:a16="http://schemas.microsoft.com/office/drawing/2014/main" val="1736915267"/>
                    </a:ext>
                  </a:extLst>
                </a:gridCol>
                <a:gridCol w="658368">
                  <a:extLst>
                    <a:ext uri="{9D8B030D-6E8A-4147-A177-3AD203B41FA5}">
                      <a16:colId xmlns:a16="http://schemas.microsoft.com/office/drawing/2014/main" val="2515030017"/>
                    </a:ext>
                  </a:extLst>
                </a:gridCol>
                <a:gridCol w="658368">
                  <a:extLst>
                    <a:ext uri="{9D8B030D-6E8A-4147-A177-3AD203B41FA5}">
                      <a16:colId xmlns:a16="http://schemas.microsoft.com/office/drawing/2014/main" val="2116916094"/>
                    </a:ext>
                  </a:extLst>
                </a:gridCol>
                <a:gridCol w="658368">
                  <a:extLst>
                    <a:ext uri="{9D8B030D-6E8A-4147-A177-3AD203B41FA5}">
                      <a16:colId xmlns:a16="http://schemas.microsoft.com/office/drawing/2014/main" val="3645537905"/>
                    </a:ext>
                  </a:extLst>
                </a:gridCol>
                <a:gridCol w="658368">
                  <a:extLst>
                    <a:ext uri="{9D8B030D-6E8A-4147-A177-3AD203B41FA5}">
                      <a16:colId xmlns:a16="http://schemas.microsoft.com/office/drawing/2014/main" val="3670067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0904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- 2017-10-19 19:56:48</a:t>
                      </a:r>
                      <a:r>
                        <a:rPr kumimoji="0" lang="es-ES" sz="1000" b="0" i="0" u="none" strike="noStrike" kern="1200" cap="none" spc="0" normalizeH="0" baseline="0" noProof="0">
                          <a:ln>
                            <a:noFill/>
                          </a:ln>
                          <a:solidFill>
                            <a:prstClr val="black"/>
                          </a:solidFill>
                          <a:effectLst/>
                          <a:uLnTx/>
                          <a:uFillTx/>
                          <a:latin typeface="+mn-lt"/>
                          <a:ea typeface="+mn-ea"/>
                          <a:cs typeface="+mn-cs"/>
                        </a:rPr>
                        <a:t>
Hace más de 20 años que los padres de Luciano y Javier crearon Therma House, una empresa familiar de Santa Rosa (La Pampa) que hace casas preindustrializadas. Hoy tienen 70 empleados y pueden armar una vivienda de 120 metros cuadrados en una semana y media.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98311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- 2017-10-27 13:59:44</a:t>
                      </a:r>
                      <a:r>
                        <a:rPr kumimoji="0" lang="es-ES" sz="1000" b="0" i="0" u="none" strike="noStrike" kern="1200" cap="none" spc="0" normalizeH="0" baseline="0" noProof="0">
                          <a:ln>
                            <a:noFill/>
                          </a:ln>
                          <a:solidFill>
                            <a:prstClr val="black"/>
                          </a:solidFill>
                          <a:effectLst/>
                          <a:uLnTx/>
                          <a:uFillTx/>
                          <a:latin typeface="+mn-lt"/>
                          <a:ea typeface="+mn-ea"/>
                          <a:cs typeface="+mn-cs"/>
                        </a:rPr>
                        <a:t>
Hoy, en Casa Rosada se firmó un acuerdo entre empresas, sindicatos, provincias y el gobierno nacional para aumentar la producción de energías renovables en la Argentina. El plan es construir parques solares en el Norte y eólicos en la Patagonia con una alta participación de PyMEs nacionales, generar 12.500 nuevos puestos de trabajo y atraer inversiones por 15 mil millones de dólares. Toda la info en goo.gl/d3LGsv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28486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- 2017-10-24 19:01:20</a:t>
                      </a:r>
                      <a:r>
                        <a:rPr kumimoji="0" lang="es-ES" sz="1000" b="0" i="0" u="none" strike="noStrike" kern="1200" cap="none" spc="0" normalizeH="0" baseline="0" noProof="0">
                          <a:ln>
                            <a:noFill/>
                          </a:ln>
                          <a:solidFill>
                            <a:prstClr val="black"/>
                          </a:solidFill>
                          <a:effectLst/>
                          <a:uLnTx/>
                          <a:uFillTx/>
                          <a:latin typeface="+mn-lt"/>
                          <a:ea typeface="+mn-ea"/>
                          <a:cs typeface="+mn-cs"/>
                        </a:rPr>
                        <a:t>
Lucciano's fabrica helados artesanales en Mar del Plata, tiene 18 locales propios y 10 mil pedidos de franquicia. Ellos ya están registrados como #PyME, hacelo vos también y empezá a pagar menos impuestos → www.produccion.com/pymes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93047869"/>
                  </a:ext>
                </a:extLst>
              </a:tr>
            </a:tbl>
          </a:graphicData>
        </a:graphic>
      </p:graphicFrame>
      <p:sp>
        <p:nvSpPr>
          <p:cNvPr id="4" name="Text Placeholder 3">
            <a:extLst>
              <a:ext uri="{FF2B5EF4-FFF2-40B4-BE49-F238E27FC236}">
                <a16:creationId xmlns:a16="http://schemas.microsoft.com/office/drawing/2014/main" id="{D721D383-4092-47E5-B5C9-FC069F34C392}"/>
              </a:ext>
            </a:extLst>
          </p:cNvPr>
          <p:cNvSpPr>
            <a:spLocks noGrp="1"/>
          </p:cNvSpPr>
          <p:nvPr>
            <p:ph type="body" sz="quarter" idx="14"/>
          </p:nvPr>
        </p:nvSpPr>
        <p:spPr/>
        <p:txBody>
          <a:bodyPr/>
          <a:lstStyle/>
          <a:p>
            <a:r>
              <a:rPr lang="en-US"/>
              <a:t>09/30/2017 - 10/30/2017</a:t>
            </a:r>
          </a:p>
        </p:txBody>
      </p:sp>
    </p:spTree>
    <p:extLst>
      <p:ext uri="{BB962C8B-B14F-4D97-AF65-F5344CB8AC3E}">
        <p14:creationId xmlns:p14="http://schemas.microsoft.com/office/powerpoint/2010/main" val="4193757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ECC6A-A5B3-41D0-AB79-46176E551E21}"/>
              </a:ext>
            </a:extLst>
          </p:cNvPr>
          <p:cNvSpPr>
            <a:spLocks noGrp="1"/>
          </p:cNvSpPr>
          <p:nvPr>
            <p:ph type="title"/>
          </p:nvPr>
        </p:nvSpPr>
        <p:spPr/>
        <p:txBody>
          <a:bodyPr/>
          <a:lstStyle/>
          <a:p>
            <a:r>
              <a:rPr lang="en-US"/>
              <a:t>Facebook Own Posts Table - 2 of 9</a:t>
            </a:r>
          </a:p>
        </p:txBody>
      </p:sp>
      <p:graphicFrame>
        <p:nvGraphicFramePr>
          <p:cNvPr id="5" name="Table Placeholder 4">
            <a:extLst>
              <a:ext uri="{FF2B5EF4-FFF2-40B4-BE49-F238E27FC236}">
                <a16:creationId xmlns:a16="http://schemas.microsoft.com/office/drawing/2014/main" id="{A53E3139-E337-4B69-A351-23A52E5D2B71}"/>
              </a:ext>
            </a:extLst>
          </p:cNvPr>
          <p:cNvGraphicFramePr>
            <a:graphicFrameLocks noGrp="1"/>
          </p:cNvGraphicFramePr>
          <p:nvPr>
            <p:ph type="tbl" sz="quarter" idx="13"/>
            <p:extLst>
              <p:ext uri="{D42A27DB-BD31-4B8C-83A1-F6EECF244321}">
                <p14:modId xmlns:p14="http://schemas.microsoft.com/office/powerpoint/2010/main" val="3812221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75068780"/>
                    </a:ext>
                  </a:extLst>
                </a:gridCol>
                <a:gridCol w="658368">
                  <a:extLst>
                    <a:ext uri="{9D8B030D-6E8A-4147-A177-3AD203B41FA5}">
                      <a16:colId xmlns:a16="http://schemas.microsoft.com/office/drawing/2014/main" val="150994506"/>
                    </a:ext>
                  </a:extLst>
                </a:gridCol>
                <a:gridCol w="658368">
                  <a:extLst>
                    <a:ext uri="{9D8B030D-6E8A-4147-A177-3AD203B41FA5}">
                      <a16:colId xmlns:a16="http://schemas.microsoft.com/office/drawing/2014/main" val="2617774688"/>
                    </a:ext>
                  </a:extLst>
                </a:gridCol>
                <a:gridCol w="658368">
                  <a:extLst>
                    <a:ext uri="{9D8B030D-6E8A-4147-A177-3AD203B41FA5}">
                      <a16:colId xmlns:a16="http://schemas.microsoft.com/office/drawing/2014/main" val="165708844"/>
                    </a:ext>
                  </a:extLst>
                </a:gridCol>
                <a:gridCol w="658368">
                  <a:extLst>
                    <a:ext uri="{9D8B030D-6E8A-4147-A177-3AD203B41FA5}">
                      <a16:colId xmlns:a16="http://schemas.microsoft.com/office/drawing/2014/main" val="57491379"/>
                    </a:ext>
                  </a:extLst>
                </a:gridCol>
                <a:gridCol w="658368">
                  <a:extLst>
                    <a:ext uri="{9D8B030D-6E8A-4147-A177-3AD203B41FA5}">
                      <a16:colId xmlns:a16="http://schemas.microsoft.com/office/drawing/2014/main" val="2859650983"/>
                    </a:ext>
                  </a:extLst>
                </a:gridCol>
                <a:gridCol w="658368">
                  <a:extLst>
                    <a:ext uri="{9D8B030D-6E8A-4147-A177-3AD203B41FA5}">
                      <a16:colId xmlns:a16="http://schemas.microsoft.com/office/drawing/2014/main" val="2117791202"/>
                    </a:ext>
                  </a:extLst>
                </a:gridCol>
                <a:gridCol w="658368">
                  <a:extLst>
                    <a:ext uri="{9D8B030D-6E8A-4147-A177-3AD203B41FA5}">
                      <a16:colId xmlns:a16="http://schemas.microsoft.com/office/drawing/2014/main" val="731129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9115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- 2017-10-11 19:08:00</a:t>
                      </a:r>
                      <a:r>
                        <a:rPr kumimoji="0" lang="es-ES" sz="1000" b="0" i="0" u="none" strike="noStrike" kern="1200" cap="none" spc="0" normalizeH="0" baseline="0" noProof="0">
                          <a:ln>
                            <a:noFill/>
                          </a:ln>
                          <a:solidFill>
                            <a:prstClr val="black"/>
                          </a:solidFill>
                          <a:effectLst/>
                          <a:uLnTx/>
                          <a:uFillTx/>
                          <a:latin typeface="+mn-lt"/>
                          <a:ea typeface="+mn-ea"/>
                          <a:cs typeface="+mn-cs"/>
                        </a:rPr>
                        <a:t>
Caminandes es la serie de animación 3D que creó Pablo Vazquez, un joven de 30 años de Río Gallegos, Santa Cruz. Aprendió a animar a los 18, cuando descargó un tutorial en pdf y tuvo que traducirlo del inglés sin conocer el idioma. Hoy vive en Amsterdam (Holanda) y, además de animar, dicta cursos en todo el mundo. Pablo no se olvida de su provincia natal y creó dos personajes patagónicos, el pingüino y el guanaco, que se pelean por comer la fruta más rica de la región: el calafate. "Aprender y hacer lo que uno quiere es posible. Las herramientas están, solo hacen falta ganas", dice Pablo.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7847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- 2017-10-06 13:36:10</a:t>
                      </a:r>
                      <a:r>
                        <a:rPr kumimoji="0" lang="es-ES" sz="1000" b="0" i="0" u="none" strike="noStrike" kern="1200" cap="none" spc="0" normalizeH="0" baseline="0" noProof="0">
                          <a:ln>
                            <a:noFill/>
                          </a:ln>
                          <a:solidFill>
                            <a:prstClr val="black"/>
                          </a:solidFill>
                          <a:effectLst/>
                          <a:uLnTx/>
                          <a:uFillTx/>
                          <a:latin typeface="+mn-lt"/>
                          <a:ea typeface="+mn-ea"/>
                          <a:cs typeface="+mn-cs"/>
                        </a:rPr>
                        <a:t>
CONVERTÍ TU IDEA EN UN EMPRENDIMIENTO
¿Necesitás invertir en maquinaria, materia prima o mano de obra? Ahora contás con préstamos a tasa 0% para que tu emprendimiento crezca. Más info acá goo.gl/cY6fcD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27632842"/>
                  </a:ext>
                </a:extLst>
              </a:tr>
            </a:tbl>
          </a:graphicData>
        </a:graphic>
      </p:graphicFrame>
      <p:sp>
        <p:nvSpPr>
          <p:cNvPr id="4" name="Text Placeholder 3">
            <a:extLst>
              <a:ext uri="{FF2B5EF4-FFF2-40B4-BE49-F238E27FC236}">
                <a16:creationId xmlns:a16="http://schemas.microsoft.com/office/drawing/2014/main" id="{3ACE2859-DF53-4A2E-83AB-201A108F75D9}"/>
              </a:ext>
            </a:extLst>
          </p:cNvPr>
          <p:cNvSpPr>
            <a:spLocks noGrp="1"/>
          </p:cNvSpPr>
          <p:nvPr>
            <p:ph type="body" sz="quarter" idx="14"/>
          </p:nvPr>
        </p:nvSpPr>
        <p:spPr/>
        <p:txBody>
          <a:bodyPr/>
          <a:lstStyle/>
          <a:p>
            <a:r>
              <a:rPr lang="en-US"/>
              <a:t>09/30/2017 - 10/30/2017</a:t>
            </a:r>
          </a:p>
        </p:txBody>
      </p:sp>
    </p:spTree>
    <p:extLst>
      <p:ext uri="{BB962C8B-B14F-4D97-AF65-F5344CB8AC3E}">
        <p14:creationId xmlns:p14="http://schemas.microsoft.com/office/powerpoint/2010/main" val="1225996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2F161-CD43-427E-A871-76B1E9CA8500}"/>
              </a:ext>
            </a:extLst>
          </p:cNvPr>
          <p:cNvSpPr>
            <a:spLocks noGrp="1"/>
          </p:cNvSpPr>
          <p:nvPr>
            <p:ph type="title"/>
          </p:nvPr>
        </p:nvSpPr>
        <p:spPr/>
        <p:txBody>
          <a:bodyPr/>
          <a:lstStyle/>
          <a:p>
            <a:r>
              <a:rPr lang="en-US"/>
              <a:t>Facebook Own Posts Table - 3 of 9</a:t>
            </a:r>
          </a:p>
        </p:txBody>
      </p:sp>
      <p:graphicFrame>
        <p:nvGraphicFramePr>
          <p:cNvPr id="5" name="Table Placeholder 4">
            <a:extLst>
              <a:ext uri="{FF2B5EF4-FFF2-40B4-BE49-F238E27FC236}">
                <a16:creationId xmlns:a16="http://schemas.microsoft.com/office/drawing/2014/main" id="{63C021B8-284D-4EE7-9562-68104154DDE5}"/>
              </a:ext>
            </a:extLst>
          </p:cNvPr>
          <p:cNvGraphicFramePr>
            <a:graphicFrameLocks noGrp="1"/>
          </p:cNvGraphicFramePr>
          <p:nvPr>
            <p:ph type="tbl" sz="quarter" idx="13"/>
            <p:extLst>
              <p:ext uri="{D42A27DB-BD31-4B8C-83A1-F6EECF244321}">
                <p14:modId xmlns:p14="http://schemas.microsoft.com/office/powerpoint/2010/main" val="562789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89045187"/>
                    </a:ext>
                  </a:extLst>
                </a:gridCol>
                <a:gridCol w="658368">
                  <a:extLst>
                    <a:ext uri="{9D8B030D-6E8A-4147-A177-3AD203B41FA5}">
                      <a16:colId xmlns:a16="http://schemas.microsoft.com/office/drawing/2014/main" val="2866520218"/>
                    </a:ext>
                  </a:extLst>
                </a:gridCol>
                <a:gridCol w="658368">
                  <a:extLst>
                    <a:ext uri="{9D8B030D-6E8A-4147-A177-3AD203B41FA5}">
                      <a16:colId xmlns:a16="http://schemas.microsoft.com/office/drawing/2014/main" val="2634746877"/>
                    </a:ext>
                  </a:extLst>
                </a:gridCol>
                <a:gridCol w="658368">
                  <a:extLst>
                    <a:ext uri="{9D8B030D-6E8A-4147-A177-3AD203B41FA5}">
                      <a16:colId xmlns:a16="http://schemas.microsoft.com/office/drawing/2014/main" val="3927218480"/>
                    </a:ext>
                  </a:extLst>
                </a:gridCol>
                <a:gridCol w="658368">
                  <a:extLst>
                    <a:ext uri="{9D8B030D-6E8A-4147-A177-3AD203B41FA5}">
                      <a16:colId xmlns:a16="http://schemas.microsoft.com/office/drawing/2014/main" val="442249213"/>
                    </a:ext>
                  </a:extLst>
                </a:gridCol>
                <a:gridCol w="658368">
                  <a:extLst>
                    <a:ext uri="{9D8B030D-6E8A-4147-A177-3AD203B41FA5}">
                      <a16:colId xmlns:a16="http://schemas.microsoft.com/office/drawing/2014/main" val="3154978441"/>
                    </a:ext>
                  </a:extLst>
                </a:gridCol>
                <a:gridCol w="658368">
                  <a:extLst>
                    <a:ext uri="{9D8B030D-6E8A-4147-A177-3AD203B41FA5}">
                      <a16:colId xmlns:a16="http://schemas.microsoft.com/office/drawing/2014/main" val="585182629"/>
                    </a:ext>
                  </a:extLst>
                </a:gridCol>
                <a:gridCol w="658368">
                  <a:extLst>
                    <a:ext uri="{9D8B030D-6E8A-4147-A177-3AD203B41FA5}">
                      <a16:colId xmlns:a16="http://schemas.microsoft.com/office/drawing/2014/main" val="2041895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06257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- 2017-10-17 17:28:36</a:t>
                      </a:r>
                      <a:r>
                        <a:rPr kumimoji="0" lang="es-ES" sz="1000" b="0" i="0" u="none" strike="noStrike" kern="1200" cap="none" spc="0" normalizeH="0" baseline="0" noProof="0">
                          <a:ln>
                            <a:noFill/>
                          </a:ln>
                          <a:solidFill>
                            <a:prstClr val="black"/>
                          </a:solidFill>
                          <a:effectLst/>
                          <a:uLnTx/>
                          <a:uFillTx/>
                          <a:latin typeface="+mn-lt"/>
                          <a:ea typeface="+mn-ea"/>
                          <a:cs typeface="+mn-cs"/>
                        </a:rPr>
                        <a:t>
EL MUNDO DE LAS ABEJAS 🐝
Las abejas polinizan el 76% de la producción de nuestros alimentos, por eso son tan importantes. 
Enterate 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30648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- 2017-10-23 19:16:50</a:t>
                      </a:r>
                      <a:r>
                        <a:rPr kumimoji="0" lang="es-ES" sz="1000" b="0" i="0" u="none" strike="noStrike" kern="1200" cap="none" spc="0" normalizeH="0" baseline="0" noProof="0">
                          <a:ln>
                            <a:noFill/>
                          </a:ln>
                          <a:solidFill>
                            <a:prstClr val="black"/>
                          </a:solidFill>
                          <a:effectLst/>
                          <a:uLnTx/>
                          <a:uFillTx/>
                          <a:latin typeface="+mn-lt"/>
                          <a:ea typeface="+mn-ea"/>
                          <a:cs typeface="+mn-cs"/>
                        </a:rPr>
                        <a:t>
Hace 23 años que una pareja de Rosario creó Sonder Espíritu Deportivo, una empresa dedicada a la fabricación de indumentaria. Hoy emplea a 160 personas y es el sponsor oficial de la selección argentina de vóley. Si tenés una PyME, conocé todos los beneficios qué hay para vos www.produccion.gob.ar/pymes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25287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- 2017-10-26 19:01:47</a:t>
                      </a:r>
                      <a:r>
                        <a:rPr kumimoji="0" lang="es-ES" sz="1000" b="0" i="0" u="none" strike="noStrike" kern="1200" cap="none" spc="0" normalizeH="0" baseline="0" noProof="0">
                          <a:ln>
                            <a:noFill/>
                          </a:ln>
                          <a:solidFill>
                            <a:prstClr val="black"/>
                          </a:solidFill>
                          <a:effectLst/>
                          <a:uLnTx/>
                          <a:uFillTx/>
                          <a:latin typeface="+mn-lt"/>
                          <a:ea typeface="+mn-ea"/>
                          <a:cs typeface="+mn-cs"/>
                        </a:rPr>
                        <a:t>
Argentina es el 3º exportador de maní en el mundo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00109152"/>
                  </a:ext>
                </a:extLst>
              </a:tr>
            </a:tbl>
          </a:graphicData>
        </a:graphic>
      </p:graphicFrame>
      <p:sp>
        <p:nvSpPr>
          <p:cNvPr id="4" name="Text Placeholder 3">
            <a:extLst>
              <a:ext uri="{FF2B5EF4-FFF2-40B4-BE49-F238E27FC236}">
                <a16:creationId xmlns:a16="http://schemas.microsoft.com/office/drawing/2014/main" id="{C552482D-DCB4-4623-B00D-A314F5AEA10D}"/>
              </a:ext>
            </a:extLst>
          </p:cNvPr>
          <p:cNvSpPr>
            <a:spLocks noGrp="1"/>
          </p:cNvSpPr>
          <p:nvPr>
            <p:ph type="body" sz="quarter" idx="14"/>
          </p:nvPr>
        </p:nvSpPr>
        <p:spPr/>
        <p:txBody>
          <a:bodyPr/>
          <a:lstStyle/>
          <a:p>
            <a:r>
              <a:rPr lang="en-US"/>
              <a:t>09/30/2017 - 10/30/2017</a:t>
            </a:r>
          </a:p>
        </p:txBody>
      </p:sp>
    </p:spTree>
    <p:extLst>
      <p:ext uri="{BB962C8B-B14F-4D97-AF65-F5344CB8AC3E}">
        <p14:creationId xmlns:p14="http://schemas.microsoft.com/office/powerpoint/2010/main" val="4219782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A2DDB-45B0-4FD1-A118-990D9D188CCE}"/>
              </a:ext>
            </a:extLst>
          </p:cNvPr>
          <p:cNvSpPr>
            <a:spLocks noGrp="1"/>
          </p:cNvSpPr>
          <p:nvPr>
            <p:ph type="title"/>
          </p:nvPr>
        </p:nvSpPr>
        <p:spPr/>
        <p:txBody>
          <a:bodyPr/>
          <a:lstStyle/>
          <a:p>
            <a:r>
              <a:rPr lang="en-US"/>
              <a:t>Facebook Own Posts Table - 4 of 9</a:t>
            </a:r>
          </a:p>
        </p:txBody>
      </p:sp>
      <p:graphicFrame>
        <p:nvGraphicFramePr>
          <p:cNvPr id="5" name="Table Placeholder 4">
            <a:extLst>
              <a:ext uri="{FF2B5EF4-FFF2-40B4-BE49-F238E27FC236}">
                <a16:creationId xmlns:a16="http://schemas.microsoft.com/office/drawing/2014/main" id="{9AC69791-A4E4-49B9-AF88-7495D18D0A9B}"/>
              </a:ext>
            </a:extLst>
          </p:cNvPr>
          <p:cNvGraphicFramePr>
            <a:graphicFrameLocks noGrp="1"/>
          </p:cNvGraphicFramePr>
          <p:nvPr>
            <p:ph type="tbl" sz="quarter" idx="13"/>
            <p:extLst>
              <p:ext uri="{D42A27DB-BD31-4B8C-83A1-F6EECF244321}">
                <p14:modId xmlns:p14="http://schemas.microsoft.com/office/powerpoint/2010/main" val="3269411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47081080"/>
                    </a:ext>
                  </a:extLst>
                </a:gridCol>
                <a:gridCol w="658368">
                  <a:extLst>
                    <a:ext uri="{9D8B030D-6E8A-4147-A177-3AD203B41FA5}">
                      <a16:colId xmlns:a16="http://schemas.microsoft.com/office/drawing/2014/main" val="2223855396"/>
                    </a:ext>
                  </a:extLst>
                </a:gridCol>
                <a:gridCol w="658368">
                  <a:extLst>
                    <a:ext uri="{9D8B030D-6E8A-4147-A177-3AD203B41FA5}">
                      <a16:colId xmlns:a16="http://schemas.microsoft.com/office/drawing/2014/main" val="2841015605"/>
                    </a:ext>
                  </a:extLst>
                </a:gridCol>
                <a:gridCol w="658368">
                  <a:extLst>
                    <a:ext uri="{9D8B030D-6E8A-4147-A177-3AD203B41FA5}">
                      <a16:colId xmlns:a16="http://schemas.microsoft.com/office/drawing/2014/main" val="3528430275"/>
                    </a:ext>
                  </a:extLst>
                </a:gridCol>
                <a:gridCol w="658368">
                  <a:extLst>
                    <a:ext uri="{9D8B030D-6E8A-4147-A177-3AD203B41FA5}">
                      <a16:colId xmlns:a16="http://schemas.microsoft.com/office/drawing/2014/main" val="3317898447"/>
                    </a:ext>
                  </a:extLst>
                </a:gridCol>
                <a:gridCol w="658368">
                  <a:extLst>
                    <a:ext uri="{9D8B030D-6E8A-4147-A177-3AD203B41FA5}">
                      <a16:colId xmlns:a16="http://schemas.microsoft.com/office/drawing/2014/main" val="121283"/>
                    </a:ext>
                  </a:extLst>
                </a:gridCol>
                <a:gridCol w="658368">
                  <a:extLst>
                    <a:ext uri="{9D8B030D-6E8A-4147-A177-3AD203B41FA5}">
                      <a16:colId xmlns:a16="http://schemas.microsoft.com/office/drawing/2014/main" val="2840350497"/>
                    </a:ext>
                  </a:extLst>
                </a:gridCol>
                <a:gridCol w="658368">
                  <a:extLst>
                    <a:ext uri="{9D8B030D-6E8A-4147-A177-3AD203B41FA5}">
                      <a16:colId xmlns:a16="http://schemas.microsoft.com/office/drawing/2014/main" val="1531569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8971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- 2017-10-09 19:17:28</a:t>
                      </a:r>
                      <a:r>
                        <a:rPr kumimoji="0" lang="es-ES" sz="1000" b="0" i="0" u="none" strike="noStrike" kern="1200" cap="none" spc="0" normalizeH="0" baseline="0" noProof="0">
                          <a:ln>
                            <a:noFill/>
                          </a:ln>
                          <a:solidFill>
                            <a:prstClr val="black"/>
                          </a:solidFill>
                          <a:effectLst/>
                          <a:uLnTx/>
                          <a:uFillTx/>
                          <a:latin typeface="+mn-lt"/>
                          <a:ea typeface="+mn-ea"/>
                          <a:cs typeface="+mn-cs"/>
                        </a:rPr>
                        <a:t>
Hace más de 50 años que la PyME familiar salteña Golosinas La Calesita fabrica y vende cereales y snacks salados. Sus productos son un clásico de la provincia y hoy están pensando en expandirse y empezar a exportar.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4364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- 2017-10-17 19:33:23</a:t>
                      </a:r>
                      <a:r>
                        <a:rPr kumimoji="0" lang="es-ES" sz="1000" b="0" i="0" u="none" strike="noStrike" kern="1200" cap="none" spc="0" normalizeH="0" baseline="0" noProof="0">
                          <a:ln>
                            <a:noFill/>
                          </a:ln>
                          <a:solidFill>
                            <a:prstClr val="black"/>
                          </a:solidFill>
                          <a:effectLst/>
                          <a:uLnTx/>
                          <a:uFillTx/>
                          <a:latin typeface="+mn-lt"/>
                          <a:ea typeface="+mn-ea"/>
                          <a:cs typeface="+mn-cs"/>
                        </a:rPr>
                        <a:t>
En Estudio Cabeza diseñan y producen mobiliario urbano. Sus productos se pueden encontrar en ciudades como Buenos Aires o Tokio (Japón). Este año, el estudio fue distinguido por el #SelloBuenDiseño por su "Macetero Flor". Si el diseño le agrega valor a tu PyME, conocé los beneficios a los que podés acceder en goo.gl/AoYL1c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69617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Ricardo Buryaile - 2017-10-23 17:14:54</a:t>
                      </a:r>
                      <a:r>
                        <a:rPr kumimoji="0" lang="en-US" sz="1000" b="0" i="0" u="none" strike="noStrike" kern="1200" cap="none" spc="0" normalizeH="0" baseline="0" noProof="0">
                          <a:ln>
                            <a:noFill/>
                          </a:ln>
                          <a:solidFill>
                            <a:prstClr val="black"/>
                          </a:solidFill>
                          <a:effectLst/>
                          <a:uLnTx/>
                          <a:uFillTx/>
                          <a:latin typeface="+mn-lt"/>
                          <a:ea typeface="+mn-ea"/>
                          <a:cs typeface="+mn-cs"/>
                        </a:rPr>
                        <a:t>
Con el presidente Mauricio Macri en Casa Rosada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1965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- 2017-10-10 19:05:00</a:t>
                      </a:r>
                      <a:r>
                        <a:rPr kumimoji="0" lang="es-ES" sz="1000" b="0" i="0" u="none" strike="noStrike" kern="1200" cap="none" spc="0" normalizeH="0" baseline="0" noProof="0">
                          <a:ln>
                            <a:noFill/>
                          </a:ln>
                          <a:solidFill>
                            <a:prstClr val="black"/>
                          </a:solidFill>
                          <a:effectLst/>
                          <a:uLnTx/>
                          <a:uFillTx/>
                          <a:latin typeface="+mn-lt"/>
                          <a:ea typeface="+mn-ea"/>
                          <a:cs typeface="+mn-cs"/>
                        </a:rPr>
                        <a:t>
ABRÍ TU EMPRESA EN UN DÍA Y POR INTERNET
Conocé las ventajas y los beneficios de crear una Sociedad por Acciones Simplificada. Ahora tener tu empresa es más fácil, entrá a www.argentina.gob.ar/sas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76104835"/>
                  </a:ext>
                </a:extLst>
              </a:tr>
            </a:tbl>
          </a:graphicData>
        </a:graphic>
      </p:graphicFrame>
      <p:sp>
        <p:nvSpPr>
          <p:cNvPr id="4" name="Text Placeholder 3">
            <a:extLst>
              <a:ext uri="{FF2B5EF4-FFF2-40B4-BE49-F238E27FC236}">
                <a16:creationId xmlns:a16="http://schemas.microsoft.com/office/drawing/2014/main" id="{01B82DB2-5295-45AC-A13D-FBF33D81089A}"/>
              </a:ext>
            </a:extLst>
          </p:cNvPr>
          <p:cNvSpPr>
            <a:spLocks noGrp="1"/>
          </p:cNvSpPr>
          <p:nvPr>
            <p:ph type="body" sz="quarter" idx="14"/>
          </p:nvPr>
        </p:nvSpPr>
        <p:spPr/>
        <p:txBody>
          <a:bodyPr/>
          <a:lstStyle/>
          <a:p>
            <a:r>
              <a:rPr lang="en-US"/>
              <a:t>09/30/2017 - 10/30/2017</a:t>
            </a:r>
          </a:p>
        </p:txBody>
      </p:sp>
    </p:spTree>
    <p:extLst>
      <p:ext uri="{BB962C8B-B14F-4D97-AF65-F5344CB8AC3E}">
        <p14:creationId xmlns:p14="http://schemas.microsoft.com/office/powerpoint/2010/main" val="3773770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FD29B-6C3F-4946-91BC-C7E1108A6705}"/>
              </a:ext>
            </a:extLst>
          </p:cNvPr>
          <p:cNvSpPr>
            <a:spLocks noGrp="1"/>
          </p:cNvSpPr>
          <p:nvPr>
            <p:ph type="title"/>
          </p:nvPr>
        </p:nvSpPr>
        <p:spPr/>
        <p:txBody>
          <a:bodyPr/>
          <a:lstStyle/>
          <a:p>
            <a:r>
              <a:rPr lang="en-US"/>
              <a:t>Facebook Own Posts Table - 5 of 9</a:t>
            </a:r>
          </a:p>
        </p:txBody>
      </p:sp>
      <p:graphicFrame>
        <p:nvGraphicFramePr>
          <p:cNvPr id="5" name="Table Placeholder 4">
            <a:extLst>
              <a:ext uri="{FF2B5EF4-FFF2-40B4-BE49-F238E27FC236}">
                <a16:creationId xmlns:a16="http://schemas.microsoft.com/office/drawing/2014/main" id="{E6C770A6-D7F2-4A73-BE80-D2B90481A584}"/>
              </a:ext>
            </a:extLst>
          </p:cNvPr>
          <p:cNvGraphicFramePr>
            <a:graphicFrameLocks noGrp="1"/>
          </p:cNvGraphicFramePr>
          <p:nvPr>
            <p:ph type="tbl" sz="quarter" idx="13"/>
            <p:extLst>
              <p:ext uri="{D42A27DB-BD31-4B8C-83A1-F6EECF244321}">
                <p14:modId xmlns:p14="http://schemas.microsoft.com/office/powerpoint/2010/main" val="3016480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30525340"/>
                    </a:ext>
                  </a:extLst>
                </a:gridCol>
                <a:gridCol w="658368">
                  <a:extLst>
                    <a:ext uri="{9D8B030D-6E8A-4147-A177-3AD203B41FA5}">
                      <a16:colId xmlns:a16="http://schemas.microsoft.com/office/drawing/2014/main" val="299068692"/>
                    </a:ext>
                  </a:extLst>
                </a:gridCol>
                <a:gridCol w="658368">
                  <a:extLst>
                    <a:ext uri="{9D8B030D-6E8A-4147-A177-3AD203B41FA5}">
                      <a16:colId xmlns:a16="http://schemas.microsoft.com/office/drawing/2014/main" val="3967246383"/>
                    </a:ext>
                  </a:extLst>
                </a:gridCol>
                <a:gridCol w="658368">
                  <a:extLst>
                    <a:ext uri="{9D8B030D-6E8A-4147-A177-3AD203B41FA5}">
                      <a16:colId xmlns:a16="http://schemas.microsoft.com/office/drawing/2014/main" val="753070730"/>
                    </a:ext>
                  </a:extLst>
                </a:gridCol>
                <a:gridCol w="658368">
                  <a:extLst>
                    <a:ext uri="{9D8B030D-6E8A-4147-A177-3AD203B41FA5}">
                      <a16:colId xmlns:a16="http://schemas.microsoft.com/office/drawing/2014/main" val="894936582"/>
                    </a:ext>
                  </a:extLst>
                </a:gridCol>
                <a:gridCol w="658368">
                  <a:extLst>
                    <a:ext uri="{9D8B030D-6E8A-4147-A177-3AD203B41FA5}">
                      <a16:colId xmlns:a16="http://schemas.microsoft.com/office/drawing/2014/main" val="1494909856"/>
                    </a:ext>
                  </a:extLst>
                </a:gridCol>
                <a:gridCol w="658368">
                  <a:extLst>
                    <a:ext uri="{9D8B030D-6E8A-4147-A177-3AD203B41FA5}">
                      <a16:colId xmlns:a16="http://schemas.microsoft.com/office/drawing/2014/main" val="3862513981"/>
                    </a:ext>
                  </a:extLst>
                </a:gridCol>
                <a:gridCol w="658368">
                  <a:extLst>
                    <a:ext uri="{9D8B030D-6E8A-4147-A177-3AD203B41FA5}">
                      <a16:colId xmlns:a16="http://schemas.microsoft.com/office/drawing/2014/main" val="4132371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82699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- 2017-10-26 19:59:18</a:t>
                      </a:r>
                      <a:r>
                        <a:rPr kumimoji="0" lang="es-ES" sz="1000" b="0" i="0" u="none" strike="noStrike" kern="1200" cap="none" spc="0" normalizeH="0" baseline="0" noProof="0">
                          <a:ln>
                            <a:noFill/>
                          </a:ln>
                          <a:solidFill>
                            <a:prstClr val="black"/>
                          </a:solidFill>
                          <a:effectLst/>
                          <a:uLnTx/>
                          <a:uFillTx/>
                          <a:latin typeface="+mn-lt"/>
                          <a:ea typeface="+mn-ea"/>
                          <a:cs typeface="+mn-cs"/>
                        </a:rPr>
                        <a:t>
Así funciona la Ley de Lemas en Formosa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5968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- 2017-10-16 11:30:00</a:t>
                      </a:r>
                      <a:r>
                        <a:rPr kumimoji="0" lang="es-ES" sz="1000" b="0" i="0" u="none" strike="noStrike" kern="1200" cap="none" spc="0" normalizeH="0" baseline="0" noProof="0">
                          <a:ln>
                            <a:noFill/>
                          </a:ln>
                          <a:solidFill>
                            <a:prstClr val="black"/>
                          </a:solidFill>
                          <a:effectLst/>
                          <a:uLnTx/>
                          <a:uFillTx/>
                          <a:latin typeface="+mn-lt"/>
                          <a:ea typeface="+mn-ea"/>
                          <a:cs typeface="+mn-cs"/>
                        </a:rPr>
                        <a:t>
PREPAREMOS JUNTOS ESTE SOUFFLÉ DE ZAPALLITOS
¿Sabías que el color verde de estos vegetales se debe a la presencia de la clorofila? Además se caracterizan por el buen aporte de folatos (ácido fólico) a la alimentación, son depurativos, ayudan a combatir enfermedades infecciosas y degenerativas.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225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Ricardo Buryaile - 2017-10-22 14:04:42</a:t>
                      </a:r>
                      <a:r>
                        <a:rPr kumimoji="0" lang="pt-BR" sz="1000" b="0" i="0" u="none" strike="noStrike" kern="1200" cap="none" spc="0" normalizeH="0" baseline="0" noProof="0">
                          <a:ln>
                            <a:noFill/>
                          </a:ln>
                          <a:solidFill>
                            <a:prstClr val="black"/>
                          </a:solidFill>
                          <a:effectLst/>
                          <a:uLnTx/>
                          <a:uFillTx/>
                          <a:latin typeface="+mn-lt"/>
                          <a:ea typeface="+mn-ea"/>
                          <a:cs typeface="+mn-cs"/>
                        </a:rPr>
                        <a:t>
Votando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3037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- 2017-10-20 18:59:00</a:t>
                      </a:r>
                      <a:r>
                        <a:rPr kumimoji="0" lang="es-ES" sz="1000" b="0" i="0" u="none" strike="noStrike" kern="1200" cap="none" spc="0" normalizeH="0" baseline="0" noProof="0">
                          <a:ln>
                            <a:noFill/>
                          </a:ln>
                          <a:solidFill>
                            <a:prstClr val="black"/>
                          </a:solidFill>
                          <a:effectLst/>
                          <a:uLnTx/>
                          <a:uFillTx/>
                          <a:latin typeface="+mn-lt"/>
                          <a:ea typeface="+mn-ea"/>
                          <a:cs typeface="+mn-cs"/>
                        </a:rPr>
                        <a:t>
Red de Innovación Local es una ONG que trabaja para mejorar la gestión de municipios de todo el país. Delfina Irazusta, su fundadora, fue seleccionada por la Obama Foundation para participar de un encuentro con emprendedores sociales de todo el mundo. ¡Felicitaciones!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1965293"/>
                  </a:ext>
                </a:extLst>
              </a:tr>
            </a:tbl>
          </a:graphicData>
        </a:graphic>
      </p:graphicFrame>
      <p:sp>
        <p:nvSpPr>
          <p:cNvPr id="4" name="Text Placeholder 3">
            <a:extLst>
              <a:ext uri="{FF2B5EF4-FFF2-40B4-BE49-F238E27FC236}">
                <a16:creationId xmlns:a16="http://schemas.microsoft.com/office/drawing/2014/main" id="{2F67663C-A456-41B9-99AC-821476BAC9CC}"/>
              </a:ext>
            </a:extLst>
          </p:cNvPr>
          <p:cNvSpPr>
            <a:spLocks noGrp="1"/>
          </p:cNvSpPr>
          <p:nvPr>
            <p:ph type="body" sz="quarter" idx="14"/>
          </p:nvPr>
        </p:nvSpPr>
        <p:spPr/>
        <p:txBody>
          <a:bodyPr/>
          <a:lstStyle/>
          <a:p>
            <a:r>
              <a:rPr lang="en-US"/>
              <a:t>09/30/2017 - 10/30/2017</a:t>
            </a:r>
          </a:p>
        </p:txBody>
      </p:sp>
    </p:spTree>
    <p:extLst>
      <p:ext uri="{BB962C8B-B14F-4D97-AF65-F5344CB8AC3E}">
        <p14:creationId xmlns:p14="http://schemas.microsoft.com/office/powerpoint/2010/main" val="2626517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8CD0F-60B5-4AC8-9E4C-32B05BD74899}"/>
              </a:ext>
            </a:extLst>
          </p:cNvPr>
          <p:cNvSpPr>
            <a:spLocks noGrp="1"/>
          </p:cNvSpPr>
          <p:nvPr>
            <p:ph type="title"/>
          </p:nvPr>
        </p:nvSpPr>
        <p:spPr/>
        <p:txBody>
          <a:bodyPr/>
          <a:lstStyle/>
          <a:p>
            <a:r>
              <a:rPr lang="en-US"/>
              <a:t>Facebook Own Posts Table - 6 of 9</a:t>
            </a:r>
          </a:p>
        </p:txBody>
      </p:sp>
      <p:graphicFrame>
        <p:nvGraphicFramePr>
          <p:cNvPr id="5" name="Table Placeholder 4">
            <a:extLst>
              <a:ext uri="{FF2B5EF4-FFF2-40B4-BE49-F238E27FC236}">
                <a16:creationId xmlns:a16="http://schemas.microsoft.com/office/drawing/2014/main" id="{C1CB99C7-74F4-4C95-8BF7-F3B1CB4A327D}"/>
              </a:ext>
            </a:extLst>
          </p:cNvPr>
          <p:cNvGraphicFramePr>
            <a:graphicFrameLocks noGrp="1"/>
          </p:cNvGraphicFramePr>
          <p:nvPr>
            <p:ph type="tbl" sz="quarter" idx="13"/>
            <p:extLst>
              <p:ext uri="{D42A27DB-BD31-4B8C-83A1-F6EECF244321}">
                <p14:modId xmlns:p14="http://schemas.microsoft.com/office/powerpoint/2010/main" val="449690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23578857"/>
                    </a:ext>
                  </a:extLst>
                </a:gridCol>
                <a:gridCol w="658368">
                  <a:extLst>
                    <a:ext uri="{9D8B030D-6E8A-4147-A177-3AD203B41FA5}">
                      <a16:colId xmlns:a16="http://schemas.microsoft.com/office/drawing/2014/main" val="3972806100"/>
                    </a:ext>
                  </a:extLst>
                </a:gridCol>
                <a:gridCol w="658368">
                  <a:extLst>
                    <a:ext uri="{9D8B030D-6E8A-4147-A177-3AD203B41FA5}">
                      <a16:colId xmlns:a16="http://schemas.microsoft.com/office/drawing/2014/main" val="3296493202"/>
                    </a:ext>
                  </a:extLst>
                </a:gridCol>
                <a:gridCol w="658368">
                  <a:extLst>
                    <a:ext uri="{9D8B030D-6E8A-4147-A177-3AD203B41FA5}">
                      <a16:colId xmlns:a16="http://schemas.microsoft.com/office/drawing/2014/main" val="1138182123"/>
                    </a:ext>
                  </a:extLst>
                </a:gridCol>
                <a:gridCol w="658368">
                  <a:extLst>
                    <a:ext uri="{9D8B030D-6E8A-4147-A177-3AD203B41FA5}">
                      <a16:colId xmlns:a16="http://schemas.microsoft.com/office/drawing/2014/main" val="3289768483"/>
                    </a:ext>
                  </a:extLst>
                </a:gridCol>
                <a:gridCol w="658368">
                  <a:extLst>
                    <a:ext uri="{9D8B030D-6E8A-4147-A177-3AD203B41FA5}">
                      <a16:colId xmlns:a16="http://schemas.microsoft.com/office/drawing/2014/main" val="4143576966"/>
                    </a:ext>
                  </a:extLst>
                </a:gridCol>
                <a:gridCol w="658368">
                  <a:extLst>
                    <a:ext uri="{9D8B030D-6E8A-4147-A177-3AD203B41FA5}">
                      <a16:colId xmlns:a16="http://schemas.microsoft.com/office/drawing/2014/main" val="514644349"/>
                    </a:ext>
                  </a:extLst>
                </a:gridCol>
                <a:gridCol w="658368">
                  <a:extLst>
                    <a:ext uri="{9D8B030D-6E8A-4147-A177-3AD203B41FA5}">
                      <a16:colId xmlns:a16="http://schemas.microsoft.com/office/drawing/2014/main" val="1454741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58830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- 2017-10-05 10:00:00</a:t>
                      </a:r>
                      <a:r>
                        <a:rPr kumimoji="0" lang="es-ES" sz="1000" b="0" i="0" u="none" strike="noStrike" kern="1200" cap="none" spc="0" normalizeH="0" baseline="0" noProof="0">
                          <a:ln>
                            <a:noFill/>
                          </a:ln>
                          <a:solidFill>
                            <a:prstClr val="black"/>
                          </a:solidFill>
                          <a:effectLst/>
                          <a:uLnTx/>
                          <a:uFillTx/>
                          <a:latin typeface="+mn-lt"/>
                          <a:ea typeface="+mn-ea"/>
                          <a:cs typeface="+mn-cs"/>
                        </a:rPr>
                        <a:t>
DÍA NACIONAL DEL AVE 🐦
El pájaro emblema de nuestro campo argentino es el hornero. Su nido de adobe forma parte del paisaje rural y del urbano, pero a pesar de su magnífica resistencia, todos los años construye uno nuevo.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9704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- 2017-10-11 13:00:00</a:t>
                      </a:r>
                      <a:r>
                        <a:rPr kumimoji="0" lang="es-ES" sz="1000" b="0" i="0" u="none" strike="noStrike" kern="1200" cap="none" spc="0" normalizeH="0" baseline="0" noProof="0">
                          <a:ln>
                            <a:noFill/>
                          </a:ln>
                          <a:solidFill>
                            <a:prstClr val="black"/>
                          </a:solidFill>
                          <a:effectLst/>
                          <a:uLnTx/>
                          <a:uFillTx/>
                          <a:latin typeface="+mn-lt"/>
                          <a:ea typeface="+mn-ea"/>
                          <a:cs typeface="+mn-cs"/>
                        </a:rPr>
                        <a:t>
HAMBURGUESAS DE BERENJENA
Hay muchas maneras de incorporar #MásFrutasyVerduras en tus comidas. Encontrá esta y más recetas en nuestra web. 👉 https://goo.gl/tT4QCr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73779202"/>
                  </a:ext>
                </a:extLst>
              </a:tr>
            </a:tbl>
          </a:graphicData>
        </a:graphic>
      </p:graphicFrame>
      <p:sp>
        <p:nvSpPr>
          <p:cNvPr id="4" name="Text Placeholder 3">
            <a:extLst>
              <a:ext uri="{FF2B5EF4-FFF2-40B4-BE49-F238E27FC236}">
                <a16:creationId xmlns:a16="http://schemas.microsoft.com/office/drawing/2014/main" id="{41EA1C64-663E-454E-811B-34F9727CE1AA}"/>
              </a:ext>
            </a:extLst>
          </p:cNvPr>
          <p:cNvSpPr>
            <a:spLocks noGrp="1"/>
          </p:cNvSpPr>
          <p:nvPr>
            <p:ph type="body" sz="quarter" idx="14"/>
          </p:nvPr>
        </p:nvSpPr>
        <p:spPr/>
        <p:txBody>
          <a:bodyPr/>
          <a:lstStyle/>
          <a:p>
            <a:r>
              <a:rPr lang="en-US"/>
              <a:t>09/30/2017 - 10/30/2017</a:t>
            </a:r>
          </a:p>
        </p:txBody>
      </p:sp>
    </p:spTree>
    <p:extLst>
      <p:ext uri="{BB962C8B-B14F-4D97-AF65-F5344CB8AC3E}">
        <p14:creationId xmlns:p14="http://schemas.microsoft.com/office/powerpoint/2010/main" val="21613919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B317D-8246-4850-AFF4-19061118B94B}"/>
              </a:ext>
            </a:extLst>
          </p:cNvPr>
          <p:cNvSpPr>
            <a:spLocks noGrp="1"/>
          </p:cNvSpPr>
          <p:nvPr>
            <p:ph type="title"/>
          </p:nvPr>
        </p:nvSpPr>
        <p:spPr/>
        <p:txBody>
          <a:bodyPr/>
          <a:lstStyle/>
          <a:p>
            <a:r>
              <a:rPr lang="en-US"/>
              <a:t>Facebook Own Posts Table - 7 of 9</a:t>
            </a:r>
          </a:p>
        </p:txBody>
      </p:sp>
      <p:graphicFrame>
        <p:nvGraphicFramePr>
          <p:cNvPr id="5" name="Table Placeholder 4">
            <a:extLst>
              <a:ext uri="{FF2B5EF4-FFF2-40B4-BE49-F238E27FC236}">
                <a16:creationId xmlns:a16="http://schemas.microsoft.com/office/drawing/2014/main" id="{0B1CED09-7344-4766-8499-69A76A961138}"/>
              </a:ext>
            </a:extLst>
          </p:cNvPr>
          <p:cNvGraphicFramePr>
            <a:graphicFrameLocks noGrp="1"/>
          </p:cNvGraphicFramePr>
          <p:nvPr>
            <p:ph type="tbl" sz="quarter" idx="13"/>
            <p:extLst>
              <p:ext uri="{D42A27DB-BD31-4B8C-83A1-F6EECF244321}">
                <p14:modId xmlns:p14="http://schemas.microsoft.com/office/powerpoint/2010/main" val="3234485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61788753"/>
                    </a:ext>
                  </a:extLst>
                </a:gridCol>
                <a:gridCol w="658368">
                  <a:extLst>
                    <a:ext uri="{9D8B030D-6E8A-4147-A177-3AD203B41FA5}">
                      <a16:colId xmlns:a16="http://schemas.microsoft.com/office/drawing/2014/main" val="2590986635"/>
                    </a:ext>
                  </a:extLst>
                </a:gridCol>
                <a:gridCol w="658368">
                  <a:extLst>
                    <a:ext uri="{9D8B030D-6E8A-4147-A177-3AD203B41FA5}">
                      <a16:colId xmlns:a16="http://schemas.microsoft.com/office/drawing/2014/main" val="704169486"/>
                    </a:ext>
                  </a:extLst>
                </a:gridCol>
                <a:gridCol w="658368">
                  <a:extLst>
                    <a:ext uri="{9D8B030D-6E8A-4147-A177-3AD203B41FA5}">
                      <a16:colId xmlns:a16="http://schemas.microsoft.com/office/drawing/2014/main" val="3395994052"/>
                    </a:ext>
                  </a:extLst>
                </a:gridCol>
                <a:gridCol w="658368">
                  <a:extLst>
                    <a:ext uri="{9D8B030D-6E8A-4147-A177-3AD203B41FA5}">
                      <a16:colId xmlns:a16="http://schemas.microsoft.com/office/drawing/2014/main" val="2249167983"/>
                    </a:ext>
                  </a:extLst>
                </a:gridCol>
                <a:gridCol w="658368">
                  <a:extLst>
                    <a:ext uri="{9D8B030D-6E8A-4147-A177-3AD203B41FA5}">
                      <a16:colId xmlns:a16="http://schemas.microsoft.com/office/drawing/2014/main" val="3940972237"/>
                    </a:ext>
                  </a:extLst>
                </a:gridCol>
                <a:gridCol w="658368">
                  <a:extLst>
                    <a:ext uri="{9D8B030D-6E8A-4147-A177-3AD203B41FA5}">
                      <a16:colId xmlns:a16="http://schemas.microsoft.com/office/drawing/2014/main" val="126103903"/>
                    </a:ext>
                  </a:extLst>
                </a:gridCol>
                <a:gridCol w="658368">
                  <a:extLst>
                    <a:ext uri="{9D8B030D-6E8A-4147-A177-3AD203B41FA5}">
                      <a16:colId xmlns:a16="http://schemas.microsoft.com/office/drawing/2014/main" val="2949340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21424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- 2017-10-03 19:09:29</a:t>
                      </a:r>
                      <a:r>
                        <a:rPr kumimoji="0" lang="es-ES" sz="1000" b="0" i="0" u="none" strike="noStrike" kern="1200" cap="none" spc="0" normalizeH="0" baseline="0" noProof="0">
                          <a:ln>
                            <a:noFill/>
                          </a:ln>
                          <a:solidFill>
                            <a:prstClr val="black"/>
                          </a:solidFill>
                          <a:effectLst/>
                          <a:uLnTx/>
                          <a:uFillTx/>
                          <a:latin typeface="+mn-lt"/>
                          <a:ea typeface="+mn-ea"/>
                          <a:cs typeface="+mn-cs"/>
                        </a:rPr>
                        <a:t>
DE SANTIAGO DEL ESTERO A NUEVA YORK
Hace 6 años que Rocío y su mamá Silvia empezaron Awanay, una PyME que hace tejidos a mano con lana de oveja, llama y alpaca. Los hilanderos y tejedores de Santiago del Estero que trabajan en el proyecto utilizan técnicas ancestrales para producir las alfombras que pesan hasta 100 kg y que hoy se exportan a Estados Unidos.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7786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- 2017-10-24 15:54:51</a:t>
                      </a:r>
                      <a:r>
                        <a:rPr kumimoji="0" lang="es-ES" sz="1000" b="0" i="0" u="none" strike="noStrike" kern="1200" cap="none" spc="0" normalizeH="0" baseline="0" noProof="0">
                          <a:ln>
                            <a:noFill/>
                          </a:ln>
                          <a:solidFill>
                            <a:prstClr val="black"/>
                          </a:solidFill>
                          <a:effectLst/>
                          <a:uLnTx/>
                          <a:uFillTx/>
                          <a:latin typeface="+mn-lt"/>
                          <a:ea typeface="+mn-ea"/>
                          <a:cs typeface="+mn-cs"/>
                        </a:rPr>
                        <a:t>
SILOBOLSA, INNOVACIÓN DEL CAMPO ARGENTINO
Argentina es líder mundial en la adopción de esta tecnología al servicio de la logística y hoy se almacenan más de 40 millones de toneladas al año.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92084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- 2017-10-18 19:15:54</a:t>
                      </a:r>
                      <a:r>
                        <a:rPr kumimoji="0" lang="es-ES" sz="1000" b="0" i="0" u="none" strike="noStrike" kern="1200" cap="none" spc="0" normalizeH="0" baseline="0" noProof="0">
                          <a:ln>
                            <a:noFill/>
                          </a:ln>
                          <a:solidFill>
                            <a:prstClr val="black"/>
                          </a:solidFill>
                          <a:effectLst/>
                          <a:uLnTx/>
                          <a:uFillTx/>
                          <a:latin typeface="+mn-lt"/>
                          <a:ea typeface="+mn-ea"/>
                          <a:cs typeface="+mn-cs"/>
                        </a:rPr>
                        <a:t>
¿CUAL ES LA MEJOR RED SOCIAL PARA TU NEGOCIO?
Entrá a www.academia.gob.ar y encontrá tutoriales y cursos online para desarrollar y potenciar tu proyecto.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4102358"/>
                  </a:ext>
                </a:extLst>
              </a:tr>
            </a:tbl>
          </a:graphicData>
        </a:graphic>
      </p:graphicFrame>
      <p:sp>
        <p:nvSpPr>
          <p:cNvPr id="4" name="Text Placeholder 3">
            <a:extLst>
              <a:ext uri="{FF2B5EF4-FFF2-40B4-BE49-F238E27FC236}">
                <a16:creationId xmlns:a16="http://schemas.microsoft.com/office/drawing/2014/main" id="{7226AF45-1C1B-4BB6-8128-FCC54D077F38}"/>
              </a:ext>
            </a:extLst>
          </p:cNvPr>
          <p:cNvSpPr>
            <a:spLocks noGrp="1"/>
          </p:cNvSpPr>
          <p:nvPr>
            <p:ph type="body" sz="quarter" idx="14"/>
          </p:nvPr>
        </p:nvSpPr>
        <p:spPr/>
        <p:txBody>
          <a:bodyPr/>
          <a:lstStyle/>
          <a:p>
            <a:r>
              <a:rPr lang="en-US"/>
              <a:t>09/30/2017 - 10/30/2017</a:t>
            </a:r>
          </a:p>
        </p:txBody>
      </p:sp>
    </p:spTree>
    <p:extLst>
      <p:ext uri="{BB962C8B-B14F-4D97-AF65-F5344CB8AC3E}">
        <p14:creationId xmlns:p14="http://schemas.microsoft.com/office/powerpoint/2010/main" val="3328812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759C8-249E-4882-BE0E-FCAFE36CF94D}"/>
              </a:ext>
            </a:extLst>
          </p:cNvPr>
          <p:cNvSpPr>
            <a:spLocks noGrp="1"/>
          </p:cNvSpPr>
          <p:nvPr>
            <p:ph type="title"/>
          </p:nvPr>
        </p:nvSpPr>
        <p:spPr/>
        <p:txBody>
          <a:bodyPr/>
          <a:lstStyle/>
          <a:p>
            <a:r>
              <a:rPr lang="en-US"/>
              <a:t>Facebook Own Posts Table - 8 of 9</a:t>
            </a:r>
          </a:p>
        </p:txBody>
      </p:sp>
      <p:graphicFrame>
        <p:nvGraphicFramePr>
          <p:cNvPr id="5" name="Table Placeholder 4">
            <a:extLst>
              <a:ext uri="{FF2B5EF4-FFF2-40B4-BE49-F238E27FC236}">
                <a16:creationId xmlns:a16="http://schemas.microsoft.com/office/drawing/2014/main" id="{44F946D8-A70D-4D2B-B79A-66FF1C1BF5DE}"/>
              </a:ext>
            </a:extLst>
          </p:cNvPr>
          <p:cNvGraphicFramePr>
            <a:graphicFrameLocks noGrp="1"/>
          </p:cNvGraphicFramePr>
          <p:nvPr>
            <p:ph type="tbl" sz="quarter" idx="13"/>
            <p:extLst>
              <p:ext uri="{D42A27DB-BD31-4B8C-83A1-F6EECF244321}">
                <p14:modId xmlns:p14="http://schemas.microsoft.com/office/powerpoint/2010/main" val="253929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75470468"/>
                    </a:ext>
                  </a:extLst>
                </a:gridCol>
                <a:gridCol w="658368">
                  <a:extLst>
                    <a:ext uri="{9D8B030D-6E8A-4147-A177-3AD203B41FA5}">
                      <a16:colId xmlns:a16="http://schemas.microsoft.com/office/drawing/2014/main" val="678655535"/>
                    </a:ext>
                  </a:extLst>
                </a:gridCol>
                <a:gridCol w="658368">
                  <a:extLst>
                    <a:ext uri="{9D8B030D-6E8A-4147-A177-3AD203B41FA5}">
                      <a16:colId xmlns:a16="http://schemas.microsoft.com/office/drawing/2014/main" val="2188464965"/>
                    </a:ext>
                  </a:extLst>
                </a:gridCol>
                <a:gridCol w="658368">
                  <a:extLst>
                    <a:ext uri="{9D8B030D-6E8A-4147-A177-3AD203B41FA5}">
                      <a16:colId xmlns:a16="http://schemas.microsoft.com/office/drawing/2014/main" val="3269459248"/>
                    </a:ext>
                  </a:extLst>
                </a:gridCol>
                <a:gridCol w="658368">
                  <a:extLst>
                    <a:ext uri="{9D8B030D-6E8A-4147-A177-3AD203B41FA5}">
                      <a16:colId xmlns:a16="http://schemas.microsoft.com/office/drawing/2014/main" val="1171883568"/>
                    </a:ext>
                  </a:extLst>
                </a:gridCol>
                <a:gridCol w="658368">
                  <a:extLst>
                    <a:ext uri="{9D8B030D-6E8A-4147-A177-3AD203B41FA5}">
                      <a16:colId xmlns:a16="http://schemas.microsoft.com/office/drawing/2014/main" val="359356333"/>
                    </a:ext>
                  </a:extLst>
                </a:gridCol>
                <a:gridCol w="658368">
                  <a:extLst>
                    <a:ext uri="{9D8B030D-6E8A-4147-A177-3AD203B41FA5}">
                      <a16:colId xmlns:a16="http://schemas.microsoft.com/office/drawing/2014/main" val="989063234"/>
                    </a:ext>
                  </a:extLst>
                </a:gridCol>
                <a:gridCol w="658368">
                  <a:extLst>
                    <a:ext uri="{9D8B030D-6E8A-4147-A177-3AD203B41FA5}">
                      <a16:colId xmlns:a16="http://schemas.microsoft.com/office/drawing/2014/main" val="1351086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96355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- 2017-10-24 11:03:11</a:t>
                      </a:r>
                      <a:r>
                        <a:rPr kumimoji="0" lang="es-ES" sz="1000" b="0" i="0" u="none" strike="noStrike" kern="1200" cap="none" spc="0" normalizeH="0" baseline="0" noProof="0">
                          <a:ln>
                            <a:noFill/>
                          </a:ln>
                          <a:solidFill>
                            <a:prstClr val="black"/>
                          </a:solidFill>
                          <a:effectLst/>
                          <a:uLnTx/>
                          <a:uFillTx/>
                          <a:latin typeface="+mn-lt"/>
                          <a:ea typeface="+mn-ea"/>
                          <a:cs typeface="+mn-cs"/>
                        </a:rPr>
                        <a:t>
GRACIAS
Quiero agradecer a todos los formoseños que nos apoyaron y confiaron en nosotros. GRACIAS a todo el equipo de CAMBIEMOS en Formosa. GRACIAS a nuestros candidatos que caminaron por toda la provincia y especialmente GRACIAS a todos nuestros fiscales que tanto trabajaron y trabajan sin bajar nunca los brazos. Solo con ellos logramos lo imposible. 
A nuestros candidatos, tanto a los que llegaron como a los que no, quiero decirles que el compromiso recién empieza, para demostrarle que SÍ se puede a aquellos que confiaron su voto y también que sigan trabajando, recorriendo y escuchando a la gente, para que aquellos formoseños que no nos eligieron también puedan mejorar su calidad de vida. 
También, como corresponde, quiero felicitar a los ganadores, porque de eso se trata la democracia. 
Formosa necesita un cambio y de a poco lo estamos logrando. Cada vez somos más, cada vez estamos más cerca. Estoy orgulloso de este equipo, el equipo del Presidente Macri que va a cambiar Formosa pa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8382598"/>
                  </a:ext>
                </a:extLst>
              </a:tr>
            </a:tbl>
          </a:graphicData>
        </a:graphic>
      </p:graphicFrame>
      <p:sp>
        <p:nvSpPr>
          <p:cNvPr id="4" name="Text Placeholder 3">
            <a:extLst>
              <a:ext uri="{FF2B5EF4-FFF2-40B4-BE49-F238E27FC236}">
                <a16:creationId xmlns:a16="http://schemas.microsoft.com/office/drawing/2014/main" id="{27249C0A-7E0A-4570-B57F-1F71BD360EAF}"/>
              </a:ext>
            </a:extLst>
          </p:cNvPr>
          <p:cNvSpPr>
            <a:spLocks noGrp="1"/>
          </p:cNvSpPr>
          <p:nvPr>
            <p:ph type="body" sz="quarter" idx="14"/>
          </p:nvPr>
        </p:nvSpPr>
        <p:spPr/>
        <p:txBody>
          <a:bodyPr/>
          <a:lstStyle/>
          <a:p>
            <a:r>
              <a:rPr lang="en-US"/>
              <a:t>09/30/2017 - 10/30/2017</a:t>
            </a:r>
          </a:p>
        </p:txBody>
      </p:sp>
    </p:spTree>
    <p:extLst>
      <p:ext uri="{BB962C8B-B14F-4D97-AF65-F5344CB8AC3E}">
        <p14:creationId xmlns:p14="http://schemas.microsoft.com/office/powerpoint/2010/main" val="24083119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21A28-EA23-48BC-A98F-602D092468AB}"/>
              </a:ext>
            </a:extLst>
          </p:cNvPr>
          <p:cNvSpPr>
            <a:spLocks noGrp="1"/>
          </p:cNvSpPr>
          <p:nvPr>
            <p:ph type="title"/>
          </p:nvPr>
        </p:nvSpPr>
        <p:spPr/>
        <p:txBody>
          <a:bodyPr/>
          <a:lstStyle/>
          <a:p>
            <a:r>
              <a:rPr lang="en-US"/>
              <a:t>Facebook Own Posts Table - 9 of 9</a:t>
            </a:r>
          </a:p>
        </p:txBody>
      </p:sp>
      <p:graphicFrame>
        <p:nvGraphicFramePr>
          <p:cNvPr id="5" name="Table Placeholder 4">
            <a:extLst>
              <a:ext uri="{FF2B5EF4-FFF2-40B4-BE49-F238E27FC236}">
                <a16:creationId xmlns:a16="http://schemas.microsoft.com/office/drawing/2014/main" id="{1F5AC2E1-F2CC-459E-A140-FCBFC4790065}"/>
              </a:ext>
            </a:extLst>
          </p:cNvPr>
          <p:cNvGraphicFramePr>
            <a:graphicFrameLocks noGrp="1"/>
          </p:cNvGraphicFramePr>
          <p:nvPr>
            <p:ph type="tbl" sz="quarter" idx="13"/>
            <p:extLst>
              <p:ext uri="{D42A27DB-BD31-4B8C-83A1-F6EECF244321}">
                <p14:modId xmlns:p14="http://schemas.microsoft.com/office/powerpoint/2010/main" val="3256098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18222541"/>
                    </a:ext>
                  </a:extLst>
                </a:gridCol>
                <a:gridCol w="658368">
                  <a:extLst>
                    <a:ext uri="{9D8B030D-6E8A-4147-A177-3AD203B41FA5}">
                      <a16:colId xmlns:a16="http://schemas.microsoft.com/office/drawing/2014/main" val="601867428"/>
                    </a:ext>
                  </a:extLst>
                </a:gridCol>
                <a:gridCol w="658368">
                  <a:extLst>
                    <a:ext uri="{9D8B030D-6E8A-4147-A177-3AD203B41FA5}">
                      <a16:colId xmlns:a16="http://schemas.microsoft.com/office/drawing/2014/main" val="1981519628"/>
                    </a:ext>
                  </a:extLst>
                </a:gridCol>
                <a:gridCol w="658368">
                  <a:extLst>
                    <a:ext uri="{9D8B030D-6E8A-4147-A177-3AD203B41FA5}">
                      <a16:colId xmlns:a16="http://schemas.microsoft.com/office/drawing/2014/main" val="2252359580"/>
                    </a:ext>
                  </a:extLst>
                </a:gridCol>
                <a:gridCol w="658368">
                  <a:extLst>
                    <a:ext uri="{9D8B030D-6E8A-4147-A177-3AD203B41FA5}">
                      <a16:colId xmlns:a16="http://schemas.microsoft.com/office/drawing/2014/main" val="163329395"/>
                    </a:ext>
                  </a:extLst>
                </a:gridCol>
                <a:gridCol w="658368">
                  <a:extLst>
                    <a:ext uri="{9D8B030D-6E8A-4147-A177-3AD203B41FA5}">
                      <a16:colId xmlns:a16="http://schemas.microsoft.com/office/drawing/2014/main" val="317142933"/>
                    </a:ext>
                  </a:extLst>
                </a:gridCol>
                <a:gridCol w="658368">
                  <a:extLst>
                    <a:ext uri="{9D8B030D-6E8A-4147-A177-3AD203B41FA5}">
                      <a16:colId xmlns:a16="http://schemas.microsoft.com/office/drawing/2014/main" val="2065088566"/>
                    </a:ext>
                  </a:extLst>
                </a:gridCol>
                <a:gridCol w="658368">
                  <a:extLst>
                    <a:ext uri="{9D8B030D-6E8A-4147-A177-3AD203B41FA5}">
                      <a16:colId xmlns:a16="http://schemas.microsoft.com/office/drawing/2014/main" val="4229284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07503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- 2017-10-04 11:30:00</a:t>
                      </a:r>
                      <a:r>
                        <a:rPr kumimoji="0" lang="es-ES" sz="1000" b="0" i="0" u="none" strike="noStrike" kern="1200" cap="none" spc="0" normalizeH="0" baseline="0" noProof="0">
                          <a:ln>
                            <a:noFill/>
                          </a:ln>
                          <a:solidFill>
                            <a:prstClr val="black"/>
                          </a:solidFill>
                          <a:effectLst/>
                          <a:uLnTx/>
                          <a:uFillTx/>
                          <a:latin typeface="+mn-lt"/>
                          <a:ea typeface="+mn-ea"/>
                          <a:cs typeface="+mn-cs"/>
                        </a:rPr>
                        <a:t>
UN ÁRBOL LONGEVO CON MUCHA HISTORIA
El nogal pecán llegó a nuestro país con fines ornamentales, con el paso del tiempo y por el alto valor nutritivo de sus frutos se fue convirtiendo en una gran alternativa productiva para distintas regiones.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7900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- 2017-10-18 10:30:00</a:t>
                      </a:r>
                      <a:r>
                        <a:rPr kumimoji="0" lang="es-ES" sz="1000" b="0" i="0" u="none" strike="noStrike" kern="1200" cap="none" spc="0" normalizeH="0" baseline="0" noProof="0">
                          <a:ln>
                            <a:noFill/>
                          </a:ln>
                          <a:solidFill>
                            <a:prstClr val="black"/>
                          </a:solidFill>
                          <a:effectLst/>
                          <a:uLnTx/>
                          <a:uFillTx/>
                          <a:latin typeface="+mn-lt"/>
                          <a:ea typeface="+mn-ea"/>
                          <a:cs typeface="+mn-cs"/>
                        </a:rPr>
                        <a:t>
Proteger la naturaleza es una responsabilidad de todos. Producir sustentablemente también. Conservemos la biodiversidad y la riqueza de nuestro capital natural para las generaciones futuras.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45086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- 2017-10-25 19:04:11</a:t>
                      </a:r>
                      <a:r>
                        <a:rPr kumimoji="0" lang="es-ES" sz="1000" b="0" i="0" u="none" strike="noStrike" kern="1200" cap="none" spc="0" normalizeH="0" baseline="0" noProof="0">
                          <a:ln>
                            <a:noFill/>
                          </a:ln>
                          <a:solidFill>
                            <a:prstClr val="black"/>
                          </a:solidFill>
                          <a:effectLst/>
                          <a:uLnTx/>
                          <a:uFillTx/>
                          <a:latin typeface="+mn-lt"/>
                          <a:ea typeface="+mn-ea"/>
                          <a:cs typeface="+mn-cs"/>
                        </a:rPr>
                        <a:t>
¿Tenés un emprendimiento y querés crecer? Abrí una SAS (Sociedad por Acciones Simplificada) en un día y por Internet, ahorrando tiempo y dinero. Si radicás tu empresa en CABA, podés empezar ahora. Entrá a www.argentina.gob.ar/sas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1103766"/>
                  </a:ext>
                </a:extLst>
              </a:tr>
            </a:tbl>
          </a:graphicData>
        </a:graphic>
      </p:graphicFrame>
      <p:sp>
        <p:nvSpPr>
          <p:cNvPr id="4" name="Text Placeholder 3">
            <a:extLst>
              <a:ext uri="{FF2B5EF4-FFF2-40B4-BE49-F238E27FC236}">
                <a16:creationId xmlns:a16="http://schemas.microsoft.com/office/drawing/2014/main" id="{FBB12531-04C0-4848-9AC8-0D440E2E286E}"/>
              </a:ext>
            </a:extLst>
          </p:cNvPr>
          <p:cNvSpPr>
            <a:spLocks noGrp="1"/>
          </p:cNvSpPr>
          <p:nvPr>
            <p:ph type="body" sz="quarter" idx="14"/>
          </p:nvPr>
        </p:nvSpPr>
        <p:spPr/>
        <p:txBody>
          <a:bodyPr/>
          <a:lstStyle/>
          <a:p>
            <a:r>
              <a:rPr lang="en-US"/>
              <a:t>09/30/2017 - 10/30/2017</a:t>
            </a:r>
          </a:p>
        </p:txBody>
      </p:sp>
    </p:spTree>
    <p:extLst>
      <p:ext uri="{BB962C8B-B14F-4D97-AF65-F5344CB8AC3E}">
        <p14:creationId xmlns:p14="http://schemas.microsoft.com/office/powerpoint/2010/main" val="9115062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2E31B-D155-4CAA-8B4D-C2513F701E98}"/>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FC714A04-8E4A-4BC7-9884-BA960B75EE78}"/>
              </a:ext>
            </a:extLst>
          </p:cNvPr>
          <p:cNvGraphicFramePr>
            <a:graphicFrameLocks noGrp="1"/>
          </p:cNvGraphicFramePr>
          <p:nvPr>
            <p:ph type="chart" sz="quarter" idx="13"/>
            <p:extLst>
              <p:ext uri="{D42A27DB-BD31-4B8C-83A1-F6EECF244321}">
                <p14:modId xmlns:p14="http://schemas.microsoft.com/office/powerpoint/2010/main" val="17116364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4ED9E6-FE63-49AC-A6AA-A92CC5358248}"/>
              </a:ext>
            </a:extLst>
          </p:cNvPr>
          <p:cNvSpPr>
            <a:spLocks noGrp="1"/>
          </p:cNvSpPr>
          <p:nvPr>
            <p:ph type="body" sz="quarter" idx="14"/>
          </p:nvPr>
        </p:nvSpPr>
        <p:spPr/>
        <p:txBody>
          <a:bodyPr/>
          <a:lstStyle/>
          <a:p>
            <a:r>
              <a:rPr lang="en-US"/>
              <a:t>09/30/2017 - 10/30/2017</a:t>
            </a:r>
          </a:p>
        </p:txBody>
      </p:sp>
      <p:sp>
        <p:nvSpPr>
          <p:cNvPr id="5" name="Footer Placeholder 4">
            <a:extLst>
              <a:ext uri="{FF2B5EF4-FFF2-40B4-BE49-F238E27FC236}">
                <a16:creationId xmlns:a16="http://schemas.microsoft.com/office/drawing/2014/main" id="{C2A8C7D2-0A6F-436B-AA88-C3A4FD2DA4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83266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31FA9-9D00-42A8-96BE-291E2F96AACA}"/>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5ED206D6-B33A-4A19-8524-63F304DC8C27}"/>
              </a:ext>
            </a:extLst>
          </p:cNvPr>
          <p:cNvGraphicFramePr>
            <a:graphicFrameLocks noGrp="1"/>
          </p:cNvGraphicFramePr>
          <p:nvPr>
            <p:ph type="chart" sz="quarter" idx="13"/>
            <p:extLst>
              <p:ext uri="{D42A27DB-BD31-4B8C-83A1-F6EECF244321}">
                <p14:modId xmlns:p14="http://schemas.microsoft.com/office/powerpoint/2010/main" val="3292760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EF6062-F355-4606-B680-9B6178D8C879}"/>
              </a:ext>
            </a:extLst>
          </p:cNvPr>
          <p:cNvSpPr>
            <a:spLocks noGrp="1"/>
          </p:cNvSpPr>
          <p:nvPr>
            <p:ph type="body" sz="quarter" idx="14"/>
          </p:nvPr>
        </p:nvSpPr>
        <p:spPr/>
        <p:txBody>
          <a:bodyPr/>
          <a:lstStyle/>
          <a:p>
            <a:r>
              <a:rPr lang="en-US"/>
              <a:t>09/30/2017 - 10/30/2017</a:t>
            </a:r>
          </a:p>
        </p:txBody>
      </p:sp>
      <p:sp>
        <p:nvSpPr>
          <p:cNvPr id="5" name="Footer Placeholder 4">
            <a:extLst>
              <a:ext uri="{FF2B5EF4-FFF2-40B4-BE49-F238E27FC236}">
                <a16:creationId xmlns:a16="http://schemas.microsoft.com/office/drawing/2014/main" id="{542B4BCD-CFF2-4BF8-8CE3-AEAD78D2E6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13416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C141E-4C6A-4542-B316-69182ECBEA68}"/>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CA948582-7E3C-445E-88E3-4A7D0C85CA56}"/>
              </a:ext>
            </a:extLst>
          </p:cNvPr>
          <p:cNvGraphicFramePr>
            <a:graphicFrameLocks noGrp="1"/>
          </p:cNvGraphicFramePr>
          <p:nvPr>
            <p:ph type="chart" sz="quarter" idx="13"/>
            <p:extLst>
              <p:ext uri="{D42A27DB-BD31-4B8C-83A1-F6EECF244321}">
                <p14:modId xmlns:p14="http://schemas.microsoft.com/office/powerpoint/2010/main" val="2219878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1B298D-124D-43A7-86BE-F56D4E297752}"/>
              </a:ext>
            </a:extLst>
          </p:cNvPr>
          <p:cNvSpPr>
            <a:spLocks noGrp="1"/>
          </p:cNvSpPr>
          <p:nvPr>
            <p:ph type="body" sz="quarter" idx="14"/>
          </p:nvPr>
        </p:nvSpPr>
        <p:spPr/>
        <p:txBody>
          <a:bodyPr/>
          <a:lstStyle/>
          <a:p>
            <a:r>
              <a:rPr lang="en-US"/>
              <a:t>09/30/2017 - 10/30/2017</a:t>
            </a:r>
          </a:p>
        </p:txBody>
      </p:sp>
      <p:sp>
        <p:nvSpPr>
          <p:cNvPr id="5" name="Footer Placeholder 4">
            <a:extLst>
              <a:ext uri="{FF2B5EF4-FFF2-40B4-BE49-F238E27FC236}">
                <a16:creationId xmlns:a16="http://schemas.microsoft.com/office/drawing/2014/main" id="{744F07B7-85F7-45D9-B056-F84986646A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42315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986F4-71EF-49F6-9E50-5340EDFE608E}"/>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444A601A-056A-40F2-93EE-6B40507A4771}"/>
              </a:ext>
            </a:extLst>
          </p:cNvPr>
          <p:cNvGraphicFramePr>
            <a:graphicFrameLocks noGrp="1"/>
          </p:cNvGraphicFramePr>
          <p:nvPr>
            <p:ph type="chart" sz="quarter" idx="13"/>
            <p:extLst>
              <p:ext uri="{D42A27DB-BD31-4B8C-83A1-F6EECF244321}">
                <p14:modId xmlns:p14="http://schemas.microsoft.com/office/powerpoint/2010/main" val="19268744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FFF925-807F-49E9-978F-8EED3FF4D608}"/>
              </a:ext>
            </a:extLst>
          </p:cNvPr>
          <p:cNvSpPr>
            <a:spLocks noGrp="1"/>
          </p:cNvSpPr>
          <p:nvPr>
            <p:ph type="body" sz="quarter" idx="14"/>
          </p:nvPr>
        </p:nvSpPr>
        <p:spPr/>
        <p:txBody>
          <a:bodyPr/>
          <a:lstStyle/>
          <a:p>
            <a:r>
              <a:rPr lang="en-US"/>
              <a:t>09/30/2017 - 10/30/2017</a:t>
            </a:r>
          </a:p>
        </p:txBody>
      </p:sp>
      <p:sp>
        <p:nvSpPr>
          <p:cNvPr id="5" name="Footer Placeholder 4">
            <a:extLst>
              <a:ext uri="{FF2B5EF4-FFF2-40B4-BE49-F238E27FC236}">
                <a16:creationId xmlns:a16="http://schemas.microsoft.com/office/drawing/2014/main" id="{CAAB52D0-F735-485C-A41B-F7B6D2A93C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23587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85600-CF47-4F0D-ABEE-286FA23076C8}"/>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4D1395AE-5B32-480E-B2A9-2083D4D09B57}"/>
              </a:ext>
            </a:extLst>
          </p:cNvPr>
          <p:cNvGraphicFramePr>
            <a:graphicFrameLocks noGrp="1"/>
          </p:cNvGraphicFramePr>
          <p:nvPr>
            <p:ph type="chart" sz="quarter" idx="13"/>
            <p:extLst>
              <p:ext uri="{D42A27DB-BD31-4B8C-83A1-F6EECF244321}">
                <p14:modId xmlns:p14="http://schemas.microsoft.com/office/powerpoint/2010/main" val="24735728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DB6204-C103-4B52-B5AF-E0E277DFE99A}"/>
              </a:ext>
            </a:extLst>
          </p:cNvPr>
          <p:cNvSpPr>
            <a:spLocks noGrp="1"/>
          </p:cNvSpPr>
          <p:nvPr>
            <p:ph type="body" sz="quarter" idx="14"/>
          </p:nvPr>
        </p:nvSpPr>
        <p:spPr/>
        <p:txBody>
          <a:bodyPr/>
          <a:lstStyle/>
          <a:p>
            <a:r>
              <a:rPr lang="en-US"/>
              <a:t>09/30/2017 - 10/30/2017</a:t>
            </a:r>
          </a:p>
        </p:txBody>
      </p:sp>
      <p:sp>
        <p:nvSpPr>
          <p:cNvPr id="5" name="Footer Placeholder 4">
            <a:extLst>
              <a:ext uri="{FF2B5EF4-FFF2-40B4-BE49-F238E27FC236}">
                <a16:creationId xmlns:a16="http://schemas.microsoft.com/office/drawing/2014/main" id="{6C0A854B-316B-4F95-83F1-16FE00A6E2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88564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A1D3B-E656-4477-A288-0C3628E1A594}"/>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C3867FAE-55C3-4B51-AF2A-913CA2EBB022}"/>
              </a:ext>
            </a:extLst>
          </p:cNvPr>
          <p:cNvGraphicFramePr>
            <a:graphicFrameLocks noGrp="1"/>
          </p:cNvGraphicFramePr>
          <p:nvPr>
            <p:ph type="chart" sz="quarter" idx="13"/>
            <p:extLst>
              <p:ext uri="{D42A27DB-BD31-4B8C-83A1-F6EECF244321}">
                <p14:modId xmlns:p14="http://schemas.microsoft.com/office/powerpoint/2010/main" val="3761453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7B176D-B402-49A9-870E-5C9E6E520106}"/>
              </a:ext>
            </a:extLst>
          </p:cNvPr>
          <p:cNvSpPr>
            <a:spLocks noGrp="1"/>
          </p:cNvSpPr>
          <p:nvPr>
            <p:ph type="body" sz="quarter" idx="14"/>
          </p:nvPr>
        </p:nvSpPr>
        <p:spPr/>
        <p:txBody>
          <a:bodyPr/>
          <a:lstStyle/>
          <a:p>
            <a:r>
              <a:rPr lang="en-US"/>
              <a:t>09/30/2017 - 10/30/2017</a:t>
            </a:r>
          </a:p>
        </p:txBody>
      </p:sp>
      <p:sp>
        <p:nvSpPr>
          <p:cNvPr id="5" name="Footer Placeholder 4">
            <a:extLst>
              <a:ext uri="{FF2B5EF4-FFF2-40B4-BE49-F238E27FC236}">
                <a16:creationId xmlns:a16="http://schemas.microsoft.com/office/drawing/2014/main" id="{90D9B10D-A37F-4B34-846B-D3F3C01B92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15654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D0C36-1262-4BAC-A35D-3DD49393CE9F}"/>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7A512C56-A43B-447D-9E02-09F04E996BCB}"/>
              </a:ext>
            </a:extLst>
          </p:cNvPr>
          <p:cNvGraphicFramePr>
            <a:graphicFrameLocks noGrp="1"/>
          </p:cNvGraphicFramePr>
          <p:nvPr>
            <p:ph type="chart" sz="quarter" idx="13"/>
            <p:extLst>
              <p:ext uri="{D42A27DB-BD31-4B8C-83A1-F6EECF244321}">
                <p14:modId xmlns:p14="http://schemas.microsoft.com/office/powerpoint/2010/main" val="19019385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B6879A-16A8-4D22-9920-EAD58FFB4E14}"/>
              </a:ext>
            </a:extLst>
          </p:cNvPr>
          <p:cNvSpPr>
            <a:spLocks noGrp="1"/>
          </p:cNvSpPr>
          <p:nvPr>
            <p:ph type="body" sz="quarter" idx="14"/>
          </p:nvPr>
        </p:nvSpPr>
        <p:spPr/>
        <p:txBody>
          <a:bodyPr/>
          <a:lstStyle/>
          <a:p>
            <a:r>
              <a:rPr lang="en-US"/>
              <a:t>09/30/2017 - 10/30/2017</a:t>
            </a:r>
          </a:p>
        </p:txBody>
      </p:sp>
      <p:sp>
        <p:nvSpPr>
          <p:cNvPr id="5" name="Footer Placeholder 4">
            <a:extLst>
              <a:ext uri="{FF2B5EF4-FFF2-40B4-BE49-F238E27FC236}">
                <a16:creationId xmlns:a16="http://schemas.microsoft.com/office/drawing/2014/main" id="{3E67B9C1-59A2-419E-B429-015E6C3484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69352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D63A1-644A-44A7-AFF4-B447342FC5F1}"/>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57084FDD-CA60-49BF-ABB4-5D248CC94D72}"/>
              </a:ext>
            </a:extLst>
          </p:cNvPr>
          <p:cNvGraphicFramePr>
            <a:graphicFrameLocks noGrp="1"/>
          </p:cNvGraphicFramePr>
          <p:nvPr>
            <p:ph type="chart" sz="quarter" idx="13"/>
            <p:extLst>
              <p:ext uri="{D42A27DB-BD31-4B8C-83A1-F6EECF244321}">
                <p14:modId xmlns:p14="http://schemas.microsoft.com/office/powerpoint/2010/main" val="13348115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2CC1F6-3FDE-4E10-8160-DF6B353E9247}"/>
              </a:ext>
            </a:extLst>
          </p:cNvPr>
          <p:cNvSpPr>
            <a:spLocks noGrp="1"/>
          </p:cNvSpPr>
          <p:nvPr>
            <p:ph type="body" sz="quarter" idx="14"/>
          </p:nvPr>
        </p:nvSpPr>
        <p:spPr/>
        <p:txBody>
          <a:bodyPr/>
          <a:lstStyle/>
          <a:p>
            <a:r>
              <a:rPr lang="en-US"/>
              <a:t>09/30/2017 - 10/30/2017</a:t>
            </a:r>
          </a:p>
        </p:txBody>
      </p:sp>
      <p:sp>
        <p:nvSpPr>
          <p:cNvPr id="5" name="Footer Placeholder 4">
            <a:extLst>
              <a:ext uri="{FF2B5EF4-FFF2-40B4-BE49-F238E27FC236}">
                <a16:creationId xmlns:a16="http://schemas.microsoft.com/office/drawing/2014/main" id="{9DC6B6EB-9C33-4DA9-AF3F-880A01F9DC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66787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C9E97-4536-48A6-8114-4918EBD68B2D}"/>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74E5558D-B215-4E0D-9D75-AB891BE68D04}"/>
              </a:ext>
            </a:extLst>
          </p:cNvPr>
          <p:cNvGraphicFramePr>
            <a:graphicFrameLocks noGrp="1"/>
          </p:cNvGraphicFramePr>
          <p:nvPr>
            <p:ph type="tbl" sz="quarter" idx="13"/>
            <p:extLst>
              <p:ext uri="{D42A27DB-BD31-4B8C-83A1-F6EECF244321}">
                <p14:modId xmlns:p14="http://schemas.microsoft.com/office/powerpoint/2010/main" val="133829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2350984"/>
                    </a:ext>
                  </a:extLst>
                </a:gridCol>
                <a:gridCol w="2468880">
                  <a:extLst>
                    <a:ext uri="{9D8B030D-6E8A-4147-A177-3AD203B41FA5}">
                      <a16:colId xmlns:a16="http://schemas.microsoft.com/office/drawing/2014/main" val="1901830139"/>
                    </a:ext>
                  </a:extLst>
                </a:gridCol>
                <a:gridCol w="822960">
                  <a:extLst>
                    <a:ext uri="{9D8B030D-6E8A-4147-A177-3AD203B41FA5}">
                      <a16:colId xmlns:a16="http://schemas.microsoft.com/office/drawing/2014/main" val="2338737399"/>
                    </a:ext>
                  </a:extLst>
                </a:gridCol>
                <a:gridCol w="822960">
                  <a:extLst>
                    <a:ext uri="{9D8B030D-6E8A-4147-A177-3AD203B41FA5}">
                      <a16:colId xmlns:a16="http://schemas.microsoft.com/office/drawing/2014/main" val="1595180648"/>
                    </a:ext>
                  </a:extLst>
                </a:gridCol>
                <a:gridCol w="822960">
                  <a:extLst>
                    <a:ext uri="{9D8B030D-6E8A-4147-A177-3AD203B41FA5}">
                      <a16:colId xmlns:a16="http://schemas.microsoft.com/office/drawing/2014/main" val="3706691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75612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Radan 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(7), Ricardo Buryaile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483119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Veronica Avila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295582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Monica Rodriguez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705953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Carina Ruiz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300918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Aller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4026613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Nahuel Sanguinetti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4211968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Victor Vazquez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117151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Gioino Gustavo Carlos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939307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Rosa Maria Muller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Agroindustria de la Nación Argentina (2), Ricardo Buryaile (4)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569317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Fernando Gutierrez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013856813"/>
                  </a:ext>
                </a:extLst>
              </a:tr>
            </a:tbl>
          </a:graphicData>
        </a:graphic>
      </p:graphicFrame>
      <p:sp>
        <p:nvSpPr>
          <p:cNvPr id="4" name="Text Placeholder 3">
            <a:extLst>
              <a:ext uri="{FF2B5EF4-FFF2-40B4-BE49-F238E27FC236}">
                <a16:creationId xmlns:a16="http://schemas.microsoft.com/office/drawing/2014/main" id="{BC4D36B5-4B20-4CAE-B74B-A6E9D3206FFD}"/>
              </a:ext>
            </a:extLst>
          </p:cNvPr>
          <p:cNvSpPr>
            <a:spLocks noGrp="1"/>
          </p:cNvSpPr>
          <p:nvPr>
            <p:ph type="body" sz="quarter" idx="14"/>
          </p:nvPr>
        </p:nvSpPr>
        <p:spPr/>
        <p:txBody>
          <a:bodyPr/>
          <a:lstStyle/>
          <a:p>
            <a:r>
              <a:rPr lang="en-US"/>
              <a:t>09/30/2017 - 10/30/2017</a:t>
            </a:r>
          </a:p>
        </p:txBody>
      </p:sp>
    </p:spTree>
    <p:extLst>
      <p:ext uri="{BB962C8B-B14F-4D97-AF65-F5344CB8AC3E}">
        <p14:creationId xmlns:p14="http://schemas.microsoft.com/office/powerpoint/2010/main" val="22082534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0F350-F7FE-44CA-8082-6A734AB937F7}"/>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F368DE51-8FA5-4242-B494-3E83D0CC601C}"/>
              </a:ext>
            </a:extLst>
          </p:cNvPr>
          <p:cNvGraphicFramePr>
            <a:graphicFrameLocks noGrp="1"/>
          </p:cNvGraphicFramePr>
          <p:nvPr>
            <p:ph type="tbl" sz="quarter" idx="13"/>
            <p:extLst>
              <p:ext uri="{D42A27DB-BD31-4B8C-83A1-F6EECF244321}">
                <p14:modId xmlns:p14="http://schemas.microsoft.com/office/powerpoint/2010/main" val="1917775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51138739"/>
                    </a:ext>
                  </a:extLst>
                </a:gridCol>
                <a:gridCol w="2468880">
                  <a:extLst>
                    <a:ext uri="{9D8B030D-6E8A-4147-A177-3AD203B41FA5}">
                      <a16:colId xmlns:a16="http://schemas.microsoft.com/office/drawing/2014/main" val="3749197202"/>
                    </a:ext>
                  </a:extLst>
                </a:gridCol>
                <a:gridCol w="822960">
                  <a:extLst>
                    <a:ext uri="{9D8B030D-6E8A-4147-A177-3AD203B41FA5}">
                      <a16:colId xmlns:a16="http://schemas.microsoft.com/office/drawing/2014/main" val="2757358185"/>
                    </a:ext>
                  </a:extLst>
                </a:gridCol>
                <a:gridCol w="822960">
                  <a:extLst>
                    <a:ext uri="{9D8B030D-6E8A-4147-A177-3AD203B41FA5}">
                      <a16:colId xmlns:a16="http://schemas.microsoft.com/office/drawing/2014/main" val="255045071"/>
                    </a:ext>
                  </a:extLst>
                </a:gridCol>
                <a:gridCol w="822960">
                  <a:extLst>
                    <a:ext uri="{9D8B030D-6E8A-4147-A177-3AD203B41FA5}">
                      <a16:colId xmlns:a16="http://schemas.microsoft.com/office/drawing/2014/main" val="3362136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85535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Fabian Cancelarich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410181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Manuel Montagnino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699315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Felix Miguel Riquelme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874778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Gonzalo Del Zotto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532690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Norma Alicia Montovio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757625900"/>
                  </a:ext>
                </a:extLst>
              </a:tr>
            </a:tbl>
          </a:graphicData>
        </a:graphic>
      </p:graphicFrame>
      <p:sp>
        <p:nvSpPr>
          <p:cNvPr id="4" name="Text Placeholder 3">
            <a:extLst>
              <a:ext uri="{FF2B5EF4-FFF2-40B4-BE49-F238E27FC236}">
                <a16:creationId xmlns:a16="http://schemas.microsoft.com/office/drawing/2014/main" id="{072089C4-5F27-45F2-AC8E-2D9E85C92F36}"/>
              </a:ext>
            </a:extLst>
          </p:cNvPr>
          <p:cNvSpPr>
            <a:spLocks noGrp="1"/>
          </p:cNvSpPr>
          <p:nvPr>
            <p:ph type="body" sz="quarter" idx="14"/>
          </p:nvPr>
        </p:nvSpPr>
        <p:spPr/>
        <p:txBody>
          <a:bodyPr/>
          <a:lstStyle/>
          <a:p>
            <a:r>
              <a:rPr lang="en-US"/>
              <a:t>09/30/2017 - 10/30/2017</a:t>
            </a:r>
          </a:p>
        </p:txBody>
      </p:sp>
    </p:spTree>
    <p:extLst>
      <p:ext uri="{BB962C8B-B14F-4D97-AF65-F5344CB8AC3E}">
        <p14:creationId xmlns:p14="http://schemas.microsoft.com/office/powerpoint/2010/main" val="6381877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EC0E9-2486-411C-B100-E25875BC49FF}"/>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F743494F-FA3A-41EE-9C3A-6EE233B160EC}"/>
              </a:ext>
            </a:extLst>
          </p:cNvPr>
          <p:cNvGraphicFramePr>
            <a:graphicFrameLocks noGrp="1"/>
          </p:cNvGraphicFramePr>
          <p:nvPr>
            <p:ph type="chart" sz="quarter" idx="13"/>
            <p:extLst>
              <p:ext uri="{D42A27DB-BD31-4B8C-83A1-F6EECF244321}">
                <p14:modId xmlns:p14="http://schemas.microsoft.com/office/powerpoint/2010/main" val="2900658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3EA4BC-EC5B-43E5-9240-C1085454282C}"/>
              </a:ext>
            </a:extLst>
          </p:cNvPr>
          <p:cNvSpPr>
            <a:spLocks noGrp="1"/>
          </p:cNvSpPr>
          <p:nvPr>
            <p:ph type="body" sz="quarter" idx="14"/>
          </p:nvPr>
        </p:nvSpPr>
        <p:spPr/>
        <p:txBody>
          <a:bodyPr/>
          <a:lstStyle/>
          <a:p>
            <a:r>
              <a:rPr lang="en-US"/>
              <a:t>09/30/2017 - 10/30/2017</a:t>
            </a:r>
          </a:p>
        </p:txBody>
      </p:sp>
      <p:sp>
        <p:nvSpPr>
          <p:cNvPr id="5" name="Footer Placeholder 4">
            <a:extLst>
              <a:ext uri="{FF2B5EF4-FFF2-40B4-BE49-F238E27FC236}">
                <a16:creationId xmlns:a16="http://schemas.microsoft.com/office/drawing/2014/main" id="{C730ED6A-90E1-4A40-BFA7-522BCF20E5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45426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7</TotalTime>
  <Words>1110</Words>
  <Application>Microsoft Office PowerPoint</Application>
  <PresentationFormat>On-screen Show (4:3)</PresentationFormat>
  <Paragraphs>465</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2017-11-01T22:45:58Z</dcterms:created>
  <dcterms:modified xsi:type="dcterms:W3CDTF">2017-11-01T22:53:27Z</dcterms:modified>
</cp:coreProperties>
</file>