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4" r:id="rId27"/>
    <p:sldId id="285" r:id="rId28"/>
    <p:sldId id="286" r:id="rId29"/>
    <p:sldId id="287"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Autodeterminación y Libertad</c:v>
                </c:pt>
              </c:strCache>
            </c:strRef>
          </c:tx>
          <c:spPr>
            <a:ln w="28575" cap="rnd">
              <a:solidFill>
                <a:schemeClr val="accent1"/>
              </a:solidFill>
              <a:round/>
            </a:ln>
            <a:effectLst/>
          </c:spPr>
          <c:marker>
            <c:symbol val="none"/>
          </c:marker>
          <c:cat>
            <c:numRef>
              <c:f>Sheet1!$A$2:$A$32</c:f>
              <c:numCache>
                <c:formatCode>m/d/yyyy</c:formatCode>
                <c:ptCount val="31"/>
                <c:pt idx="0">
                  <c:v>43002</c:v>
                </c:pt>
                <c:pt idx="1">
                  <c:v>43003</c:v>
                </c:pt>
                <c:pt idx="2">
                  <c:v>43004</c:v>
                </c:pt>
                <c:pt idx="3">
                  <c:v>43005</c:v>
                </c:pt>
                <c:pt idx="4">
                  <c:v>43006</c:v>
                </c:pt>
                <c:pt idx="5">
                  <c:v>43007</c:v>
                </c:pt>
                <c:pt idx="6">
                  <c:v>43008</c:v>
                </c:pt>
                <c:pt idx="7">
                  <c:v>43009</c:v>
                </c:pt>
                <c:pt idx="8">
                  <c:v>43010</c:v>
                </c:pt>
                <c:pt idx="9">
                  <c:v>43011</c:v>
                </c:pt>
                <c:pt idx="10">
                  <c:v>43012</c:v>
                </c:pt>
                <c:pt idx="11">
                  <c:v>43013</c:v>
                </c:pt>
                <c:pt idx="12">
                  <c:v>43014</c:v>
                </c:pt>
                <c:pt idx="13">
                  <c:v>43015</c:v>
                </c:pt>
                <c:pt idx="14">
                  <c:v>43016</c:v>
                </c:pt>
                <c:pt idx="15">
                  <c:v>43017</c:v>
                </c:pt>
                <c:pt idx="16">
                  <c:v>43018</c:v>
                </c:pt>
                <c:pt idx="17">
                  <c:v>43019</c:v>
                </c:pt>
                <c:pt idx="18">
                  <c:v>43020</c:v>
                </c:pt>
                <c:pt idx="19">
                  <c:v>43021</c:v>
                </c:pt>
                <c:pt idx="20">
                  <c:v>43022</c:v>
                </c:pt>
                <c:pt idx="21">
                  <c:v>43023</c:v>
                </c:pt>
                <c:pt idx="22">
                  <c:v>43024</c:v>
                </c:pt>
                <c:pt idx="23">
                  <c:v>43025</c:v>
                </c:pt>
                <c:pt idx="24">
                  <c:v>43026</c:v>
                </c:pt>
                <c:pt idx="25">
                  <c:v>43027</c:v>
                </c:pt>
                <c:pt idx="26">
                  <c:v>43028</c:v>
                </c:pt>
                <c:pt idx="27">
                  <c:v>43029</c:v>
                </c:pt>
                <c:pt idx="28">
                  <c:v>43030</c:v>
                </c:pt>
                <c:pt idx="29">
                  <c:v>43031</c:v>
                </c:pt>
                <c:pt idx="30">
                  <c:v>43032</c:v>
                </c:pt>
              </c:numCache>
            </c:numRef>
          </c:cat>
          <c:val>
            <c:numRef>
              <c:f>Sheet1!$B$2:$B$32</c:f>
              <c:numCache>
                <c:formatCode>General</c:formatCode>
                <c:ptCount val="31"/>
                <c:pt idx="0">
                  <c:v>25817</c:v>
                </c:pt>
                <c:pt idx="1">
                  <c:v>25814</c:v>
                </c:pt>
                <c:pt idx="2">
                  <c:v>25831</c:v>
                </c:pt>
                <c:pt idx="3">
                  <c:v>25839</c:v>
                </c:pt>
                <c:pt idx="4">
                  <c:v>25850</c:v>
                </c:pt>
                <c:pt idx="5">
                  <c:v>25861</c:v>
                </c:pt>
                <c:pt idx="6">
                  <c:v>25864</c:v>
                </c:pt>
                <c:pt idx="7">
                  <c:v>25864</c:v>
                </c:pt>
                <c:pt idx="8">
                  <c:v>25865</c:v>
                </c:pt>
                <c:pt idx="9">
                  <c:v>25871</c:v>
                </c:pt>
                <c:pt idx="10">
                  <c:v>25884</c:v>
                </c:pt>
                <c:pt idx="11">
                  <c:v>25960</c:v>
                </c:pt>
                <c:pt idx="12">
                  <c:v>26033</c:v>
                </c:pt>
                <c:pt idx="13">
                  <c:v>26112</c:v>
                </c:pt>
                <c:pt idx="14">
                  <c:v>26124</c:v>
                </c:pt>
                <c:pt idx="15">
                  <c:v>26149</c:v>
                </c:pt>
                <c:pt idx="16">
                  <c:v>26540</c:v>
                </c:pt>
                <c:pt idx="17">
                  <c:v>27093</c:v>
                </c:pt>
                <c:pt idx="18">
                  <c:v>27485</c:v>
                </c:pt>
                <c:pt idx="19">
                  <c:v>27713</c:v>
                </c:pt>
                <c:pt idx="20">
                  <c:v>27981</c:v>
                </c:pt>
                <c:pt idx="21">
                  <c:v>28193</c:v>
                </c:pt>
                <c:pt idx="22">
                  <c:v>28439</c:v>
                </c:pt>
                <c:pt idx="23">
                  <c:v>28719</c:v>
                </c:pt>
                <c:pt idx="24">
                  <c:v>28913</c:v>
                </c:pt>
                <c:pt idx="25">
                  <c:v>29072</c:v>
                </c:pt>
                <c:pt idx="26">
                  <c:v>29249</c:v>
                </c:pt>
                <c:pt idx="27">
                  <c:v>29407</c:v>
                </c:pt>
                <c:pt idx="28">
                  <c:v>29551</c:v>
                </c:pt>
                <c:pt idx="29">
                  <c:v>29673</c:v>
                </c:pt>
                <c:pt idx="30">
                  <c:v>29710</c:v>
                </c:pt>
              </c:numCache>
            </c:numRef>
          </c:val>
          <c:smooth val="0"/>
          <c:extLst>
            <c:ext xmlns:c16="http://schemas.microsoft.com/office/drawing/2014/chart" uri="{C3380CC4-5D6E-409C-BE32-E72D297353CC}">
              <c16:uniqueId val="{00000000-6539-418C-BE0C-57E53B157FDA}"/>
            </c:ext>
          </c:extLst>
        </c:ser>
        <c:dLbls>
          <c:showLegendKey val="0"/>
          <c:showVal val="0"/>
          <c:showCatName val="0"/>
          <c:showSerName val="0"/>
          <c:showPercent val="0"/>
          <c:showBubbleSize val="0"/>
        </c:dLbls>
        <c:smooth val="0"/>
        <c:axId val="244054024"/>
        <c:axId val="290635752"/>
      </c:lineChart>
      <c:dateAx>
        <c:axId val="244054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35752"/>
        <c:crosses val="autoZero"/>
        <c:auto val="1"/>
        <c:lblOffset val="100"/>
        <c:baseTimeUnit val="days"/>
      </c:dateAx>
      <c:valAx>
        <c:axId val="29063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054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Autodeterminación y Libertad</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100</c:v>
                </c:pt>
                <c:pt idx="4">
                  <c:v>100</c:v>
                </c:pt>
                <c:pt idx="5">
                  <c:v>100</c:v>
                </c:pt>
              </c:numCache>
            </c:numRef>
          </c:val>
          <c:extLst>
            <c:ext xmlns:c16="http://schemas.microsoft.com/office/drawing/2014/chart" uri="{C3380CC4-5D6E-409C-BE32-E72D297353CC}">
              <c16:uniqueId val="{00000000-0A10-4175-BAD6-A209AF2CCCCD}"/>
            </c:ext>
          </c:extLst>
        </c:ser>
        <c:dLbls>
          <c:showLegendKey val="0"/>
          <c:showVal val="0"/>
          <c:showCatName val="0"/>
          <c:showSerName val="0"/>
          <c:showPercent val="0"/>
          <c:showBubbleSize val="0"/>
        </c:dLbls>
        <c:axId val="290635424"/>
        <c:axId val="290632472"/>
      </c:radarChart>
      <c:catAx>
        <c:axId val="29063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32472"/>
        <c:crosses val="autoZero"/>
        <c:auto val="1"/>
        <c:lblAlgn val="ctr"/>
        <c:lblOffset val="100"/>
        <c:noMultiLvlLbl val="0"/>
      </c:catAx>
      <c:valAx>
        <c:axId val="290632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3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Autodeterminación y Libertad</c:v>
                </c:pt>
              </c:strCache>
            </c:strRef>
          </c:tx>
          <c:spPr>
            <a:ln w="28575" cap="rnd">
              <a:solidFill>
                <a:schemeClr val="accent1"/>
              </a:solidFill>
              <a:round/>
            </a:ln>
            <a:effectLst/>
          </c:spPr>
          <c:marker>
            <c:symbol val="none"/>
          </c:marker>
          <c:cat>
            <c:numRef>
              <c:f>Sheet1!$A$2:$A$32</c:f>
              <c:numCache>
                <c:formatCode>m/d/yyyy</c:formatCode>
                <c:ptCount val="31"/>
                <c:pt idx="0">
                  <c:v>43002</c:v>
                </c:pt>
                <c:pt idx="1">
                  <c:v>43003</c:v>
                </c:pt>
                <c:pt idx="2">
                  <c:v>43004</c:v>
                </c:pt>
                <c:pt idx="3">
                  <c:v>43005</c:v>
                </c:pt>
                <c:pt idx="4">
                  <c:v>43006</c:v>
                </c:pt>
                <c:pt idx="5">
                  <c:v>43007</c:v>
                </c:pt>
                <c:pt idx="6">
                  <c:v>43008</c:v>
                </c:pt>
                <c:pt idx="7">
                  <c:v>43009</c:v>
                </c:pt>
                <c:pt idx="8">
                  <c:v>43010</c:v>
                </c:pt>
                <c:pt idx="9">
                  <c:v>43011</c:v>
                </c:pt>
                <c:pt idx="10">
                  <c:v>43012</c:v>
                </c:pt>
                <c:pt idx="11">
                  <c:v>43013</c:v>
                </c:pt>
                <c:pt idx="12">
                  <c:v>43014</c:v>
                </c:pt>
                <c:pt idx="13">
                  <c:v>43015</c:v>
                </c:pt>
                <c:pt idx="14">
                  <c:v>43016</c:v>
                </c:pt>
                <c:pt idx="15">
                  <c:v>43017</c:v>
                </c:pt>
                <c:pt idx="16">
                  <c:v>43018</c:v>
                </c:pt>
                <c:pt idx="17">
                  <c:v>43019</c:v>
                </c:pt>
                <c:pt idx="18">
                  <c:v>43020</c:v>
                </c:pt>
                <c:pt idx="19">
                  <c:v>43021</c:v>
                </c:pt>
                <c:pt idx="20">
                  <c:v>43022</c:v>
                </c:pt>
                <c:pt idx="21">
                  <c:v>43023</c:v>
                </c:pt>
                <c:pt idx="22">
                  <c:v>43024</c:v>
                </c:pt>
                <c:pt idx="23">
                  <c:v>43025</c:v>
                </c:pt>
                <c:pt idx="24">
                  <c:v>43026</c:v>
                </c:pt>
                <c:pt idx="25">
                  <c:v>43027</c:v>
                </c:pt>
                <c:pt idx="26">
                  <c:v>43028</c:v>
                </c:pt>
                <c:pt idx="27">
                  <c:v>43029</c:v>
                </c:pt>
                <c:pt idx="28">
                  <c:v>43030</c:v>
                </c:pt>
                <c:pt idx="29">
                  <c:v>43031</c:v>
                </c:pt>
                <c:pt idx="30">
                  <c:v>43032</c:v>
                </c:pt>
              </c:numCache>
            </c:numRef>
          </c:cat>
          <c:val>
            <c:numRef>
              <c:f>Sheet1!$B$2:$B$32</c:f>
              <c:numCache>
                <c:formatCode>General</c:formatCode>
                <c:ptCount val="31"/>
                <c:pt idx="0">
                  <c:v>0</c:v>
                </c:pt>
                <c:pt idx="1">
                  <c:v>2.2390083284912001</c:v>
                </c:pt>
                <c:pt idx="2">
                  <c:v>0</c:v>
                </c:pt>
                <c:pt idx="3">
                  <c:v>0.11225082252757999</c:v>
                </c:pt>
                <c:pt idx="4">
                  <c:v>0.92091007583965001</c:v>
                </c:pt>
                <c:pt idx="5">
                  <c:v>0.54534906207696998</c:v>
                </c:pt>
                <c:pt idx="6">
                  <c:v>0.88160235093960004</c:v>
                </c:pt>
                <c:pt idx="7">
                  <c:v>0.84287039901020999</c:v>
                </c:pt>
                <c:pt idx="8">
                  <c:v>0</c:v>
                </c:pt>
                <c:pt idx="9">
                  <c:v>2.8442477191897</c:v>
                </c:pt>
                <c:pt idx="10">
                  <c:v>4.9889863585423004</c:v>
                </c:pt>
                <c:pt idx="11">
                  <c:v>0.55551269192191999</c:v>
                </c:pt>
                <c:pt idx="12">
                  <c:v>2.3118941375595998</c:v>
                </c:pt>
                <c:pt idx="13">
                  <c:v>2.6656949984658</c:v>
                </c:pt>
                <c:pt idx="14">
                  <c:v>0.55900145493528997</c:v>
                </c:pt>
                <c:pt idx="15">
                  <c:v>4.5505560657075996</c:v>
                </c:pt>
                <c:pt idx="16">
                  <c:v>13.597023990282</c:v>
                </c:pt>
                <c:pt idx="17">
                  <c:v>4.3733218973746997</c:v>
                </c:pt>
                <c:pt idx="18">
                  <c:v>2.6897284620177002</c:v>
                </c:pt>
                <c:pt idx="19">
                  <c:v>3.8038817831563998</c:v>
                </c:pt>
                <c:pt idx="20">
                  <c:v>1.4238517614106001</c:v>
                </c:pt>
                <c:pt idx="21">
                  <c:v>1.7588208067789</c:v>
                </c:pt>
                <c:pt idx="22">
                  <c:v>1.2734849555022001</c:v>
                </c:pt>
                <c:pt idx="23">
                  <c:v>1.0328096387790999</c:v>
                </c:pt>
                <c:pt idx="24">
                  <c:v>1.0393531371460001</c:v>
                </c:pt>
                <c:pt idx="25">
                  <c:v>1.0520143487858999</c:v>
                </c:pt>
                <c:pt idx="26">
                  <c:v>3.8557384545039</c:v>
                </c:pt>
                <c:pt idx="27">
                  <c:v>2.6009274413529999</c:v>
                </c:pt>
                <c:pt idx="28">
                  <c:v>2.1696801112655999</c:v>
                </c:pt>
                <c:pt idx="29">
                  <c:v>0</c:v>
                </c:pt>
                <c:pt idx="30">
                  <c:v>0</c:v>
                </c:pt>
              </c:numCache>
            </c:numRef>
          </c:val>
          <c:smooth val="0"/>
          <c:extLst>
            <c:ext xmlns:c16="http://schemas.microsoft.com/office/drawing/2014/chart" uri="{C3380CC4-5D6E-409C-BE32-E72D297353CC}">
              <c16:uniqueId val="{00000000-1D29-4CA4-BFA8-B307F4693C20}"/>
            </c:ext>
          </c:extLst>
        </c:ser>
        <c:dLbls>
          <c:showLegendKey val="0"/>
          <c:showVal val="0"/>
          <c:showCatName val="0"/>
          <c:showSerName val="0"/>
          <c:showPercent val="0"/>
          <c:showBubbleSize val="0"/>
        </c:dLbls>
        <c:smooth val="0"/>
        <c:axId val="292256328"/>
        <c:axId val="292256656"/>
      </c:lineChart>
      <c:dateAx>
        <c:axId val="292256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56656"/>
        <c:crosses val="autoZero"/>
        <c:auto val="1"/>
        <c:lblOffset val="100"/>
        <c:baseTimeUnit val="days"/>
      </c:dateAx>
      <c:valAx>
        <c:axId val="292256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5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Autodeterminación y Libertad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78</c:v>
                </c:pt>
                <c:pt idx="1">
                  <c:v>146</c:v>
                </c:pt>
                <c:pt idx="2">
                  <c:v>192</c:v>
                </c:pt>
                <c:pt idx="3">
                  <c:v>160</c:v>
                </c:pt>
                <c:pt idx="4">
                  <c:v>122</c:v>
                </c:pt>
                <c:pt idx="5">
                  <c:v>127</c:v>
                </c:pt>
                <c:pt idx="6">
                  <c:v>74</c:v>
                </c:pt>
              </c:numCache>
            </c:numRef>
          </c:val>
          <c:extLst>
            <c:ext xmlns:c16="http://schemas.microsoft.com/office/drawing/2014/chart" uri="{C3380CC4-5D6E-409C-BE32-E72D297353CC}">
              <c16:uniqueId val="{00000000-9CCA-458D-89C6-B264EA7D2BDE}"/>
            </c:ext>
          </c:extLst>
        </c:ser>
        <c:dLbls>
          <c:showLegendKey val="0"/>
          <c:showVal val="0"/>
          <c:showCatName val="0"/>
          <c:showSerName val="0"/>
          <c:showPercent val="0"/>
          <c:showBubbleSize val="0"/>
        </c:dLbls>
        <c:gapWidth val="219"/>
        <c:overlap val="-27"/>
        <c:axId val="290633456"/>
        <c:axId val="290633784"/>
      </c:barChart>
      <c:catAx>
        <c:axId val="29063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33784"/>
        <c:crosses val="autoZero"/>
        <c:auto val="1"/>
        <c:lblAlgn val="ctr"/>
        <c:lblOffset val="100"/>
        <c:noMultiLvlLbl val="0"/>
      </c:catAx>
      <c:valAx>
        <c:axId val="290633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3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Autodeterminación y Libertad</c:v>
                </c:pt>
              </c:strCache>
            </c:strRef>
          </c:tx>
          <c:spPr>
            <a:ln w="28575" cap="rnd">
              <a:solidFill>
                <a:schemeClr val="accent1"/>
              </a:solidFill>
              <a:round/>
            </a:ln>
            <a:effectLst/>
          </c:spPr>
          <c:marker>
            <c:symbol val="none"/>
          </c:marker>
          <c:cat>
            <c:numRef>
              <c:f>Sheet1!$A$2:$A$32</c:f>
              <c:numCache>
                <c:formatCode>m/d/yyyy</c:formatCode>
                <c:ptCount val="31"/>
                <c:pt idx="0">
                  <c:v>43002</c:v>
                </c:pt>
                <c:pt idx="1">
                  <c:v>43003</c:v>
                </c:pt>
                <c:pt idx="2">
                  <c:v>43004</c:v>
                </c:pt>
                <c:pt idx="3">
                  <c:v>43005</c:v>
                </c:pt>
                <c:pt idx="4">
                  <c:v>43006</c:v>
                </c:pt>
                <c:pt idx="5">
                  <c:v>43007</c:v>
                </c:pt>
                <c:pt idx="6">
                  <c:v>43008</c:v>
                </c:pt>
                <c:pt idx="7">
                  <c:v>43009</c:v>
                </c:pt>
                <c:pt idx="8">
                  <c:v>43010</c:v>
                </c:pt>
                <c:pt idx="9">
                  <c:v>43011</c:v>
                </c:pt>
                <c:pt idx="10">
                  <c:v>43012</c:v>
                </c:pt>
                <c:pt idx="11">
                  <c:v>43013</c:v>
                </c:pt>
                <c:pt idx="12">
                  <c:v>43014</c:v>
                </c:pt>
                <c:pt idx="13">
                  <c:v>43015</c:v>
                </c:pt>
                <c:pt idx="14">
                  <c:v>43016</c:v>
                </c:pt>
                <c:pt idx="15">
                  <c:v>43017</c:v>
                </c:pt>
                <c:pt idx="16">
                  <c:v>43018</c:v>
                </c:pt>
                <c:pt idx="17">
                  <c:v>43019</c:v>
                </c:pt>
                <c:pt idx="18">
                  <c:v>43020</c:v>
                </c:pt>
                <c:pt idx="19">
                  <c:v>43021</c:v>
                </c:pt>
                <c:pt idx="20">
                  <c:v>43022</c:v>
                </c:pt>
                <c:pt idx="21">
                  <c:v>43023</c:v>
                </c:pt>
                <c:pt idx="22">
                  <c:v>43024</c:v>
                </c:pt>
                <c:pt idx="23">
                  <c:v>43025</c:v>
                </c:pt>
                <c:pt idx="24">
                  <c:v>43026</c:v>
                </c:pt>
                <c:pt idx="25">
                  <c:v>43027</c:v>
                </c:pt>
                <c:pt idx="26">
                  <c:v>43028</c:v>
                </c:pt>
                <c:pt idx="27">
                  <c:v>43029</c:v>
                </c:pt>
                <c:pt idx="28">
                  <c:v>43030</c:v>
                </c:pt>
                <c:pt idx="29">
                  <c:v>43031</c:v>
                </c:pt>
                <c:pt idx="30">
                  <c:v>43032</c:v>
                </c:pt>
              </c:numCache>
            </c:numRef>
          </c:cat>
          <c:val>
            <c:numRef>
              <c:f>Sheet1!$B$2:$B$32</c:f>
              <c:numCache>
                <c:formatCode>General</c:formatCode>
                <c:ptCount val="31"/>
                <c:pt idx="0">
                  <c:v>1</c:v>
                </c:pt>
                <c:pt idx="1">
                  <c:v>-3</c:v>
                </c:pt>
                <c:pt idx="2">
                  <c:v>17</c:v>
                </c:pt>
                <c:pt idx="3">
                  <c:v>8</c:v>
                </c:pt>
                <c:pt idx="4">
                  <c:v>11</c:v>
                </c:pt>
                <c:pt idx="5">
                  <c:v>11</c:v>
                </c:pt>
                <c:pt idx="6">
                  <c:v>3</c:v>
                </c:pt>
                <c:pt idx="7">
                  <c:v>0</c:v>
                </c:pt>
                <c:pt idx="8">
                  <c:v>1</c:v>
                </c:pt>
                <c:pt idx="9">
                  <c:v>6</c:v>
                </c:pt>
                <c:pt idx="10">
                  <c:v>13</c:v>
                </c:pt>
                <c:pt idx="11">
                  <c:v>76</c:v>
                </c:pt>
                <c:pt idx="12">
                  <c:v>73</c:v>
                </c:pt>
                <c:pt idx="13">
                  <c:v>79</c:v>
                </c:pt>
                <c:pt idx="14">
                  <c:v>12</c:v>
                </c:pt>
                <c:pt idx="15">
                  <c:v>25</c:v>
                </c:pt>
                <c:pt idx="16">
                  <c:v>391</c:v>
                </c:pt>
                <c:pt idx="17">
                  <c:v>553</c:v>
                </c:pt>
                <c:pt idx="18">
                  <c:v>392</c:v>
                </c:pt>
                <c:pt idx="19">
                  <c:v>228</c:v>
                </c:pt>
                <c:pt idx="20">
                  <c:v>268</c:v>
                </c:pt>
                <c:pt idx="21">
                  <c:v>212</c:v>
                </c:pt>
                <c:pt idx="22">
                  <c:v>246</c:v>
                </c:pt>
                <c:pt idx="23">
                  <c:v>280</c:v>
                </c:pt>
                <c:pt idx="24">
                  <c:v>194</c:v>
                </c:pt>
                <c:pt idx="25">
                  <c:v>159</c:v>
                </c:pt>
                <c:pt idx="26">
                  <c:v>177</c:v>
                </c:pt>
                <c:pt idx="27">
                  <c:v>158</c:v>
                </c:pt>
                <c:pt idx="28">
                  <c:v>144</c:v>
                </c:pt>
                <c:pt idx="29">
                  <c:v>122</c:v>
                </c:pt>
                <c:pt idx="30">
                  <c:v>37</c:v>
                </c:pt>
              </c:numCache>
            </c:numRef>
          </c:val>
          <c:smooth val="0"/>
          <c:extLst>
            <c:ext xmlns:c16="http://schemas.microsoft.com/office/drawing/2014/chart" uri="{C3380CC4-5D6E-409C-BE32-E72D297353CC}">
              <c16:uniqueId val="{00000000-6DD9-4B06-8BF6-6A01891C0CA0}"/>
            </c:ext>
          </c:extLst>
        </c:ser>
        <c:dLbls>
          <c:showLegendKey val="0"/>
          <c:showVal val="0"/>
          <c:showCatName val="0"/>
          <c:showSerName val="0"/>
          <c:showPercent val="0"/>
          <c:showBubbleSize val="0"/>
        </c:dLbls>
        <c:smooth val="0"/>
        <c:axId val="291170336"/>
        <c:axId val="291171976"/>
      </c:lineChart>
      <c:dateAx>
        <c:axId val="291170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71976"/>
        <c:crosses val="autoZero"/>
        <c:auto val="1"/>
        <c:lblOffset val="100"/>
        <c:baseTimeUnit val="days"/>
      </c:dateAx>
      <c:valAx>
        <c:axId val="291171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7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Autodeterminación y Libertad</c:v>
                </c:pt>
              </c:strCache>
            </c:strRef>
          </c:tx>
          <c:spPr>
            <a:ln w="28575" cap="rnd">
              <a:solidFill>
                <a:schemeClr val="accent1"/>
              </a:solidFill>
              <a:round/>
            </a:ln>
            <a:effectLst/>
          </c:spPr>
          <c:marker>
            <c:symbol val="none"/>
          </c:marker>
          <c:cat>
            <c:numRef>
              <c:f>Sheet1!$A$2:$A$32</c:f>
              <c:numCache>
                <c:formatCode>m/d/yyyy</c:formatCode>
                <c:ptCount val="31"/>
                <c:pt idx="0">
                  <c:v>43002</c:v>
                </c:pt>
                <c:pt idx="1">
                  <c:v>43003</c:v>
                </c:pt>
                <c:pt idx="2">
                  <c:v>43004</c:v>
                </c:pt>
                <c:pt idx="3">
                  <c:v>43005</c:v>
                </c:pt>
                <c:pt idx="4">
                  <c:v>43006</c:v>
                </c:pt>
                <c:pt idx="5">
                  <c:v>43007</c:v>
                </c:pt>
                <c:pt idx="6">
                  <c:v>43008</c:v>
                </c:pt>
                <c:pt idx="7">
                  <c:v>43009</c:v>
                </c:pt>
                <c:pt idx="8">
                  <c:v>43010</c:v>
                </c:pt>
                <c:pt idx="9">
                  <c:v>43011</c:v>
                </c:pt>
                <c:pt idx="10">
                  <c:v>43012</c:v>
                </c:pt>
                <c:pt idx="11">
                  <c:v>43013</c:v>
                </c:pt>
                <c:pt idx="12">
                  <c:v>43014</c:v>
                </c:pt>
                <c:pt idx="13">
                  <c:v>43015</c:v>
                </c:pt>
                <c:pt idx="14">
                  <c:v>43016</c:v>
                </c:pt>
                <c:pt idx="15">
                  <c:v>43017</c:v>
                </c:pt>
                <c:pt idx="16">
                  <c:v>43018</c:v>
                </c:pt>
                <c:pt idx="17">
                  <c:v>43019</c:v>
                </c:pt>
                <c:pt idx="18">
                  <c:v>43020</c:v>
                </c:pt>
                <c:pt idx="19">
                  <c:v>43021</c:v>
                </c:pt>
                <c:pt idx="20">
                  <c:v>43022</c:v>
                </c:pt>
                <c:pt idx="21">
                  <c:v>43023</c:v>
                </c:pt>
                <c:pt idx="22">
                  <c:v>43024</c:v>
                </c:pt>
                <c:pt idx="23">
                  <c:v>43025</c:v>
                </c:pt>
                <c:pt idx="24">
                  <c:v>43026</c:v>
                </c:pt>
                <c:pt idx="25">
                  <c:v>43027</c:v>
                </c:pt>
                <c:pt idx="26">
                  <c:v>43028</c:v>
                </c:pt>
                <c:pt idx="27">
                  <c:v>43029</c:v>
                </c:pt>
                <c:pt idx="28">
                  <c:v>43030</c:v>
                </c:pt>
                <c:pt idx="29">
                  <c:v>43031</c:v>
                </c:pt>
                <c:pt idx="30">
                  <c:v>43032</c:v>
                </c:pt>
              </c:numCache>
            </c:numRef>
          </c:cat>
          <c:val>
            <c:numRef>
              <c:f>Sheet1!$B$2:$B$32</c:f>
              <c:numCache>
                <c:formatCode>General</c:formatCode>
                <c:ptCount val="31"/>
                <c:pt idx="0">
                  <c:v>0</c:v>
                </c:pt>
                <c:pt idx="1">
                  <c:v>1</c:v>
                </c:pt>
                <c:pt idx="2">
                  <c:v>0</c:v>
                </c:pt>
                <c:pt idx="3">
                  <c:v>1</c:v>
                </c:pt>
                <c:pt idx="4">
                  <c:v>1</c:v>
                </c:pt>
                <c:pt idx="5">
                  <c:v>5</c:v>
                </c:pt>
                <c:pt idx="6">
                  <c:v>1</c:v>
                </c:pt>
                <c:pt idx="7">
                  <c:v>1</c:v>
                </c:pt>
                <c:pt idx="8">
                  <c:v>0</c:v>
                </c:pt>
                <c:pt idx="9">
                  <c:v>4</c:v>
                </c:pt>
                <c:pt idx="10">
                  <c:v>2</c:v>
                </c:pt>
                <c:pt idx="11">
                  <c:v>2</c:v>
                </c:pt>
                <c:pt idx="12">
                  <c:v>1</c:v>
                </c:pt>
                <c:pt idx="13">
                  <c:v>1</c:v>
                </c:pt>
                <c:pt idx="14">
                  <c:v>1</c:v>
                </c:pt>
                <c:pt idx="15">
                  <c:v>3</c:v>
                </c:pt>
                <c:pt idx="16">
                  <c:v>4</c:v>
                </c:pt>
                <c:pt idx="17">
                  <c:v>4</c:v>
                </c:pt>
                <c:pt idx="18">
                  <c:v>4</c:v>
                </c:pt>
                <c:pt idx="19">
                  <c:v>6</c:v>
                </c:pt>
                <c:pt idx="20">
                  <c:v>4</c:v>
                </c:pt>
                <c:pt idx="21">
                  <c:v>3</c:v>
                </c:pt>
                <c:pt idx="22">
                  <c:v>10</c:v>
                </c:pt>
                <c:pt idx="23">
                  <c:v>6</c:v>
                </c:pt>
                <c:pt idx="24">
                  <c:v>4</c:v>
                </c:pt>
                <c:pt idx="25">
                  <c:v>1</c:v>
                </c:pt>
                <c:pt idx="26">
                  <c:v>3</c:v>
                </c:pt>
                <c:pt idx="27">
                  <c:v>5</c:v>
                </c:pt>
                <c:pt idx="28">
                  <c:v>10</c:v>
                </c:pt>
                <c:pt idx="29">
                  <c:v>0</c:v>
                </c:pt>
                <c:pt idx="30">
                  <c:v>0</c:v>
                </c:pt>
              </c:numCache>
            </c:numRef>
          </c:val>
          <c:smooth val="0"/>
          <c:extLst>
            <c:ext xmlns:c16="http://schemas.microsoft.com/office/drawing/2014/chart" uri="{C3380CC4-5D6E-409C-BE32-E72D297353CC}">
              <c16:uniqueId val="{00000000-17C4-4C91-BE2F-668303D8A3F0}"/>
            </c:ext>
          </c:extLst>
        </c:ser>
        <c:dLbls>
          <c:showLegendKey val="0"/>
          <c:showVal val="0"/>
          <c:showCatName val="0"/>
          <c:showSerName val="0"/>
          <c:showPercent val="0"/>
          <c:showBubbleSize val="0"/>
        </c:dLbls>
        <c:smooth val="0"/>
        <c:axId val="352482984"/>
        <c:axId val="352483968"/>
      </c:lineChart>
      <c:dateAx>
        <c:axId val="352482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83968"/>
        <c:crosses val="autoZero"/>
        <c:auto val="1"/>
        <c:lblOffset val="100"/>
        <c:baseTimeUnit val="days"/>
      </c:dateAx>
      <c:valAx>
        <c:axId val="352483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8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Autodeterminación y Libertad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c:v>
                </c:pt>
                <c:pt idx="1">
                  <c:v>14</c:v>
                </c:pt>
                <c:pt idx="2">
                  <c:v>11</c:v>
                </c:pt>
                <c:pt idx="3">
                  <c:v>8</c:v>
                </c:pt>
                <c:pt idx="4">
                  <c:v>15</c:v>
                </c:pt>
                <c:pt idx="5">
                  <c:v>11</c:v>
                </c:pt>
                <c:pt idx="6">
                  <c:v>15</c:v>
                </c:pt>
              </c:numCache>
            </c:numRef>
          </c:val>
          <c:extLst>
            <c:ext xmlns:c16="http://schemas.microsoft.com/office/drawing/2014/chart" uri="{C3380CC4-5D6E-409C-BE32-E72D297353CC}">
              <c16:uniqueId val="{00000000-3EB9-4FDD-BFF4-9D0735EB73B6}"/>
            </c:ext>
          </c:extLst>
        </c:ser>
        <c:dLbls>
          <c:showLegendKey val="0"/>
          <c:showVal val="0"/>
          <c:showCatName val="0"/>
          <c:showSerName val="0"/>
          <c:showPercent val="0"/>
          <c:showBubbleSize val="0"/>
        </c:dLbls>
        <c:gapWidth val="219"/>
        <c:overlap val="-27"/>
        <c:axId val="352491184"/>
        <c:axId val="352489872"/>
      </c:barChart>
      <c:catAx>
        <c:axId val="352491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89872"/>
        <c:crosses val="autoZero"/>
        <c:auto val="1"/>
        <c:lblAlgn val="ctr"/>
        <c:lblOffset val="100"/>
        <c:noMultiLvlLbl val="0"/>
      </c:catAx>
      <c:valAx>
        <c:axId val="352489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9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Autodeterminación y Libertad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1.9944324666437001</c:v>
                </c:pt>
                <c:pt idx="1">
                  <c:v>4.8991206178829998</c:v>
                </c:pt>
                <c:pt idx="2">
                  <c:v>2.7832988968313002</c:v>
                </c:pt>
                <c:pt idx="3">
                  <c:v>1.6960522998234999</c:v>
                </c:pt>
                <c:pt idx="4">
                  <c:v>2.6361224171258999</c:v>
                </c:pt>
                <c:pt idx="5">
                  <c:v>2.0704469323133998</c:v>
                </c:pt>
                <c:pt idx="6">
                  <c:v>1.9791328987021</c:v>
                </c:pt>
              </c:numCache>
            </c:numRef>
          </c:val>
          <c:extLst>
            <c:ext xmlns:c16="http://schemas.microsoft.com/office/drawing/2014/chart" uri="{C3380CC4-5D6E-409C-BE32-E72D297353CC}">
              <c16:uniqueId val="{00000000-D59F-424D-A8A8-F8C3D2F03A72}"/>
            </c:ext>
          </c:extLst>
        </c:ser>
        <c:dLbls>
          <c:showLegendKey val="0"/>
          <c:showVal val="0"/>
          <c:showCatName val="0"/>
          <c:showSerName val="0"/>
          <c:showPercent val="0"/>
          <c:showBubbleSize val="0"/>
        </c:dLbls>
        <c:gapWidth val="219"/>
        <c:overlap val="-27"/>
        <c:axId val="351601528"/>
        <c:axId val="351599888"/>
      </c:barChart>
      <c:catAx>
        <c:axId val="35160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99888"/>
        <c:crosses val="autoZero"/>
        <c:auto val="1"/>
        <c:lblAlgn val="ctr"/>
        <c:lblOffset val="100"/>
        <c:noMultiLvlLbl val="0"/>
      </c:catAx>
      <c:valAx>
        <c:axId val="351599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0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c:f>
              <c:strCache>
                <c:ptCount val="1"/>
                <c:pt idx="0">
                  <c:v>Autodeterminación y Libertad</c:v>
                </c:pt>
              </c:strCache>
            </c:strRef>
          </c:cat>
          <c:val>
            <c:numRef>
              <c:f>Sheet1!$B$2</c:f>
              <c:numCache>
                <c:formatCode>General</c:formatCode>
                <c:ptCount val="1"/>
                <c:pt idx="0">
                  <c:v>1</c:v>
                </c:pt>
              </c:numCache>
            </c:numRef>
          </c:val>
          <c:extLst>
            <c:ext xmlns:c16="http://schemas.microsoft.com/office/drawing/2014/chart" uri="{C3380CC4-5D6E-409C-BE32-E72D297353CC}">
              <c16:uniqueId val="{00000000-1C2D-4986-B40A-72D2CF218AE9}"/>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Autodeterminación y Libertad</c:v>
                </c:pt>
              </c:strCache>
            </c:strRef>
          </c:cat>
          <c:val>
            <c:numRef>
              <c:f>Sheet1!$C$2</c:f>
              <c:numCache>
                <c:formatCode>General</c:formatCode>
                <c:ptCount val="1"/>
                <c:pt idx="0">
                  <c:v>8</c:v>
                </c:pt>
              </c:numCache>
            </c:numRef>
          </c:val>
          <c:extLst>
            <c:ext xmlns:c16="http://schemas.microsoft.com/office/drawing/2014/chart" uri="{C3380CC4-5D6E-409C-BE32-E72D297353CC}">
              <c16:uniqueId val="{00000001-1C2D-4986-B40A-72D2CF218AE9}"/>
            </c:ext>
          </c:extLst>
        </c:ser>
        <c:ser>
          <c:idx val="2"/>
          <c:order val="2"/>
          <c:tx>
            <c:strRef>
              <c:f>Sheet1!$D$1</c:f>
              <c:strCache>
                <c:ptCount val="1"/>
                <c:pt idx="0">
                  <c:v>Live Video</c:v>
                </c:pt>
              </c:strCache>
            </c:strRef>
          </c:tx>
          <c:spPr>
            <a:solidFill>
              <a:schemeClr val="accent3"/>
            </a:solidFill>
            <a:ln>
              <a:noFill/>
            </a:ln>
            <a:effectLst/>
          </c:spPr>
          <c:invertIfNegative val="0"/>
          <c:cat>
            <c:strRef>
              <c:f>Sheet1!$A$2</c:f>
              <c:strCache>
                <c:ptCount val="1"/>
                <c:pt idx="0">
                  <c:v>Autodeterminación y Libertad</c:v>
                </c:pt>
              </c:strCache>
            </c:strRef>
          </c:cat>
          <c:val>
            <c:numRef>
              <c:f>Sheet1!$D$2</c:f>
              <c:numCache>
                <c:formatCode>General</c:formatCode>
                <c:ptCount val="1"/>
                <c:pt idx="0">
                  <c:v>2</c:v>
                </c:pt>
              </c:numCache>
            </c:numRef>
          </c:val>
          <c:extLst>
            <c:ext xmlns:c16="http://schemas.microsoft.com/office/drawing/2014/chart" uri="{C3380CC4-5D6E-409C-BE32-E72D297353CC}">
              <c16:uniqueId val="{00000002-1C2D-4986-B40A-72D2CF218AE9}"/>
            </c:ext>
          </c:extLst>
        </c:ser>
        <c:ser>
          <c:idx val="3"/>
          <c:order val="3"/>
          <c:tx>
            <c:strRef>
              <c:f>Sheet1!$E$1</c:f>
              <c:strCache>
                <c:ptCount val="1"/>
                <c:pt idx="0">
                  <c:v>Photo</c:v>
                </c:pt>
              </c:strCache>
            </c:strRef>
          </c:tx>
          <c:spPr>
            <a:solidFill>
              <a:schemeClr val="accent4"/>
            </a:solidFill>
            <a:ln>
              <a:noFill/>
            </a:ln>
            <a:effectLst/>
          </c:spPr>
          <c:invertIfNegative val="0"/>
          <c:cat>
            <c:strRef>
              <c:f>Sheet1!$A$2</c:f>
              <c:strCache>
                <c:ptCount val="1"/>
                <c:pt idx="0">
                  <c:v>Autodeterminación y Libertad</c:v>
                </c:pt>
              </c:strCache>
            </c:strRef>
          </c:cat>
          <c:val>
            <c:numRef>
              <c:f>Sheet1!$E$2</c:f>
              <c:numCache>
                <c:formatCode>General</c:formatCode>
                <c:ptCount val="1"/>
                <c:pt idx="0">
                  <c:v>59</c:v>
                </c:pt>
              </c:numCache>
            </c:numRef>
          </c:val>
          <c:extLst>
            <c:ext xmlns:c16="http://schemas.microsoft.com/office/drawing/2014/chart" uri="{C3380CC4-5D6E-409C-BE32-E72D297353CC}">
              <c16:uniqueId val="{00000003-1C2D-4986-B40A-72D2CF218AE9}"/>
            </c:ext>
          </c:extLst>
        </c:ser>
        <c:ser>
          <c:idx val="4"/>
          <c:order val="4"/>
          <c:tx>
            <c:strRef>
              <c:f>Sheet1!$F$1</c:f>
              <c:strCache>
                <c:ptCount val="1"/>
                <c:pt idx="0">
                  <c:v>Status</c:v>
                </c:pt>
              </c:strCache>
            </c:strRef>
          </c:tx>
          <c:spPr>
            <a:solidFill>
              <a:schemeClr val="accent5"/>
            </a:solidFill>
            <a:ln>
              <a:noFill/>
            </a:ln>
            <a:effectLst/>
          </c:spPr>
          <c:invertIfNegative val="0"/>
          <c:cat>
            <c:strRef>
              <c:f>Sheet1!$A$2</c:f>
              <c:strCache>
                <c:ptCount val="1"/>
                <c:pt idx="0">
                  <c:v>Autodeterminación y Libertad</c:v>
                </c:pt>
              </c:strCache>
            </c:strRef>
          </c:cat>
          <c:val>
            <c:numRef>
              <c:f>Sheet1!$F$2</c:f>
              <c:numCache>
                <c:formatCode>General</c:formatCode>
                <c:ptCount val="1"/>
                <c:pt idx="0">
                  <c:v>5</c:v>
                </c:pt>
              </c:numCache>
            </c:numRef>
          </c:val>
          <c:extLst>
            <c:ext xmlns:c16="http://schemas.microsoft.com/office/drawing/2014/chart" uri="{C3380CC4-5D6E-409C-BE32-E72D297353CC}">
              <c16:uniqueId val="{00000004-1C2D-4986-B40A-72D2CF218AE9}"/>
            </c:ext>
          </c:extLst>
        </c:ser>
        <c:ser>
          <c:idx val="5"/>
          <c:order val="5"/>
          <c:tx>
            <c:strRef>
              <c:f>Sheet1!$G$1</c:f>
              <c:strCache>
                <c:ptCount val="1"/>
                <c:pt idx="0">
                  <c:v>Video</c:v>
                </c:pt>
              </c:strCache>
            </c:strRef>
          </c:tx>
          <c:spPr>
            <a:solidFill>
              <a:schemeClr val="accent6"/>
            </a:solidFill>
            <a:ln>
              <a:noFill/>
            </a:ln>
            <a:effectLst/>
          </c:spPr>
          <c:invertIfNegative val="0"/>
          <c:cat>
            <c:strRef>
              <c:f>Sheet1!$A$2</c:f>
              <c:strCache>
                <c:ptCount val="1"/>
                <c:pt idx="0">
                  <c:v>Autodeterminación y Libertad</c:v>
                </c:pt>
              </c:strCache>
            </c:strRef>
          </c:cat>
          <c:val>
            <c:numRef>
              <c:f>Sheet1!$G$2</c:f>
              <c:numCache>
                <c:formatCode>General</c:formatCode>
                <c:ptCount val="1"/>
                <c:pt idx="0">
                  <c:v>13</c:v>
                </c:pt>
              </c:numCache>
            </c:numRef>
          </c:val>
          <c:extLst>
            <c:ext xmlns:c16="http://schemas.microsoft.com/office/drawing/2014/chart" uri="{C3380CC4-5D6E-409C-BE32-E72D297353CC}">
              <c16:uniqueId val="{00000005-1C2D-4986-B40A-72D2CF218AE9}"/>
            </c:ext>
          </c:extLst>
        </c:ser>
        <c:dLbls>
          <c:showLegendKey val="0"/>
          <c:showVal val="0"/>
          <c:showCatName val="0"/>
          <c:showSerName val="0"/>
          <c:showPercent val="0"/>
          <c:showBubbleSize val="0"/>
        </c:dLbls>
        <c:gapWidth val="150"/>
        <c:overlap val="100"/>
        <c:axId val="351599560"/>
        <c:axId val="351602184"/>
      </c:barChart>
      <c:catAx>
        <c:axId val="351599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02184"/>
        <c:crosses val="autoZero"/>
        <c:auto val="1"/>
        <c:lblAlgn val="ctr"/>
        <c:lblOffset val="100"/>
        <c:noMultiLvlLbl val="0"/>
      </c:catAx>
      <c:valAx>
        <c:axId val="351602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99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Autodeterminación y Libertad</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0.93289630083204</c:v>
                </c:pt>
                <c:pt idx="1">
                  <c:v>0</c:v>
                </c:pt>
                <c:pt idx="2">
                  <c:v>0</c:v>
                </c:pt>
                <c:pt idx="3">
                  <c:v>0</c:v>
                </c:pt>
                <c:pt idx="4">
                  <c:v>0</c:v>
                </c:pt>
                <c:pt idx="5">
                  <c:v>0</c:v>
                </c:pt>
                <c:pt idx="6">
                  <c:v>0</c:v>
                </c:pt>
                <c:pt idx="7">
                  <c:v>0</c:v>
                </c:pt>
                <c:pt idx="8">
                  <c:v>0</c:v>
                </c:pt>
                <c:pt idx="9">
                  <c:v>0.38540503547887001</c:v>
                </c:pt>
                <c:pt idx="10">
                  <c:v>15.306943293831999</c:v>
                </c:pt>
                <c:pt idx="11">
                  <c:v>3.4722472355292999</c:v>
                </c:pt>
                <c:pt idx="12">
                  <c:v>0.28815329755430003</c:v>
                </c:pt>
                <c:pt idx="13">
                  <c:v>1.1210964232972001</c:v>
                </c:pt>
                <c:pt idx="14">
                  <c:v>0.90047905485718005</c:v>
                </c:pt>
                <c:pt idx="15">
                  <c:v>2.1161257789143999</c:v>
                </c:pt>
                <c:pt idx="16">
                  <c:v>1.1314519324281</c:v>
                </c:pt>
                <c:pt idx="17">
                  <c:v>1.8964088895291999</c:v>
                </c:pt>
                <c:pt idx="18">
                  <c:v>0.68316344295164999</c:v>
                </c:pt>
                <c:pt idx="19">
                  <c:v>2.5681662644526999</c:v>
                </c:pt>
                <c:pt idx="20">
                  <c:v>3.0677070201347001</c:v>
                </c:pt>
                <c:pt idx="21">
                  <c:v>1.5689523296982</c:v>
                </c:pt>
                <c:pt idx="22">
                  <c:v>4.1533695926233003</c:v>
                </c:pt>
                <c:pt idx="23">
                  <c:v>2.6528112956093</c:v>
                </c:pt>
              </c:numCache>
            </c:numRef>
          </c:val>
          <c:smooth val="0"/>
          <c:extLst>
            <c:ext xmlns:c16="http://schemas.microsoft.com/office/drawing/2014/chart" uri="{C3380CC4-5D6E-409C-BE32-E72D297353CC}">
              <c16:uniqueId val="{00000000-A189-4A8A-BC18-D5486E791A08}"/>
            </c:ext>
          </c:extLst>
        </c:ser>
        <c:dLbls>
          <c:showLegendKey val="0"/>
          <c:showVal val="0"/>
          <c:showCatName val="0"/>
          <c:showSerName val="0"/>
          <c:showPercent val="0"/>
          <c:showBubbleSize val="0"/>
        </c:dLbls>
        <c:smooth val="0"/>
        <c:axId val="351592672"/>
        <c:axId val="351594640"/>
      </c:lineChart>
      <c:catAx>
        <c:axId val="35159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94640"/>
        <c:crosses val="autoZero"/>
        <c:auto val="1"/>
        <c:lblAlgn val="ctr"/>
        <c:lblOffset val="100"/>
        <c:noMultiLvlLbl val="0"/>
      </c:catAx>
      <c:valAx>
        <c:axId val="35159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9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Autodeterminación y Libertad</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0</c:v>
                </c:pt>
                <c:pt idx="8">
                  <c:v>0</c:v>
                </c:pt>
                <c:pt idx="9">
                  <c:v>1</c:v>
                </c:pt>
                <c:pt idx="10">
                  <c:v>3</c:v>
                </c:pt>
                <c:pt idx="11">
                  <c:v>2</c:v>
                </c:pt>
                <c:pt idx="12">
                  <c:v>3</c:v>
                </c:pt>
                <c:pt idx="13">
                  <c:v>4</c:v>
                </c:pt>
                <c:pt idx="14">
                  <c:v>2</c:v>
                </c:pt>
                <c:pt idx="15">
                  <c:v>2</c:v>
                </c:pt>
                <c:pt idx="16">
                  <c:v>8</c:v>
                </c:pt>
                <c:pt idx="17">
                  <c:v>4</c:v>
                </c:pt>
                <c:pt idx="18">
                  <c:v>3</c:v>
                </c:pt>
                <c:pt idx="19">
                  <c:v>8</c:v>
                </c:pt>
                <c:pt idx="20">
                  <c:v>16</c:v>
                </c:pt>
                <c:pt idx="21">
                  <c:v>17</c:v>
                </c:pt>
                <c:pt idx="22">
                  <c:v>10</c:v>
                </c:pt>
                <c:pt idx="23">
                  <c:v>4</c:v>
                </c:pt>
              </c:numCache>
            </c:numRef>
          </c:val>
          <c:smooth val="0"/>
          <c:extLst>
            <c:ext xmlns:c16="http://schemas.microsoft.com/office/drawing/2014/chart" uri="{C3380CC4-5D6E-409C-BE32-E72D297353CC}">
              <c16:uniqueId val="{00000000-E095-4A31-9095-0D42C7326ECE}"/>
            </c:ext>
          </c:extLst>
        </c:ser>
        <c:dLbls>
          <c:showLegendKey val="0"/>
          <c:showVal val="0"/>
          <c:showCatName val="0"/>
          <c:showSerName val="0"/>
          <c:showPercent val="0"/>
          <c:showBubbleSize val="0"/>
        </c:dLbls>
        <c:smooth val="0"/>
        <c:axId val="351590376"/>
        <c:axId val="351598248"/>
      </c:lineChart>
      <c:catAx>
        <c:axId val="351590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98248"/>
        <c:crosses val="autoZero"/>
        <c:auto val="1"/>
        <c:lblAlgn val="ctr"/>
        <c:lblOffset val="100"/>
        <c:noMultiLvlLbl val="0"/>
      </c:catAx>
      <c:valAx>
        <c:axId val="351598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90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Autodeterminación y Libertad</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1.7428609487633999</c:v>
                </c:pt>
                <c:pt idx="1">
                  <c:v>2.4421063072989999</c:v>
                </c:pt>
                <c:pt idx="2">
                  <c:v>3.2236978527505</c:v>
                </c:pt>
                <c:pt idx="3">
                  <c:v>0</c:v>
                </c:pt>
                <c:pt idx="4">
                  <c:v>1.1407844667989999</c:v>
                </c:pt>
                <c:pt idx="5">
                  <c:v>0</c:v>
                </c:pt>
                <c:pt idx="6">
                  <c:v>0.11252153732550001</c:v>
                </c:pt>
              </c:numCache>
            </c:numRef>
          </c:val>
          <c:extLst>
            <c:ext xmlns:c16="http://schemas.microsoft.com/office/drawing/2014/chart" uri="{C3380CC4-5D6E-409C-BE32-E72D297353CC}">
              <c16:uniqueId val="{00000000-45C1-4D5F-AEA6-101BBB42BC04}"/>
            </c:ext>
          </c:extLst>
        </c:ser>
        <c:dLbls>
          <c:showLegendKey val="0"/>
          <c:showVal val="0"/>
          <c:showCatName val="0"/>
          <c:showSerName val="0"/>
          <c:showPercent val="0"/>
          <c:showBubbleSize val="0"/>
        </c:dLbls>
        <c:gapWidth val="219"/>
        <c:overlap val="-27"/>
        <c:axId val="351592344"/>
        <c:axId val="351594312"/>
      </c:barChart>
      <c:catAx>
        <c:axId val="351592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94312"/>
        <c:crosses val="autoZero"/>
        <c:auto val="1"/>
        <c:lblAlgn val="ctr"/>
        <c:lblOffset val="100"/>
        <c:noMultiLvlLbl val="0"/>
      </c:catAx>
      <c:valAx>
        <c:axId val="35159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92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Autodeterminación y Libertad</c:v>
                </c:pt>
              </c:strCache>
            </c:strRef>
          </c:cat>
          <c:val>
            <c:numRef>
              <c:f>Sheet1!$B$2</c:f>
              <c:numCache>
                <c:formatCode>General</c:formatCode>
                <c:ptCount val="1"/>
                <c:pt idx="0">
                  <c:v>42966</c:v>
                </c:pt>
              </c:numCache>
            </c:numRef>
          </c:val>
          <c:extLst>
            <c:ext xmlns:c16="http://schemas.microsoft.com/office/drawing/2014/chart" uri="{C3380CC4-5D6E-409C-BE32-E72D297353CC}">
              <c16:uniqueId val="{00000000-D673-4336-88ED-0B91E37D0BA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Autodeterminación y Libertad</c:v>
                </c:pt>
              </c:strCache>
            </c:strRef>
          </c:cat>
          <c:val>
            <c:numRef>
              <c:f>Sheet1!$C$2</c:f>
              <c:numCache>
                <c:formatCode>General</c:formatCode>
                <c:ptCount val="1"/>
                <c:pt idx="0">
                  <c:v>2683</c:v>
                </c:pt>
              </c:numCache>
            </c:numRef>
          </c:val>
          <c:extLst>
            <c:ext xmlns:c16="http://schemas.microsoft.com/office/drawing/2014/chart" uri="{C3380CC4-5D6E-409C-BE32-E72D297353CC}">
              <c16:uniqueId val="{00000001-D673-4336-88ED-0B91E37D0BA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Autodeterminación y Libertad</c:v>
                </c:pt>
              </c:strCache>
            </c:strRef>
          </c:cat>
          <c:val>
            <c:numRef>
              <c:f>Sheet1!$D$2</c:f>
              <c:numCache>
                <c:formatCode>General</c:formatCode>
                <c:ptCount val="1"/>
                <c:pt idx="0">
                  <c:v>634</c:v>
                </c:pt>
              </c:numCache>
            </c:numRef>
          </c:val>
          <c:extLst>
            <c:ext xmlns:c16="http://schemas.microsoft.com/office/drawing/2014/chart" uri="{C3380CC4-5D6E-409C-BE32-E72D297353CC}">
              <c16:uniqueId val="{00000002-D673-4336-88ED-0B91E37D0BA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Autodeterminación y Libertad</c:v>
                </c:pt>
              </c:strCache>
            </c:strRef>
          </c:cat>
          <c:val>
            <c:numRef>
              <c:f>Sheet1!$E$2</c:f>
              <c:numCache>
                <c:formatCode>General</c:formatCode>
                <c:ptCount val="1"/>
                <c:pt idx="0">
                  <c:v>180</c:v>
                </c:pt>
              </c:numCache>
            </c:numRef>
          </c:val>
          <c:extLst>
            <c:ext xmlns:c16="http://schemas.microsoft.com/office/drawing/2014/chart" uri="{C3380CC4-5D6E-409C-BE32-E72D297353CC}">
              <c16:uniqueId val="{00000003-D673-4336-88ED-0B91E37D0BA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Autodeterminación y Libertad</c:v>
                </c:pt>
              </c:strCache>
            </c:strRef>
          </c:cat>
          <c:val>
            <c:numRef>
              <c:f>Sheet1!$F$2</c:f>
              <c:numCache>
                <c:formatCode>General</c:formatCode>
                <c:ptCount val="1"/>
                <c:pt idx="0">
                  <c:v>595</c:v>
                </c:pt>
              </c:numCache>
            </c:numRef>
          </c:val>
          <c:extLst>
            <c:ext xmlns:c16="http://schemas.microsoft.com/office/drawing/2014/chart" uri="{C3380CC4-5D6E-409C-BE32-E72D297353CC}">
              <c16:uniqueId val="{00000004-D673-4336-88ED-0B91E37D0BA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Autodeterminación y Libertad</c:v>
                </c:pt>
              </c:strCache>
            </c:strRef>
          </c:cat>
          <c:val>
            <c:numRef>
              <c:f>Sheet1!$G$2</c:f>
              <c:numCache>
                <c:formatCode>General</c:formatCode>
                <c:ptCount val="1"/>
                <c:pt idx="0">
                  <c:v>3140</c:v>
                </c:pt>
              </c:numCache>
            </c:numRef>
          </c:val>
          <c:extLst>
            <c:ext xmlns:c16="http://schemas.microsoft.com/office/drawing/2014/chart" uri="{C3380CC4-5D6E-409C-BE32-E72D297353CC}">
              <c16:uniqueId val="{00000005-D673-4336-88ED-0B91E37D0BA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Autodeterminación y Libertad</c:v>
                </c:pt>
              </c:strCache>
            </c:strRef>
          </c:cat>
          <c:val>
            <c:numRef>
              <c:f>Sheet1!$H$2</c:f>
              <c:numCache>
                <c:formatCode>General</c:formatCode>
                <c:ptCount val="1"/>
                <c:pt idx="0">
                  <c:v>4737</c:v>
                </c:pt>
              </c:numCache>
            </c:numRef>
          </c:val>
          <c:extLst>
            <c:ext xmlns:c16="http://schemas.microsoft.com/office/drawing/2014/chart" uri="{C3380CC4-5D6E-409C-BE32-E72D297353CC}">
              <c16:uniqueId val="{00000006-D673-4336-88ED-0B91E37D0BA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Autodeterminación y Libertad</c:v>
                </c:pt>
              </c:strCache>
            </c:strRef>
          </c:cat>
          <c:val>
            <c:numRef>
              <c:f>Sheet1!$I$2</c:f>
              <c:numCache>
                <c:formatCode>General</c:formatCode>
                <c:ptCount val="1"/>
                <c:pt idx="0">
                  <c:v>9669</c:v>
                </c:pt>
              </c:numCache>
            </c:numRef>
          </c:val>
          <c:extLst>
            <c:ext xmlns:c16="http://schemas.microsoft.com/office/drawing/2014/chart" uri="{C3380CC4-5D6E-409C-BE32-E72D297353CC}">
              <c16:uniqueId val="{00000007-D673-4336-88ED-0B91E37D0BAC}"/>
            </c:ext>
          </c:extLst>
        </c:ser>
        <c:dLbls>
          <c:showLegendKey val="0"/>
          <c:showVal val="0"/>
          <c:showCatName val="0"/>
          <c:showSerName val="0"/>
          <c:showPercent val="0"/>
          <c:showBubbleSize val="0"/>
        </c:dLbls>
        <c:gapWidth val="150"/>
        <c:overlap val="100"/>
        <c:axId val="293676632"/>
        <c:axId val="293676960"/>
      </c:barChart>
      <c:catAx>
        <c:axId val="293676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76960"/>
        <c:crosses val="autoZero"/>
        <c:auto val="1"/>
        <c:lblAlgn val="ctr"/>
        <c:lblOffset val="100"/>
        <c:noMultiLvlLbl val="0"/>
      </c:catAx>
      <c:valAx>
        <c:axId val="293676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76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Autodeterminación y Libertad</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1</c:v>
                </c:pt>
                <c:pt idx="1">
                  <c:v>0</c:v>
                </c:pt>
                <c:pt idx="2">
                  <c:v>0</c:v>
                </c:pt>
                <c:pt idx="3">
                  <c:v>0</c:v>
                </c:pt>
                <c:pt idx="4">
                  <c:v>4</c:v>
                </c:pt>
              </c:numCache>
            </c:numRef>
          </c:val>
          <c:extLst>
            <c:ext xmlns:c16="http://schemas.microsoft.com/office/drawing/2014/chart" uri="{C3380CC4-5D6E-409C-BE32-E72D297353CC}">
              <c16:uniqueId val="{00000000-48B2-4F21-9AAB-2334C512FA1F}"/>
            </c:ext>
          </c:extLst>
        </c:ser>
        <c:dLbls>
          <c:showLegendKey val="0"/>
          <c:showVal val="0"/>
          <c:showCatName val="0"/>
          <c:showSerName val="0"/>
          <c:showPercent val="0"/>
          <c:showBubbleSize val="0"/>
        </c:dLbls>
        <c:gapWidth val="219"/>
        <c:overlap val="-27"/>
        <c:axId val="391960848"/>
        <c:axId val="391959208"/>
      </c:barChart>
      <c:catAx>
        <c:axId val="39196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59208"/>
        <c:crosses val="autoZero"/>
        <c:auto val="1"/>
        <c:lblAlgn val="ctr"/>
        <c:lblOffset val="100"/>
        <c:noMultiLvlLbl val="0"/>
      </c:catAx>
      <c:valAx>
        <c:axId val="391959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6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78208-75B4-402B-AFA0-53EB9F599D49}"/>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9B32522D-1DDD-44A0-85FE-83C836B1513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062782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EAFD8-D2E3-4FA5-9D23-7781A352D4AF}"/>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426E332C-3E3E-45FA-9EB4-032B9A8A799B}"/>
              </a:ext>
            </a:extLst>
          </p:cNvPr>
          <p:cNvGraphicFramePr>
            <a:graphicFrameLocks noGrp="1"/>
          </p:cNvGraphicFramePr>
          <p:nvPr>
            <p:ph type="tbl" sz="quarter" idx="13"/>
            <p:extLst>
              <p:ext uri="{D42A27DB-BD31-4B8C-83A1-F6EECF244321}">
                <p14:modId xmlns:p14="http://schemas.microsoft.com/office/powerpoint/2010/main" val="460887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86609369"/>
                    </a:ext>
                  </a:extLst>
                </a:gridCol>
                <a:gridCol w="740664">
                  <a:extLst>
                    <a:ext uri="{9D8B030D-6E8A-4147-A177-3AD203B41FA5}">
                      <a16:colId xmlns:a16="http://schemas.microsoft.com/office/drawing/2014/main" val="2634218866"/>
                    </a:ext>
                  </a:extLst>
                </a:gridCol>
                <a:gridCol w="740664">
                  <a:extLst>
                    <a:ext uri="{9D8B030D-6E8A-4147-A177-3AD203B41FA5}">
                      <a16:colId xmlns:a16="http://schemas.microsoft.com/office/drawing/2014/main" val="2589800306"/>
                    </a:ext>
                  </a:extLst>
                </a:gridCol>
                <a:gridCol w="740664">
                  <a:extLst>
                    <a:ext uri="{9D8B030D-6E8A-4147-A177-3AD203B41FA5}">
                      <a16:colId xmlns:a16="http://schemas.microsoft.com/office/drawing/2014/main" val="1777338722"/>
                    </a:ext>
                  </a:extLst>
                </a:gridCol>
                <a:gridCol w="740664">
                  <a:extLst>
                    <a:ext uri="{9D8B030D-6E8A-4147-A177-3AD203B41FA5}">
                      <a16:colId xmlns:a16="http://schemas.microsoft.com/office/drawing/2014/main" val="2976782624"/>
                    </a:ext>
                  </a:extLst>
                </a:gridCol>
                <a:gridCol w="740664">
                  <a:extLst>
                    <a:ext uri="{9D8B030D-6E8A-4147-A177-3AD203B41FA5}">
                      <a16:colId xmlns:a16="http://schemas.microsoft.com/office/drawing/2014/main" val="4088217482"/>
                    </a:ext>
                  </a:extLst>
                </a:gridCol>
                <a:gridCol w="740664">
                  <a:extLst>
                    <a:ext uri="{9D8B030D-6E8A-4147-A177-3AD203B41FA5}">
                      <a16:colId xmlns:a16="http://schemas.microsoft.com/office/drawing/2014/main" val="2898399588"/>
                    </a:ext>
                  </a:extLst>
                </a:gridCol>
                <a:gridCol w="740664">
                  <a:extLst>
                    <a:ext uri="{9D8B030D-6E8A-4147-A177-3AD203B41FA5}">
                      <a16:colId xmlns:a16="http://schemas.microsoft.com/office/drawing/2014/main" val="1325911979"/>
                    </a:ext>
                  </a:extLst>
                </a:gridCol>
                <a:gridCol w="740664">
                  <a:extLst>
                    <a:ext uri="{9D8B030D-6E8A-4147-A177-3AD203B41FA5}">
                      <a16:colId xmlns:a16="http://schemas.microsoft.com/office/drawing/2014/main" val="3351777978"/>
                    </a:ext>
                  </a:extLst>
                </a:gridCol>
                <a:gridCol w="740664">
                  <a:extLst>
                    <a:ext uri="{9D8B030D-6E8A-4147-A177-3AD203B41FA5}">
                      <a16:colId xmlns:a16="http://schemas.microsoft.com/office/drawing/2014/main" val="201233075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93042642"/>
                  </a:ext>
                </a:extLst>
              </a:tr>
              <a:tr h="370840">
                <a:tc>
                  <a:txBody>
                    <a:bodyPr/>
                    <a:lstStyle/>
                    <a:p>
                      <a:r>
                        <a:rPr lang="en-US" sz="1000"/>
                        <a:t>Autodeterminación y Libertad</a:t>
                      </a:r>
                    </a:p>
                  </a:txBody>
                  <a:tcPr/>
                </a:tc>
                <a:tc>
                  <a:txBody>
                    <a:bodyPr/>
                    <a:lstStyle/>
                    <a:p>
                      <a:r>
                        <a:rPr lang="en-US" sz="1000"/>
                        <a:t>29710</a:t>
                      </a:r>
                    </a:p>
                  </a:txBody>
                  <a:tcPr/>
                </a:tc>
                <a:tc>
                  <a:txBody>
                    <a:bodyPr/>
                    <a:lstStyle/>
                    <a:p>
                      <a:r>
                        <a:rPr lang="en-US" sz="1000"/>
                        <a:t>3894</a:t>
                      </a:r>
                    </a:p>
                  </a:txBody>
                  <a:tcPr/>
                </a:tc>
                <a:tc>
                  <a:txBody>
                    <a:bodyPr/>
                    <a:lstStyle/>
                    <a:p>
                      <a:r>
                        <a:rPr lang="en-US" sz="1000"/>
                        <a:t>88</a:t>
                      </a:r>
                    </a:p>
                  </a:txBody>
                  <a:tcPr/>
                </a:tc>
                <a:tc>
                  <a:txBody>
                    <a:bodyPr/>
                    <a:lstStyle/>
                    <a:p>
                      <a:r>
                        <a:rPr lang="en-US" sz="1000"/>
                        <a:t>50198</a:t>
                      </a:r>
                    </a:p>
                  </a:txBody>
                  <a:tcPr/>
                </a:tc>
                <a:tc>
                  <a:txBody>
                    <a:bodyPr/>
                    <a:lstStyle/>
                    <a:p>
                      <a:r>
                        <a:rPr lang="en-US" sz="1000"/>
                        <a:t>4737</a:t>
                      </a:r>
                    </a:p>
                  </a:txBody>
                  <a:tcPr/>
                </a:tc>
                <a:tc>
                  <a:txBody>
                    <a:bodyPr/>
                    <a:lstStyle/>
                    <a:p>
                      <a:r>
                        <a:rPr lang="en-US" sz="1000"/>
                        <a:t>9669</a:t>
                      </a:r>
                    </a:p>
                  </a:txBody>
                  <a:tcPr/>
                </a:tc>
                <a:tc>
                  <a:txBody>
                    <a:bodyPr/>
                    <a:lstStyle/>
                    <a:p>
                      <a:r>
                        <a:rPr lang="en-US" sz="1000"/>
                        <a:t>14</a:t>
                      </a:r>
                    </a:p>
                  </a:txBody>
                  <a:tcPr/>
                </a:tc>
                <a:tc>
                  <a:txBody>
                    <a:bodyPr/>
                    <a:lstStyle/>
                    <a:p>
                      <a:r>
                        <a:rPr lang="en-US" sz="1000"/>
                        <a:t>2.6443%</a:t>
                      </a:r>
                    </a:p>
                  </a:txBody>
                  <a:tcPr/>
                </a:tc>
                <a:tc>
                  <a:txBody>
                    <a:bodyPr/>
                    <a:lstStyle/>
                    <a:p>
                      <a:r>
                        <a:rPr lang="en-US" sz="1000"/>
                        <a:t>20.0%</a:t>
                      </a:r>
                    </a:p>
                  </a:txBody>
                  <a:tcPr/>
                </a:tc>
                <a:extLst>
                  <a:ext uri="{0D108BD9-81ED-4DB2-BD59-A6C34878D82A}">
                    <a16:rowId xmlns:a16="http://schemas.microsoft.com/office/drawing/2014/main" val="694204276"/>
                  </a:ext>
                </a:extLst>
              </a:tr>
            </a:tbl>
          </a:graphicData>
        </a:graphic>
      </p:graphicFrame>
      <p:sp>
        <p:nvSpPr>
          <p:cNvPr id="4" name="Text Placeholder 3">
            <a:extLst>
              <a:ext uri="{FF2B5EF4-FFF2-40B4-BE49-F238E27FC236}">
                <a16:creationId xmlns:a16="http://schemas.microsoft.com/office/drawing/2014/main" id="{4D1D2FCB-053B-4C24-BB49-76699EA9E6DE}"/>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557772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3ABBC-E906-442E-B3E3-0EB34D438199}"/>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14A0DBFC-C3C5-4914-8B54-0B951791EB3B}"/>
              </a:ext>
            </a:extLst>
          </p:cNvPr>
          <p:cNvGraphicFramePr>
            <a:graphicFrameLocks noGrp="1"/>
          </p:cNvGraphicFramePr>
          <p:nvPr>
            <p:ph type="chart" sz="quarter" idx="13"/>
            <p:extLst>
              <p:ext uri="{D42A27DB-BD31-4B8C-83A1-F6EECF244321}">
                <p14:modId xmlns:p14="http://schemas.microsoft.com/office/powerpoint/2010/main" val="903242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01B729-4D3F-4A37-8663-24A7560FB90A}"/>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50BC6D18-38E1-4116-8E81-9592CC7CDF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2348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D4C7B-364A-4402-B0C8-17212EBA1825}"/>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DE870436-2BBA-422B-AA05-D9D8CD827493}"/>
              </a:ext>
            </a:extLst>
          </p:cNvPr>
          <p:cNvGraphicFramePr>
            <a:graphicFrameLocks noGrp="1"/>
          </p:cNvGraphicFramePr>
          <p:nvPr>
            <p:ph type="chart" sz="quarter" idx="13"/>
            <p:extLst>
              <p:ext uri="{D42A27DB-BD31-4B8C-83A1-F6EECF244321}">
                <p14:modId xmlns:p14="http://schemas.microsoft.com/office/powerpoint/2010/main" val="2482588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389B06-B103-4824-A94F-F8AFF6B21D5C}"/>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93AC275C-A4D9-49D5-863C-261F82FDF0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0314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BA32F-9BE9-49BC-8F85-EB8BAA7479B9}"/>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F5A36104-F268-4BEE-83E5-8DEA1B123F60}"/>
              </a:ext>
            </a:extLst>
          </p:cNvPr>
          <p:cNvGraphicFramePr>
            <a:graphicFrameLocks noGrp="1"/>
          </p:cNvGraphicFramePr>
          <p:nvPr>
            <p:ph type="chart" sz="quarter" idx="13"/>
            <p:extLst>
              <p:ext uri="{D42A27DB-BD31-4B8C-83A1-F6EECF244321}">
                <p14:modId xmlns:p14="http://schemas.microsoft.com/office/powerpoint/2010/main" val="2411097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8A013C-3B66-42BA-A573-FF06504E7C83}"/>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DA7709B1-E32B-49E8-9F4A-82216BDA70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0183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B16D9-7230-4B2D-AE05-25D589B9B223}"/>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4AA5F762-D376-4CBE-A71C-6A5DA16AD0F4}"/>
              </a:ext>
            </a:extLst>
          </p:cNvPr>
          <p:cNvGraphicFramePr>
            <a:graphicFrameLocks noGrp="1"/>
          </p:cNvGraphicFramePr>
          <p:nvPr>
            <p:ph type="chart" sz="quarter" idx="13"/>
            <p:extLst>
              <p:ext uri="{D42A27DB-BD31-4B8C-83A1-F6EECF244321}">
                <p14:modId xmlns:p14="http://schemas.microsoft.com/office/powerpoint/2010/main" val="3871270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E7A304-4ACF-40C4-A6D0-42A5A957B8B6}"/>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00319D80-1089-4A21-A9EB-6A1D27AFF1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9327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4CC10-6588-489F-9C55-33F107DE9824}"/>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01762324-B6CE-4DED-BC4A-0FA1BB1B1135}"/>
              </a:ext>
            </a:extLst>
          </p:cNvPr>
          <p:cNvGraphicFramePr>
            <a:graphicFrameLocks noGrp="1"/>
          </p:cNvGraphicFramePr>
          <p:nvPr>
            <p:ph type="chart" sz="quarter" idx="13"/>
            <p:extLst>
              <p:ext uri="{D42A27DB-BD31-4B8C-83A1-F6EECF244321}">
                <p14:modId xmlns:p14="http://schemas.microsoft.com/office/powerpoint/2010/main" val="1181405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147E9B-FAAB-44A7-8F67-D813E88B9120}"/>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6EFD3F96-5A97-4144-8FB5-E0FFD942C1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7905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B798B-FB2B-4521-9C79-B15327E60633}"/>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EFEE2118-31E8-4CB0-8249-2913736A4A71}"/>
              </a:ext>
            </a:extLst>
          </p:cNvPr>
          <p:cNvGraphicFramePr>
            <a:graphicFrameLocks noGrp="1"/>
          </p:cNvGraphicFramePr>
          <p:nvPr>
            <p:ph type="tbl" sz="quarter" idx="13"/>
            <p:extLst>
              <p:ext uri="{D42A27DB-BD31-4B8C-83A1-F6EECF244321}">
                <p14:modId xmlns:p14="http://schemas.microsoft.com/office/powerpoint/2010/main" val="3430963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4897073"/>
                    </a:ext>
                  </a:extLst>
                </a:gridCol>
                <a:gridCol w="658368">
                  <a:extLst>
                    <a:ext uri="{9D8B030D-6E8A-4147-A177-3AD203B41FA5}">
                      <a16:colId xmlns:a16="http://schemas.microsoft.com/office/drawing/2014/main" val="1354629593"/>
                    </a:ext>
                  </a:extLst>
                </a:gridCol>
                <a:gridCol w="658368">
                  <a:extLst>
                    <a:ext uri="{9D8B030D-6E8A-4147-A177-3AD203B41FA5}">
                      <a16:colId xmlns:a16="http://schemas.microsoft.com/office/drawing/2014/main" val="304370419"/>
                    </a:ext>
                  </a:extLst>
                </a:gridCol>
                <a:gridCol w="658368">
                  <a:extLst>
                    <a:ext uri="{9D8B030D-6E8A-4147-A177-3AD203B41FA5}">
                      <a16:colId xmlns:a16="http://schemas.microsoft.com/office/drawing/2014/main" val="1912200774"/>
                    </a:ext>
                  </a:extLst>
                </a:gridCol>
                <a:gridCol w="658368">
                  <a:extLst>
                    <a:ext uri="{9D8B030D-6E8A-4147-A177-3AD203B41FA5}">
                      <a16:colId xmlns:a16="http://schemas.microsoft.com/office/drawing/2014/main" val="859760629"/>
                    </a:ext>
                  </a:extLst>
                </a:gridCol>
                <a:gridCol w="658368">
                  <a:extLst>
                    <a:ext uri="{9D8B030D-6E8A-4147-A177-3AD203B41FA5}">
                      <a16:colId xmlns:a16="http://schemas.microsoft.com/office/drawing/2014/main" val="2150769241"/>
                    </a:ext>
                  </a:extLst>
                </a:gridCol>
                <a:gridCol w="658368">
                  <a:extLst>
                    <a:ext uri="{9D8B030D-6E8A-4147-A177-3AD203B41FA5}">
                      <a16:colId xmlns:a16="http://schemas.microsoft.com/office/drawing/2014/main" val="2080424099"/>
                    </a:ext>
                  </a:extLst>
                </a:gridCol>
                <a:gridCol w="658368">
                  <a:extLst>
                    <a:ext uri="{9D8B030D-6E8A-4147-A177-3AD203B41FA5}">
                      <a16:colId xmlns:a16="http://schemas.microsoft.com/office/drawing/2014/main" val="2170269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68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- 2017-10-10 10:39:51</a:t>
                      </a:r>
                      <a:r>
                        <a:rPr kumimoji="0" lang="es-ES" sz="1000" b="0" i="0" u="none" strike="noStrike" kern="1200" cap="none" spc="0" normalizeH="0" baseline="0" noProof="0">
                          <a:ln>
                            <a:noFill/>
                          </a:ln>
                          <a:solidFill>
                            <a:prstClr val="black"/>
                          </a:solidFill>
                          <a:effectLst/>
                          <a:uLnTx/>
                          <a:uFillTx/>
                          <a:latin typeface="+mn-lt"/>
                          <a:ea typeface="+mn-ea"/>
                          <a:cs typeface="+mn-cs"/>
                        </a:rPr>
                        <a:t>
Luis Zamora: “El Canal TN nos está impidiendo participar en el debate de candidatos de CABA”.
“Frente al derecho que tenemos ganado por los votos en las PASO, TN insiste antidemocráticamente  en sostener a Marcelo Bonelli como uno de los moderadores del debate a pesar de nuestro legítimo cuestionamiento mantenido en forma consecuente durante diez largos años  por una operación calumniosa que hiciera contra integrantes de Autodeterminación y Libertad y de la que nunca se retractó a pesar de que hasta la propia Justicia desmintió sus calumnias. 
Como alternativa TN se niega, censura mediante, a que  podamos referirnos a este tema en el debate”.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1278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- 2017-10-09 22:00:00</a:t>
                      </a:r>
                      <a:r>
                        <a:rPr kumimoji="0" lang="es-ES" sz="1000" b="0" i="0" u="none" strike="noStrike" kern="1200" cap="none" spc="0" normalizeH="0" baseline="0" noProof="0">
                          <a:ln>
                            <a:noFill/>
                          </a:ln>
                          <a:solidFill>
                            <a:prstClr val="black"/>
                          </a:solidFill>
                          <a:effectLst/>
                          <a:uLnTx/>
                          <a:uFillTx/>
                          <a:latin typeface="+mn-lt"/>
                          <a:ea typeface="+mn-ea"/>
                          <a:cs typeface="+mn-cs"/>
                        </a:rPr>
                        <a:t>
NECESITAMOS FISCALES
Escribinos a fiscales@aylibertad.com.ar o buscanos en nuestras redes sociales.
Luis Zamora al Congreso
Marta Martinez AyL a la Legislatura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827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- 2017-10-13 20:00:00</a:t>
                      </a:r>
                      <a:r>
                        <a:rPr kumimoji="0" lang="es-ES" sz="1000" b="0" i="0" u="none" strike="noStrike" kern="1200" cap="none" spc="0" normalizeH="0" baseline="0" noProof="0">
                          <a:ln>
                            <a:noFill/>
                          </a:ln>
                          <a:solidFill>
                            <a:prstClr val="black"/>
                          </a:solidFill>
                          <a:effectLst/>
                          <a:uLnTx/>
                          <a:uFillTx/>
                          <a:latin typeface="+mn-lt"/>
                          <a:ea typeface="+mn-ea"/>
                          <a:cs typeface="+mn-cs"/>
                        </a:rPr>
                        <a:t>
Luis Zamora al Congreso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8481807"/>
                  </a:ext>
                </a:extLst>
              </a:tr>
            </a:tbl>
          </a:graphicData>
        </a:graphic>
      </p:graphicFrame>
      <p:sp>
        <p:nvSpPr>
          <p:cNvPr id="4" name="Text Placeholder 3">
            <a:extLst>
              <a:ext uri="{FF2B5EF4-FFF2-40B4-BE49-F238E27FC236}">
                <a16:creationId xmlns:a16="http://schemas.microsoft.com/office/drawing/2014/main" id="{209A86E2-5711-4B44-91A5-B83E1FECDD7A}"/>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4258597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E6DF2-6B75-4918-A258-C59F2E0EBDB7}"/>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D3100A41-56E9-4E38-AB08-EC5ABB486BDF}"/>
              </a:ext>
            </a:extLst>
          </p:cNvPr>
          <p:cNvGraphicFramePr>
            <a:graphicFrameLocks noGrp="1"/>
          </p:cNvGraphicFramePr>
          <p:nvPr>
            <p:ph type="tbl" sz="quarter" idx="13"/>
            <p:extLst>
              <p:ext uri="{D42A27DB-BD31-4B8C-83A1-F6EECF244321}">
                <p14:modId xmlns:p14="http://schemas.microsoft.com/office/powerpoint/2010/main" val="2863298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96173256"/>
                    </a:ext>
                  </a:extLst>
                </a:gridCol>
                <a:gridCol w="658368">
                  <a:extLst>
                    <a:ext uri="{9D8B030D-6E8A-4147-A177-3AD203B41FA5}">
                      <a16:colId xmlns:a16="http://schemas.microsoft.com/office/drawing/2014/main" val="1460170275"/>
                    </a:ext>
                  </a:extLst>
                </a:gridCol>
                <a:gridCol w="658368">
                  <a:extLst>
                    <a:ext uri="{9D8B030D-6E8A-4147-A177-3AD203B41FA5}">
                      <a16:colId xmlns:a16="http://schemas.microsoft.com/office/drawing/2014/main" val="1863026949"/>
                    </a:ext>
                  </a:extLst>
                </a:gridCol>
                <a:gridCol w="658368">
                  <a:extLst>
                    <a:ext uri="{9D8B030D-6E8A-4147-A177-3AD203B41FA5}">
                      <a16:colId xmlns:a16="http://schemas.microsoft.com/office/drawing/2014/main" val="3188662513"/>
                    </a:ext>
                  </a:extLst>
                </a:gridCol>
                <a:gridCol w="658368">
                  <a:extLst>
                    <a:ext uri="{9D8B030D-6E8A-4147-A177-3AD203B41FA5}">
                      <a16:colId xmlns:a16="http://schemas.microsoft.com/office/drawing/2014/main" val="1367483266"/>
                    </a:ext>
                  </a:extLst>
                </a:gridCol>
                <a:gridCol w="658368">
                  <a:extLst>
                    <a:ext uri="{9D8B030D-6E8A-4147-A177-3AD203B41FA5}">
                      <a16:colId xmlns:a16="http://schemas.microsoft.com/office/drawing/2014/main" val="188245053"/>
                    </a:ext>
                  </a:extLst>
                </a:gridCol>
                <a:gridCol w="658368">
                  <a:extLst>
                    <a:ext uri="{9D8B030D-6E8A-4147-A177-3AD203B41FA5}">
                      <a16:colId xmlns:a16="http://schemas.microsoft.com/office/drawing/2014/main" val="480456648"/>
                    </a:ext>
                  </a:extLst>
                </a:gridCol>
                <a:gridCol w="658368">
                  <a:extLst>
                    <a:ext uri="{9D8B030D-6E8A-4147-A177-3AD203B41FA5}">
                      <a16:colId xmlns:a16="http://schemas.microsoft.com/office/drawing/2014/main" val="3736436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8976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- 2017-10-11 20:00:00</a:t>
                      </a:r>
                      <a:r>
                        <a:rPr kumimoji="0" lang="es-ES" sz="1000" b="0" i="0" u="none" strike="noStrike" kern="1200" cap="none" spc="0" normalizeH="0" baseline="0" noProof="0">
                          <a:ln>
                            <a:noFill/>
                          </a:ln>
                          <a:solidFill>
                            <a:prstClr val="black"/>
                          </a:solidFill>
                          <a:effectLst/>
                          <a:uLnTx/>
                          <a:uFillTx/>
                          <a:latin typeface="+mn-lt"/>
                          <a:ea typeface="+mn-ea"/>
                          <a:cs typeface="+mn-cs"/>
                        </a:rPr>
                        <a:t>
Luis Zamora al Congreso
Para ajustar a los de arriba, ¡que el pueblo trabajador decida todo!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68771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- 2017-10-20 19:30:00</a:t>
                      </a:r>
                      <a:r>
                        <a:rPr kumimoji="0" lang="es-ES" sz="1000" b="0" i="0" u="none" strike="noStrike" kern="1200" cap="none" spc="0" normalizeH="0" baseline="0" noProof="0">
                          <a:ln>
                            <a:noFill/>
                          </a:ln>
                          <a:solidFill>
                            <a:prstClr val="black"/>
                          </a:solidFill>
                          <a:effectLst/>
                          <a:uLnTx/>
                          <a:uFillTx/>
                          <a:latin typeface="+mn-lt"/>
                          <a:ea typeface="+mn-ea"/>
                          <a:cs typeface="+mn-cs"/>
                        </a:rPr>
                        <a:t>
Luis Zamora al Congreso
#QueElPuebloTrabajadorDecidaTodo
#LuisZamoraAlCongreso
#MartaMartínezALaLegislatura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0143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- 2017-10-04 20:03:00</a:t>
                      </a:r>
                      <a:r>
                        <a:rPr kumimoji="0" lang="es-ES" sz="1000" b="0" i="0" u="none" strike="noStrike" kern="1200" cap="none" spc="0" normalizeH="0" baseline="0" noProof="0">
                          <a:ln>
                            <a:noFill/>
                          </a:ln>
                          <a:solidFill>
                            <a:prstClr val="black"/>
                          </a:solidFill>
                          <a:effectLst/>
                          <a:uLnTx/>
                          <a:uFillTx/>
                          <a:latin typeface="+mn-lt"/>
                          <a:ea typeface="+mn-ea"/>
                          <a:cs typeface="+mn-cs"/>
                        </a:rPr>
                        <a:t>
NECESITAMOS FISCALES
Escribinos a fiscales@aylibertad.com.ar o buscanos en nuestras redes sociales.
Luis Zamora al Congreso
Marta Martinez AyL a la Legislatura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930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- 2017-10-03 22:30:00</a:t>
                      </a:r>
                      <a:r>
                        <a:rPr kumimoji="0" lang="es-ES" sz="1000" b="0" i="0" u="none" strike="noStrike" kern="1200" cap="none" spc="0" normalizeH="0" baseline="0" noProof="0">
                          <a:ln>
                            <a:noFill/>
                          </a:ln>
                          <a:solidFill>
                            <a:prstClr val="black"/>
                          </a:solidFill>
                          <a:effectLst/>
                          <a:uLnTx/>
                          <a:uFillTx/>
                          <a:latin typeface="+mn-lt"/>
                          <a:ea typeface="+mn-ea"/>
                          <a:cs typeface="+mn-cs"/>
                        </a:rPr>
                        <a:t>
"Hay que terminar con el voto castigo o voto útil". 
Compartimos la entrevista a nuestro compañero Luis Zamora Ayl en el portal Sección 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9077894"/>
                  </a:ext>
                </a:extLst>
              </a:tr>
            </a:tbl>
          </a:graphicData>
        </a:graphic>
      </p:graphicFrame>
      <p:sp>
        <p:nvSpPr>
          <p:cNvPr id="4" name="Text Placeholder 3">
            <a:extLst>
              <a:ext uri="{FF2B5EF4-FFF2-40B4-BE49-F238E27FC236}">
                <a16:creationId xmlns:a16="http://schemas.microsoft.com/office/drawing/2014/main" id="{3EA8627E-73BD-47F4-A950-4329FA22F02D}"/>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3884509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FB86F-66BC-4A3F-A373-733B8F16F152}"/>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8BABAD9C-EFBB-4ED9-B5A9-8688EF82BD20}"/>
              </a:ext>
            </a:extLst>
          </p:cNvPr>
          <p:cNvGraphicFramePr>
            <a:graphicFrameLocks noGrp="1"/>
          </p:cNvGraphicFramePr>
          <p:nvPr>
            <p:ph type="tbl" sz="quarter" idx="13"/>
            <p:extLst>
              <p:ext uri="{D42A27DB-BD31-4B8C-83A1-F6EECF244321}">
                <p14:modId xmlns:p14="http://schemas.microsoft.com/office/powerpoint/2010/main" val="6672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97377717"/>
                    </a:ext>
                  </a:extLst>
                </a:gridCol>
                <a:gridCol w="658368">
                  <a:extLst>
                    <a:ext uri="{9D8B030D-6E8A-4147-A177-3AD203B41FA5}">
                      <a16:colId xmlns:a16="http://schemas.microsoft.com/office/drawing/2014/main" val="3525559836"/>
                    </a:ext>
                  </a:extLst>
                </a:gridCol>
                <a:gridCol w="658368">
                  <a:extLst>
                    <a:ext uri="{9D8B030D-6E8A-4147-A177-3AD203B41FA5}">
                      <a16:colId xmlns:a16="http://schemas.microsoft.com/office/drawing/2014/main" val="1955776932"/>
                    </a:ext>
                  </a:extLst>
                </a:gridCol>
                <a:gridCol w="658368">
                  <a:extLst>
                    <a:ext uri="{9D8B030D-6E8A-4147-A177-3AD203B41FA5}">
                      <a16:colId xmlns:a16="http://schemas.microsoft.com/office/drawing/2014/main" val="2560805585"/>
                    </a:ext>
                  </a:extLst>
                </a:gridCol>
                <a:gridCol w="658368">
                  <a:extLst>
                    <a:ext uri="{9D8B030D-6E8A-4147-A177-3AD203B41FA5}">
                      <a16:colId xmlns:a16="http://schemas.microsoft.com/office/drawing/2014/main" val="3629551528"/>
                    </a:ext>
                  </a:extLst>
                </a:gridCol>
                <a:gridCol w="658368">
                  <a:extLst>
                    <a:ext uri="{9D8B030D-6E8A-4147-A177-3AD203B41FA5}">
                      <a16:colId xmlns:a16="http://schemas.microsoft.com/office/drawing/2014/main" val="230463762"/>
                    </a:ext>
                  </a:extLst>
                </a:gridCol>
                <a:gridCol w="658368">
                  <a:extLst>
                    <a:ext uri="{9D8B030D-6E8A-4147-A177-3AD203B41FA5}">
                      <a16:colId xmlns:a16="http://schemas.microsoft.com/office/drawing/2014/main" val="258915086"/>
                    </a:ext>
                  </a:extLst>
                </a:gridCol>
                <a:gridCol w="658368">
                  <a:extLst>
                    <a:ext uri="{9D8B030D-6E8A-4147-A177-3AD203B41FA5}">
                      <a16:colId xmlns:a16="http://schemas.microsoft.com/office/drawing/2014/main" val="1007257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96019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- 2017-10-12 22:00:00</a:t>
                      </a:r>
                      <a:r>
                        <a:rPr kumimoji="0" lang="es-ES" sz="1000" b="0" i="0" u="none" strike="noStrike" kern="1200" cap="none" spc="0" normalizeH="0" baseline="0" noProof="0">
                          <a:ln>
                            <a:noFill/>
                          </a:ln>
                          <a:solidFill>
                            <a:prstClr val="black"/>
                          </a:solidFill>
                          <a:effectLst/>
                          <a:uLnTx/>
                          <a:uFillTx/>
                          <a:latin typeface="+mn-lt"/>
                          <a:ea typeface="+mn-ea"/>
                          <a:cs typeface="+mn-cs"/>
                        </a:rPr>
                        <a:t>
Luis Zamora al Congreso
Marta Martinez AyL a la Legislatura
Para ajustar a los de arriba, ¡que el pueblo trabajador decida todo!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1490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- 2017-10-22 22:41:09</a:t>
                      </a:r>
                      <a:r>
                        <a:rPr kumimoji="0" lang="es-ES" sz="1000" b="0" i="0" u="none" strike="noStrike" kern="1200" cap="none" spc="0" normalizeH="0" baseline="0" noProof="0">
                          <a:ln>
                            <a:noFill/>
                          </a:ln>
                          <a:solidFill>
                            <a:prstClr val="black"/>
                          </a:solidFill>
                          <a:effectLst/>
                          <a:uLnTx/>
                          <a:uFillTx/>
                          <a:latin typeface="+mn-lt"/>
                          <a:ea typeface="+mn-ea"/>
                          <a:cs typeface="+mn-cs"/>
                        </a:rPr>
                        <a:t>
Los valiosos votos hacia AyL han alcanzado para que ingrese nuestra compañera Marta Martinez a la Legislatura de la Ciudad y así aumentar nuestro bloque. Agradecemos mucho el apoyo que nos han dado una vez más en la jornada de hoy. Próximamente sacaremos un comunicado más completo de nuestras primeras impresiones sobre los resultados en todo 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2879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- 2017-10-21 17:30:00</a:t>
                      </a:r>
                      <a:r>
                        <a:rPr kumimoji="0" lang="es-ES" sz="1000" b="0" i="0" u="none" strike="noStrike" kern="1200" cap="none" spc="0" normalizeH="0" baseline="0" noProof="0">
                          <a:ln>
                            <a:noFill/>
                          </a:ln>
                          <a:solidFill>
                            <a:prstClr val="black"/>
                          </a:solidFill>
                          <a:effectLst/>
                          <a:uLnTx/>
                          <a:uFillTx/>
                          <a:latin typeface="+mn-lt"/>
                          <a:ea typeface="+mn-ea"/>
                          <a:cs typeface="+mn-cs"/>
                        </a:rPr>
                        <a:t>
Luis Zamora​ al Congreso
#QueElPuebloTrabajadorDecidaTodo
#LuisZamoraAlCongreso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7409386"/>
                  </a:ext>
                </a:extLst>
              </a:tr>
            </a:tbl>
          </a:graphicData>
        </a:graphic>
      </p:graphicFrame>
      <p:sp>
        <p:nvSpPr>
          <p:cNvPr id="4" name="Text Placeholder 3">
            <a:extLst>
              <a:ext uri="{FF2B5EF4-FFF2-40B4-BE49-F238E27FC236}">
                <a16:creationId xmlns:a16="http://schemas.microsoft.com/office/drawing/2014/main" id="{4456AA2A-D9F5-46DB-9053-B2336B049DA3}"/>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175608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2A363-444D-4375-B0E4-B776CDDFD366}"/>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C16D1FE0-9E4B-4A86-B674-5DC382AD6D56}"/>
              </a:ext>
            </a:extLst>
          </p:cNvPr>
          <p:cNvGraphicFramePr>
            <a:graphicFrameLocks noGrp="1"/>
          </p:cNvGraphicFramePr>
          <p:nvPr>
            <p:ph type="tbl" sz="quarter" idx="13"/>
            <p:extLst>
              <p:ext uri="{D42A27DB-BD31-4B8C-83A1-F6EECF244321}">
                <p14:modId xmlns:p14="http://schemas.microsoft.com/office/powerpoint/2010/main" val="1119023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26808217"/>
                    </a:ext>
                  </a:extLst>
                </a:gridCol>
                <a:gridCol w="658368">
                  <a:extLst>
                    <a:ext uri="{9D8B030D-6E8A-4147-A177-3AD203B41FA5}">
                      <a16:colId xmlns:a16="http://schemas.microsoft.com/office/drawing/2014/main" val="2601957552"/>
                    </a:ext>
                  </a:extLst>
                </a:gridCol>
                <a:gridCol w="658368">
                  <a:extLst>
                    <a:ext uri="{9D8B030D-6E8A-4147-A177-3AD203B41FA5}">
                      <a16:colId xmlns:a16="http://schemas.microsoft.com/office/drawing/2014/main" val="2409088613"/>
                    </a:ext>
                  </a:extLst>
                </a:gridCol>
                <a:gridCol w="658368">
                  <a:extLst>
                    <a:ext uri="{9D8B030D-6E8A-4147-A177-3AD203B41FA5}">
                      <a16:colId xmlns:a16="http://schemas.microsoft.com/office/drawing/2014/main" val="2115795276"/>
                    </a:ext>
                  </a:extLst>
                </a:gridCol>
                <a:gridCol w="658368">
                  <a:extLst>
                    <a:ext uri="{9D8B030D-6E8A-4147-A177-3AD203B41FA5}">
                      <a16:colId xmlns:a16="http://schemas.microsoft.com/office/drawing/2014/main" val="745394889"/>
                    </a:ext>
                  </a:extLst>
                </a:gridCol>
                <a:gridCol w="658368">
                  <a:extLst>
                    <a:ext uri="{9D8B030D-6E8A-4147-A177-3AD203B41FA5}">
                      <a16:colId xmlns:a16="http://schemas.microsoft.com/office/drawing/2014/main" val="1077013337"/>
                    </a:ext>
                  </a:extLst>
                </a:gridCol>
                <a:gridCol w="658368">
                  <a:extLst>
                    <a:ext uri="{9D8B030D-6E8A-4147-A177-3AD203B41FA5}">
                      <a16:colId xmlns:a16="http://schemas.microsoft.com/office/drawing/2014/main" val="4006313273"/>
                    </a:ext>
                  </a:extLst>
                </a:gridCol>
                <a:gridCol w="658368">
                  <a:extLst>
                    <a:ext uri="{9D8B030D-6E8A-4147-A177-3AD203B41FA5}">
                      <a16:colId xmlns:a16="http://schemas.microsoft.com/office/drawing/2014/main" val="3122599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9917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- 2017-10-22 11:53:52</a:t>
                      </a:r>
                      <a:r>
                        <a:rPr kumimoji="0" lang="es-ES" sz="1000" b="0" i="0" u="none" strike="noStrike" kern="1200" cap="none" spc="0" normalizeH="0" baseline="0" noProof="0">
                          <a:ln>
                            <a:noFill/>
                          </a:ln>
                          <a:solidFill>
                            <a:prstClr val="black"/>
                          </a:solidFill>
                          <a:effectLst/>
                          <a:uLnTx/>
                          <a:uFillTx/>
                          <a:latin typeface="+mn-lt"/>
                          <a:ea typeface="+mn-ea"/>
                          <a:cs typeface="+mn-cs"/>
                        </a:rPr>
                        <a:t>
DECLARACIONES DE LUIS ZAMORA
CANDIDATO A DIPUTADO NACIONAL POR AUTODETERMINACIÓN Y LIBERTAD
Tras votar cerca de las 9 en una escuela de Villa Crespo, el candidato a diputado nacional por Autodeterminación y Libertad, Luis Zamora, sostuvo: “Hoy se habla de una jornada democrática con normalidad y no es así, es un día para reclamar justicia. Es dramática la situación por la desaparición forzada de Santiago Maldonado y el encubrimiento del gobierno. No hay normalidad hoy en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9576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- 2017-10-21 16:30:00</a:t>
                      </a:r>
                      <a:r>
                        <a:rPr kumimoji="0" lang="es-ES" sz="1000" b="0" i="0" u="none" strike="noStrike" kern="1200" cap="none" spc="0" normalizeH="0" baseline="0" noProof="0">
                          <a:ln>
                            <a:noFill/>
                          </a:ln>
                          <a:solidFill>
                            <a:prstClr val="black"/>
                          </a:solidFill>
                          <a:effectLst/>
                          <a:uLnTx/>
                          <a:uFillTx/>
                          <a:latin typeface="+mn-lt"/>
                          <a:ea typeface="+mn-ea"/>
                          <a:cs typeface="+mn-cs"/>
                        </a:rPr>
                        <a:t>
Luis Zamora al Congreso
#QueElPuebloTrabajadorDecidaTodo
#LuisZamoraAlCongreso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2832007"/>
                  </a:ext>
                </a:extLst>
              </a:tr>
            </a:tbl>
          </a:graphicData>
        </a:graphic>
      </p:graphicFrame>
      <p:sp>
        <p:nvSpPr>
          <p:cNvPr id="4" name="Text Placeholder 3">
            <a:extLst>
              <a:ext uri="{FF2B5EF4-FFF2-40B4-BE49-F238E27FC236}">
                <a16:creationId xmlns:a16="http://schemas.microsoft.com/office/drawing/2014/main" id="{ACD36E21-88A2-4D0F-8D81-78A419F0DFC7}"/>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3775005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5BC82-09F6-49BE-BDB1-E35ECBCEE7AE}"/>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3D1A5A48-730F-4649-88C9-CC7975CAF49B}"/>
              </a:ext>
            </a:extLst>
          </p:cNvPr>
          <p:cNvGraphicFramePr>
            <a:graphicFrameLocks noGrp="1"/>
          </p:cNvGraphicFramePr>
          <p:nvPr>
            <p:ph type="tbl" sz="quarter" idx="13"/>
            <p:extLst>
              <p:ext uri="{D42A27DB-BD31-4B8C-83A1-F6EECF244321}">
                <p14:modId xmlns:p14="http://schemas.microsoft.com/office/powerpoint/2010/main" val="293563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55094303"/>
                    </a:ext>
                  </a:extLst>
                </a:gridCol>
                <a:gridCol w="658368">
                  <a:extLst>
                    <a:ext uri="{9D8B030D-6E8A-4147-A177-3AD203B41FA5}">
                      <a16:colId xmlns:a16="http://schemas.microsoft.com/office/drawing/2014/main" val="1196357050"/>
                    </a:ext>
                  </a:extLst>
                </a:gridCol>
                <a:gridCol w="658368">
                  <a:extLst>
                    <a:ext uri="{9D8B030D-6E8A-4147-A177-3AD203B41FA5}">
                      <a16:colId xmlns:a16="http://schemas.microsoft.com/office/drawing/2014/main" val="3278855942"/>
                    </a:ext>
                  </a:extLst>
                </a:gridCol>
                <a:gridCol w="658368">
                  <a:extLst>
                    <a:ext uri="{9D8B030D-6E8A-4147-A177-3AD203B41FA5}">
                      <a16:colId xmlns:a16="http://schemas.microsoft.com/office/drawing/2014/main" val="2494706279"/>
                    </a:ext>
                  </a:extLst>
                </a:gridCol>
                <a:gridCol w="658368">
                  <a:extLst>
                    <a:ext uri="{9D8B030D-6E8A-4147-A177-3AD203B41FA5}">
                      <a16:colId xmlns:a16="http://schemas.microsoft.com/office/drawing/2014/main" val="608746936"/>
                    </a:ext>
                  </a:extLst>
                </a:gridCol>
                <a:gridCol w="658368">
                  <a:extLst>
                    <a:ext uri="{9D8B030D-6E8A-4147-A177-3AD203B41FA5}">
                      <a16:colId xmlns:a16="http://schemas.microsoft.com/office/drawing/2014/main" val="3418065006"/>
                    </a:ext>
                  </a:extLst>
                </a:gridCol>
                <a:gridCol w="658368">
                  <a:extLst>
                    <a:ext uri="{9D8B030D-6E8A-4147-A177-3AD203B41FA5}">
                      <a16:colId xmlns:a16="http://schemas.microsoft.com/office/drawing/2014/main" val="1535940987"/>
                    </a:ext>
                  </a:extLst>
                </a:gridCol>
                <a:gridCol w="658368">
                  <a:extLst>
                    <a:ext uri="{9D8B030D-6E8A-4147-A177-3AD203B41FA5}">
                      <a16:colId xmlns:a16="http://schemas.microsoft.com/office/drawing/2014/main" val="1027937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6150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- 2017-10-13 23:40:06</a:t>
                      </a:r>
                      <a:r>
                        <a:rPr kumimoji="0" lang="es-ES" sz="1000" b="0" i="0" u="none" strike="noStrike" kern="1200" cap="none" spc="0" normalizeH="0" baseline="0" noProof="0">
                          <a:ln>
                            <a:noFill/>
                          </a:ln>
                          <a:solidFill>
                            <a:prstClr val="black"/>
                          </a:solidFill>
                          <a:effectLst/>
                          <a:uLnTx/>
                          <a:uFillTx/>
                          <a:latin typeface="+mn-lt"/>
                          <a:ea typeface="+mn-ea"/>
                          <a:cs typeface="+mn-cs"/>
                        </a:rPr>
                        <a:t>
Luis Zamora: "Nunca se construye nada bueno votando al menos malo".
#LuisZamoraAlCongreso
#QueElPuebloTrabajadorDecidaTodo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1127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- 2017-10-22 23:09:14</a:t>
                      </a:r>
                      <a:r>
                        <a:rPr kumimoji="0" lang="es-ES" sz="1000" b="0" i="0" u="none" strike="noStrike" kern="1200" cap="none" spc="0" normalizeH="0" baseline="0" noProof="0">
                          <a:ln>
                            <a:noFill/>
                          </a:ln>
                          <a:solidFill>
                            <a:prstClr val="black"/>
                          </a:solidFill>
                          <a:effectLst/>
                          <a:uLnTx/>
                          <a:uFillTx/>
                          <a:latin typeface="+mn-lt"/>
                          <a:ea typeface="+mn-ea"/>
                          <a:cs typeface="+mn-cs"/>
                        </a:rPr>
                        <a:t>
Luis Zamora, Marta Martinez AyL y Fernando Vilardo Ayl  compartieron las primeras reflexiones acerca de los resultados de las elecciones y expresaron la alegría colectiva por el ingreso de Marta Martínez como legisladora de la Ciudad. #QueElPuebloDecidaTodo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0159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- 2017-10-10 20:00:00</a:t>
                      </a:r>
                      <a:r>
                        <a:rPr kumimoji="0" lang="es-ES" sz="1000" b="0" i="0" u="none" strike="noStrike" kern="1200" cap="none" spc="0" normalizeH="0" baseline="0" noProof="0">
                          <a:ln>
                            <a:noFill/>
                          </a:ln>
                          <a:solidFill>
                            <a:prstClr val="black"/>
                          </a:solidFill>
                          <a:effectLst/>
                          <a:uLnTx/>
                          <a:uFillTx/>
                          <a:latin typeface="+mn-lt"/>
                          <a:ea typeface="+mn-ea"/>
                          <a:cs typeface="+mn-cs"/>
                        </a:rPr>
                        <a:t>
Proponemos una reforma agraria para erradicar los agrotóxicos y la soja transgénica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300296"/>
                  </a:ext>
                </a:extLst>
              </a:tr>
            </a:tbl>
          </a:graphicData>
        </a:graphic>
      </p:graphicFrame>
      <p:sp>
        <p:nvSpPr>
          <p:cNvPr id="4" name="Text Placeholder 3">
            <a:extLst>
              <a:ext uri="{FF2B5EF4-FFF2-40B4-BE49-F238E27FC236}">
                <a16:creationId xmlns:a16="http://schemas.microsoft.com/office/drawing/2014/main" id="{C8F60487-6043-491B-9F73-FEBE3ECC2D80}"/>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1532674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0C38C-9C42-4E17-B8ED-40BB55194D77}"/>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0414C4D2-8CBC-48B3-8903-F0902B177742}"/>
              </a:ext>
            </a:extLst>
          </p:cNvPr>
          <p:cNvGraphicFramePr>
            <a:graphicFrameLocks noGrp="1"/>
          </p:cNvGraphicFramePr>
          <p:nvPr>
            <p:ph type="tbl" sz="quarter" idx="13"/>
            <p:extLst>
              <p:ext uri="{D42A27DB-BD31-4B8C-83A1-F6EECF244321}">
                <p14:modId xmlns:p14="http://schemas.microsoft.com/office/powerpoint/2010/main" val="1593522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90437861"/>
                    </a:ext>
                  </a:extLst>
                </a:gridCol>
                <a:gridCol w="658368">
                  <a:extLst>
                    <a:ext uri="{9D8B030D-6E8A-4147-A177-3AD203B41FA5}">
                      <a16:colId xmlns:a16="http://schemas.microsoft.com/office/drawing/2014/main" val="227671497"/>
                    </a:ext>
                  </a:extLst>
                </a:gridCol>
                <a:gridCol w="658368">
                  <a:extLst>
                    <a:ext uri="{9D8B030D-6E8A-4147-A177-3AD203B41FA5}">
                      <a16:colId xmlns:a16="http://schemas.microsoft.com/office/drawing/2014/main" val="1487495560"/>
                    </a:ext>
                  </a:extLst>
                </a:gridCol>
                <a:gridCol w="658368">
                  <a:extLst>
                    <a:ext uri="{9D8B030D-6E8A-4147-A177-3AD203B41FA5}">
                      <a16:colId xmlns:a16="http://schemas.microsoft.com/office/drawing/2014/main" val="1848031040"/>
                    </a:ext>
                  </a:extLst>
                </a:gridCol>
                <a:gridCol w="658368">
                  <a:extLst>
                    <a:ext uri="{9D8B030D-6E8A-4147-A177-3AD203B41FA5}">
                      <a16:colId xmlns:a16="http://schemas.microsoft.com/office/drawing/2014/main" val="746765915"/>
                    </a:ext>
                  </a:extLst>
                </a:gridCol>
                <a:gridCol w="658368">
                  <a:extLst>
                    <a:ext uri="{9D8B030D-6E8A-4147-A177-3AD203B41FA5}">
                      <a16:colId xmlns:a16="http://schemas.microsoft.com/office/drawing/2014/main" val="1801682313"/>
                    </a:ext>
                  </a:extLst>
                </a:gridCol>
                <a:gridCol w="658368">
                  <a:extLst>
                    <a:ext uri="{9D8B030D-6E8A-4147-A177-3AD203B41FA5}">
                      <a16:colId xmlns:a16="http://schemas.microsoft.com/office/drawing/2014/main" val="3388849429"/>
                    </a:ext>
                  </a:extLst>
                </a:gridCol>
                <a:gridCol w="658368">
                  <a:extLst>
                    <a:ext uri="{9D8B030D-6E8A-4147-A177-3AD203B41FA5}">
                      <a16:colId xmlns:a16="http://schemas.microsoft.com/office/drawing/2014/main" val="139190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1511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- 2017-10-13 19:15:17</a:t>
                      </a:r>
                      <a:r>
                        <a:rPr kumimoji="0" lang="es-ES" sz="1000" b="0" i="0" u="none" strike="noStrike" kern="1200" cap="none" spc="0" normalizeH="0" baseline="0" noProof="0">
                          <a:ln>
                            <a:noFill/>
                          </a:ln>
                          <a:solidFill>
                            <a:prstClr val="black"/>
                          </a:solidFill>
                          <a:effectLst/>
                          <a:uLnTx/>
                          <a:uFillTx/>
                          <a:latin typeface="+mn-lt"/>
                          <a:ea typeface="+mn-ea"/>
                          <a:cs typeface="+mn-cs"/>
                        </a:rPr>
                        <a:t>
Luis Zamora: "O dejamos de pagar la deuda o vamos a una crisis".
http://radiocut.fm/audiocut/luis-zamora-aylibertad-con-ertenembaum
#LuisZamoraAlCongreso
#QueElPuebloTrabajadorDecidaTodo
#NoAlPagoDeLaDeudaExterna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981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- 2017-10-16 22:00:00</a:t>
                      </a:r>
                      <a:r>
                        <a:rPr kumimoji="0" lang="es-ES" sz="1000" b="0" i="0" u="none" strike="noStrike" kern="1200" cap="none" spc="0" normalizeH="0" baseline="0" noProof="0">
                          <a:ln>
                            <a:noFill/>
                          </a:ln>
                          <a:solidFill>
                            <a:prstClr val="black"/>
                          </a:solidFill>
                          <a:effectLst/>
                          <a:uLnTx/>
                          <a:uFillTx/>
                          <a:latin typeface="+mn-lt"/>
                          <a:ea typeface="+mn-ea"/>
                          <a:cs typeface="+mn-cs"/>
                        </a:rPr>
                        <a:t>
Luis Zamora al Congreso
#QueElPuebloTrabajadorDecidaTodo
#LuisZamoraAlCongreso
#MartaMartínezALaLegislatura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5522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- 2017-10-14 21:00:00</a:t>
                      </a:r>
                      <a:r>
                        <a:rPr kumimoji="0" lang="es-ES" sz="1000" b="0" i="0" u="none" strike="noStrike" kern="1200" cap="none" spc="0" normalizeH="0" baseline="0" noProof="0">
                          <a:ln>
                            <a:noFill/>
                          </a:ln>
                          <a:solidFill>
                            <a:prstClr val="black"/>
                          </a:solidFill>
                          <a:effectLst/>
                          <a:uLnTx/>
                          <a:uFillTx/>
                          <a:latin typeface="+mn-lt"/>
                          <a:ea typeface="+mn-ea"/>
                          <a:cs typeface="+mn-cs"/>
                        </a:rPr>
                        <a:t>
Luis Zamora​ al Congreso
#QueElPuebloTrabajadorDecidaTodo
#LuisZamoraAlCongreso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3097025"/>
                  </a:ext>
                </a:extLst>
              </a:tr>
            </a:tbl>
          </a:graphicData>
        </a:graphic>
      </p:graphicFrame>
      <p:sp>
        <p:nvSpPr>
          <p:cNvPr id="4" name="Text Placeholder 3">
            <a:extLst>
              <a:ext uri="{FF2B5EF4-FFF2-40B4-BE49-F238E27FC236}">
                <a16:creationId xmlns:a16="http://schemas.microsoft.com/office/drawing/2014/main" id="{D6149C18-9E31-44CC-ABE1-19095E7ADD10}"/>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4205193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AE3FA-F902-45AD-A825-A30FB95BFFFF}"/>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F466E53B-F15A-434D-A923-6453B70EF313}"/>
              </a:ext>
            </a:extLst>
          </p:cNvPr>
          <p:cNvGraphicFramePr>
            <a:graphicFrameLocks noGrp="1"/>
          </p:cNvGraphicFramePr>
          <p:nvPr>
            <p:ph type="tbl" sz="quarter" idx="13"/>
            <p:extLst>
              <p:ext uri="{D42A27DB-BD31-4B8C-83A1-F6EECF244321}">
                <p14:modId xmlns:p14="http://schemas.microsoft.com/office/powerpoint/2010/main" val="4039050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77577170"/>
                    </a:ext>
                  </a:extLst>
                </a:gridCol>
                <a:gridCol w="658368">
                  <a:extLst>
                    <a:ext uri="{9D8B030D-6E8A-4147-A177-3AD203B41FA5}">
                      <a16:colId xmlns:a16="http://schemas.microsoft.com/office/drawing/2014/main" val="3167820547"/>
                    </a:ext>
                  </a:extLst>
                </a:gridCol>
                <a:gridCol w="658368">
                  <a:extLst>
                    <a:ext uri="{9D8B030D-6E8A-4147-A177-3AD203B41FA5}">
                      <a16:colId xmlns:a16="http://schemas.microsoft.com/office/drawing/2014/main" val="1861420867"/>
                    </a:ext>
                  </a:extLst>
                </a:gridCol>
                <a:gridCol w="658368">
                  <a:extLst>
                    <a:ext uri="{9D8B030D-6E8A-4147-A177-3AD203B41FA5}">
                      <a16:colId xmlns:a16="http://schemas.microsoft.com/office/drawing/2014/main" val="3767993294"/>
                    </a:ext>
                  </a:extLst>
                </a:gridCol>
                <a:gridCol w="658368">
                  <a:extLst>
                    <a:ext uri="{9D8B030D-6E8A-4147-A177-3AD203B41FA5}">
                      <a16:colId xmlns:a16="http://schemas.microsoft.com/office/drawing/2014/main" val="467209343"/>
                    </a:ext>
                  </a:extLst>
                </a:gridCol>
                <a:gridCol w="658368">
                  <a:extLst>
                    <a:ext uri="{9D8B030D-6E8A-4147-A177-3AD203B41FA5}">
                      <a16:colId xmlns:a16="http://schemas.microsoft.com/office/drawing/2014/main" val="282789617"/>
                    </a:ext>
                  </a:extLst>
                </a:gridCol>
                <a:gridCol w="658368">
                  <a:extLst>
                    <a:ext uri="{9D8B030D-6E8A-4147-A177-3AD203B41FA5}">
                      <a16:colId xmlns:a16="http://schemas.microsoft.com/office/drawing/2014/main" val="1488634116"/>
                    </a:ext>
                  </a:extLst>
                </a:gridCol>
                <a:gridCol w="658368">
                  <a:extLst>
                    <a:ext uri="{9D8B030D-6E8A-4147-A177-3AD203B41FA5}">
                      <a16:colId xmlns:a16="http://schemas.microsoft.com/office/drawing/2014/main" val="2663866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6315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- 2017-10-11 22:00:00</a:t>
                      </a:r>
                      <a:r>
                        <a:rPr kumimoji="0" lang="es-ES" sz="1000" b="0" i="0" u="none" strike="noStrike" kern="1200" cap="none" spc="0" normalizeH="0" baseline="0" noProof="0">
                          <a:ln>
                            <a:noFill/>
                          </a:ln>
                          <a:solidFill>
                            <a:prstClr val="black"/>
                          </a:solidFill>
                          <a:effectLst/>
                          <a:uLnTx/>
                          <a:uFillTx/>
                          <a:latin typeface="+mn-lt"/>
                          <a:ea typeface="+mn-ea"/>
                          <a:cs typeface="+mn-cs"/>
                        </a:rPr>
                        <a:t>
NECESITAMOS FISCALES
Escribinos a fiscales@aylibertad.com.ar o buscanos en nuestras redes sociales.
Luis Zamora al Congreso
Marta Martinez AyL a la Legislatura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3908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- 2017-10-16 19:00:00</a:t>
                      </a:r>
                      <a:r>
                        <a:rPr kumimoji="0" lang="es-ES" sz="1000" b="0" i="0" u="none" strike="noStrike" kern="1200" cap="none" spc="0" normalizeH="0" baseline="0" noProof="0">
                          <a:ln>
                            <a:noFill/>
                          </a:ln>
                          <a:solidFill>
                            <a:prstClr val="black"/>
                          </a:solidFill>
                          <a:effectLst/>
                          <a:uLnTx/>
                          <a:uFillTx/>
                          <a:latin typeface="+mn-lt"/>
                          <a:ea typeface="+mn-ea"/>
                          <a:cs typeface="+mn-cs"/>
                        </a:rPr>
                        <a:t>
NECESITAMOS FISCALES
Escribinos a fiscales@aylibertad.com.ar o buscanos en nuestras redes sociales.
Luis Zamora al Congreso
Marta Martinez AyL a la Legislatura
#QueElPuebloTrabajadorDecidaTodo
#LuisZamoraAlCongreso
#MartaMartínezALaLegislatura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8250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- 2017-10-12 21:00:00</a:t>
                      </a:r>
                      <a:r>
                        <a:rPr kumimoji="0" lang="es-ES" sz="1000" b="0" i="0" u="none" strike="noStrike" kern="1200" cap="none" spc="0" normalizeH="0" baseline="0" noProof="0">
                          <a:ln>
                            <a:noFill/>
                          </a:ln>
                          <a:solidFill>
                            <a:prstClr val="black"/>
                          </a:solidFill>
                          <a:effectLst/>
                          <a:uLnTx/>
                          <a:uFillTx/>
                          <a:latin typeface="+mn-lt"/>
                          <a:ea typeface="+mn-ea"/>
                          <a:cs typeface="+mn-cs"/>
                        </a:rPr>
                        <a:t>
Proponemos prohibir la megaminería a cielo abierto, que contamina el agua dulce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7538681"/>
                  </a:ext>
                </a:extLst>
              </a:tr>
            </a:tbl>
          </a:graphicData>
        </a:graphic>
      </p:graphicFrame>
      <p:sp>
        <p:nvSpPr>
          <p:cNvPr id="4" name="Text Placeholder 3">
            <a:extLst>
              <a:ext uri="{FF2B5EF4-FFF2-40B4-BE49-F238E27FC236}">
                <a16:creationId xmlns:a16="http://schemas.microsoft.com/office/drawing/2014/main" id="{B004FD65-3DF5-4305-9614-9C76450E1727}"/>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654785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F455-81B5-421B-B078-DC06005D4E08}"/>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C4C285F3-FDA8-47F3-9B75-325BBD32136F}"/>
              </a:ext>
            </a:extLst>
          </p:cNvPr>
          <p:cNvGraphicFramePr>
            <a:graphicFrameLocks noGrp="1"/>
          </p:cNvGraphicFramePr>
          <p:nvPr>
            <p:ph type="tbl" sz="quarter" idx="13"/>
            <p:extLst>
              <p:ext uri="{D42A27DB-BD31-4B8C-83A1-F6EECF244321}">
                <p14:modId xmlns:p14="http://schemas.microsoft.com/office/powerpoint/2010/main" val="1723532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16144896"/>
                    </a:ext>
                  </a:extLst>
                </a:gridCol>
                <a:gridCol w="658368">
                  <a:extLst>
                    <a:ext uri="{9D8B030D-6E8A-4147-A177-3AD203B41FA5}">
                      <a16:colId xmlns:a16="http://schemas.microsoft.com/office/drawing/2014/main" val="3837009342"/>
                    </a:ext>
                  </a:extLst>
                </a:gridCol>
                <a:gridCol w="658368">
                  <a:extLst>
                    <a:ext uri="{9D8B030D-6E8A-4147-A177-3AD203B41FA5}">
                      <a16:colId xmlns:a16="http://schemas.microsoft.com/office/drawing/2014/main" val="441927047"/>
                    </a:ext>
                  </a:extLst>
                </a:gridCol>
                <a:gridCol w="658368">
                  <a:extLst>
                    <a:ext uri="{9D8B030D-6E8A-4147-A177-3AD203B41FA5}">
                      <a16:colId xmlns:a16="http://schemas.microsoft.com/office/drawing/2014/main" val="50646716"/>
                    </a:ext>
                  </a:extLst>
                </a:gridCol>
                <a:gridCol w="658368">
                  <a:extLst>
                    <a:ext uri="{9D8B030D-6E8A-4147-A177-3AD203B41FA5}">
                      <a16:colId xmlns:a16="http://schemas.microsoft.com/office/drawing/2014/main" val="1672941350"/>
                    </a:ext>
                  </a:extLst>
                </a:gridCol>
                <a:gridCol w="658368">
                  <a:extLst>
                    <a:ext uri="{9D8B030D-6E8A-4147-A177-3AD203B41FA5}">
                      <a16:colId xmlns:a16="http://schemas.microsoft.com/office/drawing/2014/main" val="1476466967"/>
                    </a:ext>
                  </a:extLst>
                </a:gridCol>
                <a:gridCol w="658368">
                  <a:extLst>
                    <a:ext uri="{9D8B030D-6E8A-4147-A177-3AD203B41FA5}">
                      <a16:colId xmlns:a16="http://schemas.microsoft.com/office/drawing/2014/main" val="2136290468"/>
                    </a:ext>
                  </a:extLst>
                </a:gridCol>
                <a:gridCol w="658368">
                  <a:extLst>
                    <a:ext uri="{9D8B030D-6E8A-4147-A177-3AD203B41FA5}">
                      <a16:colId xmlns:a16="http://schemas.microsoft.com/office/drawing/2014/main" val="3367205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2496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- 2017-10-16 20:30:00</a:t>
                      </a:r>
                      <a:r>
                        <a:rPr kumimoji="0" lang="es-ES" sz="1000" b="0" i="0" u="none" strike="noStrike" kern="1200" cap="none" spc="0" normalizeH="0" baseline="0" noProof="0">
                          <a:ln>
                            <a:noFill/>
                          </a:ln>
                          <a:solidFill>
                            <a:prstClr val="black"/>
                          </a:solidFill>
                          <a:effectLst/>
                          <a:uLnTx/>
                          <a:uFillTx/>
                          <a:latin typeface="+mn-lt"/>
                          <a:ea typeface="+mn-ea"/>
                          <a:cs typeface="+mn-cs"/>
                        </a:rPr>
                        <a:t>
Luis Zamora al Congreso
#QueElPuebloTrabajadorDecidaTodo
#LuisZamoraAlCongreso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170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- 2017-10-15 20:00:00</a:t>
                      </a:r>
                      <a:r>
                        <a:rPr kumimoji="0" lang="es-ES" sz="1000" b="0" i="0" u="none" strike="noStrike" kern="1200" cap="none" spc="0" normalizeH="0" baseline="0" noProof="0">
                          <a:ln>
                            <a:noFill/>
                          </a:ln>
                          <a:solidFill>
                            <a:prstClr val="black"/>
                          </a:solidFill>
                          <a:effectLst/>
                          <a:uLnTx/>
                          <a:uFillTx/>
                          <a:latin typeface="+mn-lt"/>
                          <a:ea typeface="+mn-ea"/>
                          <a:cs typeface="+mn-cs"/>
                        </a:rPr>
                        <a:t>
Proponemos la propiedad pública de los bancos y del manejo del comercio exterior
#PropiedadPúblicaDeLosBancos
#LuisZamoraAlCongreso
#MartaMartínezALaLegislatura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9233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- 2017-10-13 21:00:00</a:t>
                      </a:r>
                      <a:r>
                        <a:rPr kumimoji="0" lang="es-ES" sz="1000" b="0" i="0" u="none" strike="noStrike" kern="1200" cap="none" spc="0" normalizeH="0" baseline="0" noProof="0">
                          <a:ln>
                            <a:noFill/>
                          </a:ln>
                          <a:solidFill>
                            <a:prstClr val="black"/>
                          </a:solidFill>
                          <a:effectLst/>
                          <a:uLnTx/>
                          <a:uFillTx/>
                          <a:latin typeface="+mn-lt"/>
                          <a:ea typeface="+mn-ea"/>
                          <a:cs typeface="+mn-cs"/>
                        </a:rPr>
                        <a:t>
Proponemos revocatoria de mandatos para la dirigencia política que no cumple lo que promete en campaña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5144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 - 2017-10-07 20:00:35</a:t>
                      </a:r>
                      <a:r>
                        <a:rPr kumimoji="0" lang="es-ES" sz="1000" b="0" i="0" u="none" strike="noStrike" kern="1200" cap="none" spc="0" normalizeH="0" baseline="0" noProof="0">
                          <a:ln>
                            <a:noFill/>
                          </a:ln>
                          <a:solidFill>
                            <a:prstClr val="black"/>
                          </a:solidFill>
                          <a:effectLst/>
                          <a:uLnTx/>
                          <a:uFillTx/>
                          <a:latin typeface="+mn-lt"/>
                          <a:ea typeface="+mn-ea"/>
                          <a:cs typeface="+mn-cs"/>
                        </a:rPr>
                        <a:t>
Propiedad pública de los bancos y el comercio exterior. 
Para ajustar a los de arriba #QueElPuebloTrabajadorDecidaTodo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4069523"/>
                  </a:ext>
                </a:extLst>
              </a:tr>
            </a:tbl>
          </a:graphicData>
        </a:graphic>
      </p:graphicFrame>
      <p:sp>
        <p:nvSpPr>
          <p:cNvPr id="4" name="Text Placeholder 3">
            <a:extLst>
              <a:ext uri="{FF2B5EF4-FFF2-40B4-BE49-F238E27FC236}">
                <a16:creationId xmlns:a16="http://schemas.microsoft.com/office/drawing/2014/main" id="{03296D18-DA28-403E-AE25-7CF67FBDD261}"/>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2851628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AD5E1-5C92-41FB-8D8A-1FDB1E067D6F}"/>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095D15BD-C9C6-4595-93EF-7BC926F3F25E}"/>
              </a:ext>
            </a:extLst>
          </p:cNvPr>
          <p:cNvGraphicFramePr>
            <a:graphicFrameLocks noGrp="1"/>
          </p:cNvGraphicFramePr>
          <p:nvPr>
            <p:ph type="chart" sz="quarter" idx="13"/>
            <p:extLst>
              <p:ext uri="{D42A27DB-BD31-4B8C-83A1-F6EECF244321}">
                <p14:modId xmlns:p14="http://schemas.microsoft.com/office/powerpoint/2010/main" val="6693280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A94B20-1E62-46A3-8CBD-16FB5C1122A0}"/>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4D30AA4E-9136-4751-AFAC-B36BDCF027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2593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8F35C-87D5-4BE0-832F-3FB51B41B705}"/>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A109A90F-5822-4603-9B14-B9DD0390136F}"/>
              </a:ext>
            </a:extLst>
          </p:cNvPr>
          <p:cNvGraphicFramePr>
            <a:graphicFrameLocks noGrp="1"/>
          </p:cNvGraphicFramePr>
          <p:nvPr>
            <p:ph type="chart" sz="quarter" idx="13"/>
            <p:extLst>
              <p:ext uri="{D42A27DB-BD31-4B8C-83A1-F6EECF244321}">
                <p14:modId xmlns:p14="http://schemas.microsoft.com/office/powerpoint/2010/main" val="3570919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F6E831-BDC3-4AC2-9C00-8BFCE95B34D6}"/>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012B17A4-C43B-40E1-B136-62141B0105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588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70D33-FB26-4D21-BF84-C2AE2768097F}"/>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695ACB83-71B1-4D2C-94E2-A296398DC672}"/>
              </a:ext>
            </a:extLst>
          </p:cNvPr>
          <p:cNvGraphicFramePr>
            <a:graphicFrameLocks noGrp="1"/>
          </p:cNvGraphicFramePr>
          <p:nvPr>
            <p:ph type="chart" sz="quarter" idx="13"/>
            <p:extLst>
              <p:ext uri="{D42A27DB-BD31-4B8C-83A1-F6EECF244321}">
                <p14:modId xmlns:p14="http://schemas.microsoft.com/office/powerpoint/2010/main" val="1091174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E89DFD-32B7-416C-80F7-048E9C0E8300}"/>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15F708A6-7971-471B-BF14-5ADB356DFC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77841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7DE52-5C3D-4926-8C9B-4E8DB5C1360F}"/>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539D17E2-F415-49AE-A8BC-AEDC085EF8FE}"/>
              </a:ext>
            </a:extLst>
          </p:cNvPr>
          <p:cNvGraphicFramePr>
            <a:graphicFrameLocks noGrp="1"/>
          </p:cNvGraphicFramePr>
          <p:nvPr>
            <p:ph type="chart" sz="quarter" idx="13"/>
            <p:extLst>
              <p:ext uri="{D42A27DB-BD31-4B8C-83A1-F6EECF244321}">
                <p14:modId xmlns:p14="http://schemas.microsoft.com/office/powerpoint/2010/main" val="3518160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1E055B-F5FB-470A-8755-52364296FF37}"/>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7E045E14-4300-438C-BE03-48B31DEFDF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741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6DC4A-9CF2-46BC-9672-2203B86926EE}"/>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0C20A110-480A-4CF6-B23E-D9897E1B0D42}"/>
              </a:ext>
            </a:extLst>
          </p:cNvPr>
          <p:cNvGraphicFramePr>
            <a:graphicFrameLocks noGrp="1"/>
          </p:cNvGraphicFramePr>
          <p:nvPr>
            <p:ph type="chart" sz="quarter" idx="13"/>
            <p:extLst>
              <p:ext uri="{D42A27DB-BD31-4B8C-83A1-F6EECF244321}">
                <p14:modId xmlns:p14="http://schemas.microsoft.com/office/powerpoint/2010/main" val="2061781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5AEF77-09AD-4B86-8DA1-ED64FB992D14}"/>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D044D15A-4B48-4580-86AA-36A5B8EF22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5790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3B162-F4C6-4411-83F2-91FA1A43BA3F}"/>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A355CBF8-E607-4BF8-B39E-453138717621}"/>
              </a:ext>
            </a:extLst>
          </p:cNvPr>
          <p:cNvGraphicFramePr>
            <a:graphicFrameLocks noGrp="1"/>
          </p:cNvGraphicFramePr>
          <p:nvPr>
            <p:ph type="chart" sz="quarter" idx="13"/>
            <p:extLst>
              <p:ext uri="{D42A27DB-BD31-4B8C-83A1-F6EECF244321}">
                <p14:modId xmlns:p14="http://schemas.microsoft.com/office/powerpoint/2010/main" val="3683443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F0731D-4E03-4AF5-A782-F1DE98485F2F}"/>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8EF1A689-17CE-438D-AEBD-6FFA47F4F1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15375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2C0B1-08EF-4EA2-8EF9-ECAACF279F76}"/>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AA1AA7F5-58A1-4F2F-A019-D4E1F5F91AF4}"/>
              </a:ext>
            </a:extLst>
          </p:cNvPr>
          <p:cNvGraphicFramePr>
            <a:graphicFrameLocks noGrp="1"/>
          </p:cNvGraphicFramePr>
          <p:nvPr>
            <p:ph type="chart" sz="quarter" idx="13"/>
            <p:extLst>
              <p:ext uri="{D42A27DB-BD31-4B8C-83A1-F6EECF244321}">
                <p14:modId xmlns:p14="http://schemas.microsoft.com/office/powerpoint/2010/main" val="4136111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1BCB0F-059A-4600-A84A-60CE308FAA40}"/>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C97609FF-702D-424D-974E-BE8EB4DDBF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38900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C8465-78D5-4E16-B24E-10A5D83D479C}"/>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5A168CE2-10A1-4934-8584-DC3369AD808E}"/>
              </a:ext>
            </a:extLst>
          </p:cNvPr>
          <p:cNvGraphicFramePr>
            <a:graphicFrameLocks noGrp="1"/>
          </p:cNvGraphicFramePr>
          <p:nvPr>
            <p:ph type="chart" sz="quarter" idx="13"/>
            <p:extLst>
              <p:ext uri="{D42A27DB-BD31-4B8C-83A1-F6EECF244321}">
                <p14:modId xmlns:p14="http://schemas.microsoft.com/office/powerpoint/2010/main" val="3488670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3F30F1-4B02-408E-A65B-B696C846299A}"/>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A2E7ACBF-565F-463A-B8D1-48666CA21B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4712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0CC5E-DD64-4854-87F8-CB50FCE78567}"/>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DFABA8A5-6261-4F37-BE72-232AAA961B2A}"/>
              </a:ext>
            </a:extLst>
          </p:cNvPr>
          <p:cNvGraphicFramePr>
            <a:graphicFrameLocks noGrp="1"/>
          </p:cNvGraphicFramePr>
          <p:nvPr>
            <p:ph type="tbl" sz="quarter" idx="13"/>
            <p:extLst>
              <p:ext uri="{D42A27DB-BD31-4B8C-83A1-F6EECF244321}">
                <p14:modId xmlns:p14="http://schemas.microsoft.com/office/powerpoint/2010/main" val="1442398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82982498"/>
                    </a:ext>
                  </a:extLst>
                </a:gridCol>
                <a:gridCol w="2468880">
                  <a:extLst>
                    <a:ext uri="{9D8B030D-6E8A-4147-A177-3AD203B41FA5}">
                      <a16:colId xmlns:a16="http://schemas.microsoft.com/office/drawing/2014/main" val="3174229215"/>
                    </a:ext>
                  </a:extLst>
                </a:gridCol>
                <a:gridCol w="822960">
                  <a:extLst>
                    <a:ext uri="{9D8B030D-6E8A-4147-A177-3AD203B41FA5}">
                      <a16:colId xmlns:a16="http://schemas.microsoft.com/office/drawing/2014/main" val="1836650770"/>
                    </a:ext>
                  </a:extLst>
                </a:gridCol>
                <a:gridCol w="822960">
                  <a:extLst>
                    <a:ext uri="{9D8B030D-6E8A-4147-A177-3AD203B41FA5}">
                      <a16:colId xmlns:a16="http://schemas.microsoft.com/office/drawing/2014/main" val="611333850"/>
                    </a:ext>
                  </a:extLst>
                </a:gridCol>
                <a:gridCol w="822960">
                  <a:extLst>
                    <a:ext uri="{9D8B030D-6E8A-4147-A177-3AD203B41FA5}">
                      <a16:colId xmlns:a16="http://schemas.microsoft.com/office/drawing/2014/main" val="790300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8494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Gala Monjes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1178216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Mirta Di Sanzo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866052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Segretin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181253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Liliana Castro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927028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Guillermo Camara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400640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Perednik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4152110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Fernando van Lacke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630426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Augusto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681217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Fabiana Laurino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834633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Juana Sosa Montenegro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875663153"/>
                  </a:ext>
                </a:extLst>
              </a:tr>
            </a:tbl>
          </a:graphicData>
        </a:graphic>
      </p:graphicFrame>
      <p:sp>
        <p:nvSpPr>
          <p:cNvPr id="4" name="Text Placeholder 3">
            <a:extLst>
              <a:ext uri="{FF2B5EF4-FFF2-40B4-BE49-F238E27FC236}">
                <a16:creationId xmlns:a16="http://schemas.microsoft.com/office/drawing/2014/main" id="{3EB993C8-D58A-4002-8474-9564A70EFF40}"/>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4056494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F8969-4382-498B-B28A-AC3558F2DD28}"/>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E5AB1B3B-9C8F-4963-A020-DB53C2F6ADAE}"/>
              </a:ext>
            </a:extLst>
          </p:cNvPr>
          <p:cNvGraphicFramePr>
            <a:graphicFrameLocks noGrp="1"/>
          </p:cNvGraphicFramePr>
          <p:nvPr>
            <p:ph type="tbl" sz="quarter" idx="13"/>
            <p:extLst>
              <p:ext uri="{D42A27DB-BD31-4B8C-83A1-F6EECF244321}">
                <p14:modId xmlns:p14="http://schemas.microsoft.com/office/powerpoint/2010/main" val="3482731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90430256"/>
                    </a:ext>
                  </a:extLst>
                </a:gridCol>
                <a:gridCol w="2468880">
                  <a:extLst>
                    <a:ext uri="{9D8B030D-6E8A-4147-A177-3AD203B41FA5}">
                      <a16:colId xmlns:a16="http://schemas.microsoft.com/office/drawing/2014/main" val="520450325"/>
                    </a:ext>
                  </a:extLst>
                </a:gridCol>
                <a:gridCol w="822960">
                  <a:extLst>
                    <a:ext uri="{9D8B030D-6E8A-4147-A177-3AD203B41FA5}">
                      <a16:colId xmlns:a16="http://schemas.microsoft.com/office/drawing/2014/main" val="1492744928"/>
                    </a:ext>
                  </a:extLst>
                </a:gridCol>
                <a:gridCol w="822960">
                  <a:extLst>
                    <a:ext uri="{9D8B030D-6E8A-4147-A177-3AD203B41FA5}">
                      <a16:colId xmlns:a16="http://schemas.microsoft.com/office/drawing/2014/main" val="2882483328"/>
                    </a:ext>
                  </a:extLst>
                </a:gridCol>
                <a:gridCol w="822960">
                  <a:extLst>
                    <a:ext uri="{9D8B030D-6E8A-4147-A177-3AD203B41FA5}">
                      <a16:colId xmlns:a16="http://schemas.microsoft.com/office/drawing/2014/main" val="3126794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153915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Oscar Martinez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918985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 Alelita Lifich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711720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Carola Federic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624739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Gomez Jose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207002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Hornung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Autodeterminación y Libertad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936564410"/>
                  </a:ext>
                </a:extLst>
              </a:tr>
            </a:tbl>
          </a:graphicData>
        </a:graphic>
      </p:graphicFrame>
      <p:sp>
        <p:nvSpPr>
          <p:cNvPr id="4" name="Text Placeholder 3">
            <a:extLst>
              <a:ext uri="{FF2B5EF4-FFF2-40B4-BE49-F238E27FC236}">
                <a16:creationId xmlns:a16="http://schemas.microsoft.com/office/drawing/2014/main" id="{0542BF04-C169-434C-9A91-C649EF0B8251}"/>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38570831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3203D-64E2-4C91-814D-62E8691FCF3B}"/>
              </a:ext>
            </a:extLst>
          </p:cNvPr>
          <p:cNvSpPr>
            <a:spLocks noGrp="1"/>
          </p:cNvSpPr>
          <p:nvPr>
            <p:ph type="title"/>
          </p:nvPr>
        </p:nvSpPr>
        <p:spPr/>
        <p:txBody>
          <a:bodyPr/>
          <a:lstStyle/>
          <a:p>
            <a:r>
              <a:rPr lang="en-US"/>
              <a:t>Facebook User Posts Table - 1 of 5</a:t>
            </a:r>
          </a:p>
        </p:txBody>
      </p:sp>
      <p:graphicFrame>
        <p:nvGraphicFramePr>
          <p:cNvPr id="5" name="Table Placeholder 4">
            <a:extLst>
              <a:ext uri="{FF2B5EF4-FFF2-40B4-BE49-F238E27FC236}">
                <a16:creationId xmlns:a16="http://schemas.microsoft.com/office/drawing/2014/main" id="{E189C02C-69D4-40C1-AD00-9AE5AA1A2738}"/>
              </a:ext>
            </a:extLst>
          </p:cNvPr>
          <p:cNvGraphicFramePr>
            <a:graphicFrameLocks noGrp="1"/>
          </p:cNvGraphicFramePr>
          <p:nvPr>
            <p:ph type="tbl" sz="quarter" idx="13"/>
            <p:extLst>
              <p:ext uri="{D42A27DB-BD31-4B8C-83A1-F6EECF244321}">
                <p14:modId xmlns:p14="http://schemas.microsoft.com/office/powerpoint/2010/main" val="3995888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57611239"/>
                    </a:ext>
                  </a:extLst>
                </a:gridCol>
                <a:gridCol w="822960">
                  <a:extLst>
                    <a:ext uri="{9D8B030D-6E8A-4147-A177-3AD203B41FA5}">
                      <a16:colId xmlns:a16="http://schemas.microsoft.com/office/drawing/2014/main" val="2139470123"/>
                    </a:ext>
                  </a:extLst>
                </a:gridCol>
                <a:gridCol w="822960">
                  <a:extLst>
                    <a:ext uri="{9D8B030D-6E8A-4147-A177-3AD203B41FA5}">
                      <a16:colId xmlns:a16="http://schemas.microsoft.com/office/drawing/2014/main" val="3812512181"/>
                    </a:ext>
                  </a:extLst>
                </a:gridCol>
                <a:gridCol w="822960">
                  <a:extLst>
                    <a:ext uri="{9D8B030D-6E8A-4147-A177-3AD203B41FA5}">
                      <a16:colId xmlns:a16="http://schemas.microsoft.com/office/drawing/2014/main" val="1282297489"/>
                    </a:ext>
                  </a:extLst>
                </a:gridCol>
                <a:gridCol w="822960">
                  <a:extLst>
                    <a:ext uri="{9D8B030D-6E8A-4147-A177-3AD203B41FA5}">
                      <a16:colId xmlns:a16="http://schemas.microsoft.com/office/drawing/2014/main" val="2852655526"/>
                    </a:ext>
                  </a:extLst>
                </a:gridCol>
                <a:gridCol w="822960">
                  <a:extLst>
                    <a:ext uri="{9D8B030D-6E8A-4147-A177-3AD203B41FA5}">
                      <a16:colId xmlns:a16="http://schemas.microsoft.com/office/drawing/2014/main" val="2861131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70141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Francisco Quevedo - 2017-10-23 20:48:57</a:t>
                      </a:r>
                      <a:r>
                        <a:rPr kumimoji="0" lang="es-ES" sz="1000" b="0" i="0" u="none" strike="noStrike" kern="1200" cap="none" spc="0" normalizeH="0" baseline="0" noProof="0">
                          <a:ln>
                            <a:noFill/>
                          </a:ln>
                          <a:solidFill>
                            <a:prstClr val="black"/>
                          </a:solidFill>
                          <a:effectLst/>
                          <a:uLnTx/>
                          <a:uFillTx/>
                          <a:latin typeface="+mn-lt"/>
                          <a:ea typeface="+mn-ea"/>
                          <a:cs typeface="+mn-cs"/>
                        </a:rPr>
                        <a:t>
Enviada al PO
"El HECHO MALDITO DE UN PAIS BURGUÉS"
Estoy apesadumbrado y oscuro como el que más, pero me he impuesto la rígida disciplina de no sacar conclusiones afectadas por este pesimismo que me sumerge en esta profunda y lúgubre ciénaga.
De nada sirve expresar que esta clase media, este medio pelo de mierda lo hizo de nuevo. Como durante los milicos con el "deme dos" Como en el menemismo con la pizza el champán y el viaje a Miami o Disneyworld. Como con De La Rúa y el remate nacional emprolijado. Como con los Kirchner con la soja a U$s100 la ton y el tuerto, la vieja y De Vido y la Bonafini choriando a dos manos con el discurso nac&amp;pop.Todo eso es tan cierto como vano e improcedente.
¿Cual es el mecanismo por el cual a esa clase media-mierda le chupa un huevo la entrega del patrimonio nacional y una sociedad cada vez más empobrecida y miserable (en sentido amplio) El exponencial endeudamiento; el dejar que las empresas de servicios cobren lo que se les cante el culo; que lo único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2243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Gustavo Alberto Reges - 2017-10-20 10:33:10</a:t>
                      </a:r>
                      <a:r>
                        <a:rPr kumimoji="0" lang="es-ES" sz="1000" b="0" i="0" u="none" strike="noStrike" kern="1200" cap="none" spc="0" normalizeH="0" baseline="0" noProof="0">
                          <a:ln>
                            <a:noFill/>
                          </a:ln>
                          <a:solidFill>
                            <a:prstClr val="black"/>
                          </a:solidFill>
                          <a:effectLst/>
                          <a:uLnTx/>
                          <a:uFillTx/>
                          <a:latin typeface="+mn-lt"/>
                          <a:ea typeface="+mn-ea"/>
                          <a:cs typeface="+mn-cs"/>
                        </a:rPr>
                        <a:t>
Con 100.000 votos entra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0324555"/>
                  </a:ext>
                </a:extLst>
              </a:tr>
            </a:tbl>
          </a:graphicData>
        </a:graphic>
      </p:graphicFrame>
      <p:sp>
        <p:nvSpPr>
          <p:cNvPr id="4" name="Text Placeholder 3">
            <a:extLst>
              <a:ext uri="{FF2B5EF4-FFF2-40B4-BE49-F238E27FC236}">
                <a16:creationId xmlns:a16="http://schemas.microsoft.com/office/drawing/2014/main" id="{BFC32B26-24D1-47AD-831B-A59FBC823C93}"/>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21799858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1871B-85BF-4750-ABCE-63C90B650DF2}"/>
              </a:ext>
            </a:extLst>
          </p:cNvPr>
          <p:cNvSpPr>
            <a:spLocks noGrp="1"/>
          </p:cNvSpPr>
          <p:nvPr>
            <p:ph type="title"/>
          </p:nvPr>
        </p:nvSpPr>
        <p:spPr/>
        <p:txBody>
          <a:bodyPr/>
          <a:lstStyle/>
          <a:p>
            <a:r>
              <a:rPr lang="en-US"/>
              <a:t>Facebook User Posts Table - 2 of 5</a:t>
            </a:r>
          </a:p>
        </p:txBody>
      </p:sp>
      <p:graphicFrame>
        <p:nvGraphicFramePr>
          <p:cNvPr id="5" name="Table Placeholder 4">
            <a:extLst>
              <a:ext uri="{FF2B5EF4-FFF2-40B4-BE49-F238E27FC236}">
                <a16:creationId xmlns:a16="http://schemas.microsoft.com/office/drawing/2014/main" id="{B692149D-C7F8-457F-81F7-6B65B8948844}"/>
              </a:ext>
            </a:extLst>
          </p:cNvPr>
          <p:cNvGraphicFramePr>
            <a:graphicFrameLocks noGrp="1"/>
          </p:cNvGraphicFramePr>
          <p:nvPr>
            <p:ph type="tbl" sz="quarter" idx="13"/>
            <p:extLst>
              <p:ext uri="{D42A27DB-BD31-4B8C-83A1-F6EECF244321}">
                <p14:modId xmlns:p14="http://schemas.microsoft.com/office/powerpoint/2010/main" val="1044316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46634832"/>
                    </a:ext>
                  </a:extLst>
                </a:gridCol>
                <a:gridCol w="822960">
                  <a:extLst>
                    <a:ext uri="{9D8B030D-6E8A-4147-A177-3AD203B41FA5}">
                      <a16:colId xmlns:a16="http://schemas.microsoft.com/office/drawing/2014/main" val="1881331062"/>
                    </a:ext>
                  </a:extLst>
                </a:gridCol>
                <a:gridCol w="822960">
                  <a:extLst>
                    <a:ext uri="{9D8B030D-6E8A-4147-A177-3AD203B41FA5}">
                      <a16:colId xmlns:a16="http://schemas.microsoft.com/office/drawing/2014/main" val="3040648757"/>
                    </a:ext>
                  </a:extLst>
                </a:gridCol>
                <a:gridCol w="822960">
                  <a:extLst>
                    <a:ext uri="{9D8B030D-6E8A-4147-A177-3AD203B41FA5}">
                      <a16:colId xmlns:a16="http://schemas.microsoft.com/office/drawing/2014/main" val="520599123"/>
                    </a:ext>
                  </a:extLst>
                </a:gridCol>
                <a:gridCol w="822960">
                  <a:extLst>
                    <a:ext uri="{9D8B030D-6E8A-4147-A177-3AD203B41FA5}">
                      <a16:colId xmlns:a16="http://schemas.microsoft.com/office/drawing/2014/main" val="1099764432"/>
                    </a:ext>
                  </a:extLst>
                </a:gridCol>
                <a:gridCol w="822960">
                  <a:extLst>
                    <a:ext uri="{9D8B030D-6E8A-4147-A177-3AD203B41FA5}">
                      <a16:colId xmlns:a16="http://schemas.microsoft.com/office/drawing/2014/main" val="1274249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62134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Leandro Cossio - 2017-10-17 21:16:28</a:t>
                      </a:r>
                      <a:r>
                        <a:rPr kumimoji="0" lang="es-ES" sz="1000" b="0" i="0" u="none" strike="noStrike" kern="1200" cap="none" spc="0" normalizeH="0" baseline="0" noProof="0">
                          <a:ln>
                            <a:noFill/>
                          </a:ln>
                          <a:solidFill>
                            <a:prstClr val="black"/>
                          </a:solidFill>
                          <a:effectLst/>
                          <a:uLnTx/>
                          <a:uFillTx/>
                          <a:latin typeface="+mn-lt"/>
                          <a:ea typeface="+mn-ea"/>
                          <a:cs typeface="+mn-cs"/>
                        </a:rPr>
                        <a:t>
La charla es una transmisión en directo? No la encuentro por ningún lado 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917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 Kike - 2017-10-15 14:22:07</a:t>
                      </a:r>
                      <a:r>
                        <a:rPr kumimoji="0" lang="es-ES" sz="1000" b="0" i="0" u="none" strike="noStrike" kern="1200" cap="none" spc="0" normalizeH="0" baseline="0" noProof="0">
                          <a:ln>
                            <a:noFill/>
                          </a:ln>
                          <a:solidFill>
                            <a:prstClr val="black"/>
                          </a:solidFill>
                          <a:effectLst/>
                          <a:uLnTx/>
                          <a:uFillTx/>
                          <a:latin typeface="+mn-lt"/>
                          <a:ea typeface="+mn-ea"/>
                          <a:cs typeface="+mn-cs"/>
                        </a:rPr>
                        <a:t>
HOY TAMBIÉN ES EL DÍA DEL TRABAJADOR RURAL. DEL PEÓN, DEL SEMIESCLAVO. PARA ELLOS, NO ES UN DÍA FELIZ.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83099602"/>
                  </a:ext>
                </a:extLst>
              </a:tr>
            </a:tbl>
          </a:graphicData>
        </a:graphic>
      </p:graphicFrame>
      <p:sp>
        <p:nvSpPr>
          <p:cNvPr id="4" name="Text Placeholder 3">
            <a:extLst>
              <a:ext uri="{FF2B5EF4-FFF2-40B4-BE49-F238E27FC236}">
                <a16:creationId xmlns:a16="http://schemas.microsoft.com/office/drawing/2014/main" id="{3D807A3B-72DC-45B5-BB02-9CC12F0BE298}"/>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1312943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A4FD3-8E97-46B4-8D28-53F43957F025}"/>
              </a:ext>
            </a:extLst>
          </p:cNvPr>
          <p:cNvSpPr>
            <a:spLocks noGrp="1"/>
          </p:cNvSpPr>
          <p:nvPr>
            <p:ph type="title"/>
          </p:nvPr>
        </p:nvSpPr>
        <p:spPr/>
        <p:txBody>
          <a:bodyPr/>
          <a:lstStyle/>
          <a:p>
            <a:r>
              <a:rPr lang="en-US"/>
              <a:t>Facebook User Posts Table - 3 of 5</a:t>
            </a:r>
          </a:p>
        </p:txBody>
      </p:sp>
      <p:graphicFrame>
        <p:nvGraphicFramePr>
          <p:cNvPr id="5" name="Table Placeholder 4">
            <a:extLst>
              <a:ext uri="{FF2B5EF4-FFF2-40B4-BE49-F238E27FC236}">
                <a16:creationId xmlns:a16="http://schemas.microsoft.com/office/drawing/2014/main" id="{BD5B27AC-8171-4B70-8166-B07FB99A2C97}"/>
              </a:ext>
            </a:extLst>
          </p:cNvPr>
          <p:cNvGraphicFramePr>
            <a:graphicFrameLocks noGrp="1"/>
          </p:cNvGraphicFramePr>
          <p:nvPr>
            <p:ph type="tbl" sz="quarter" idx="13"/>
            <p:extLst>
              <p:ext uri="{D42A27DB-BD31-4B8C-83A1-F6EECF244321}">
                <p14:modId xmlns:p14="http://schemas.microsoft.com/office/powerpoint/2010/main" val="1662231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18657867"/>
                    </a:ext>
                  </a:extLst>
                </a:gridCol>
                <a:gridCol w="822960">
                  <a:extLst>
                    <a:ext uri="{9D8B030D-6E8A-4147-A177-3AD203B41FA5}">
                      <a16:colId xmlns:a16="http://schemas.microsoft.com/office/drawing/2014/main" val="3877064910"/>
                    </a:ext>
                  </a:extLst>
                </a:gridCol>
                <a:gridCol w="822960">
                  <a:extLst>
                    <a:ext uri="{9D8B030D-6E8A-4147-A177-3AD203B41FA5}">
                      <a16:colId xmlns:a16="http://schemas.microsoft.com/office/drawing/2014/main" val="4182506341"/>
                    </a:ext>
                  </a:extLst>
                </a:gridCol>
                <a:gridCol w="822960">
                  <a:extLst>
                    <a:ext uri="{9D8B030D-6E8A-4147-A177-3AD203B41FA5}">
                      <a16:colId xmlns:a16="http://schemas.microsoft.com/office/drawing/2014/main" val="3365479979"/>
                    </a:ext>
                  </a:extLst>
                </a:gridCol>
                <a:gridCol w="822960">
                  <a:extLst>
                    <a:ext uri="{9D8B030D-6E8A-4147-A177-3AD203B41FA5}">
                      <a16:colId xmlns:a16="http://schemas.microsoft.com/office/drawing/2014/main" val="4259980971"/>
                    </a:ext>
                  </a:extLst>
                </a:gridCol>
                <a:gridCol w="822960">
                  <a:extLst>
                    <a:ext uri="{9D8B030D-6E8A-4147-A177-3AD203B41FA5}">
                      <a16:colId xmlns:a16="http://schemas.microsoft.com/office/drawing/2014/main" val="1854448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31611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 Kike - 2017-10-15 14:21:24</a:t>
                      </a:r>
                      <a:r>
                        <a:rPr kumimoji="0" lang="es-ES" sz="1000" b="0" i="0" u="none" strike="noStrike" kern="1200" cap="none" spc="0" normalizeH="0" baseline="0" noProof="0">
                          <a:ln>
                            <a:noFill/>
                          </a:ln>
                          <a:solidFill>
                            <a:prstClr val="black"/>
                          </a:solidFill>
                          <a:effectLst/>
                          <a:uLnTx/>
                          <a:uFillTx/>
                          <a:latin typeface="+mn-lt"/>
                          <a:ea typeface="+mn-ea"/>
                          <a:cs typeface="+mn-cs"/>
                        </a:rPr>
                        <a:t>
FELIZ DÍA a las madres del pueblo argentino, aquellas cual combatientes cotidianamente enfrentan los planes reaccionarios y de ajuste, luchan contra el neoliberalismo, contra este sistema de opresión y explotación, aquellas mujeres madres que las vemos día a día en las calles luchando y bregando por construir un mundo distinto.
Dedicado a todas ellas: un poema y cuadro de las prisioneras políticas del Perú
POEMA N°10 (De la prof Elena Yparraguirre-Prisionera Polìtica del Perù)
Si el recién nacido hablara,
la joven cantara,
el hombre sufriera
o el anciano recordara,
sería a ella
a quien llamara.
Aquella que
por maravillosa
y más alta
creación organizada
de la materia,
paga aún
y por largo tiempo
todavía
la imperfección
de cargar en su vientre
a aquél o aquellos
que la tierra
hoy han de poblar.
Ella, quien
no importa
el color,
la edad,
la sangre
ni el propio pensamiento,
acude siempre
en el tormento
de su flecha
disparada al viento
pues si no lo hiciera,
su noble corazón
se le estruj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82076470"/>
                  </a:ext>
                </a:extLst>
              </a:tr>
            </a:tbl>
          </a:graphicData>
        </a:graphic>
      </p:graphicFrame>
      <p:sp>
        <p:nvSpPr>
          <p:cNvPr id="4" name="Text Placeholder 3">
            <a:extLst>
              <a:ext uri="{FF2B5EF4-FFF2-40B4-BE49-F238E27FC236}">
                <a16:creationId xmlns:a16="http://schemas.microsoft.com/office/drawing/2014/main" id="{0F9C741C-E3C0-4D12-869E-130A18A42255}"/>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28054219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69B27-2586-4ADA-B3F3-CA057584CD2F}"/>
              </a:ext>
            </a:extLst>
          </p:cNvPr>
          <p:cNvSpPr>
            <a:spLocks noGrp="1"/>
          </p:cNvSpPr>
          <p:nvPr>
            <p:ph type="title"/>
          </p:nvPr>
        </p:nvSpPr>
        <p:spPr/>
        <p:txBody>
          <a:bodyPr/>
          <a:lstStyle/>
          <a:p>
            <a:r>
              <a:rPr lang="en-US"/>
              <a:t>Facebook User Posts Table - 4 of 5</a:t>
            </a:r>
          </a:p>
        </p:txBody>
      </p:sp>
      <p:graphicFrame>
        <p:nvGraphicFramePr>
          <p:cNvPr id="5" name="Table Placeholder 4">
            <a:extLst>
              <a:ext uri="{FF2B5EF4-FFF2-40B4-BE49-F238E27FC236}">
                <a16:creationId xmlns:a16="http://schemas.microsoft.com/office/drawing/2014/main" id="{4E8F33DF-BB3A-441C-888A-17BC5269AB6E}"/>
              </a:ext>
            </a:extLst>
          </p:cNvPr>
          <p:cNvGraphicFramePr>
            <a:graphicFrameLocks noGrp="1"/>
          </p:cNvGraphicFramePr>
          <p:nvPr>
            <p:ph type="tbl" sz="quarter" idx="13"/>
            <p:extLst>
              <p:ext uri="{D42A27DB-BD31-4B8C-83A1-F6EECF244321}">
                <p14:modId xmlns:p14="http://schemas.microsoft.com/office/powerpoint/2010/main" val="3265509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3943324"/>
                    </a:ext>
                  </a:extLst>
                </a:gridCol>
                <a:gridCol w="822960">
                  <a:extLst>
                    <a:ext uri="{9D8B030D-6E8A-4147-A177-3AD203B41FA5}">
                      <a16:colId xmlns:a16="http://schemas.microsoft.com/office/drawing/2014/main" val="1583452379"/>
                    </a:ext>
                  </a:extLst>
                </a:gridCol>
                <a:gridCol w="822960">
                  <a:extLst>
                    <a:ext uri="{9D8B030D-6E8A-4147-A177-3AD203B41FA5}">
                      <a16:colId xmlns:a16="http://schemas.microsoft.com/office/drawing/2014/main" val="2262591460"/>
                    </a:ext>
                  </a:extLst>
                </a:gridCol>
                <a:gridCol w="822960">
                  <a:extLst>
                    <a:ext uri="{9D8B030D-6E8A-4147-A177-3AD203B41FA5}">
                      <a16:colId xmlns:a16="http://schemas.microsoft.com/office/drawing/2014/main" val="618609773"/>
                    </a:ext>
                  </a:extLst>
                </a:gridCol>
                <a:gridCol w="822960">
                  <a:extLst>
                    <a:ext uri="{9D8B030D-6E8A-4147-A177-3AD203B41FA5}">
                      <a16:colId xmlns:a16="http://schemas.microsoft.com/office/drawing/2014/main" val="2542298837"/>
                    </a:ext>
                  </a:extLst>
                </a:gridCol>
                <a:gridCol w="822960">
                  <a:extLst>
                    <a:ext uri="{9D8B030D-6E8A-4147-A177-3AD203B41FA5}">
                      <a16:colId xmlns:a16="http://schemas.microsoft.com/office/drawing/2014/main" val="3105874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5253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Liliana Soto - 2017-10-12 15:31:16</a:t>
                      </a:r>
                      <a:r>
                        <a:rPr kumimoji="0" lang="es-ES" sz="1000" b="0" i="0" u="none" strike="noStrike" kern="1200" cap="none" spc="0" normalizeH="0" baseline="0" noProof="0">
                          <a:ln>
                            <a:noFill/>
                          </a:ln>
                          <a:solidFill>
                            <a:prstClr val="black"/>
                          </a:solidFill>
                          <a:effectLst/>
                          <a:uLnTx/>
                          <a:uFillTx/>
                          <a:latin typeface="+mn-lt"/>
                          <a:ea typeface="+mn-ea"/>
                          <a:cs typeface="+mn-cs"/>
                        </a:rPr>
                        <a:t>
Para quienes les interese expresarse a favor de la vuelta de los trenes de PASAJEROS, acá tenemos ocasión de participar. Y si no se puede estar presente, manifestarse por wasap, como el que pongo en el comentario.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84007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Cristina Montserrat - 2017-10-11 23:34:39</a:t>
                      </a:r>
                      <a:r>
                        <a:rPr kumimoji="0" lang="es-ES" sz="1000" b="0" i="0" u="none" strike="noStrike" kern="1200" cap="none" spc="0" normalizeH="0" baseline="0" noProof="0">
                          <a:ln>
                            <a:noFill/>
                          </a:ln>
                          <a:solidFill>
                            <a:prstClr val="black"/>
                          </a:solidFill>
                          <a:effectLst/>
                          <a:uLnTx/>
                          <a:uFillTx/>
                          <a:latin typeface="+mn-lt"/>
                          <a:ea typeface="+mn-ea"/>
                          <a:cs typeface="+mn-cs"/>
                        </a:rPr>
                        <a:t>
Conocí personalmente a Luis en 2005 trabajando para él en un proyecto de ley de prohibición de la minería metalífera a cielo abierto cuando yo era Cristian Hendrickse. Una excelente experiencia con una persona honesta y coherente con sus ideales. Hoy como Cristina Montserrat H. y empadronada en CABA lo voté en las PASO y lo volveré a votar el 22 a lista completa. Vamos Luis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822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Silvia Palomar - 2017-10-11 15:51:02</a:t>
                      </a:r>
                      <a:r>
                        <a:rPr kumimoji="0" lang="es-ES" sz="1000" b="0" i="0" u="none" strike="noStrike" kern="1200" cap="none" spc="0" normalizeH="0" baseline="0" noProof="0">
                          <a:ln>
                            <a:noFill/>
                          </a:ln>
                          <a:solidFill>
                            <a:prstClr val="black"/>
                          </a:solidFill>
                          <a:effectLst/>
                          <a:uLnTx/>
                          <a:uFillTx/>
                          <a:latin typeface="+mn-lt"/>
                          <a:ea typeface="+mn-ea"/>
                          <a:cs typeface="+mn-cs"/>
                        </a:rPr>
                        <a:t>
¿Por qué no van al debte?
debate?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 15:52:08</a:t>
                      </a:r>
                    </a:p>
                  </a:txBody>
                  <a:tcPr/>
                </a:tc>
                <a:extLst>
                  <a:ext uri="{0D108BD9-81ED-4DB2-BD59-A6C34878D82A}">
                    <a16:rowId xmlns:a16="http://schemas.microsoft.com/office/drawing/2014/main" val="3128931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Daniel Hernan Palau - 2017-10-10 14:39:03</a:t>
                      </a:r>
                      <a:r>
                        <a:rPr kumimoji="0" lang="es-ES" sz="1000" b="0" i="0" u="none" strike="noStrike" kern="1200" cap="none" spc="0" normalizeH="0" baseline="0" noProof="0">
                          <a:ln>
                            <a:noFill/>
                          </a:ln>
                          <a:solidFill>
                            <a:prstClr val="black"/>
                          </a:solidFill>
                          <a:effectLst/>
                          <a:uLnTx/>
                          <a:uFillTx/>
                          <a:latin typeface="+mn-lt"/>
                          <a:ea typeface="+mn-ea"/>
                          <a:cs typeface="+mn-cs"/>
                        </a:rPr>
                        <a:t>
que piensan de la situacion en venezuela?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78243354"/>
                  </a:ext>
                </a:extLst>
              </a:tr>
            </a:tbl>
          </a:graphicData>
        </a:graphic>
      </p:graphicFrame>
      <p:sp>
        <p:nvSpPr>
          <p:cNvPr id="4" name="Text Placeholder 3">
            <a:extLst>
              <a:ext uri="{FF2B5EF4-FFF2-40B4-BE49-F238E27FC236}">
                <a16:creationId xmlns:a16="http://schemas.microsoft.com/office/drawing/2014/main" id="{DBB33BF6-31B0-4783-BB89-3513312750CD}"/>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3868249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3FAC4-04B3-465A-8F77-2421C00AB94D}"/>
              </a:ext>
            </a:extLst>
          </p:cNvPr>
          <p:cNvSpPr>
            <a:spLocks noGrp="1"/>
          </p:cNvSpPr>
          <p:nvPr>
            <p:ph type="title"/>
          </p:nvPr>
        </p:nvSpPr>
        <p:spPr/>
        <p:txBody>
          <a:bodyPr/>
          <a:lstStyle/>
          <a:p>
            <a:r>
              <a:rPr lang="en-US"/>
              <a:t>Facebook User Posts Table - 5 of 5</a:t>
            </a:r>
          </a:p>
        </p:txBody>
      </p:sp>
      <p:graphicFrame>
        <p:nvGraphicFramePr>
          <p:cNvPr id="5" name="Table Placeholder 4">
            <a:extLst>
              <a:ext uri="{FF2B5EF4-FFF2-40B4-BE49-F238E27FC236}">
                <a16:creationId xmlns:a16="http://schemas.microsoft.com/office/drawing/2014/main" id="{0E52285F-0C79-4AAA-B29B-E08BE72CE752}"/>
              </a:ext>
            </a:extLst>
          </p:cNvPr>
          <p:cNvGraphicFramePr>
            <a:graphicFrameLocks noGrp="1"/>
          </p:cNvGraphicFramePr>
          <p:nvPr>
            <p:ph type="tbl" sz="quarter" idx="13"/>
            <p:extLst>
              <p:ext uri="{D42A27DB-BD31-4B8C-83A1-F6EECF244321}">
                <p14:modId xmlns:p14="http://schemas.microsoft.com/office/powerpoint/2010/main" val="2019197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2413691"/>
                    </a:ext>
                  </a:extLst>
                </a:gridCol>
                <a:gridCol w="822960">
                  <a:extLst>
                    <a:ext uri="{9D8B030D-6E8A-4147-A177-3AD203B41FA5}">
                      <a16:colId xmlns:a16="http://schemas.microsoft.com/office/drawing/2014/main" val="1692440937"/>
                    </a:ext>
                  </a:extLst>
                </a:gridCol>
                <a:gridCol w="822960">
                  <a:extLst>
                    <a:ext uri="{9D8B030D-6E8A-4147-A177-3AD203B41FA5}">
                      <a16:colId xmlns:a16="http://schemas.microsoft.com/office/drawing/2014/main" val="3231522596"/>
                    </a:ext>
                  </a:extLst>
                </a:gridCol>
                <a:gridCol w="822960">
                  <a:extLst>
                    <a:ext uri="{9D8B030D-6E8A-4147-A177-3AD203B41FA5}">
                      <a16:colId xmlns:a16="http://schemas.microsoft.com/office/drawing/2014/main" val="3068735315"/>
                    </a:ext>
                  </a:extLst>
                </a:gridCol>
                <a:gridCol w="822960">
                  <a:extLst>
                    <a:ext uri="{9D8B030D-6E8A-4147-A177-3AD203B41FA5}">
                      <a16:colId xmlns:a16="http://schemas.microsoft.com/office/drawing/2014/main" val="2334775722"/>
                    </a:ext>
                  </a:extLst>
                </a:gridCol>
                <a:gridCol w="822960">
                  <a:extLst>
                    <a:ext uri="{9D8B030D-6E8A-4147-A177-3AD203B41FA5}">
                      <a16:colId xmlns:a16="http://schemas.microsoft.com/office/drawing/2014/main" val="2109782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59065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Mariano Acosta - 2017-10-09 14:31:34</a:t>
                      </a:r>
                      <a:r>
                        <a:rPr kumimoji="0" lang="es-ES" sz="1000" b="0" i="0" u="none" strike="noStrike" kern="1200" cap="none" spc="0" normalizeH="0" baseline="0" noProof="0">
                          <a:ln>
                            <a:noFill/>
                          </a:ln>
                          <a:solidFill>
                            <a:prstClr val="black"/>
                          </a:solidFill>
                          <a:effectLst/>
                          <a:uLnTx/>
                          <a:uFillTx/>
                          <a:latin typeface="+mn-lt"/>
                          <a:ea typeface="+mn-ea"/>
                          <a:cs typeface="+mn-cs"/>
                        </a:rPr>
                        <a:t>
A ver si entiendo según Zamora no se puede creer en la dirigencia política pero si vamos al caso el también es parte de esa dirigencia y como legislador, diputado nunca logro nada osea más que salir a cartonear cámara a la tele el resto puro humo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74364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Ale Castrol - 2017-10-06 22:15:43</a:t>
                      </a:r>
                      <a:r>
                        <a:rPr kumimoji="0" lang="es-ES" sz="1000" b="0" i="0" u="none" strike="noStrike" kern="1200" cap="none" spc="0" normalizeH="0" baseline="0" noProof="0">
                          <a:ln>
                            <a:noFill/>
                          </a:ln>
                          <a:solidFill>
                            <a:prstClr val="black"/>
                          </a:solidFill>
                          <a:effectLst/>
                          <a:uLnTx/>
                          <a:uFillTx/>
                          <a:latin typeface="+mn-lt"/>
                          <a:ea typeface="+mn-ea"/>
                          <a:cs typeface="+mn-cs"/>
                        </a:rPr>
                        <a:t>
Un orgullo...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98537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Ale Castrol - 2017-10-06 22:15:43</a:t>
                      </a:r>
                      <a:r>
                        <a:rPr kumimoji="0" lang="es-ES" sz="1000" b="0" i="0" u="none" strike="noStrike" kern="1200" cap="none" spc="0" normalizeH="0" baseline="0" noProof="0">
                          <a:ln>
                            <a:noFill/>
                          </a:ln>
                          <a:solidFill>
                            <a:prstClr val="black"/>
                          </a:solidFill>
                          <a:effectLst/>
                          <a:uLnTx/>
                          <a:uFillTx/>
                          <a:latin typeface="+mn-lt"/>
                          <a:ea typeface="+mn-ea"/>
                          <a:cs typeface="+mn-cs"/>
                        </a:rPr>
                        <a:t>
Un orgullo...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73166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Emmanuel David - 2017-10-04 01:44:53</a:t>
                      </a:r>
                      <a:r>
                        <a:rPr kumimoji="0" lang="es-ES" sz="1000" b="0" i="0" u="none" strike="noStrike" kern="1200" cap="none" spc="0" normalizeH="0" baseline="0" noProof="0">
                          <a:ln>
                            <a:noFill/>
                          </a:ln>
                          <a:solidFill>
                            <a:prstClr val="black"/>
                          </a:solidFill>
                          <a:effectLst/>
                          <a:uLnTx/>
                          <a:uFillTx/>
                          <a:latin typeface="+mn-lt"/>
                          <a:ea typeface="+mn-ea"/>
                          <a:cs typeface="+mn-cs"/>
                        </a:rPr>
                        <a:t>
Mi pregunta sincera es por que Zamora y AyL no se convierten en un actor que busque la Unidad de la Izquierda dispersa en el FIT, el IFS y otros frentes?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75622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Autodeterminación y Libertad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Liliana Soto - 2017-10-03 16:37:31</a:t>
                      </a:r>
                      <a:r>
                        <a:rPr kumimoji="0" lang="es-ES" sz="1000" b="0" i="0" u="none" strike="noStrike" kern="1200" cap="none" spc="0" normalizeH="0" baseline="0" noProof="0">
                          <a:ln>
                            <a:noFill/>
                          </a:ln>
                          <a:solidFill>
                            <a:prstClr val="black"/>
                          </a:solidFill>
                          <a:effectLst/>
                          <a:uLnTx/>
                          <a:uFillTx/>
                          <a:latin typeface="+mn-lt"/>
                          <a:ea typeface="+mn-ea"/>
                          <a:cs typeface="+mn-cs"/>
                        </a:rPr>
                        <a:t>
Les comparto el acto que con autodeterminacion estamos organizando  un par de vecinos conectados por facebook reclamando la vuelta del os trenes de PASAJEROS.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49083707"/>
                  </a:ext>
                </a:extLst>
              </a:tr>
            </a:tbl>
          </a:graphicData>
        </a:graphic>
      </p:graphicFrame>
      <p:sp>
        <p:nvSpPr>
          <p:cNvPr id="4" name="Text Placeholder 3">
            <a:extLst>
              <a:ext uri="{FF2B5EF4-FFF2-40B4-BE49-F238E27FC236}">
                <a16:creationId xmlns:a16="http://schemas.microsoft.com/office/drawing/2014/main" id="{86E6F2A2-1869-4513-AC83-43BD3971E0BB}"/>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37778188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1A454-BBD7-4601-AD03-C7856A9463C1}"/>
              </a:ext>
            </a:extLst>
          </p:cNvPr>
          <p:cNvSpPr>
            <a:spLocks noGrp="1"/>
          </p:cNvSpPr>
          <p:nvPr>
            <p:ph type="title"/>
          </p:nvPr>
        </p:nvSpPr>
        <p:spPr/>
        <p:txBody>
          <a:bodyPr/>
          <a:lstStyle/>
          <a:p>
            <a:r>
              <a:rPr lang="en-US"/>
              <a:t>Facebook Questions Table</a:t>
            </a:r>
          </a:p>
        </p:txBody>
      </p:sp>
      <p:graphicFrame>
        <p:nvGraphicFramePr>
          <p:cNvPr id="5" name="Table Placeholder 4">
            <a:extLst>
              <a:ext uri="{FF2B5EF4-FFF2-40B4-BE49-F238E27FC236}">
                <a16:creationId xmlns:a16="http://schemas.microsoft.com/office/drawing/2014/main" id="{C89F8C91-C78A-4C70-86E4-F81D03EB68C7}"/>
              </a:ext>
            </a:extLst>
          </p:cNvPr>
          <p:cNvGraphicFramePr>
            <a:graphicFrameLocks noGrp="1"/>
          </p:cNvGraphicFramePr>
          <p:nvPr>
            <p:ph type="tbl" sz="quarter" idx="13"/>
            <p:extLst>
              <p:ext uri="{D42A27DB-BD31-4B8C-83A1-F6EECF244321}">
                <p14:modId xmlns:p14="http://schemas.microsoft.com/office/powerpoint/2010/main" val="1393173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66081363"/>
                    </a:ext>
                  </a:extLst>
                </a:gridCol>
                <a:gridCol w="1645920">
                  <a:extLst>
                    <a:ext uri="{9D8B030D-6E8A-4147-A177-3AD203B41FA5}">
                      <a16:colId xmlns:a16="http://schemas.microsoft.com/office/drawing/2014/main" val="2835829967"/>
                    </a:ext>
                  </a:extLst>
                </a:gridCol>
                <a:gridCol w="822960">
                  <a:extLst>
                    <a:ext uri="{9D8B030D-6E8A-4147-A177-3AD203B41FA5}">
                      <a16:colId xmlns:a16="http://schemas.microsoft.com/office/drawing/2014/main" val="1790338162"/>
                    </a:ext>
                  </a:extLst>
                </a:gridCol>
                <a:gridCol w="822960">
                  <a:extLst>
                    <a:ext uri="{9D8B030D-6E8A-4147-A177-3AD203B41FA5}">
                      <a16:colId xmlns:a16="http://schemas.microsoft.com/office/drawing/2014/main" val="1536835600"/>
                    </a:ext>
                  </a:extLst>
                </a:gridCol>
                <a:gridCol w="822960">
                  <a:extLst>
                    <a:ext uri="{9D8B030D-6E8A-4147-A177-3AD203B41FA5}">
                      <a16:colId xmlns:a16="http://schemas.microsoft.com/office/drawing/2014/main" val="3056935970"/>
                    </a:ext>
                  </a:extLst>
                </a:gridCol>
              </a:tblGrid>
              <a:tr h="370840">
                <a:tc>
                  <a:txBody>
                    <a:bodyPr/>
                    <a:lstStyle/>
                    <a:p>
                      <a:r>
                        <a:rPr lang="en-US" sz="1000"/>
                        <a:t>Question</a:t>
                      </a:r>
                    </a:p>
                  </a:txBody>
                  <a:tcPr/>
                </a:tc>
                <a:tc>
                  <a:txBody>
                    <a:bodyPr/>
                    <a:lstStyle/>
                    <a:p>
                      <a:r>
                        <a:rPr lang="en-US" sz="1000"/>
                        <a:t>Response Time</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1337896861"/>
                  </a:ext>
                </a:extLst>
              </a:tr>
              <a:tr h="370840">
                <a:tc>
                  <a:txBody>
                    <a:bodyPr/>
                    <a:lstStyle/>
                    <a:p>
                      <a:r>
                        <a:rPr lang="es-ES" sz="1000" b="1"/>
                        <a:t>Autodeterminación y Libertad</a:t>
                      </a:r>
                      <a:r>
                        <a:rPr lang="es-ES" sz="1000"/>
                        <a:t> was asked by </a:t>
                      </a:r>
                      <a:r>
                        <a:rPr lang="es-ES" sz="1000" b="1"/>
                        <a:t>Gustavo Alberto Reges - 2017-10-20 09:33:10</a:t>
                      </a:r>
                      <a:r>
                        <a:rPr lang="es-ES" sz="1000"/>
                        <a:t>
Con 100.000 votos entra Luis?</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229283540"/>
                  </a:ext>
                </a:extLst>
              </a:tr>
              <a:tr h="370840">
                <a:tc>
                  <a:txBody>
                    <a:bodyPr/>
                    <a:lstStyle/>
                    <a:p>
                      <a:r>
                        <a:rPr lang="es-ES" sz="1000" b="1"/>
                        <a:t>Autodeterminación y Libertad</a:t>
                      </a:r>
                      <a:r>
                        <a:rPr lang="es-ES" sz="1000"/>
                        <a:t> was asked by </a:t>
                      </a:r>
                      <a:r>
                        <a:rPr lang="es-ES" sz="1000" b="1"/>
                        <a:t>Leandro Cossio - 2017-10-17 20:16:28</a:t>
                      </a:r>
                      <a:r>
                        <a:rPr lang="es-ES" sz="1000"/>
                        <a:t>
La charla es una transmisión en directo? No la encuentro por ningún lado che</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59928036"/>
                  </a:ext>
                </a:extLst>
              </a:tr>
              <a:tr h="370840">
                <a:tc>
                  <a:txBody>
                    <a:bodyPr/>
                    <a:lstStyle/>
                    <a:p>
                      <a:r>
                        <a:rPr lang="es-ES" sz="1000" b="1"/>
                        <a:t>Autodeterminación y Libertad</a:t>
                      </a:r>
                      <a:r>
                        <a:rPr lang="es-ES" sz="1000"/>
                        <a:t> was asked by </a:t>
                      </a:r>
                      <a:r>
                        <a:rPr lang="es-ES" sz="1000" b="1"/>
                        <a:t>Silvia Palomar - 2017-10-11 14:51:02</a:t>
                      </a:r>
                      <a:r>
                        <a:rPr lang="es-ES" sz="1000"/>
                        <a:t>
¿Por qué no van al debte?
debate?</a:t>
                      </a:r>
                      <a:endParaRPr lang="en-US" sz="1000"/>
                    </a:p>
                  </a:txBody>
                  <a:tcPr/>
                </a:tc>
                <a:tc>
                  <a:txBody>
                    <a:bodyPr/>
                    <a:lstStyle/>
                    <a:p>
                      <a:r>
                        <a:rPr lang="en-US" sz="1000"/>
                        <a:t>10/11/2017 14:52:08</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3051860798"/>
                  </a:ext>
                </a:extLst>
              </a:tr>
              <a:tr h="370840">
                <a:tc>
                  <a:txBody>
                    <a:bodyPr/>
                    <a:lstStyle/>
                    <a:p>
                      <a:r>
                        <a:rPr lang="es-ES" sz="1000" b="1"/>
                        <a:t>Autodeterminación y Libertad</a:t>
                      </a:r>
                      <a:r>
                        <a:rPr lang="es-ES" sz="1000"/>
                        <a:t> was asked by </a:t>
                      </a:r>
                      <a:r>
                        <a:rPr lang="es-ES" sz="1000" b="1"/>
                        <a:t>Daniel Hernan Palau - 2017-10-10 13:39:03</a:t>
                      </a:r>
                      <a:r>
                        <a:rPr lang="es-ES" sz="1000"/>
                        <a:t>
que piensan de la situacion en venezuela?</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749820166"/>
                  </a:ext>
                </a:extLst>
              </a:tr>
              <a:tr h="370840">
                <a:tc>
                  <a:txBody>
                    <a:bodyPr/>
                    <a:lstStyle/>
                    <a:p>
                      <a:r>
                        <a:rPr lang="es-ES" sz="1000" b="1"/>
                        <a:t>Autodeterminación y Libertad</a:t>
                      </a:r>
                      <a:r>
                        <a:rPr lang="es-ES" sz="1000"/>
                        <a:t> was asked by </a:t>
                      </a:r>
                      <a:r>
                        <a:rPr lang="es-ES" sz="1000" b="1"/>
                        <a:t>Emmanuel David - 2017-10-04 00:44:53</a:t>
                      </a:r>
                      <a:r>
                        <a:rPr lang="es-ES" sz="1000"/>
                        <a:t>
Mi pregunta sincera es por que Zamora y AyL no se convierten en un actor que busque la Unidad de la Izquierda dispersa en el FIT, el IFS y otros frentes?</a:t>
                      </a:r>
                      <a:endParaRPr lang="en-US" sz="1000"/>
                    </a:p>
                  </a:txBody>
                  <a:tcPr/>
                </a:tc>
                <a:tc>
                  <a:txBody>
                    <a:bodyPr/>
                    <a:lstStyle/>
                    <a:p>
                      <a:r>
                        <a:rPr lang="en-US" sz="1000"/>
                        <a:t>n/a</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1000988175"/>
                  </a:ext>
                </a:extLst>
              </a:tr>
            </a:tbl>
          </a:graphicData>
        </a:graphic>
      </p:graphicFrame>
      <p:sp>
        <p:nvSpPr>
          <p:cNvPr id="4" name="Text Placeholder 3">
            <a:extLst>
              <a:ext uri="{FF2B5EF4-FFF2-40B4-BE49-F238E27FC236}">
                <a16:creationId xmlns:a16="http://schemas.microsoft.com/office/drawing/2014/main" id="{67FF3CA8-450E-4DDC-AE43-E15AB870C17D}"/>
              </a:ext>
            </a:extLst>
          </p:cNvPr>
          <p:cNvSpPr>
            <a:spLocks noGrp="1"/>
          </p:cNvSpPr>
          <p:nvPr>
            <p:ph type="body" sz="quarter" idx="14"/>
          </p:nvPr>
        </p:nvSpPr>
        <p:spPr/>
        <p:txBody>
          <a:bodyPr/>
          <a:lstStyle/>
          <a:p>
            <a:r>
              <a:rPr lang="en-US"/>
              <a:t>09/24/2017 - 10/24/2017</a:t>
            </a:r>
          </a:p>
        </p:txBody>
      </p:sp>
    </p:spTree>
    <p:extLst>
      <p:ext uri="{BB962C8B-B14F-4D97-AF65-F5344CB8AC3E}">
        <p14:creationId xmlns:p14="http://schemas.microsoft.com/office/powerpoint/2010/main" val="14105163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F4970-BB35-4CA2-82A9-804808A476E1}"/>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E2711EFD-045B-4241-AEBE-97EF7E612326}"/>
              </a:ext>
            </a:extLst>
          </p:cNvPr>
          <p:cNvGraphicFramePr>
            <a:graphicFrameLocks noGrp="1"/>
          </p:cNvGraphicFramePr>
          <p:nvPr>
            <p:ph type="chart" sz="quarter" idx="13"/>
            <p:extLst>
              <p:ext uri="{D42A27DB-BD31-4B8C-83A1-F6EECF244321}">
                <p14:modId xmlns:p14="http://schemas.microsoft.com/office/powerpoint/2010/main" val="3588766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71CEB9-8D82-4BB8-B0FB-69CEC56719CE}"/>
              </a:ext>
            </a:extLst>
          </p:cNvPr>
          <p:cNvSpPr>
            <a:spLocks noGrp="1"/>
          </p:cNvSpPr>
          <p:nvPr>
            <p:ph type="body" sz="quarter" idx="14"/>
          </p:nvPr>
        </p:nvSpPr>
        <p:spPr/>
        <p:txBody>
          <a:bodyPr/>
          <a:lstStyle/>
          <a:p>
            <a:r>
              <a:rPr lang="en-US"/>
              <a:t>09/24/2017 - 10/24/2017</a:t>
            </a:r>
          </a:p>
        </p:txBody>
      </p:sp>
      <p:sp>
        <p:nvSpPr>
          <p:cNvPr id="5" name="Footer Placeholder 4">
            <a:extLst>
              <a:ext uri="{FF2B5EF4-FFF2-40B4-BE49-F238E27FC236}">
                <a16:creationId xmlns:a16="http://schemas.microsoft.com/office/drawing/2014/main" id="{B6DCFBE3-0DC1-4CDF-ACB5-E695655594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84599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1377</Words>
  <Application>Microsoft Office PowerPoint</Application>
  <PresentationFormat>On-screen Show (4:3)</PresentationFormat>
  <Paragraphs>591</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5</vt:lpstr>
      <vt:lpstr>Facebook User Posts Table - 2 of 5</vt:lpstr>
      <vt:lpstr>Facebook User Posts Table - 3 of 5</vt:lpstr>
      <vt:lpstr>Facebook User Posts Table - 4 of 5</vt:lpstr>
      <vt:lpstr>Facebook User Posts Table - 5 of 5</vt:lpstr>
      <vt:lpstr>Facebook Questions Table</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2017-10-25T17:31:17Z</dcterms:created>
  <dcterms:modified xsi:type="dcterms:W3CDTF">2017-10-25T17:32:06Z</dcterms:modified>
</cp:coreProperties>
</file>