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25817</c:v>
                </c:pt>
                <c:pt idx="1">
                  <c:v>25814</c:v>
                </c:pt>
                <c:pt idx="2">
                  <c:v>25831</c:v>
                </c:pt>
                <c:pt idx="3">
                  <c:v>25839</c:v>
                </c:pt>
                <c:pt idx="4">
                  <c:v>25850</c:v>
                </c:pt>
                <c:pt idx="5">
                  <c:v>25861</c:v>
                </c:pt>
                <c:pt idx="6">
                  <c:v>25864</c:v>
                </c:pt>
                <c:pt idx="7">
                  <c:v>25864</c:v>
                </c:pt>
                <c:pt idx="8">
                  <c:v>25865</c:v>
                </c:pt>
                <c:pt idx="9">
                  <c:v>25871</c:v>
                </c:pt>
                <c:pt idx="10">
                  <c:v>25884</c:v>
                </c:pt>
                <c:pt idx="11">
                  <c:v>25960</c:v>
                </c:pt>
                <c:pt idx="12">
                  <c:v>26033</c:v>
                </c:pt>
                <c:pt idx="13">
                  <c:v>26112</c:v>
                </c:pt>
                <c:pt idx="14">
                  <c:v>26124</c:v>
                </c:pt>
                <c:pt idx="15">
                  <c:v>26149</c:v>
                </c:pt>
                <c:pt idx="16">
                  <c:v>26540</c:v>
                </c:pt>
                <c:pt idx="17">
                  <c:v>27093</c:v>
                </c:pt>
                <c:pt idx="18">
                  <c:v>27485</c:v>
                </c:pt>
                <c:pt idx="19">
                  <c:v>27713</c:v>
                </c:pt>
                <c:pt idx="20">
                  <c:v>27981</c:v>
                </c:pt>
                <c:pt idx="21">
                  <c:v>28193</c:v>
                </c:pt>
                <c:pt idx="22">
                  <c:v>28439</c:v>
                </c:pt>
                <c:pt idx="23">
                  <c:v>28719</c:v>
                </c:pt>
                <c:pt idx="24">
                  <c:v>28913</c:v>
                </c:pt>
                <c:pt idx="25">
                  <c:v>29072</c:v>
                </c:pt>
                <c:pt idx="26">
                  <c:v>29249</c:v>
                </c:pt>
                <c:pt idx="27">
                  <c:v>29407</c:v>
                </c:pt>
                <c:pt idx="28">
                  <c:v>29551</c:v>
                </c:pt>
                <c:pt idx="29">
                  <c:v>29673</c:v>
                </c:pt>
                <c:pt idx="30">
                  <c:v>29710</c:v>
                </c:pt>
              </c:numCache>
            </c:numRef>
          </c:val>
          <c:smooth val="0"/>
          <c:extLst>
            <c:ext xmlns:c16="http://schemas.microsoft.com/office/drawing/2014/chart" uri="{C3380CC4-5D6E-409C-BE32-E72D297353CC}">
              <c16:uniqueId val="{00000000-C969-4D70-92E0-4895CDCA21D3}"/>
            </c:ext>
          </c:extLst>
        </c:ser>
        <c:dLbls>
          <c:showLegendKey val="0"/>
          <c:showVal val="0"/>
          <c:showCatName val="0"/>
          <c:showSerName val="0"/>
          <c:showPercent val="0"/>
          <c:showBubbleSize val="0"/>
        </c:dLbls>
        <c:smooth val="0"/>
        <c:axId val="296292456"/>
        <c:axId val="296288520"/>
      </c:lineChart>
      <c:dateAx>
        <c:axId val="29629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88520"/>
        <c:crosses val="autoZero"/>
        <c:auto val="1"/>
        <c:lblOffset val="100"/>
        <c:baseTimeUnit val="days"/>
      </c:dateAx>
      <c:valAx>
        <c:axId val="29628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9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17DC-4F35-9E79-2B3C53B012B3}"/>
            </c:ext>
          </c:extLst>
        </c:ser>
        <c:dLbls>
          <c:showLegendKey val="0"/>
          <c:showVal val="0"/>
          <c:showCatName val="0"/>
          <c:showSerName val="0"/>
          <c:showPercent val="0"/>
          <c:showBubbleSize val="0"/>
        </c:dLbls>
        <c:axId val="296291144"/>
        <c:axId val="296295080"/>
      </c:radarChart>
      <c:catAx>
        <c:axId val="29629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95080"/>
        <c:crosses val="autoZero"/>
        <c:auto val="1"/>
        <c:lblAlgn val="ctr"/>
        <c:lblOffset val="100"/>
        <c:noMultiLvlLbl val="0"/>
      </c:catAx>
      <c:valAx>
        <c:axId val="29629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9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0</c:v>
                </c:pt>
                <c:pt idx="1">
                  <c:v>2.2390083284912001</c:v>
                </c:pt>
                <c:pt idx="2">
                  <c:v>0</c:v>
                </c:pt>
                <c:pt idx="3">
                  <c:v>0.11225082252757999</c:v>
                </c:pt>
                <c:pt idx="4">
                  <c:v>0.92091007583965001</c:v>
                </c:pt>
                <c:pt idx="5">
                  <c:v>0.54534906207696998</c:v>
                </c:pt>
                <c:pt idx="6">
                  <c:v>0.88160235093960004</c:v>
                </c:pt>
                <c:pt idx="7">
                  <c:v>0.84287039901020999</c:v>
                </c:pt>
                <c:pt idx="8">
                  <c:v>0</c:v>
                </c:pt>
                <c:pt idx="9">
                  <c:v>2.8442477191897</c:v>
                </c:pt>
                <c:pt idx="10">
                  <c:v>4.9889863585423004</c:v>
                </c:pt>
                <c:pt idx="11">
                  <c:v>0.55551269192191999</c:v>
                </c:pt>
                <c:pt idx="12">
                  <c:v>2.3118941375595998</c:v>
                </c:pt>
                <c:pt idx="13">
                  <c:v>2.6656949984658</c:v>
                </c:pt>
                <c:pt idx="14">
                  <c:v>0.55900145493528997</c:v>
                </c:pt>
                <c:pt idx="15">
                  <c:v>4.5505560657075996</c:v>
                </c:pt>
                <c:pt idx="16">
                  <c:v>13.597023990282</c:v>
                </c:pt>
                <c:pt idx="17">
                  <c:v>4.3733218973746997</c:v>
                </c:pt>
                <c:pt idx="18">
                  <c:v>2.6897284620177002</c:v>
                </c:pt>
                <c:pt idx="19">
                  <c:v>3.8038817831563998</c:v>
                </c:pt>
                <c:pt idx="20">
                  <c:v>1.4238517614106001</c:v>
                </c:pt>
                <c:pt idx="21">
                  <c:v>1.7588208067789</c:v>
                </c:pt>
                <c:pt idx="22">
                  <c:v>1.2734849555022001</c:v>
                </c:pt>
                <c:pt idx="23">
                  <c:v>1.0328096387790999</c:v>
                </c:pt>
                <c:pt idx="24">
                  <c:v>1.0393531371460001</c:v>
                </c:pt>
                <c:pt idx="25">
                  <c:v>1.0520143487858999</c:v>
                </c:pt>
                <c:pt idx="26">
                  <c:v>3.8557384545039</c:v>
                </c:pt>
                <c:pt idx="27">
                  <c:v>2.6009274413529999</c:v>
                </c:pt>
                <c:pt idx="28">
                  <c:v>2.1696801112655999</c:v>
                </c:pt>
                <c:pt idx="29">
                  <c:v>0</c:v>
                </c:pt>
                <c:pt idx="30">
                  <c:v>0</c:v>
                </c:pt>
              </c:numCache>
            </c:numRef>
          </c:val>
          <c:smooth val="0"/>
          <c:extLst>
            <c:ext xmlns:c16="http://schemas.microsoft.com/office/drawing/2014/chart" uri="{C3380CC4-5D6E-409C-BE32-E72D297353CC}">
              <c16:uniqueId val="{00000000-01F6-4B92-9C5D-C470875AC972}"/>
            </c:ext>
          </c:extLst>
        </c:ser>
        <c:dLbls>
          <c:showLegendKey val="0"/>
          <c:showVal val="0"/>
          <c:showCatName val="0"/>
          <c:showSerName val="0"/>
          <c:showPercent val="0"/>
          <c:showBubbleSize val="0"/>
        </c:dLbls>
        <c:smooth val="0"/>
        <c:axId val="298526152"/>
        <c:axId val="298528448"/>
      </c:lineChart>
      <c:dateAx>
        <c:axId val="298526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28448"/>
        <c:crosses val="autoZero"/>
        <c:auto val="1"/>
        <c:lblOffset val="100"/>
        <c:baseTimeUnit val="days"/>
      </c:dateAx>
      <c:valAx>
        <c:axId val="29852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2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c:v>
                </c:pt>
                <c:pt idx="1">
                  <c:v>146</c:v>
                </c:pt>
                <c:pt idx="2">
                  <c:v>192</c:v>
                </c:pt>
                <c:pt idx="3">
                  <c:v>160</c:v>
                </c:pt>
                <c:pt idx="4">
                  <c:v>122</c:v>
                </c:pt>
                <c:pt idx="5">
                  <c:v>127</c:v>
                </c:pt>
                <c:pt idx="6">
                  <c:v>74</c:v>
                </c:pt>
              </c:numCache>
            </c:numRef>
          </c:val>
          <c:extLst>
            <c:ext xmlns:c16="http://schemas.microsoft.com/office/drawing/2014/chart" uri="{C3380CC4-5D6E-409C-BE32-E72D297353CC}">
              <c16:uniqueId val="{00000000-4A43-46D8-AA17-8F4098D73BC1}"/>
            </c:ext>
          </c:extLst>
        </c:ser>
        <c:dLbls>
          <c:showLegendKey val="0"/>
          <c:showVal val="0"/>
          <c:showCatName val="0"/>
          <c:showSerName val="0"/>
          <c:showPercent val="0"/>
          <c:showBubbleSize val="0"/>
        </c:dLbls>
        <c:gapWidth val="219"/>
        <c:overlap val="-27"/>
        <c:axId val="298528776"/>
        <c:axId val="296287536"/>
      </c:barChart>
      <c:catAx>
        <c:axId val="29852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87536"/>
        <c:crosses val="autoZero"/>
        <c:auto val="1"/>
        <c:lblAlgn val="ctr"/>
        <c:lblOffset val="100"/>
        <c:noMultiLvlLbl val="0"/>
      </c:catAx>
      <c:valAx>
        <c:axId val="29628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2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1</c:v>
                </c:pt>
                <c:pt idx="1">
                  <c:v>-3</c:v>
                </c:pt>
                <c:pt idx="2">
                  <c:v>17</c:v>
                </c:pt>
                <c:pt idx="3">
                  <c:v>8</c:v>
                </c:pt>
                <c:pt idx="4">
                  <c:v>11</c:v>
                </c:pt>
                <c:pt idx="5">
                  <c:v>11</c:v>
                </c:pt>
                <c:pt idx="6">
                  <c:v>3</c:v>
                </c:pt>
                <c:pt idx="7">
                  <c:v>0</c:v>
                </c:pt>
                <c:pt idx="8">
                  <c:v>1</c:v>
                </c:pt>
                <c:pt idx="9">
                  <c:v>6</c:v>
                </c:pt>
                <c:pt idx="10">
                  <c:v>13</c:v>
                </c:pt>
                <c:pt idx="11">
                  <c:v>76</c:v>
                </c:pt>
                <c:pt idx="12">
                  <c:v>73</c:v>
                </c:pt>
                <c:pt idx="13">
                  <c:v>79</c:v>
                </c:pt>
                <c:pt idx="14">
                  <c:v>12</c:v>
                </c:pt>
                <c:pt idx="15">
                  <c:v>25</c:v>
                </c:pt>
                <c:pt idx="16">
                  <c:v>391</c:v>
                </c:pt>
                <c:pt idx="17">
                  <c:v>553</c:v>
                </c:pt>
                <c:pt idx="18">
                  <c:v>392</c:v>
                </c:pt>
                <c:pt idx="19">
                  <c:v>228</c:v>
                </c:pt>
                <c:pt idx="20">
                  <c:v>268</c:v>
                </c:pt>
                <c:pt idx="21">
                  <c:v>212</c:v>
                </c:pt>
                <c:pt idx="22">
                  <c:v>246</c:v>
                </c:pt>
                <c:pt idx="23">
                  <c:v>280</c:v>
                </c:pt>
                <c:pt idx="24">
                  <c:v>194</c:v>
                </c:pt>
                <c:pt idx="25">
                  <c:v>159</c:v>
                </c:pt>
                <c:pt idx="26">
                  <c:v>177</c:v>
                </c:pt>
                <c:pt idx="27">
                  <c:v>158</c:v>
                </c:pt>
                <c:pt idx="28">
                  <c:v>144</c:v>
                </c:pt>
                <c:pt idx="29">
                  <c:v>122</c:v>
                </c:pt>
                <c:pt idx="30">
                  <c:v>37</c:v>
                </c:pt>
              </c:numCache>
            </c:numRef>
          </c:val>
          <c:smooth val="0"/>
          <c:extLst>
            <c:ext xmlns:c16="http://schemas.microsoft.com/office/drawing/2014/chart" uri="{C3380CC4-5D6E-409C-BE32-E72D297353CC}">
              <c16:uniqueId val="{00000000-E5EF-4EE2-925C-BA72D698CFF5}"/>
            </c:ext>
          </c:extLst>
        </c:ser>
        <c:dLbls>
          <c:showLegendKey val="0"/>
          <c:showVal val="0"/>
          <c:showCatName val="0"/>
          <c:showSerName val="0"/>
          <c:showPercent val="0"/>
          <c:showBubbleSize val="0"/>
        </c:dLbls>
        <c:smooth val="0"/>
        <c:axId val="298495896"/>
        <c:axId val="298497208"/>
      </c:lineChart>
      <c:dateAx>
        <c:axId val="29849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7208"/>
        <c:crosses val="autoZero"/>
        <c:auto val="1"/>
        <c:lblOffset val="100"/>
        <c:baseTimeUnit val="days"/>
      </c:dateAx>
      <c:valAx>
        <c:axId val="29849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0</c:v>
                </c:pt>
                <c:pt idx="1">
                  <c:v>1</c:v>
                </c:pt>
                <c:pt idx="2">
                  <c:v>0</c:v>
                </c:pt>
                <c:pt idx="3">
                  <c:v>1</c:v>
                </c:pt>
                <c:pt idx="4">
                  <c:v>1</c:v>
                </c:pt>
                <c:pt idx="5">
                  <c:v>5</c:v>
                </c:pt>
                <c:pt idx="6">
                  <c:v>1</c:v>
                </c:pt>
                <c:pt idx="7">
                  <c:v>1</c:v>
                </c:pt>
                <c:pt idx="8">
                  <c:v>0</c:v>
                </c:pt>
                <c:pt idx="9">
                  <c:v>4</c:v>
                </c:pt>
                <c:pt idx="10">
                  <c:v>2</c:v>
                </c:pt>
                <c:pt idx="11">
                  <c:v>2</c:v>
                </c:pt>
                <c:pt idx="12">
                  <c:v>1</c:v>
                </c:pt>
                <c:pt idx="13">
                  <c:v>1</c:v>
                </c:pt>
                <c:pt idx="14">
                  <c:v>1</c:v>
                </c:pt>
                <c:pt idx="15">
                  <c:v>3</c:v>
                </c:pt>
                <c:pt idx="16">
                  <c:v>4</c:v>
                </c:pt>
                <c:pt idx="17">
                  <c:v>4</c:v>
                </c:pt>
                <c:pt idx="18">
                  <c:v>4</c:v>
                </c:pt>
                <c:pt idx="19">
                  <c:v>6</c:v>
                </c:pt>
                <c:pt idx="20">
                  <c:v>4</c:v>
                </c:pt>
                <c:pt idx="21">
                  <c:v>3</c:v>
                </c:pt>
                <c:pt idx="22">
                  <c:v>10</c:v>
                </c:pt>
                <c:pt idx="23">
                  <c:v>6</c:v>
                </c:pt>
                <c:pt idx="24">
                  <c:v>4</c:v>
                </c:pt>
                <c:pt idx="25">
                  <c:v>1</c:v>
                </c:pt>
                <c:pt idx="26">
                  <c:v>3</c:v>
                </c:pt>
                <c:pt idx="27">
                  <c:v>5</c:v>
                </c:pt>
                <c:pt idx="28">
                  <c:v>10</c:v>
                </c:pt>
                <c:pt idx="29">
                  <c:v>0</c:v>
                </c:pt>
                <c:pt idx="30">
                  <c:v>0</c:v>
                </c:pt>
              </c:numCache>
            </c:numRef>
          </c:val>
          <c:smooth val="0"/>
          <c:extLst>
            <c:ext xmlns:c16="http://schemas.microsoft.com/office/drawing/2014/chart" uri="{C3380CC4-5D6E-409C-BE32-E72D297353CC}">
              <c16:uniqueId val="{00000000-3C09-4422-916B-0F64A668507B}"/>
            </c:ext>
          </c:extLst>
        </c:ser>
        <c:dLbls>
          <c:showLegendKey val="0"/>
          <c:showVal val="0"/>
          <c:showCatName val="0"/>
          <c:showSerName val="0"/>
          <c:showPercent val="0"/>
          <c:showBubbleSize val="0"/>
        </c:dLbls>
        <c:smooth val="0"/>
        <c:axId val="357958528"/>
        <c:axId val="357962136"/>
      </c:lineChart>
      <c:dateAx>
        <c:axId val="35795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62136"/>
        <c:crosses val="autoZero"/>
        <c:auto val="1"/>
        <c:lblOffset val="100"/>
        <c:baseTimeUnit val="days"/>
      </c:dateAx>
      <c:valAx>
        <c:axId val="35796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5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14</c:v>
                </c:pt>
                <c:pt idx="2">
                  <c:v>11</c:v>
                </c:pt>
                <c:pt idx="3">
                  <c:v>8</c:v>
                </c:pt>
                <c:pt idx="4">
                  <c:v>15</c:v>
                </c:pt>
                <c:pt idx="5">
                  <c:v>11</c:v>
                </c:pt>
                <c:pt idx="6">
                  <c:v>15</c:v>
                </c:pt>
              </c:numCache>
            </c:numRef>
          </c:val>
          <c:extLst>
            <c:ext xmlns:c16="http://schemas.microsoft.com/office/drawing/2014/chart" uri="{C3380CC4-5D6E-409C-BE32-E72D297353CC}">
              <c16:uniqueId val="{00000000-4225-4AAB-93AA-228CFA9D0E4C}"/>
            </c:ext>
          </c:extLst>
        </c:ser>
        <c:dLbls>
          <c:showLegendKey val="0"/>
          <c:showVal val="0"/>
          <c:showCatName val="0"/>
          <c:showSerName val="0"/>
          <c:showPercent val="0"/>
          <c:showBubbleSize val="0"/>
        </c:dLbls>
        <c:gapWidth val="219"/>
        <c:overlap val="-27"/>
        <c:axId val="357965744"/>
        <c:axId val="357966072"/>
      </c:barChart>
      <c:catAx>
        <c:axId val="35796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66072"/>
        <c:crosses val="autoZero"/>
        <c:auto val="1"/>
        <c:lblAlgn val="ctr"/>
        <c:lblOffset val="100"/>
        <c:noMultiLvlLbl val="0"/>
      </c:catAx>
      <c:valAx>
        <c:axId val="35796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6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1.9944324666437001</c:v>
                </c:pt>
                <c:pt idx="1">
                  <c:v>4.8991206178829998</c:v>
                </c:pt>
                <c:pt idx="2">
                  <c:v>2.7832988968313002</c:v>
                </c:pt>
                <c:pt idx="3">
                  <c:v>1.6960522998234999</c:v>
                </c:pt>
                <c:pt idx="4">
                  <c:v>2.6361224171258999</c:v>
                </c:pt>
                <c:pt idx="5">
                  <c:v>2.0704469323133998</c:v>
                </c:pt>
                <c:pt idx="6">
                  <c:v>1.9791328987021</c:v>
                </c:pt>
              </c:numCache>
            </c:numRef>
          </c:val>
          <c:extLst>
            <c:ext xmlns:c16="http://schemas.microsoft.com/office/drawing/2014/chart" uri="{C3380CC4-5D6E-409C-BE32-E72D297353CC}">
              <c16:uniqueId val="{00000000-BC0D-4A80-974C-147E46CA1CDB}"/>
            </c:ext>
          </c:extLst>
        </c:ser>
        <c:dLbls>
          <c:showLegendKey val="0"/>
          <c:showVal val="0"/>
          <c:showCatName val="0"/>
          <c:showSerName val="0"/>
          <c:showPercent val="0"/>
          <c:showBubbleSize val="0"/>
        </c:dLbls>
        <c:gapWidth val="219"/>
        <c:overlap val="-27"/>
        <c:axId val="362922848"/>
        <c:axId val="362924816"/>
      </c:barChart>
      <c:catAx>
        <c:axId val="36292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4816"/>
        <c:crosses val="autoZero"/>
        <c:auto val="1"/>
        <c:lblAlgn val="ctr"/>
        <c:lblOffset val="100"/>
        <c:noMultiLvlLbl val="0"/>
      </c:catAx>
      <c:valAx>
        <c:axId val="36292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Autodeterminación y Libertad</c:v>
                </c:pt>
              </c:strCache>
            </c:strRef>
          </c:cat>
          <c:val>
            <c:numRef>
              <c:f>Sheet1!$B$2</c:f>
              <c:numCache>
                <c:formatCode>General</c:formatCode>
                <c:ptCount val="1"/>
                <c:pt idx="0">
                  <c:v>1</c:v>
                </c:pt>
              </c:numCache>
            </c:numRef>
          </c:val>
          <c:extLst>
            <c:ext xmlns:c16="http://schemas.microsoft.com/office/drawing/2014/chart" uri="{C3380CC4-5D6E-409C-BE32-E72D297353CC}">
              <c16:uniqueId val="{00000000-8F5F-472A-B178-8F4C12511DA0}"/>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Autodeterminación y Libertad</c:v>
                </c:pt>
              </c:strCache>
            </c:strRef>
          </c:cat>
          <c:val>
            <c:numRef>
              <c:f>Sheet1!$C$2</c:f>
              <c:numCache>
                <c:formatCode>General</c:formatCode>
                <c:ptCount val="1"/>
                <c:pt idx="0">
                  <c:v>8</c:v>
                </c:pt>
              </c:numCache>
            </c:numRef>
          </c:val>
          <c:extLst>
            <c:ext xmlns:c16="http://schemas.microsoft.com/office/drawing/2014/chart" uri="{C3380CC4-5D6E-409C-BE32-E72D297353CC}">
              <c16:uniqueId val="{00000001-8F5F-472A-B178-8F4C12511DA0}"/>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Autodeterminación y Libertad</c:v>
                </c:pt>
              </c:strCache>
            </c:strRef>
          </c:cat>
          <c:val>
            <c:numRef>
              <c:f>Sheet1!$D$2</c:f>
              <c:numCache>
                <c:formatCode>General</c:formatCode>
                <c:ptCount val="1"/>
                <c:pt idx="0">
                  <c:v>2</c:v>
                </c:pt>
              </c:numCache>
            </c:numRef>
          </c:val>
          <c:extLst>
            <c:ext xmlns:c16="http://schemas.microsoft.com/office/drawing/2014/chart" uri="{C3380CC4-5D6E-409C-BE32-E72D297353CC}">
              <c16:uniqueId val="{00000002-8F5F-472A-B178-8F4C12511DA0}"/>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Autodeterminación y Libertad</c:v>
                </c:pt>
              </c:strCache>
            </c:strRef>
          </c:cat>
          <c:val>
            <c:numRef>
              <c:f>Sheet1!$E$2</c:f>
              <c:numCache>
                <c:formatCode>General</c:formatCode>
                <c:ptCount val="1"/>
                <c:pt idx="0">
                  <c:v>59</c:v>
                </c:pt>
              </c:numCache>
            </c:numRef>
          </c:val>
          <c:extLst>
            <c:ext xmlns:c16="http://schemas.microsoft.com/office/drawing/2014/chart" uri="{C3380CC4-5D6E-409C-BE32-E72D297353CC}">
              <c16:uniqueId val="{00000003-8F5F-472A-B178-8F4C12511DA0}"/>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Autodeterminación y Libertad</c:v>
                </c:pt>
              </c:strCache>
            </c:strRef>
          </c:cat>
          <c:val>
            <c:numRef>
              <c:f>Sheet1!$F$2</c:f>
              <c:numCache>
                <c:formatCode>General</c:formatCode>
                <c:ptCount val="1"/>
                <c:pt idx="0">
                  <c:v>5</c:v>
                </c:pt>
              </c:numCache>
            </c:numRef>
          </c:val>
          <c:extLst>
            <c:ext xmlns:c16="http://schemas.microsoft.com/office/drawing/2014/chart" uri="{C3380CC4-5D6E-409C-BE32-E72D297353CC}">
              <c16:uniqueId val="{00000004-8F5F-472A-B178-8F4C12511DA0}"/>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Autodeterminación y Libertad</c:v>
                </c:pt>
              </c:strCache>
            </c:strRef>
          </c:cat>
          <c:val>
            <c:numRef>
              <c:f>Sheet1!$G$2</c:f>
              <c:numCache>
                <c:formatCode>General</c:formatCode>
                <c:ptCount val="1"/>
                <c:pt idx="0">
                  <c:v>13</c:v>
                </c:pt>
              </c:numCache>
            </c:numRef>
          </c:val>
          <c:extLst>
            <c:ext xmlns:c16="http://schemas.microsoft.com/office/drawing/2014/chart" uri="{C3380CC4-5D6E-409C-BE32-E72D297353CC}">
              <c16:uniqueId val="{00000005-8F5F-472A-B178-8F4C12511DA0}"/>
            </c:ext>
          </c:extLst>
        </c:ser>
        <c:dLbls>
          <c:showLegendKey val="0"/>
          <c:showVal val="0"/>
          <c:showCatName val="0"/>
          <c:showSerName val="0"/>
          <c:showPercent val="0"/>
          <c:showBubbleSize val="0"/>
        </c:dLbls>
        <c:gapWidth val="150"/>
        <c:overlap val="100"/>
        <c:axId val="362927112"/>
        <c:axId val="362922520"/>
      </c:barChart>
      <c:catAx>
        <c:axId val="36292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2520"/>
        <c:crosses val="autoZero"/>
        <c:auto val="1"/>
        <c:lblAlgn val="ctr"/>
        <c:lblOffset val="100"/>
        <c:noMultiLvlLbl val="0"/>
      </c:catAx>
      <c:valAx>
        <c:axId val="362922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0.93289630083204</c:v>
                </c:pt>
                <c:pt idx="1">
                  <c:v>0</c:v>
                </c:pt>
                <c:pt idx="2">
                  <c:v>0</c:v>
                </c:pt>
                <c:pt idx="3">
                  <c:v>0</c:v>
                </c:pt>
                <c:pt idx="4">
                  <c:v>0</c:v>
                </c:pt>
                <c:pt idx="5">
                  <c:v>0</c:v>
                </c:pt>
                <c:pt idx="6">
                  <c:v>0</c:v>
                </c:pt>
                <c:pt idx="7">
                  <c:v>0</c:v>
                </c:pt>
                <c:pt idx="8">
                  <c:v>0</c:v>
                </c:pt>
                <c:pt idx="9">
                  <c:v>0.38540503547887001</c:v>
                </c:pt>
                <c:pt idx="10">
                  <c:v>15.306943293831999</c:v>
                </c:pt>
                <c:pt idx="11">
                  <c:v>3.4722472355292999</c:v>
                </c:pt>
                <c:pt idx="12">
                  <c:v>0.28815329755430003</c:v>
                </c:pt>
                <c:pt idx="13">
                  <c:v>1.1210964232972001</c:v>
                </c:pt>
                <c:pt idx="14">
                  <c:v>0.90047905485718005</c:v>
                </c:pt>
                <c:pt idx="15">
                  <c:v>2.1161257789143999</c:v>
                </c:pt>
                <c:pt idx="16">
                  <c:v>1.1314519324281</c:v>
                </c:pt>
                <c:pt idx="17">
                  <c:v>1.8964088895291999</c:v>
                </c:pt>
                <c:pt idx="18">
                  <c:v>0.68316344295164999</c:v>
                </c:pt>
                <c:pt idx="19">
                  <c:v>2.5681662644526999</c:v>
                </c:pt>
                <c:pt idx="20">
                  <c:v>3.0677070201347001</c:v>
                </c:pt>
                <c:pt idx="21">
                  <c:v>1.5689523296982</c:v>
                </c:pt>
                <c:pt idx="22">
                  <c:v>4.1533695926233003</c:v>
                </c:pt>
                <c:pt idx="23">
                  <c:v>2.6528112956093</c:v>
                </c:pt>
              </c:numCache>
            </c:numRef>
          </c:val>
          <c:smooth val="0"/>
          <c:extLst>
            <c:ext xmlns:c16="http://schemas.microsoft.com/office/drawing/2014/chart" uri="{C3380CC4-5D6E-409C-BE32-E72D297353CC}">
              <c16:uniqueId val="{00000000-BF2D-433E-93CA-9EC6CEE61BA1}"/>
            </c:ext>
          </c:extLst>
        </c:ser>
        <c:dLbls>
          <c:showLegendKey val="0"/>
          <c:showVal val="0"/>
          <c:showCatName val="0"/>
          <c:showSerName val="0"/>
          <c:showPercent val="0"/>
          <c:showBubbleSize val="0"/>
        </c:dLbls>
        <c:smooth val="0"/>
        <c:axId val="362921864"/>
        <c:axId val="362917928"/>
      </c:lineChart>
      <c:catAx>
        <c:axId val="36292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17928"/>
        <c:crosses val="autoZero"/>
        <c:auto val="1"/>
        <c:lblAlgn val="ctr"/>
        <c:lblOffset val="100"/>
        <c:noMultiLvlLbl val="0"/>
      </c:catAx>
      <c:valAx>
        <c:axId val="36291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1</c:v>
                </c:pt>
                <c:pt idx="10">
                  <c:v>3</c:v>
                </c:pt>
                <c:pt idx="11">
                  <c:v>2</c:v>
                </c:pt>
                <c:pt idx="12">
                  <c:v>3</c:v>
                </c:pt>
                <c:pt idx="13">
                  <c:v>4</c:v>
                </c:pt>
                <c:pt idx="14">
                  <c:v>2</c:v>
                </c:pt>
                <c:pt idx="15">
                  <c:v>2</c:v>
                </c:pt>
                <c:pt idx="16">
                  <c:v>8</c:v>
                </c:pt>
                <c:pt idx="17">
                  <c:v>4</c:v>
                </c:pt>
                <c:pt idx="18">
                  <c:v>3</c:v>
                </c:pt>
                <c:pt idx="19">
                  <c:v>8</c:v>
                </c:pt>
                <c:pt idx="20">
                  <c:v>16</c:v>
                </c:pt>
                <c:pt idx="21">
                  <c:v>17</c:v>
                </c:pt>
                <c:pt idx="22">
                  <c:v>10</c:v>
                </c:pt>
                <c:pt idx="23">
                  <c:v>4</c:v>
                </c:pt>
              </c:numCache>
            </c:numRef>
          </c:val>
          <c:smooth val="0"/>
          <c:extLst>
            <c:ext xmlns:c16="http://schemas.microsoft.com/office/drawing/2014/chart" uri="{C3380CC4-5D6E-409C-BE32-E72D297353CC}">
              <c16:uniqueId val="{00000000-DB95-4C10-A83A-36BE5A9D52D7}"/>
            </c:ext>
          </c:extLst>
        </c:ser>
        <c:dLbls>
          <c:showLegendKey val="0"/>
          <c:showVal val="0"/>
          <c:showCatName val="0"/>
          <c:showSerName val="0"/>
          <c:showPercent val="0"/>
          <c:showBubbleSize val="0"/>
        </c:dLbls>
        <c:smooth val="0"/>
        <c:axId val="362929736"/>
        <c:axId val="362930392"/>
      </c:lineChart>
      <c:catAx>
        <c:axId val="36292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30392"/>
        <c:crosses val="autoZero"/>
        <c:auto val="1"/>
        <c:lblAlgn val="ctr"/>
        <c:lblOffset val="100"/>
        <c:noMultiLvlLbl val="0"/>
      </c:catAx>
      <c:valAx>
        <c:axId val="36293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1.7428609487633999</c:v>
                </c:pt>
                <c:pt idx="1">
                  <c:v>2.4421063072989999</c:v>
                </c:pt>
                <c:pt idx="2">
                  <c:v>3.2236978527505</c:v>
                </c:pt>
                <c:pt idx="3">
                  <c:v>0</c:v>
                </c:pt>
                <c:pt idx="4">
                  <c:v>1.1407844667989999</c:v>
                </c:pt>
                <c:pt idx="5">
                  <c:v>0</c:v>
                </c:pt>
                <c:pt idx="6">
                  <c:v>0.11252153732550001</c:v>
                </c:pt>
              </c:numCache>
            </c:numRef>
          </c:val>
          <c:extLst>
            <c:ext xmlns:c16="http://schemas.microsoft.com/office/drawing/2014/chart" uri="{C3380CC4-5D6E-409C-BE32-E72D297353CC}">
              <c16:uniqueId val="{00000000-01CA-4093-9FDD-CFEBDFBC5516}"/>
            </c:ext>
          </c:extLst>
        </c:ser>
        <c:dLbls>
          <c:showLegendKey val="0"/>
          <c:showVal val="0"/>
          <c:showCatName val="0"/>
          <c:showSerName val="0"/>
          <c:showPercent val="0"/>
          <c:showBubbleSize val="0"/>
        </c:dLbls>
        <c:gapWidth val="219"/>
        <c:overlap val="-27"/>
        <c:axId val="362935312"/>
        <c:axId val="362935640"/>
      </c:barChart>
      <c:catAx>
        <c:axId val="36293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35640"/>
        <c:crosses val="autoZero"/>
        <c:auto val="1"/>
        <c:lblAlgn val="ctr"/>
        <c:lblOffset val="100"/>
        <c:noMultiLvlLbl val="0"/>
      </c:catAx>
      <c:valAx>
        <c:axId val="36293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3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Autodeterminación y Libertad</c:v>
                </c:pt>
              </c:strCache>
            </c:strRef>
          </c:cat>
          <c:val>
            <c:numRef>
              <c:f>Sheet1!$B$2</c:f>
              <c:numCache>
                <c:formatCode>General</c:formatCode>
                <c:ptCount val="1"/>
                <c:pt idx="0">
                  <c:v>42966</c:v>
                </c:pt>
              </c:numCache>
            </c:numRef>
          </c:val>
          <c:extLst>
            <c:ext xmlns:c16="http://schemas.microsoft.com/office/drawing/2014/chart" uri="{C3380CC4-5D6E-409C-BE32-E72D297353CC}">
              <c16:uniqueId val="{00000000-88CB-4BDB-92E9-C861662482C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Autodeterminación y Libertad</c:v>
                </c:pt>
              </c:strCache>
            </c:strRef>
          </c:cat>
          <c:val>
            <c:numRef>
              <c:f>Sheet1!$C$2</c:f>
              <c:numCache>
                <c:formatCode>General</c:formatCode>
                <c:ptCount val="1"/>
                <c:pt idx="0">
                  <c:v>2683</c:v>
                </c:pt>
              </c:numCache>
            </c:numRef>
          </c:val>
          <c:extLst>
            <c:ext xmlns:c16="http://schemas.microsoft.com/office/drawing/2014/chart" uri="{C3380CC4-5D6E-409C-BE32-E72D297353CC}">
              <c16:uniqueId val="{00000001-88CB-4BDB-92E9-C861662482C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Autodeterminación y Libertad</c:v>
                </c:pt>
              </c:strCache>
            </c:strRef>
          </c:cat>
          <c:val>
            <c:numRef>
              <c:f>Sheet1!$D$2</c:f>
              <c:numCache>
                <c:formatCode>General</c:formatCode>
                <c:ptCount val="1"/>
                <c:pt idx="0">
                  <c:v>634</c:v>
                </c:pt>
              </c:numCache>
            </c:numRef>
          </c:val>
          <c:extLst>
            <c:ext xmlns:c16="http://schemas.microsoft.com/office/drawing/2014/chart" uri="{C3380CC4-5D6E-409C-BE32-E72D297353CC}">
              <c16:uniqueId val="{00000002-88CB-4BDB-92E9-C861662482C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Autodeterminación y Libertad</c:v>
                </c:pt>
              </c:strCache>
            </c:strRef>
          </c:cat>
          <c:val>
            <c:numRef>
              <c:f>Sheet1!$E$2</c:f>
              <c:numCache>
                <c:formatCode>General</c:formatCode>
                <c:ptCount val="1"/>
                <c:pt idx="0">
                  <c:v>180</c:v>
                </c:pt>
              </c:numCache>
            </c:numRef>
          </c:val>
          <c:extLst>
            <c:ext xmlns:c16="http://schemas.microsoft.com/office/drawing/2014/chart" uri="{C3380CC4-5D6E-409C-BE32-E72D297353CC}">
              <c16:uniqueId val="{00000003-88CB-4BDB-92E9-C861662482C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Autodeterminación y Libertad</c:v>
                </c:pt>
              </c:strCache>
            </c:strRef>
          </c:cat>
          <c:val>
            <c:numRef>
              <c:f>Sheet1!$F$2</c:f>
              <c:numCache>
                <c:formatCode>General</c:formatCode>
                <c:ptCount val="1"/>
                <c:pt idx="0">
                  <c:v>595</c:v>
                </c:pt>
              </c:numCache>
            </c:numRef>
          </c:val>
          <c:extLst>
            <c:ext xmlns:c16="http://schemas.microsoft.com/office/drawing/2014/chart" uri="{C3380CC4-5D6E-409C-BE32-E72D297353CC}">
              <c16:uniqueId val="{00000004-88CB-4BDB-92E9-C861662482C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Autodeterminación y Libertad</c:v>
                </c:pt>
              </c:strCache>
            </c:strRef>
          </c:cat>
          <c:val>
            <c:numRef>
              <c:f>Sheet1!$G$2</c:f>
              <c:numCache>
                <c:formatCode>General</c:formatCode>
                <c:ptCount val="1"/>
                <c:pt idx="0">
                  <c:v>3140</c:v>
                </c:pt>
              </c:numCache>
            </c:numRef>
          </c:val>
          <c:extLst>
            <c:ext xmlns:c16="http://schemas.microsoft.com/office/drawing/2014/chart" uri="{C3380CC4-5D6E-409C-BE32-E72D297353CC}">
              <c16:uniqueId val="{00000005-88CB-4BDB-92E9-C861662482C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Autodeterminación y Libertad</c:v>
                </c:pt>
              </c:strCache>
            </c:strRef>
          </c:cat>
          <c:val>
            <c:numRef>
              <c:f>Sheet1!$H$2</c:f>
              <c:numCache>
                <c:formatCode>General</c:formatCode>
                <c:ptCount val="1"/>
                <c:pt idx="0">
                  <c:v>4737</c:v>
                </c:pt>
              </c:numCache>
            </c:numRef>
          </c:val>
          <c:extLst>
            <c:ext xmlns:c16="http://schemas.microsoft.com/office/drawing/2014/chart" uri="{C3380CC4-5D6E-409C-BE32-E72D297353CC}">
              <c16:uniqueId val="{00000006-88CB-4BDB-92E9-C861662482C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Autodeterminación y Libertad</c:v>
                </c:pt>
              </c:strCache>
            </c:strRef>
          </c:cat>
          <c:val>
            <c:numRef>
              <c:f>Sheet1!$I$2</c:f>
              <c:numCache>
                <c:formatCode>General</c:formatCode>
                <c:ptCount val="1"/>
                <c:pt idx="0">
                  <c:v>9669</c:v>
                </c:pt>
              </c:numCache>
            </c:numRef>
          </c:val>
          <c:extLst>
            <c:ext xmlns:c16="http://schemas.microsoft.com/office/drawing/2014/chart" uri="{C3380CC4-5D6E-409C-BE32-E72D297353CC}">
              <c16:uniqueId val="{00000007-88CB-4BDB-92E9-C861662482C9}"/>
            </c:ext>
          </c:extLst>
        </c:ser>
        <c:dLbls>
          <c:showLegendKey val="0"/>
          <c:showVal val="0"/>
          <c:showCatName val="0"/>
          <c:showSerName val="0"/>
          <c:showPercent val="0"/>
          <c:showBubbleSize val="0"/>
        </c:dLbls>
        <c:gapWidth val="150"/>
        <c:overlap val="100"/>
        <c:axId val="362928752"/>
        <c:axId val="362938264"/>
      </c:barChart>
      <c:catAx>
        <c:axId val="36292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38264"/>
        <c:crosses val="autoZero"/>
        <c:auto val="1"/>
        <c:lblAlgn val="ctr"/>
        <c:lblOffset val="100"/>
        <c:noMultiLvlLbl val="0"/>
      </c:catAx>
      <c:valAx>
        <c:axId val="362938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0</c:v>
                </c:pt>
                <c:pt idx="2">
                  <c:v>0</c:v>
                </c:pt>
                <c:pt idx="3">
                  <c:v>0</c:v>
                </c:pt>
                <c:pt idx="4">
                  <c:v>4</c:v>
                </c:pt>
              </c:numCache>
            </c:numRef>
          </c:val>
          <c:extLst>
            <c:ext xmlns:c16="http://schemas.microsoft.com/office/drawing/2014/chart" uri="{C3380CC4-5D6E-409C-BE32-E72D297353CC}">
              <c16:uniqueId val="{00000000-8A9D-45CD-9416-378C7CC64235}"/>
            </c:ext>
          </c:extLst>
        </c:ser>
        <c:dLbls>
          <c:showLegendKey val="0"/>
          <c:showVal val="0"/>
          <c:showCatName val="0"/>
          <c:showSerName val="0"/>
          <c:showPercent val="0"/>
          <c:showBubbleSize val="0"/>
        </c:dLbls>
        <c:gapWidth val="219"/>
        <c:overlap val="-27"/>
        <c:axId val="396593896"/>
        <c:axId val="396593568"/>
      </c:barChart>
      <c:catAx>
        <c:axId val="39659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3568"/>
        <c:crosses val="autoZero"/>
        <c:auto val="1"/>
        <c:lblAlgn val="ctr"/>
        <c:lblOffset val="100"/>
        <c:noMultiLvlLbl val="0"/>
      </c:catAx>
      <c:valAx>
        <c:axId val="39659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5785E-4C25-4993-BD5C-E88C5A8BFD80}"/>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D2B65824-E0C3-405B-8C9C-8D9F20B71F7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01540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B862-9E39-4701-8CDE-86E47C51139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958E11E-791D-48D3-93FD-799E7F3CE897}"/>
              </a:ext>
            </a:extLst>
          </p:cNvPr>
          <p:cNvGraphicFramePr>
            <a:graphicFrameLocks noGrp="1"/>
          </p:cNvGraphicFramePr>
          <p:nvPr>
            <p:ph type="tbl" sz="quarter" idx="13"/>
            <p:extLst>
              <p:ext uri="{D42A27DB-BD31-4B8C-83A1-F6EECF244321}">
                <p14:modId xmlns:p14="http://schemas.microsoft.com/office/powerpoint/2010/main" val="254079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638995"/>
                    </a:ext>
                  </a:extLst>
                </a:gridCol>
                <a:gridCol w="740664">
                  <a:extLst>
                    <a:ext uri="{9D8B030D-6E8A-4147-A177-3AD203B41FA5}">
                      <a16:colId xmlns:a16="http://schemas.microsoft.com/office/drawing/2014/main" val="3692311867"/>
                    </a:ext>
                  </a:extLst>
                </a:gridCol>
                <a:gridCol w="740664">
                  <a:extLst>
                    <a:ext uri="{9D8B030D-6E8A-4147-A177-3AD203B41FA5}">
                      <a16:colId xmlns:a16="http://schemas.microsoft.com/office/drawing/2014/main" val="2576101417"/>
                    </a:ext>
                  </a:extLst>
                </a:gridCol>
                <a:gridCol w="740664">
                  <a:extLst>
                    <a:ext uri="{9D8B030D-6E8A-4147-A177-3AD203B41FA5}">
                      <a16:colId xmlns:a16="http://schemas.microsoft.com/office/drawing/2014/main" val="5021987"/>
                    </a:ext>
                  </a:extLst>
                </a:gridCol>
                <a:gridCol w="740664">
                  <a:extLst>
                    <a:ext uri="{9D8B030D-6E8A-4147-A177-3AD203B41FA5}">
                      <a16:colId xmlns:a16="http://schemas.microsoft.com/office/drawing/2014/main" val="3040772924"/>
                    </a:ext>
                  </a:extLst>
                </a:gridCol>
                <a:gridCol w="740664">
                  <a:extLst>
                    <a:ext uri="{9D8B030D-6E8A-4147-A177-3AD203B41FA5}">
                      <a16:colId xmlns:a16="http://schemas.microsoft.com/office/drawing/2014/main" val="863125299"/>
                    </a:ext>
                  </a:extLst>
                </a:gridCol>
                <a:gridCol w="740664">
                  <a:extLst>
                    <a:ext uri="{9D8B030D-6E8A-4147-A177-3AD203B41FA5}">
                      <a16:colId xmlns:a16="http://schemas.microsoft.com/office/drawing/2014/main" val="577306945"/>
                    </a:ext>
                  </a:extLst>
                </a:gridCol>
                <a:gridCol w="740664">
                  <a:extLst>
                    <a:ext uri="{9D8B030D-6E8A-4147-A177-3AD203B41FA5}">
                      <a16:colId xmlns:a16="http://schemas.microsoft.com/office/drawing/2014/main" val="1158079736"/>
                    </a:ext>
                  </a:extLst>
                </a:gridCol>
                <a:gridCol w="740664">
                  <a:extLst>
                    <a:ext uri="{9D8B030D-6E8A-4147-A177-3AD203B41FA5}">
                      <a16:colId xmlns:a16="http://schemas.microsoft.com/office/drawing/2014/main" val="2424235215"/>
                    </a:ext>
                  </a:extLst>
                </a:gridCol>
                <a:gridCol w="740664">
                  <a:extLst>
                    <a:ext uri="{9D8B030D-6E8A-4147-A177-3AD203B41FA5}">
                      <a16:colId xmlns:a16="http://schemas.microsoft.com/office/drawing/2014/main" val="19491201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21985068"/>
                  </a:ext>
                </a:extLst>
              </a:tr>
              <a:tr h="370840">
                <a:tc>
                  <a:txBody>
                    <a:bodyPr/>
                    <a:lstStyle/>
                    <a:p>
                      <a:r>
                        <a:rPr lang="en-US" sz="1000"/>
                        <a:t>Autodeterminación y Libertad</a:t>
                      </a:r>
                    </a:p>
                  </a:txBody>
                  <a:tcPr/>
                </a:tc>
                <a:tc>
                  <a:txBody>
                    <a:bodyPr/>
                    <a:lstStyle/>
                    <a:p>
                      <a:r>
                        <a:rPr lang="en-US" sz="1000"/>
                        <a:t>29710</a:t>
                      </a:r>
                    </a:p>
                  </a:txBody>
                  <a:tcPr/>
                </a:tc>
                <a:tc>
                  <a:txBody>
                    <a:bodyPr/>
                    <a:lstStyle/>
                    <a:p>
                      <a:r>
                        <a:rPr lang="en-US" sz="1000"/>
                        <a:t>3894</a:t>
                      </a:r>
                    </a:p>
                  </a:txBody>
                  <a:tcPr/>
                </a:tc>
                <a:tc>
                  <a:txBody>
                    <a:bodyPr/>
                    <a:lstStyle/>
                    <a:p>
                      <a:r>
                        <a:rPr lang="en-US" sz="1000"/>
                        <a:t>88</a:t>
                      </a:r>
                    </a:p>
                  </a:txBody>
                  <a:tcPr/>
                </a:tc>
                <a:tc>
                  <a:txBody>
                    <a:bodyPr/>
                    <a:lstStyle/>
                    <a:p>
                      <a:r>
                        <a:rPr lang="en-US" sz="1000"/>
                        <a:t>50198</a:t>
                      </a:r>
                    </a:p>
                  </a:txBody>
                  <a:tcPr/>
                </a:tc>
                <a:tc>
                  <a:txBody>
                    <a:bodyPr/>
                    <a:lstStyle/>
                    <a:p>
                      <a:r>
                        <a:rPr lang="en-US" sz="1000"/>
                        <a:t>4737</a:t>
                      </a:r>
                    </a:p>
                  </a:txBody>
                  <a:tcPr/>
                </a:tc>
                <a:tc>
                  <a:txBody>
                    <a:bodyPr/>
                    <a:lstStyle/>
                    <a:p>
                      <a:r>
                        <a:rPr lang="en-US" sz="1000"/>
                        <a:t>9669</a:t>
                      </a:r>
                    </a:p>
                  </a:txBody>
                  <a:tcPr/>
                </a:tc>
                <a:tc>
                  <a:txBody>
                    <a:bodyPr/>
                    <a:lstStyle/>
                    <a:p>
                      <a:r>
                        <a:rPr lang="en-US" sz="1000"/>
                        <a:t>14</a:t>
                      </a:r>
                    </a:p>
                  </a:txBody>
                  <a:tcPr/>
                </a:tc>
                <a:tc>
                  <a:txBody>
                    <a:bodyPr/>
                    <a:lstStyle/>
                    <a:p>
                      <a:r>
                        <a:rPr lang="en-US" sz="1000"/>
                        <a:t>2.6443%</a:t>
                      </a:r>
                    </a:p>
                  </a:txBody>
                  <a:tcPr/>
                </a:tc>
                <a:tc>
                  <a:txBody>
                    <a:bodyPr/>
                    <a:lstStyle/>
                    <a:p>
                      <a:r>
                        <a:rPr lang="en-US" sz="1000"/>
                        <a:t>20.0%</a:t>
                      </a:r>
                    </a:p>
                  </a:txBody>
                  <a:tcPr/>
                </a:tc>
                <a:extLst>
                  <a:ext uri="{0D108BD9-81ED-4DB2-BD59-A6C34878D82A}">
                    <a16:rowId xmlns:a16="http://schemas.microsoft.com/office/drawing/2014/main" val="3219150644"/>
                  </a:ext>
                </a:extLst>
              </a:tr>
            </a:tbl>
          </a:graphicData>
        </a:graphic>
      </p:graphicFrame>
      <p:sp>
        <p:nvSpPr>
          <p:cNvPr id="4" name="Text Placeholder 3">
            <a:extLst>
              <a:ext uri="{FF2B5EF4-FFF2-40B4-BE49-F238E27FC236}">
                <a16:creationId xmlns:a16="http://schemas.microsoft.com/office/drawing/2014/main" id="{9A52D4E5-E57D-49BC-B6B6-75373F0265DA}"/>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524934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3798D-440F-42FD-8D4F-C3F70F5E653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AD26A2E-BC76-4992-81FA-0290714256C4}"/>
              </a:ext>
            </a:extLst>
          </p:cNvPr>
          <p:cNvGraphicFramePr>
            <a:graphicFrameLocks noGrp="1"/>
          </p:cNvGraphicFramePr>
          <p:nvPr>
            <p:ph type="chart" sz="quarter" idx="13"/>
            <p:extLst>
              <p:ext uri="{D42A27DB-BD31-4B8C-83A1-F6EECF244321}">
                <p14:modId xmlns:p14="http://schemas.microsoft.com/office/powerpoint/2010/main" val="2572148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7326AA-1ACA-4333-8B4A-1FA6A6D2AC54}"/>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A1940D06-6195-4FEF-8BE2-22784E2B3F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3158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D883B-68AC-49DE-AFB9-662517D22D1D}"/>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515BC00-F41F-4401-B674-9FA04CC81C36}"/>
              </a:ext>
            </a:extLst>
          </p:cNvPr>
          <p:cNvGraphicFramePr>
            <a:graphicFrameLocks noGrp="1"/>
          </p:cNvGraphicFramePr>
          <p:nvPr>
            <p:ph type="chart" sz="quarter" idx="13"/>
            <p:extLst>
              <p:ext uri="{D42A27DB-BD31-4B8C-83A1-F6EECF244321}">
                <p14:modId xmlns:p14="http://schemas.microsoft.com/office/powerpoint/2010/main" val="996624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43308-24CC-4368-94A8-8F6BA0F14C54}"/>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E5196733-C8CE-4496-9A14-4697CA65D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1205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55C44-C25C-4546-8F9E-7C409B4F29E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67A8BFD-F471-45C0-98D4-42FA5DFA9330}"/>
              </a:ext>
            </a:extLst>
          </p:cNvPr>
          <p:cNvGraphicFramePr>
            <a:graphicFrameLocks noGrp="1"/>
          </p:cNvGraphicFramePr>
          <p:nvPr>
            <p:ph type="chart" sz="quarter" idx="13"/>
            <p:extLst>
              <p:ext uri="{D42A27DB-BD31-4B8C-83A1-F6EECF244321}">
                <p14:modId xmlns:p14="http://schemas.microsoft.com/office/powerpoint/2010/main" val="717875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D15F86-159C-40C0-B648-B3DAFBFCA29F}"/>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049BA91B-C8BA-435D-9B67-35FCB3EA3B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01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AD8A-C72D-4AEB-BA45-2E7E8152A3E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4A713FD-114E-4B50-91DB-3F9A8A6A061E}"/>
              </a:ext>
            </a:extLst>
          </p:cNvPr>
          <p:cNvGraphicFramePr>
            <a:graphicFrameLocks noGrp="1"/>
          </p:cNvGraphicFramePr>
          <p:nvPr>
            <p:ph type="chart" sz="quarter" idx="13"/>
            <p:extLst>
              <p:ext uri="{D42A27DB-BD31-4B8C-83A1-F6EECF244321}">
                <p14:modId xmlns:p14="http://schemas.microsoft.com/office/powerpoint/2010/main" val="109349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55979E-57E8-4DD2-9AB2-4317F33D825F}"/>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C4B4FD95-77C7-4936-8D17-57629F7FE1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0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5E7FC-24CF-40E2-B952-0E88F965154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75BD55F-E906-4283-B28C-CFD68BDAAE77}"/>
              </a:ext>
            </a:extLst>
          </p:cNvPr>
          <p:cNvGraphicFramePr>
            <a:graphicFrameLocks noGrp="1"/>
          </p:cNvGraphicFramePr>
          <p:nvPr>
            <p:ph type="chart" sz="quarter" idx="13"/>
            <p:extLst>
              <p:ext uri="{D42A27DB-BD31-4B8C-83A1-F6EECF244321}">
                <p14:modId xmlns:p14="http://schemas.microsoft.com/office/powerpoint/2010/main" val="1269424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CFBDAB-E83A-4E8F-AA2F-9EE4D6E0E8D5}"/>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8976C96C-7CF5-4969-B3E5-3EF9533EAD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653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A615A-79B2-439C-B00D-7AB32B827EE5}"/>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AA75BAD0-62F3-4372-A79C-FBA321C1995B}"/>
              </a:ext>
            </a:extLst>
          </p:cNvPr>
          <p:cNvGraphicFramePr>
            <a:graphicFrameLocks noGrp="1"/>
          </p:cNvGraphicFramePr>
          <p:nvPr>
            <p:ph type="tbl" sz="quarter" idx="13"/>
            <p:extLst>
              <p:ext uri="{D42A27DB-BD31-4B8C-83A1-F6EECF244321}">
                <p14:modId xmlns:p14="http://schemas.microsoft.com/office/powerpoint/2010/main" val="23454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9898428"/>
                    </a:ext>
                  </a:extLst>
                </a:gridCol>
                <a:gridCol w="658368">
                  <a:extLst>
                    <a:ext uri="{9D8B030D-6E8A-4147-A177-3AD203B41FA5}">
                      <a16:colId xmlns:a16="http://schemas.microsoft.com/office/drawing/2014/main" val="205940354"/>
                    </a:ext>
                  </a:extLst>
                </a:gridCol>
                <a:gridCol w="658368">
                  <a:extLst>
                    <a:ext uri="{9D8B030D-6E8A-4147-A177-3AD203B41FA5}">
                      <a16:colId xmlns:a16="http://schemas.microsoft.com/office/drawing/2014/main" val="62194654"/>
                    </a:ext>
                  </a:extLst>
                </a:gridCol>
                <a:gridCol w="658368">
                  <a:extLst>
                    <a:ext uri="{9D8B030D-6E8A-4147-A177-3AD203B41FA5}">
                      <a16:colId xmlns:a16="http://schemas.microsoft.com/office/drawing/2014/main" val="883667219"/>
                    </a:ext>
                  </a:extLst>
                </a:gridCol>
                <a:gridCol w="658368">
                  <a:extLst>
                    <a:ext uri="{9D8B030D-6E8A-4147-A177-3AD203B41FA5}">
                      <a16:colId xmlns:a16="http://schemas.microsoft.com/office/drawing/2014/main" val="2845958526"/>
                    </a:ext>
                  </a:extLst>
                </a:gridCol>
                <a:gridCol w="658368">
                  <a:extLst>
                    <a:ext uri="{9D8B030D-6E8A-4147-A177-3AD203B41FA5}">
                      <a16:colId xmlns:a16="http://schemas.microsoft.com/office/drawing/2014/main" val="761637136"/>
                    </a:ext>
                  </a:extLst>
                </a:gridCol>
                <a:gridCol w="658368">
                  <a:extLst>
                    <a:ext uri="{9D8B030D-6E8A-4147-A177-3AD203B41FA5}">
                      <a16:colId xmlns:a16="http://schemas.microsoft.com/office/drawing/2014/main" val="2095993245"/>
                    </a:ext>
                  </a:extLst>
                </a:gridCol>
                <a:gridCol w="658368">
                  <a:extLst>
                    <a:ext uri="{9D8B030D-6E8A-4147-A177-3AD203B41FA5}">
                      <a16:colId xmlns:a16="http://schemas.microsoft.com/office/drawing/2014/main" val="3827047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696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- 2017-10-10 10:39:51</a:t>
                      </a:r>
                      <a:r>
                        <a:rPr kumimoji="0" lang="es-ES" sz="1000" b="0" i="0" u="none" strike="noStrike" kern="1200" cap="none" spc="0" normalizeH="0" baseline="0" noProof="0">
                          <a:ln>
                            <a:noFill/>
                          </a:ln>
                          <a:solidFill>
                            <a:prstClr val="black"/>
                          </a:solidFill>
                          <a:effectLst/>
                          <a:uLnTx/>
                          <a:uFillTx/>
                          <a:latin typeface="+mn-lt"/>
                          <a:ea typeface="+mn-ea"/>
                          <a:cs typeface="+mn-cs"/>
                        </a:rPr>
                        <a:t>
Luis Zamora: “El Canal TN nos está impidiendo participar en el debate de candidatos de CABA”.
“Frente al derecho que tenemos ganado por los votos en las PASO, TN insiste antidemocráticamente  en sostener a Marcelo Bonelli como uno de los moderadores del debate a pesar de nuestro legítimo cuestionamiento mantenido en forma consecuente durante diez largos años  por una operación calumniosa que hiciera contra integrantes de Autodeterminación y Libertad y de la que nunca se retractó a pesar de que hasta la propia Justicia desmintió sus calumnias. 
Como alternativa TN se niega, censura mediante, a que  podamos referirnos a este tema en el debate”.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245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- 2017-10-09 22:00:00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51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20:00:00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3962367"/>
                  </a:ext>
                </a:extLst>
              </a:tr>
            </a:tbl>
          </a:graphicData>
        </a:graphic>
      </p:graphicFrame>
      <p:sp>
        <p:nvSpPr>
          <p:cNvPr id="4" name="Text Placeholder 3">
            <a:extLst>
              <a:ext uri="{FF2B5EF4-FFF2-40B4-BE49-F238E27FC236}">
                <a16:creationId xmlns:a16="http://schemas.microsoft.com/office/drawing/2014/main" id="{A786F0C2-FADD-45A4-A10B-FEBA51F521CE}"/>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616649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3B4F8-E67B-4B2B-BB3C-4940700AFBB0}"/>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44879309-AF82-4668-B3E2-9091C1196C64}"/>
              </a:ext>
            </a:extLst>
          </p:cNvPr>
          <p:cNvGraphicFramePr>
            <a:graphicFrameLocks noGrp="1"/>
          </p:cNvGraphicFramePr>
          <p:nvPr>
            <p:ph type="tbl" sz="quarter" idx="13"/>
            <p:extLst>
              <p:ext uri="{D42A27DB-BD31-4B8C-83A1-F6EECF244321}">
                <p14:modId xmlns:p14="http://schemas.microsoft.com/office/powerpoint/2010/main" val="1765843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57569"/>
                    </a:ext>
                  </a:extLst>
                </a:gridCol>
                <a:gridCol w="658368">
                  <a:extLst>
                    <a:ext uri="{9D8B030D-6E8A-4147-A177-3AD203B41FA5}">
                      <a16:colId xmlns:a16="http://schemas.microsoft.com/office/drawing/2014/main" val="4101168195"/>
                    </a:ext>
                  </a:extLst>
                </a:gridCol>
                <a:gridCol w="658368">
                  <a:extLst>
                    <a:ext uri="{9D8B030D-6E8A-4147-A177-3AD203B41FA5}">
                      <a16:colId xmlns:a16="http://schemas.microsoft.com/office/drawing/2014/main" val="2402057653"/>
                    </a:ext>
                  </a:extLst>
                </a:gridCol>
                <a:gridCol w="658368">
                  <a:extLst>
                    <a:ext uri="{9D8B030D-6E8A-4147-A177-3AD203B41FA5}">
                      <a16:colId xmlns:a16="http://schemas.microsoft.com/office/drawing/2014/main" val="347757726"/>
                    </a:ext>
                  </a:extLst>
                </a:gridCol>
                <a:gridCol w="658368">
                  <a:extLst>
                    <a:ext uri="{9D8B030D-6E8A-4147-A177-3AD203B41FA5}">
                      <a16:colId xmlns:a16="http://schemas.microsoft.com/office/drawing/2014/main" val="3623684283"/>
                    </a:ext>
                  </a:extLst>
                </a:gridCol>
                <a:gridCol w="658368">
                  <a:extLst>
                    <a:ext uri="{9D8B030D-6E8A-4147-A177-3AD203B41FA5}">
                      <a16:colId xmlns:a16="http://schemas.microsoft.com/office/drawing/2014/main" val="1655753630"/>
                    </a:ext>
                  </a:extLst>
                </a:gridCol>
                <a:gridCol w="658368">
                  <a:extLst>
                    <a:ext uri="{9D8B030D-6E8A-4147-A177-3AD203B41FA5}">
                      <a16:colId xmlns:a16="http://schemas.microsoft.com/office/drawing/2014/main" val="3964155040"/>
                    </a:ext>
                  </a:extLst>
                </a:gridCol>
                <a:gridCol w="658368">
                  <a:extLst>
                    <a:ext uri="{9D8B030D-6E8A-4147-A177-3AD203B41FA5}">
                      <a16:colId xmlns:a16="http://schemas.microsoft.com/office/drawing/2014/main" val="320884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326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- 2017-10-11 20:00:00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Para ajustar a los de arriba, ¡que el pueblo trabajador decida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277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- 2017-10-20 19:30:00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340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- 2017-10-04 20:03:00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347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- 2017-10-03 22:30:00</a:t>
                      </a:r>
                      <a:r>
                        <a:rPr kumimoji="0" lang="es-ES" sz="1000" b="0" i="0" u="none" strike="noStrike" kern="1200" cap="none" spc="0" normalizeH="0" baseline="0" noProof="0">
                          <a:ln>
                            <a:noFill/>
                          </a:ln>
                          <a:solidFill>
                            <a:prstClr val="black"/>
                          </a:solidFill>
                          <a:effectLst/>
                          <a:uLnTx/>
                          <a:uFillTx/>
                          <a:latin typeface="+mn-lt"/>
                          <a:ea typeface="+mn-ea"/>
                          <a:cs typeface="+mn-cs"/>
                        </a:rPr>
                        <a:t>
"Hay que terminar con el voto castigo o voto útil". 
Compartimos la entrevista a nuestro compañero Luis Zamora Ayl en el portal Sección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5080423"/>
                  </a:ext>
                </a:extLst>
              </a:tr>
            </a:tbl>
          </a:graphicData>
        </a:graphic>
      </p:graphicFrame>
      <p:sp>
        <p:nvSpPr>
          <p:cNvPr id="4" name="Text Placeholder 3">
            <a:extLst>
              <a:ext uri="{FF2B5EF4-FFF2-40B4-BE49-F238E27FC236}">
                <a16:creationId xmlns:a16="http://schemas.microsoft.com/office/drawing/2014/main" id="{B2C6204C-93F8-47DA-8C0C-09DF9D672CCD}"/>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21371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B6129-0A5F-45C9-A40A-7DE3AE905275}"/>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ACBA52FD-96EA-46EB-8C51-68EA31EDBAC5}"/>
              </a:ext>
            </a:extLst>
          </p:cNvPr>
          <p:cNvGraphicFramePr>
            <a:graphicFrameLocks noGrp="1"/>
          </p:cNvGraphicFramePr>
          <p:nvPr>
            <p:ph type="tbl" sz="quarter" idx="13"/>
            <p:extLst>
              <p:ext uri="{D42A27DB-BD31-4B8C-83A1-F6EECF244321}">
                <p14:modId xmlns:p14="http://schemas.microsoft.com/office/powerpoint/2010/main" val="2751053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7455027"/>
                    </a:ext>
                  </a:extLst>
                </a:gridCol>
                <a:gridCol w="658368">
                  <a:extLst>
                    <a:ext uri="{9D8B030D-6E8A-4147-A177-3AD203B41FA5}">
                      <a16:colId xmlns:a16="http://schemas.microsoft.com/office/drawing/2014/main" val="3128394901"/>
                    </a:ext>
                  </a:extLst>
                </a:gridCol>
                <a:gridCol w="658368">
                  <a:extLst>
                    <a:ext uri="{9D8B030D-6E8A-4147-A177-3AD203B41FA5}">
                      <a16:colId xmlns:a16="http://schemas.microsoft.com/office/drawing/2014/main" val="1223704461"/>
                    </a:ext>
                  </a:extLst>
                </a:gridCol>
                <a:gridCol w="658368">
                  <a:extLst>
                    <a:ext uri="{9D8B030D-6E8A-4147-A177-3AD203B41FA5}">
                      <a16:colId xmlns:a16="http://schemas.microsoft.com/office/drawing/2014/main" val="3003170872"/>
                    </a:ext>
                  </a:extLst>
                </a:gridCol>
                <a:gridCol w="658368">
                  <a:extLst>
                    <a:ext uri="{9D8B030D-6E8A-4147-A177-3AD203B41FA5}">
                      <a16:colId xmlns:a16="http://schemas.microsoft.com/office/drawing/2014/main" val="787290131"/>
                    </a:ext>
                  </a:extLst>
                </a:gridCol>
                <a:gridCol w="658368">
                  <a:extLst>
                    <a:ext uri="{9D8B030D-6E8A-4147-A177-3AD203B41FA5}">
                      <a16:colId xmlns:a16="http://schemas.microsoft.com/office/drawing/2014/main" val="884646098"/>
                    </a:ext>
                  </a:extLst>
                </a:gridCol>
                <a:gridCol w="658368">
                  <a:extLst>
                    <a:ext uri="{9D8B030D-6E8A-4147-A177-3AD203B41FA5}">
                      <a16:colId xmlns:a16="http://schemas.microsoft.com/office/drawing/2014/main" val="3332237834"/>
                    </a:ext>
                  </a:extLst>
                </a:gridCol>
                <a:gridCol w="658368">
                  <a:extLst>
                    <a:ext uri="{9D8B030D-6E8A-4147-A177-3AD203B41FA5}">
                      <a16:colId xmlns:a16="http://schemas.microsoft.com/office/drawing/2014/main" val="1983957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5570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- 2017-10-12 22:00:00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Marta Martinez AyL a la Legislatura
Para ajustar a los de arriba, ¡que el pueblo trabajador decida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304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- 2017-10-22 22:41:09</a:t>
                      </a:r>
                      <a:r>
                        <a:rPr kumimoji="0" lang="es-ES" sz="1000" b="0" i="0" u="none" strike="noStrike" kern="1200" cap="none" spc="0" normalizeH="0" baseline="0" noProof="0">
                          <a:ln>
                            <a:noFill/>
                          </a:ln>
                          <a:solidFill>
                            <a:prstClr val="black"/>
                          </a:solidFill>
                          <a:effectLst/>
                          <a:uLnTx/>
                          <a:uFillTx/>
                          <a:latin typeface="+mn-lt"/>
                          <a:ea typeface="+mn-ea"/>
                          <a:cs typeface="+mn-cs"/>
                        </a:rPr>
                        <a:t>
Los valiosos votos hacia AyL han alcanzado para que ingrese nuestra compañera Marta Martinez a la Legislatura de la Ciudad y así aumentar nuestro bloque. Agradecemos mucho el apoyo que nos han dado una vez más en la jornada de hoy. Próximamente sacaremos un comunicado más completo de nuestras primeras impresiones sobre los resultados en todo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05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- 2017-10-21 17:30:00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8328206"/>
                  </a:ext>
                </a:extLst>
              </a:tr>
            </a:tbl>
          </a:graphicData>
        </a:graphic>
      </p:graphicFrame>
      <p:sp>
        <p:nvSpPr>
          <p:cNvPr id="4" name="Text Placeholder 3">
            <a:extLst>
              <a:ext uri="{FF2B5EF4-FFF2-40B4-BE49-F238E27FC236}">
                <a16:creationId xmlns:a16="http://schemas.microsoft.com/office/drawing/2014/main" id="{F7A8EDC9-D6BD-42CE-A352-CE6931F423F1}"/>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810913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E07FD-2591-42D6-8D5D-7E8EEC3823FA}"/>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F0EB17DD-4187-4795-A9D6-B4041F7288DF}"/>
              </a:ext>
            </a:extLst>
          </p:cNvPr>
          <p:cNvGraphicFramePr>
            <a:graphicFrameLocks noGrp="1"/>
          </p:cNvGraphicFramePr>
          <p:nvPr>
            <p:ph type="tbl" sz="quarter" idx="13"/>
            <p:extLst>
              <p:ext uri="{D42A27DB-BD31-4B8C-83A1-F6EECF244321}">
                <p14:modId xmlns:p14="http://schemas.microsoft.com/office/powerpoint/2010/main" val="3310559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0693660"/>
                    </a:ext>
                  </a:extLst>
                </a:gridCol>
                <a:gridCol w="658368">
                  <a:extLst>
                    <a:ext uri="{9D8B030D-6E8A-4147-A177-3AD203B41FA5}">
                      <a16:colId xmlns:a16="http://schemas.microsoft.com/office/drawing/2014/main" val="371023998"/>
                    </a:ext>
                  </a:extLst>
                </a:gridCol>
                <a:gridCol w="658368">
                  <a:extLst>
                    <a:ext uri="{9D8B030D-6E8A-4147-A177-3AD203B41FA5}">
                      <a16:colId xmlns:a16="http://schemas.microsoft.com/office/drawing/2014/main" val="3149850354"/>
                    </a:ext>
                  </a:extLst>
                </a:gridCol>
                <a:gridCol w="658368">
                  <a:extLst>
                    <a:ext uri="{9D8B030D-6E8A-4147-A177-3AD203B41FA5}">
                      <a16:colId xmlns:a16="http://schemas.microsoft.com/office/drawing/2014/main" val="3290255466"/>
                    </a:ext>
                  </a:extLst>
                </a:gridCol>
                <a:gridCol w="658368">
                  <a:extLst>
                    <a:ext uri="{9D8B030D-6E8A-4147-A177-3AD203B41FA5}">
                      <a16:colId xmlns:a16="http://schemas.microsoft.com/office/drawing/2014/main" val="1467244022"/>
                    </a:ext>
                  </a:extLst>
                </a:gridCol>
                <a:gridCol w="658368">
                  <a:extLst>
                    <a:ext uri="{9D8B030D-6E8A-4147-A177-3AD203B41FA5}">
                      <a16:colId xmlns:a16="http://schemas.microsoft.com/office/drawing/2014/main" val="773647518"/>
                    </a:ext>
                  </a:extLst>
                </a:gridCol>
                <a:gridCol w="658368">
                  <a:extLst>
                    <a:ext uri="{9D8B030D-6E8A-4147-A177-3AD203B41FA5}">
                      <a16:colId xmlns:a16="http://schemas.microsoft.com/office/drawing/2014/main" val="111687699"/>
                    </a:ext>
                  </a:extLst>
                </a:gridCol>
                <a:gridCol w="658368">
                  <a:extLst>
                    <a:ext uri="{9D8B030D-6E8A-4147-A177-3AD203B41FA5}">
                      <a16:colId xmlns:a16="http://schemas.microsoft.com/office/drawing/2014/main" val="206582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467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- 2017-10-22 11:53:52</a:t>
                      </a:r>
                      <a:r>
                        <a:rPr kumimoji="0" lang="es-ES" sz="1000" b="0" i="0" u="none" strike="noStrike" kern="1200" cap="none" spc="0" normalizeH="0" baseline="0" noProof="0">
                          <a:ln>
                            <a:noFill/>
                          </a:ln>
                          <a:solidFill>
                            <a:prstClr val="black"/>
                          </a:solidFill>
                          <a:effectLst/>
                          <a:uLnTx/>
                          <a:uFillTx/>
                          <a:latin typeface="+mn-lt"/>
                          <a:ea typeface="+mn-ea"/>
                          <a:cs typeface="+mn-cs"/>
                        </a:rPr>
                        <a:t>
DECLARACIONES DE LUIS ZAMORA
CANDIDATO A DIPUTADO NACIONAL POR AUTODETERMINACIÓN Y LIBERTAD
Tras votar cerca de las 9 en una escuela de Villa Crespo, el candidato a diputado nacional por Autodeterminación y Libertad, Luis Zamora, sostuvo: “Hoy se habla de una jornada democrática con normalidad y no es así, es un día para reclamar justicia. Es dramática la situación por la desaparición forzada de Santiago Maldonado y el encubrimiento del gobierno. No hay normalidad hoy en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124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- 2017-10-21 16:30:00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435786"/>
                  </a:ext>
                </a:extLst>
              </a:tr>
            </a:tbl>
          </a:graphicData>
        </a:graphic>
      </p:graphicFrame>
      <p:sp>
        <p:nvSpPr>
          <p:cNvPr id="4" name="Text Placeholder 3">
            <a:extLst>
              <a:ext uri="{FF2B5EF4-FFF2-40B4-BE49-F238E27FC236}">
                <a16:creationId xmlns:a16="http://schemas.microsoft.com/office/drawing/2014/main" id="{0B1950D8-2E6A-4A0B-97E1-55FDB6C5856A}"/>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449672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0CD5-239E-40E5-9F50-EFFC3E57B4A1}"/>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66990814-F48B-45CA-B2FE-6A81C05DEEEA}"/>
              </a:ext>
            </a:extLst>
          </p:cNvPr>
          <p:cNvGraphicFramePr>
            <a:graphicFrameLocks noGrp="1"/>
          </p:cNvGraphicFramePr>
          <p:nvPr>
            <p:ph type="tbl" sz="quarter" idx="13"/>
            <p:extLst>
              <p:ext uri="{D42A27DB-BD31-4B8C-83A1-F6EECF244321}">
                <p14:modId xmlns:p14="http://schemas.microsoft.com/office/powerpoint/2010/main" val="764148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2268401"/>
                    </a:ext>
                  </a:extLst>
                </a:gridCol>
                <a:gridCol w="658368">
                  <a:extLst>
                    <a:ext uri="{9D8B030D-6E8A-4147-A177-3AD203B41FA5}">
                      <a16:colId xmlns:a16="http://schemas.microsoft.com/office/drawing/2014/main" val="3288660453"/>
                    </a:ext>
                  </a:extLst>
                </a:gridCol>
                <a:gridCol w="658368">
                  <a:extLst>
                    <a:ext uri="{9D8B030D-6E8A-4147-A177-3AD203B41FA5}">
                      <a16:colId xmlns:a16="http://schemas.microsoft.com/office/drawing/2014/main" val="2461863318"/>
                    </a:ext>
                  </a:extLst>
                </a:gridCol>
                <a:gridCol w="658368">
                  <a:extLst>
                    <a:ext uri="{9D8B030D-6E8A-4147-A177-3AD203B41FA5}">
                      <a16:colId xmlns:a16="http://schemas.microsoft.com/office/drawing/2014/main" val="3156173514"/>
                    </a:ext>
                  </a:extLst>
                </a:gridCol>
                <a:gridCol w="658368">
                  <a:extLst>
                    <a:ext uri="{9D8B030D-6E8A-4147-A177-3AD203B41FA5}">
                      <a16:colId xmlns:a16="http://schemas.microsoft.com/office/drawing/2014/main" val="3797324929"/>
                    </a:ext>
                  </a:extLst>
                </a:gridCol>
                <a:gridCol w="658368">
                  <a:extLst>
                    <a:ext uri="{9D8B030D-6E8A-4147-A177-3AD203B41FA5}">
                      <a16:colId xmlns:a16="http://schemas.microsoft.com/office/drawing/2014/main" val="4081938265"/>
                    </a:ext>
                  </a:extLst>
                </a:gridCol>
                <a:gridCol w="658368">
                  <a:extLst>
                    <a:ext uri="{9D8B030D-6E8A-4147-A177-3AD203B41FA5}">
                      <a16:colId xmlns:a16="http://schemas.microsoft.com/office/drawing/2014/main" val="103262201"/>
                    </a:ext>
                  </a:extLst>
                </a:gridCol>
                <a:gridCol w="658368">
                  <a:extLst>
                    <a:ext uri="{9D8B030D-6E8A-4147-A177-3AD203B41FA5}">
                      <a16:colId xmlns:a16="http://schemas.microsoft.com/office/drawing/2014/main" val="428872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038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23:40:06</a:t>
                      </a:r>
                      <a:r>
                        <a:rPr kumimoji="0" lang="es-ES" sz="1000" b="0" i="0" u="none" strike="noStrike" kern="1200" cap="none" spc="0" normalizeH="0" baseline="0" noProof="0">
                          <a:ln>
                            <a:noFill/>
                          </a:ln>
                          <a:solidFill>
                            <a:prstClr val="black"/>
                          </a:solidFill>
                          <a:effectLst/>
                          <a:uLnTx/>
                          <a:uFillTx/>
                          <a:latin typeface="+mn-lt"/>
                          <a:ea typeface="+mn-ea"/>
                          <a:cs typeface="+mn-cs"/>
                        </a:rPr>
                        <a:t>
Luis Zamora: "Nunca se construye nada bueno votando al menos malo".
#LuisZamoraAlCongreso
#QueElPuebloTrabajadorDecidaTodo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391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- 2017-10-22 23:09:14</a:t>
                      </a:r>
                      <a:r>
                        <a:rPr kumimoji="0" lang="es-ES" sz="1000" b="0" i="0" u="none" strike="noStrike" kern="1200" cap="none" spc="0" normalizeH="0" baseline="0" noProof="0">
                          <a:ln>
                            <a:noFill/>
                          </a:ln>
                          <a:solidFill>
                            <a:prstClr val="black"/>
                          </a:solidFill>
                          <a:effectLst/>
                          <a:uLnTx/>
                          <a:uFillTx/>
                          <a:latin typeface="+mn-lt"/>
                          <a:ea typeface="+mn-ea"/>
                          <a:cs typeface="+mn-cs"/>
                        </a:rPr>
                        <a:t>
Luis Zamora, Marta Martinez AyL y Fernando Vilardo Ayl  compartieron las primeras reflexiones acerca de los resultados de las elecciones y expresaron la alegría colectiva por el ingreso de Marta Martínez como legisladora de la Ciudad. #QueElPuebloDecidaTodo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391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- 2017-10-10 20:00:00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una reforma agraria para erradicar los agrotóxicos y la soja transgénica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0801661"/>
                  </a:ext>
                </a:extLst>
              </a:tr>
            </a:tbl>
          </a:graphicData>
        </a:graphic>
      </p:graphicFrame>
      <p:sp>
        <p:nvSpPr>
          <p:cNvPr id="4" name="Text Placeholder 3">
            <a:extLst>
              <a:ext uri="{FF2B5EF4-FFF2-40B4-BE49-F238E27FC236}">
                <a16:creationId xmlns:a16="http://schemas.microsoft.com/office/drawing/2014/main" id="{CB0E6B0B-BF05-4804-B870-9E641347E10C}"/>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701968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3F253-9E74-4EF0-9667-0445D9EC76B8}"/>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3CD8A65F-2349-478F-9AEC-ED363FE57F75}"/>
              </a:ext>
            </a:extLst>
          </p:cNvPr>
          <p:cNvGraphicFramePr>
            <a:graphicFrameLocks noGrp="1"/>
          </p:cNvGraphicFramePr>
          <p:nvPr>
            <p:ph type="tbl" sz="quarter" idx="13"/>
            <p:extLst>
              <p:ext uri="{D42A27DB-BD31-4B8C-83A1-F6EECF244321}">
                <p14:modId xmlns:p14="http://schemas.microsoft.com/office/powerpoint/2010/main" val="248812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8231921"/>
                    </a:ext>
                  </a:extLst>
                </a:gridCol>
                <a:gridCol w="658368">
                  <a:extLst>
                    <a:ext uri="{9D8B030D-6E8A-4147-A177-3AD203B41FA5}">
                      <a16:colId xmlns:a16="http://schemas.microsoft.com/office/drawing/2014/main" val="393818952"/>
                    </a:ext>
                  </a:extLst>
                </a:gridCol>
                <a:gridCol w="658368">
                  <a:extLst>
                    <a:ext uri="{9D8B030D-6E8A-4147-A177-3AD203B41FA5}">
                      <a16:colId xmlns:a16="http://schemas.microsoft.com/office/drawing/2014/main" val="2682783619"/>
                    </a:ext>
                  </a:extLst>
                </a:gridCol>
                <a:gridCol w="658368">
                  <a:extLst>
                    <a:ext uri="{9D8B030D-6E8A-4147-A177-3AD203B41FA5}">
                      <a16:colId xmlns:a16="http://schemas.microsoft.com/office/drawing/2014/main" val="1572591824"/>
                    </a:ext>
                  </a:extLst>
                </a:gridCol>
                <a:gridCol w="658368">
                  <a:extLst>
                    <a:ext uri="{9D8B030D-6E8A-4147-A177-3AD203B41FA5}">
                      <a16:colId xmlns:a16="http://schemas.microsoft.com/office/drawing/2014/main" val="3283435276"/>
                    </a:ext>
                  </a:extLst>
                </a:gridCol>
                <a:gridCol w="658368">
                  <a:extLst>
                    <a:ext uri="{9D8B030D-6E8A-4147-A177-3AD203B41FA5}">
                      <a16:colId xmlns:a16="http://schemas.microsoft.com/office/drawing/2014/main" val="3682889579"/>
                    </a:ext>
                  </a:extLst>
                </a:gridCol>
                <a:gridCol w="658368">
                  <a:extLst>
                    <a:ext uri="{9D8B030D-6E8A-4147-A177-3AD203B41FA5}">
                      <a16:colId xmlns:a16="http://schemas.microsoft.com/office/drawing/2014/main" val="3118672211"/>
                    </a:ext>
                  </a:extLst>
                </a:gridCol>
                <a:gridCol w="658368">
                  <a:extLst>
                    <a:ext uri="{9D8B030D-6E8A-4147-A177-3AD203B41FA5}">
                      <a16:colId xmlns:a16="http://schemas.microsoft.com/office/drawing/2014/main" val="2869362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133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19:15:17</a:t>
                      </a:r>
                      <a:r>
                        <a:rPr kumimoji="0" lang="es-ES" sz="1000" b="0" i="0" u="none" strike="noStrike" kern="1200" cap="none" spc="0" normalizeH="0" baseline="0" noProof="0">
                          <a:ln>
                            <a:noFill/>
                          </a:ln>
                          <a:solidFill>
                            <a:prstClr val="black"/>
                          </a:solidFill>
                          <a:effectLst/>
                          <a:uLnTx/>
                          <a:uFillTx/>
                          <a:latin typeface="+mn-lt"/>
                          <a:ea typeface="+mn-ea"/>
                          <a:cs typeface="+mn-cs"/>
                        </a:rPr>
                        <a:t>
Luis Zamora: "O dejamos de pagar la deuda o vamos a una crisis".
http://radiocut.fm/audiocut/luis-zamora-aylibertad-con-ertenembaum
#LuisZamoraAlCongreso
#QueElPuebloTrabajadorDecidaTodo
#NoAlPagoDeLaDeudaExterna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763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- 2017-10-16 22:00:00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088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- 2017-10-14 21:00:00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969530"/>
                  </a:ext>
                </a:extLst>
              </a:tr>
            </a:tbl>
          </a:graphicData>
        </a:graphic>
      </p:graphicFrame>
      <p:sp>
        <p:nvSpPr>
          <p:cNvPr id="4" name="Text Placeholder 3">
            <a:extLst>
              <a:ext uri="{FF2B5EF4-FFF2-40B4-BE49-F238E27FC236}">
                <a16:creationId xmlns:a16="http://schemas.microsoft.com/office/drawing/2014/main" id="{5D94F696-BD6F-45E4-A49B-9D0D062FDD7F}"/>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58689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5881-C422-4D3E-9B75-9EC3E16E2E11}"/>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CE12D097-FADB-4585-AD4F-E706465A0B87}"/>
              </a:ext>
            </a:extLst>
          </p:cNvPr>
          <p:cNvGraphicFramePr>
            <a:graphicFrameLocks noGrp="1"/>
          </p:cNvGraphicFramePr>
          <p:nvPr>
            <p:ph type="tbl" sz="quarter" idx="13"/>
            <p:extLst>
              <p:ext uri="{D42A27DB-BD31-4B8C-83A1-F6EECF244321}">
                <p14:modId xmlns:p14="http://schemas.microsoft.com/office/powerpoint/2010/main" val="1506019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7965096"/>
                    </a:ext>
                  </a:extLst>
                </a:gridCol>
                <a:gridCol w="658368">
                  <a:extLst>
                    <a:ext uri="{9D8B030D-6E8A-4147-A177-3AD203B41FA5}">
                      <a16:colId xmlns:a16="http://schemas.microsoft.com/office/drawing/2014/main" val="390595971"/>
                    </a:ext>
                  </a:extLst>
                </a:gridCol>
                <a:gridCol w="658368">
                  <a:extLst>
                    <a:ext uri="{9D8B030D-6E8A-4147-A177-3AD203B41FA5}">
                      <a16:colId xmlns:a16="http://schemas.microsoft.com/office/drawing/2014/main" val="4028186472"/>
                    </a:ext>
                  </a:extLst>
                </a:gridCol>
                <a:gridCol w="658368">
                  <a:extLst>
                    <a:ext uri="{9D8B030D-6E8A-4147-A177-3AD203B41FA5}">
                      <a16:colId xmlns:a16="http://schemas.microsoft.com/office/drawing/2014/main" val="4146799121"/>
                    </a:ext>
                  </a:extLst>
                </a:gridCol>
                <a:gridCol w="658368">
                  <a:extLst>
                    <a:ext uri="{9D8B030D-6E8A-4147-A177-3AD203B41FA5}">
                      <a16:colId xmlns:a16="http://schemas.microsoft.com/office/drawing/2014/main" val="1883471564"/>
                    </a:ext>
                  </a:extLst>
                </a:gridCol>
                <a:gridCol w="658368">
                  <a:extLst>
                    <a:ext uri="{9D8B030D-6E8A-4147-A177-3AD203B41FA5}">
                      <a16:colId xmlns:a16="http://schemas.microsoft.com/office/drawing/2014/main" val="3975240470"/>
                    </a:ext>
                  </a:extLst>
                </a:gridCol>
                <a:gridCol w="658368">
                  <a:extLst>
                    <a:ext uri="{9D8B030D-6E8A-4147-A177-3AD203B41FA5}">
                      <a16:colId xmlns:a16="http://schemas.microsoft.com/office/drawing/2014/main" val="4290642344"/>
                    </a:ext>
                  </a:extLst>
                </a:gridCol>
                <a:gridCol w="658368">
                  <a:extLst>
                    <a:ext uri="{9D8B030D-6E8A-4147-A177-3AD203B41FA5}">
                      <a16:colId xmlns:a16="http://schemas.microsoft.com/office/drawing/2014/main" val="428385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905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- 2017-10-11 22:00:00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983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- 2017-10-16 19:00:00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
#QueElPuebloTrabajadorDecidaTodo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719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- 2017-10-12 21:00:00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prohibir la megaminería a cielo abierto, que contamina el agua dulce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9456507"/>
                  </a:ext>
                </a:extLst>
              </a:tr>
            </a:tbl>
          </a:graphicData>
        </a:graphic>
      </p:graphicFrame>
      <p:sp>
        <p:nvSpPr>
          <p:cNvPr id="4" name="Text Placeholder 3">
            <a:extLst>
              <a:ext uri="{FF2B5EF4-FFF2-40B4-BE49-F238E27FC236}">
                <a16:creationId xmlns:a16="http://schemas.microsoft.com/office/drawing/2014/main" id="{02DD71C9-5136-46B8-AACC-8FF0EA35BE66}"/>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790828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A9FD-8985-45CD-B71F-6B4968BA580F}"/>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6D7862A6-578B-4721-9FA3-21321FE3F92F}"/>
              </a:ext>
            </a:extLst>
          </p:cNvPr>
          <p:cNvGraphicFramePr>
            <a:graphicFrameLocks noGrp="1"/>
          </p:cNvGraphicFramePr>
          <p:nvPr>
            <p:ph type="tbl" sz="quarter" idx="13"/>
            <p:extLst>
              <p:ext uri="{D42A27DB-BD31-4B8C-83A1-F6EECF244321}">
                <p14:modId xmlns:p14="http://schemas.microsoft.com/office/powerpoint/2010/main" val="349830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0292432"/>
                    </a:ext>
                  </a:extLst>
                </a:gridCol>
                <a:gridCol w="658368">
                  <a:extLst>
                    <a:ext uri="{9D8B030D-6E8A-4147-A177-3AD203B41FA5}">
                      <a16:colId xmlns:a16="http://schemas.microsoft.com/office/drawing/2014/main" val="271525216"/>
                    </a:ext>
                  </a:extLst>
                </a:gridCol>
                <a:gridCol w="658368">
                  <a:extLst>
                    <a:ext uri="{9D8B030D-6E8A-4147-A177-3AD203B41FA5}">
                      <a16:colId xmlns:a16="http://schemas.microsoft.com/office/drawing/2014/main" val="482125509"/>
                    </a:ext>
                  </a:extLst>
                </a:gridCol>
                <a:gridCol w="658368">
                  <a:extLst>
                    <a:ext uri="{9D8B030D-6E8A-4147-A177-3AD203B41FA5}">
                      <a16:colId xmlns:a16="http://schemas.microsoft.com/office/drawing/2014/main" val="1083748379"/>
                    </a:ext>
                  </a:extLst>
                </a:gridCol>
                <a:gridCol w="658368">
                  <a:extLst>
                    <a:ext uri="{9D8B030D-6E8A-4147-A177-3AD203B41FA5}">
                      <a16:colId xmlns:a16="http://schemas.microsoft.com/office/drawing/2014/main" val="4037566608"/>
                    </a:ext>
                  </a:extLst>
                </a:gridCol>
                <a:gridCol w="658368">
                  <a:extLst>
                    <a:ext uri="{9D8B030D-6E8A-4147-A177-3AD203B41FA5}">
                      <a16:colId xmlns:a16="http://schemas.microsoft.com/office/drawing/2014/main" val="195846636"/>
                    </a:ext>
                  </a:extLst>
                </a:gridCol>
                <a:gridCol w="658368">
                  <a:extLst>
                    <a:ext uri="{9D8B030D-6E8A-4147-A177-3AD203B41FA5}">
                      <a16:colId xmlns:a16="http://schemas.microsoft.com/office/drawing/2014/main" val="4288594274"/>
                    </a:ext>
                  </a:extLst>
                </a:gridCol>
                <a:gridCol w="658368">
                  <a:extLst>
                    <a:ext uri="{9D8B030D-6E8A-4147-A177-3AD203B41FA5}">
                      <a16:colId xmlns:a16="http://schemas.microsoft.com/office/drawing/2014/main" val="126155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035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- 2017-10-16 20:30:00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32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- 2017-10-15 20:00:00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la propiedad pública de los bancos y del manejo del comercio exterior
#PropiedadPúblicaDeLosBancos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719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21:00:00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revocatoria de mandatos para la dirigencia política que no cumple lo que promete en campaña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236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- 2017-10-07 20:00:35</a:t>
                      </a:r>
                      <a:r>
                        <a:rPr kumimoji="0" lang="es-ES" sz="1000" b="0" i="0" u="none" strike="noStrike" kern="1200" cap="none" spc="0" normalizeH="0" baseline="0" noProof="0">
                          <a:ln>
                            <a:noFill/>
                          </a:ln>
                          <a:solidFill>
                            <a:prstClr val="black"/>
                          </a:solidFill>
                          <a:effectLst/>
                          <a:uLnTx/>
                          <a:uFillTx/>
                          <a:latin typeface="+mn-lt"/>
                          <a:ea typeface="+mn-ea"/>
                          <a:cs typeface="+mn-cs"/>
                        </a:rPr>
                        <a:t>
Propiedad pública de los bancos y el comercio exterior. 
Para ajustar a los de arriba #QueElPuebloTrabajadorDecidaTodo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7496568"/>
                  </a:ext>
                </a:extLst>
              </a:tr>
            </a:tbl>
          </a:graphicData>
        </a:graphic>
      </p:graphicFrame>
      <p:sp>
        <p:nvSpPr>
          <p:cNvPr id="4" name="Text Placeholder 3">
            <a:extLst>
              <a:ext uri="{FF2B5EF4-FFF2-40B4-BE49-F238E27FC236}">
                <a16:creationId xmlns:a16="http://schemas.microsoft.com/office/drawing/2014/main" id="{391B4479-9E2D-417D-8DFB-BA1F7422CDC7}"/>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266204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CDC35-BFA5-456F-BE22-0B31484E364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9FD39D9-4DAA-4A23-86FF-A72D6FE5831D}"/>
              </a:ext>
            </a:extLst>
          </p:cNvPr>
          <p:cNvGraphicFramePr>
            <a:graphicFrameLocks noGrp="1"/>
          </p:cNvGraphicFramePr>
          <p:nvPr>
            <p:ph type="chart" sz="quarter" idx="13"/>
            <p:extLst>
              <p:ext uri="{D42A27DB-BD31-4B8C-83A1-F6EECF244321}">
                <p14:modId xmlns:p14="http://schemas.microsoft.com/office/powerpoint/2010/main" val="2141625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369139-43C0-4ABC-B947-30D49F503A73}"/>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3AEBD6F8-37A6-4ADF-B78F-84EFE81324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3969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D27B8-191A-4F34-9BEA-0E68A727393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B83133F-8C80-448A-ACD0-FA756B7942C8}"/>
              </a:ext>
            </a:extLst>
          </p:cNvPr>
          <p:cNvGraphicFramePr>
            <a:graphicFrameLocks noGrp="1"/>
          </p:cNvGraphicFramePr>
          <p:nvPr>
            <p:ph type="chart" sz="quarter" idx="13"/>
            <p:extLst>
              <p:ext uri="{D42A27DB-BD31-4B8C-83A1-F6EECF244321}">
                <p14:modId xmlns:p14="http://schemas.microsoft.com/office/powerpoint/2010/main" val="3740354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80ADCB-E0C3-43A7-8C3C-EA6553CA0F60}"/>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E9B89AB4-F9D2-4158-BAB5-27F4753B1E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141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C7AF-F37F-43ED-8324-247DC6E668A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63C18EF-BBF5-45E2-81A4-7D84463D588A}"/>
              </a:ext>
            </a:extLst>
          </p:cNvPr>
          <p:cNvGraphicFramePr>
            <a:graphicFrameLocks noGrp="1"/>
          </p:cNvGraphicFramePr>
          <p:nvPr>
            <p:ph type="chart" sz="quarter" idx="13"/>
            <p:extLst>
              <p:ext uri="{D42A27DB-BD31-4B8C-83A1-F6EECF244321}">
                <p14:modId xmlns:p14="http://schemas.microsoft.com/office/powerpoint/2010/main" val="2603585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0C2AE-6D8B-4F32-9008-4D77F1E77A97}"/>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6ACC6D48-FA2D-493F-9133-435DD8B53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75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F068-A00F-421F-A128-8E63B2D7CB9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257936E-7155-429C-85AF-6F710A037AEF}"/>
              </a:ext>
            </a:extLst>
          </p:cNvPr>
          <p:cNvGraphicFramePr>
            <a:graphicFrameLocks noGrp="1"/>
          </p:cNvGraphicFramePr>
          <p:nvPr>
            <p:ph type="chart" sz="quarter" idx="13"/>
            <p:extLst>
              <p:ext uri="{D42A27DB-BD31-4B8C-83A1-F6EECF244321}">
                <p14:modId xmlns:p14="http://schemas.microsoft.com/office/powerpoint/2010/main" val="3330919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B741D-9920-4E76-A36D-D0A788E5EB1F}"/>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78064466-0D2A-4527-8452-84FF584B5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7351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CC350-2840-4FBA-A47E-7AFE55437D09}"/>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E2F42CE-D767-4C0B-95FA-021A1CAD09D2}"/>
              </a:ext>
            </a:extLst>
          </p:cNvPr>
          <p:cNvGraphicFramePr>
            <a:graphicFrameLocks noGrp="1"/>
          </p:cNvGraphicFramePr>
          <p:nvPr>
            <p:ph type="chart" sz="quarter" idx="13"/>
            <p:extLst>
              <p:ext uri="{D42A27DB-BD31-4B8C-83A1-F6EECF244321}">
                <p14:modId xmlns:p14="http://schemas.microsoft.com/office/powerpoint/2010/main" val="95429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EC98B-1A17-4E4B-AC50-C37CBC12E77F}"/>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32F4B076-700B-4250-8803-FA39BA7826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157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DEC78-3B13-4F3F-A57D-83B075BC4CA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9D85E13C-E0B9-4888-83CF-3B02AE4CBAEB}"/>
              </a:ext>
            </a:extLst>
          </p:cNvPr>
          <p:cNvGraphicFramePr>
            <a:graphicFrameLocks noGrp="1"/>
          </p:cNvGraphicFramePr>
          <p:nvPr>
            <p:ph type="chart" sz="quarter" idx="13"/>
            <p:extLst>
              <p:ext uri="{D42A27DB-BD31-4B8C-83A1-F6EECF244321}">
                <p14:modId xmlns:p14="http://schemas.microsoft.com/office/powerpoint/2010/main" val="1397906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AB3A66-57F5-4B25-89C3-F79D0327A729}"/>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3EA5587A-DD0B-4A37-952E-25D774783F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596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3DD1C-AA8C-442E-BACE-9057E906696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F0C2CF0-7F66-44E4-B5ED-1C0E852AC3D2}"/>
              </a:ext>
            </a:extLst>
          </p:cNvPr>
          <p:cNvGraphicFramePr>
            <a:graphicFrameLocks noGrp="1"/>
          </p:cNvGraphicFramePr>
          <p:nvPr>
            <p:ph type="chart" sz="quarter" idx="13"/>
            <p:extLst>
              <p:ext uri="{D42A27DB-BD31-4B8C-83A1-F6EECF244321}">
                <p14:modId xmlns:p14="http://schemas.microsoft.com/office/powerpoint/2010/main" val="3216334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56108A-34C5-4554-92F1-1695A1551E22}"/>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6A5A0EBB-8CC4-4054-9514-E93344A01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406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FE306-6B8B-4A32-94D9-C8945B1F6DE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D6801F5-D59D-4B50-AF94-468F2E0A0B1E}"/>
              </a:ext>
            </a:extLst>
          </p:cNvPr>
          <p:cNvGraphicFramePr>
            <a:graphicFrameLocks noGrp="1"/>
          </p:cNvGraphicFramePr>
          <p:nvPr>
            <p:ph type="chart" sz="quarter" idx="13"/>
            <p:extLst>
              <p:ext uri="{D42A27DB-BD31-4B8C-83A1-F6EECF244321}">
                <p14:modId xmlns:p14="http://schemas.microsoft.com/office/powerpoint/2010/main" val="496921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D22735-D5E9-403F-8680-611FA1160680}"/>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7F5479CE-1B79-4BB0-92AC-242127678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5155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AC854-4841-4105-8B48-6E347CFE9CD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83AE3AD-9E52-4D7C-867D-87E190AD3BAE}"/>
              </a:ext>
            </a:extLst>
          </p:cNvPr>
          <p:cNvGraphicFramePr>
            <a:graphicFrameLocks noGrp="1"/>
          </p:cNvGraphicFramePr>
          <p:nvPr>
            <p:ph type="tbl" sz="quarter" idx="13"/>
            <p:extLst>
              <p:ext uri="{D42A27DB-BD31-4B8C-83A1-F6EECF244321}">
                <p14:modId xmlns:p14="http://schemas.microsoft.com/office/powerpoint/2010/main" val="15326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4532067"/>
                    </a:ext>
                  </a:extLst>
                </a:gridCol>
                <a:gridCol w="2468880">
                  <a:extLst>
                    <a:ext uri="{9D8B030D-6E8A-4147-A177-3AD203B41FA5}">
                      <a16:colId xmlns:a16="http://schemas.microsoft.com/office/drawing/2014/main" val="2887798370"/>
                    </a:ext>
                  </a:extLst>
                </a:gridCol>
                <a:gridCol w="822960">
                  <a:extLst>
                    <a:ext uri="{9D8B030D-6E8A-4147-A177-3AD203B41FA5}">
                      <a16:colId xmlns:a16="http://schemas.microsoft.com/office/drawing/2014/main" val="771271022"/>
                    </a:ext>
                  </a:extLst>
                </a:gridCol>
                <a:gridCol w="822960">
                  <a:extLst>
                    <a:ext uri="{9D8B030D-6E8A-4147-A177-3AD203B41FA5}">
                      <a16:colId xmlns:a16="http://schemas.microsoft.com/office/drawing/2014/main" val="3252234028"/>
                    </a:ext>
                  </a:extLst>
                </a:gridCol>
                <a:gridCol w="822960">
                  <a:extLst>
                    <a:ext uri="{9D8B030D-6E8A-4147-A177-3AD203B41FA5}">
                      <a16:colId xmlns:a16="http://schemas.microsoft.com/office/drawing/2014/main" val="332036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18355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Gala Monjes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79531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Di Sanzo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8385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Segretin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78805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Castro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09604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Guillermo Camara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40038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Perednik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75730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van Lacke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29778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Augusto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3743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Fabiana Laurino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3985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Sosa Montenegro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79912787"/>
                  </a:ext>
                </a:extLst>
              </a:tr>
            </a:tbl>
          </a:graphicData>
        </a:graphic>
      </p:graphicFrame>
      <p:sp>
        <p:nvSpPr>
          <p:cNvPr id="4" name="Text Placeholder 3">
            <a:extLst>
              <a:ext uri="{FF2B5EF4-FFF2-40B4-BE49-F238E27FC236}">
                <a16:creationId xmlns:a16="http://schemas.microsoft.com/office/drawing/2014/main" id="{61EFE8D2-A503-4BB3-A319-FC35F7C2F8B8}"/>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155406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668-DC8E-4BF6-B0AA-E3948D1A35A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28A3E72-EB46-4696-BD2C-DCD21D956DEE}"/>
              </a:ext>
            </a:extLst>
          </p:cNvPr>
          <p:cNvGraphicFramePr>
            <a:graphicFrameLocks noGrp="1"/>
          </p:cNvGraphicFramePr>
          <p:nvPr>
            <p:ph type="tbl" sz="quarter" idx="13"/>
            <p:extLst>
              <p:ext uri="{D42A27DB-BD31-4B8C-83A1-F6EECF244321}">
                <p14:modId xmlns:p14="http://schemas.microsoft.com/office/powerpoint/2010/main" val="295373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02746519"/>
                    </a:ext>
                  </a:extLst>
                </a:gridCol>
                <a:gridCol w="2468880">
                  <a:extLst>
                    <a:ext uri="{9D8B030D-6E8A-4147-A177-3AD203B41FA5}">
                      <a16:colId xmlns:a16="http://schemas.microsoft.com/office/drawing/2014/main" val="4154212039"/>
                    </a:ext>
                  </a:extLst>
                </a:gridCol>
                <a:gridCol w="822960">
                  <a:extLst>
                    <a:ext uri="{9D8B030D-6E8A-4147-A177-3AD203B41FA5}">
                      <a16:colId xmlns:a16="http://schemas.microsoft.com/office/drawing/2014/main" val="4091215701"/>
                    </a:ext>
                  </a:extLst>
                </a:gridCol>
                <a:gridCol w="822960">
                  <a:extLst>
                    <a:ext uri="{9D8B030D-6E8A-4147-A177-3AD203B41FA5}">
                      <a16:colId xmlns:a16="http://schemas.microsoft.com/office/drawing/2014/main" val="3812382786"/>
                    </a:ext>
                  </a:extLst>
                </a:gridCol>
                <a:gridCol w="822960">
                  <a:extLst>
                    <a:ext uri="{9D8B030D-6E8A-4147-A177-3AD203B41FA5}">
                      <a16:colId xmlns:a16="http://schemas.microsoft.com/office/drawing/2014/main" val="157756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3737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63111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 Alelita Lifich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60071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Carola Federic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9786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Gomez Jose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57290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Hornung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58624185"/>
                  </a:ext>
                </a:extLst>
              </a:tr>
            </a:tbl>
          </a:graphicData>
        </a:graphic>
      </p:graphicFrame>
      <p:sp>
        <p:nvSpPr>
          <p:cNvPr id="4" name="Text Placeholder 3">
            <a:extLst>
              <a:ext uri="{FF2B5EF4-FFF2-40B4-BE49-F238E27FC236}">
                <a16:creationId xmlns:a16="http://schemas.microsoft.com/office/drawing/2014/main" id="{832935AE-D4FE-4FAA-8924-12A77DE7B26C}"/>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28323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FB86-F515-42F0-B3DD-7BA8C2B0D4CB}"/>
              </a:ext>
            </a:extLst>
          </p:cNvPr>
          <p:cNvSpPr>
            <a:spLocks noGrp="1"/>
          </p:cNvSpPr>
          <p:nvPr>
            <p:ph type="title"/>
          </p:nvPr>
        </p:nvSpPr>
        <p:spPr/>
        <p:txBody>
          <a:bodyPr/>
          <a:lstStyle/>
          <a:p>
            <a:r>
              <a:rPr lang="en-US"/>
              <a:t>Facebook User Posts Table - 1 of 5</a:t>
            </a:r>
          </a:p>
        </p:txBody>
      </p:sp>
      <p:graphicFrame>
        <p:nvGraphicFramePr>
          <p:cNvPr id="5" name="Table Placeholder 4">
            <a:extLst>
              <a:ext uri="{FF2B5EF4-FFF2-40B4-BE49-F238E27FC236}">
                <a16:creationId xmlns:a16="http://schemas.microsoft.com/office/drawing/2014/main" id="{DEF7E478-FD38-4B68-A1D9-56088B199922}"/>
              </a:ext>
            </a:extLst>
          </p:cNvPr>
          <p:cNvGraphicFramePr>
            <a:graphicFrameLocks noGrp="1"/>
          </p:cNvGraphicFramePr>
          <p:nvPr>
            <p:ph type="tbl" sz="quarter" idx="13"/>
            <p:extLst>
              <p:ext uri="{D42A27DB-BD31-4B8C-83A1-F6EECF244321}">
                <p14:modId xmlns:p14="http://schemas.microsoft.com/office/powerpoint/2010/main" val="1559313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84362754"/>
                    </a:ext>
                  </a:extLst>
                </a:gridCol>
                <a:gridCol w="822960">
                  <a:extLst>
                    <a:ext uri="{9D8B030D-6E8A-4147-A177-3AD203B41FA5}">
                      <a16:colId xmlns:a16="http://schemas.microsoft.com/office/drawing/2014/main" val="2305288421"/>
                    </a:ext>
                  </a:extLst>
                </a:gridCol>
                <a:gridCol w="822960">
                  <a:extLst>
                    <a:ext uri="{9D8B030D-6E8A-4147-A177-3AD203B41FA5}">
                      <a16:colId xmlns:a16="http://schemas.microsoft.com/office/drawing/2014/main" val="2008479020"/>
                    </a:ext>
                  </a:extLst>
                </a:gridCol>
                <a:gridCol w="822960">
                  <a:extLst>
                    <a:ext uri="{9D8B030D-6E8A-4147-A177-3AD203B41FA5}">
                      <a16:colId xmlns:a16="http://schemas.microsoft.com/office/drawing/2014/main" val="61323883"/>
                    </a:ext>
                  </a:extLst>
                </a:gridCol>
                <a:gridCol w="822960">
                  <a:extLst>
                    <a:ext uri="{9D8B030D-6E8A-4147-A177-3AD203B41FA5}">
                      <a16:colId xmlns:a16="http://schemas.microsoft.com/office/drawing/2014/main" val="962559504"/>
                    </a:ext>
                  </a:extLst>
                </a:gridCol>
                <a:gridCol w="822960">
                  <a:extLst>
                    <a:ext uri="{9D8B030D-6E8A-4147-A177-3AD203B41FA5}">
                      <a16:colId xmlns:a16="http://schemas.microsoft.com/office/drawing/2014/main" val="2625466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85856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Francisco Quevedo - 2017-10-23 20:48:57</a:t>
                      </a:r>
                      <a:r>
                        <a:rPr kumimoji="0" lang="es-ES" sz="1000" b="0" i="0" u="none" strike="noStrike" kern="1200" cap="none" spc="0" normalizeH="0" baseline="0" noProof="0">
                          <a:ln>
                            <a:noFill/>
                          </a:ln>
                          <a:solidFill>
                            <a:prstClr val="black"/>
                          </a:solidFill>
                          <a:effectLst/>
                          <a:uLnTx/>
                          <a:uFillTx/>
                          <a:latin typeface="+mn-lt"/>
                          <a:ea typeface="+mn-ea"/>
                          <a:cs typeface="+mn-cs"/>
                        </a:rPr>
                        <a:t>
Enviada al PO
"El HECHO MALDITO DE UN PAIS BURGUÉS"
Estoy apesadumbrado y oscuro como el que más, pero me he impuesto la rígida disciplina de no sacar conclusiones afectadas por este pesimismo que me sumerge en esta profunda y lúgubre ciénaga.
De nada sirve expresar que esta clase media, este medio pelo de mierda lo hizo de nuevo. Como durante los milicos con el "deme dos" Como en el menemismo con la pizza el champán y el viaje a Miami o Disneyworld. Como con De La Rúa y el remate nacional emprolijado. Como con los Kirchner con la soja a U$s100 la ton y el tuerto, la vieja y De Vido y la Bonafini choriando a dos manos con el discurso nac&amp;pop.Todo eso es tan cierto como vano e improcedente.
¿Cual es el mecanismo por el cual a esa clase media-mierda le chupa un huevo la entrega del patrimonio nacional y una sociedad cada vez más empobrecida y miserable (en sentido amplio) El exponencial endeudamiento; el dejar que las empresas de servicios cobren lo que se les cante el culo; que lo único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157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Gustavo Alberto Reges - 2017-10-20 10:33:10</a:t>
                      </a:r>
                      <a:r>
                        <a:rPr kumimoji="0" lang="es-ES" sz="1000" b="0" i="0" u="none" strike="noStrike" kern="1200" cap="none" spc="0" normalizeH="0" baseline="0" noProof="0">
                          <a:ln>
                            <a:noFill/>
                          </a:ln>
                          <a:solidFill>
                            <a:prstClr val="black"/>
                          </a:solidFill>
                          <a:effectLst/>
                          <a:uLnTx/>
                          <a:uFillTx/>
                          <a:latin typeface="+mn-lt"/>
                          <a:ea typeface="+mn-ea"/>
                          <a:cs typeface="+mn-cs"/>
                        </a:rPr>
                        <a:t>
Con 100.000 votos entra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6725082"/>
                  </a:ext>
                </a:extLst>
              </a:tr>
            </a:tbl>
          </a:graphicData>
        </a:graphic>
      </p:graphicFrame>
      <p:sp>
        <p:nvSpPr>
          <p:cNvPr id="4" name="Text Placeholder 3">
            <a:extLst>
              <a:ext uri="{FF2B5EF4-FFF2-40B4-BE49-F238E27FC236}">
                <a16:creationId xmlns:a16="http://schemas.microsoft.com/office/drawing/2014/main" id="{841A5B2C-4F74-4B3C-A06D-D59FAAF03DA9}"/>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74477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0D6D-6982-4821-B23C-7A9BB1AB40B6}"/>
              </a:ext>
            </a:extLst>
          </p:cNvPr>
          <p:cNvSpPr>
            <a:spLocks noGrp="1"/>
          </p:cNvSpPr>
          <p:nvPr>
            <p:ph type="title"/>
          </p:nvPr>
        </p:nvSpPr>
        <p:spPr/>
        <p:txBody>
          <a:bodyPr/>
          <a:lstStyle/>
          <a:p>
            <a:r>
              <a:rPr lang="en-US"/>
              <a:t>Facebook User Posts Table - 2 of 5</a:t>
            </a:r>
          </a:p>
        </p:txBody>
      </p:sp>
      <p:graphicFrame>
        <p:nvGraphicFramePr>
          <p:cNvPr id="5" name="Table Placeholder 4">
            <a:extLst>
              <a:ext uri="{FF2B5EF4-FFF2-40B4-BE49-F238E27FC236}">
                <a16:creationId xmlns:a16="http://schemas.microsoft.com/office/drawing/2014/main" id="{176A1941-053A-421C-8FF3-9419CD3BD79F}"/>
              </a:ext>
            </a:extLst>
          </p:cNvPr>
          <p:cNvGraphicFramePr>
            <a:graphicFrameLocks noGrp="1"/>
          </p:cNvGraphicFramePr>
          <p:nvPr>
            <p:ph type="tbl" sz="quarter" idx="13"/>
            <p:extLst>
              <p:ext uri="{D42A27DB-BD31-4B8C-83A1-F6EECF244321}">
                <p14:modId xmlns:p14="http://schemas.microsoft.com/office/powerpoint/2010/main" val="341233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5177981"/>
                    </a:ext>
                  </a:extLst>
                </a:gridCol>
                <a:gridCol w="822960">
                  <a:extLst>
                    <a:ext uri="{9D8B030D-6E8A-4147-A177-3AD203B41FA5}">
                      <a16:colId xmlns:a16="http://schemas.microsoft.com/office/drawing/2014/main" val="1818426717"/>
                    </a:ext>
                  </a:extLst>
                </a:gridCol>
                <a:gridCol w="822960">
                  <a:extLst>
                    <a:ext uri="{9D8B030D-6E8A-4147-A177-3AD203B41FA5}">
                      <a16:colId xmlns:a16="http://schemas.microsoft.com/office/drawing/2014/main" val="2211891986"/>
                    </a:ext>
                  </a:extLst>
                </a:gridCol>
                <a:gridCol w="822960">
                  <a:extLst>
                    <a:ext uri="{9D8B030D-6E8A-4147-A177-3AD203B41FA5}">
                      <a16:colId xmlns:a16="http://schemas.microsoft.com/office/drawing/2014/main" val="124591611"/>
                    </a:ext>
                  </a:extLst>
                </a:gridCol>
                <a:gridCol w="822960">
                  <a:extLst>
                    <a:ext uri="{9D8B030D-6E8A-4147-A177-3AD203B41FA5}">
                      <a16:colId xmlns:a16="http://schemas.microsoft.com/office/drawing/2014/main" val="1628742457"/>
                    </a:ext>
                  </a:extLst>
                </a:gridCol>
                <a:gridCol w="822960">
                  <a:extLst>
                    <a:ext uri="{9D8B030D-6E8A-4147-A177-3AD203B41FA5}">
                      <a16:colId xmlns:a16="http://schemas.microsoft.com/office/drawing/2014/main" val="46943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2757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Leandro Cossio - 2017-10-17 21:16:28</a:t>
                      </a:r>
                      <a:r>
                        <a:rPr kumimoji="0" lang="es-ES" sz="1000" b="0" i="0" u="none" strike="noStrike" kern="1200" cap="none" spc="0" normalizeH="0" baseline="0" noProof="0">
                          <a:ln>
                            <a:noFill/>
                          </a:ln>
                          <a:solidFill>
                            <a:prstClr val="black"/>
                          </a:solidFill>
                          <a:effectLst/>
                          <a:uLnTx/>
                          <a:uFillTx/>
                          <a:latin typeface="+mn-lt"/>
                          <a:ea typeface="+mn-ea"/>
                          <a:cs typeface="+mn-cs"/>
                        </a:rPr>
                        <a:t>
La charla es una transmisión en directo? No la encuentro por ningún lado 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605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 Kike - 2017-10-15 14:22:07</a:t>
                      </a:r>
                      <a:r>
                        <a:rPr kumimoji="0" lang="es-ES" sz="1000" b="0" i="0" u="none" strike="noStrike" kern="1200" cap="none" spc="0" normalizeH="0" baseline="0" noProof="0">
                          <a:ln>
                            <a:noFill/>
                          </a:ln>
                          <a:solidFill>
                            <a:prstClr val="black"/>
                          </a:solidFill>
                          <a:effectLst/>
                          <a:uLnTx/>
                          <a:uFillTx/>
                          <a:latin typeface="+mn-lt"/>
                          <a:ea typeface="+mn-ea"/>
                          <a:cs typeface="+mn-cs"/>
                        </a:rPr>
                        <a:t>
HOY TAMBIÉN ES EL DÍA DEL TRABAJADOR RURAL. DEL PEÓN, DEL SEMIESCLAVO. PARA ELLOS, NO ES UN DÍA 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451668"/>
                  </a:ext>
                </a:extLst>
              </a:tr>
            </a:tbl>
          </a:graphicData>
        </a:graphic>
      </p:graphicFrame>
      <p:sp>
        <p:nvSpPr>
          <p:cNvPr id="4" name="Text Placeholder 3">
            <a:extLst>
              <a:ext uri="{FF2B5EF4-FFF2-40B4-BE49-F238E27FC236}">
                <a16:creationId xmlns:a16="http://schemas.microsoft.com/office/drawing/2014/main" id="{FF506ADD-4445-46FC-8201-F3E1AA72DDC6}"/>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934786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35DC7-2F56-4276-8A0D-3334A59D96D1}"/>
              </a:ext>
            </a:extLst>
          </p:cNvPr>
          <p:cNvSpPr>
            <a:spLocks noGrp="1"/>
          </p:cNvSpPr>
          <p:nvPr>
            <p:ph type="title"/>
          </p:nvPr>
        </p:nvSpPr>
        <p:spPr/>
        <p:txBody>
          <a:bodyPr/>
          <a:lstStyle/>
          <a:p>
            <a:r>
              <a:rPr lang="en-US"/>
              <a:t>Facebook User Posts Table - 3 of 5</a:t>
            </a:r>
          </a:p>
        </p:txBody>
      </p:sp>
      <p:graphicFrame>
        <p:nvGraphicFramePr>
          <p:cNvPr id="5" name="Table Placeholder 4">
            <a:extLst>
              <a:ext uri="{FF2B5EF4-FFF2-40B4-BE49-F238E27FC236}">
                <a16:creationId xmlns:a16="http://schemas.microsoft.com/office/drawing/2014/main" id="{9E4BB84D-98A4-43B9-9181-739A568A18C9}"/>
              </a:ext>
            </a:extLst>
          </p:cNvPr>
          <p:cNvGraphicFramePr>
            <a:graphicFrameLocks noGrp="1"/>
          </p:cNvGraphicFramePr>
          <p:nvPr>
            <p:ph type="tbl" sz="quarter" idx="13"/>
            <p:extLst>
              <p:ext uri="{D42A27DB-BD31-4B8C-83A1-F6EECF244321}">
                <p14:modId xmlns:p14="http://schemas.microsoft.com/office/powerpoint/2010/main" val="56515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21994922"/>
                    </a:ext>
                  </a:extLst>
                </a:gridCol>
                <a:gridCol w="822960">
                  <a:extLst>
                    <a:ext uri="{9D8B030D-6E8A-4147-A177-3AD203B41FA5}">
                      <a16:colId xmlns:a16="http://schemas.microsoft.com/office/drawing/2014/main" val="848661411"/>
                    </a:ext>
                  </a:extLst>
                </a:gridCol>
                <a:gridCol w="822960">
                  <a:extLst>
                    <a:ext uri="{9D8B030D-6E8A-4147-A177-3AD203B41FA5}">
                      <a16:colId xmlns:a16="http://schemas.microsoft.com/office/drawing/2014/main" val="918281505"/>
                    </a:ext>
                  </a:extLst>
                </a:gridCol>
                <a:gridCol w="822960">
                  <a:extLst>
                    <a:ext uri="{9D8B030D-6E8A-4147-A177-3AD203B41FA5}">
                      <a16:colId xmlns:a16="http://schemas.microsoft.com/office/drawing/2014/main" val="3682294578"/>
                    </a:ext>
                  </a:extLst>
                </a:gridCol>
                <a:gridCol w="822960">
                  <a:extLst>
                    <a:ext uri="{9D8B030D-6E8A-4147-A177-3AD203B41FA5}">
                      <a16:colId xmlns:a16="http://schemas.microsoft.com/office/drawing/2014/main" val="2539213154"/>
                    </a:ext>
                  </a:extLst>
                </a:gridCol>
                <a:gridCol w="822960">
                  <a:extLst>
                    <a:ext uri="{9D8B030D-6E8A-4147-A177-3AD203B41FA5}">
                      <a16:colId xmlns:a16="http://schemas.microsoft.com/office/drawing/2014/main" val="104202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8949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 Kike - 2017-10-15 14:21:24</a:t>
                      </a:r>
                      <a:r>
                        <a:rPr kumimoji="0" lang="es-ES" sz="1000" b="0" i="0" u="none" strike="noStrike" kern="1200" cap="none" spc="0" normalizeH="0" baseline="0" noProof="0">
                          <a:ln>
                            <a:noFill/>
                          </a:ln>
                          <a:solidFill>
                            <a:prstClr val="black"/>
                          </a:solidFill>
                          <a:effectLst/>
                          <a:uLnTx/>
                          <a:uFillTx/>
                          <a:latin typeface="+mn-lt"/>
                          <a:ea typeface="+mn-ea"/>
                          <a:cs typeface="+mn-cs"/>
                        </a:rPr>
                        <a:t>
FELIZ DÍA a las madres del pueblo argentino, aquellas cual combatientes cotidianamente enfrentan los planes reaccionarios y de ajuste, luchan contra el neoliberalismo, contra este sistema de opresión y explotación, aquellas mujeres madres que las vemos día a día en las calles luchando y bregando por construir un mundo distinto.
Dedicado a todas ellas: un poema y cuadro de las prisioneras políticas del Perú
POEMA N°10 (De la prof Elena Yparraguirre-Prisionera Polìtica del Perù)
Si el recién nacido hablara,
la joven cantara,
el hombre sufriera
o el anciano recordara,
sería a ella
a quien llamara.
Aquella que
por maravillosa
y más alta
creación organizada
de la materia,
paga aún
y por largo tiempo
todavía
la imperfección
de cargar en su vientre
a aquél o aquellos
que la tierra
hoy han de poblar.
Ella, quien
no importa
el color,
la edad,
la sangre
ni el propio pensamiento,
acude siempre
en el tormento
de su flecha
disparada al viento
pues si no lo hiciera,
su noble corazón
se le estruj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8955582"/>
                  </a:ext>
                </a:extLst>
              </a:tr>
            </a:tbl>
          </a:graphicData>
        </a:graphic>
      </p:graphicFrame>
      <p:sp>
        <p:nvSpPr>
          <p:cNvPr id="4" name="Text Placeholder 3">
            <a:extLst>
              <a:ext uri="{FF2B5EF4-FFF2-40B4-BE49-F238E27FC236}">
                <a16:creationId xmlns:a16="http://schemas.microsoft.com/office/drawing/2014/main" id="{56E65F81-EB98-427A-A498-A935224774E8}"/>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07940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997A8-F4DE-4D68-86D6-4E339374DA97}"/>
              </a:ext>
            </a:extLst>
          </p:cNvPr>
          <p:cNvSpPr>
            <a:spLocks noGrp="1"/>
          </p:cNvSpPr>
          <p:nvPr>
            <p:ph type="title"/>
          </p:nvPr>
        </p:nvSpPr>
        <p:spPr/>
        <p:txBody>
          <a:bodyPr/>
          <a:lstStyle/>
          <a:p>
            <a:r>
              <a:rPr lang="en-US"/>
              <a:t>Facebook User Posts Table - 4 of 5</a:t>
            </a:r>
          </a:p>
        </p:txBody>
      </p:sp>
      <p:graphicFrame>
        <p:nvGraphicFramePr>
          <p:cNvPr id="5" name="Table Placeholder 4">
            <a:extLst>
              <a:ext uri="{FF2B5EF4-FFF2-40B4-BE49-F238E27FC236}">
                <a16:creationId xmlns:a16="http://schemas.microsoft.com/office/drawing/2014/main" id="{2B87DA66-631F-483D-9B03-F5E199203022}"/>
              </a:ext>
            </a:extLst>
          </p:cNvPr>
          <p:cNvGraphicFramePr>
            <a:graphicFrameLocks noGrp="1"/>
          </p:cNvGraphicFramePr>
          <p:nvPr>
            <p:ph type="tbl" sz="quarter" idx="13"/>
            <p:extLst>
              <p:ext uri="{D42A27DB-BD31-4B8C-83A1-F6EECF244321}">
                <p14:modId xmlns:p14="http://schemas.microsoft.com/office/powerpoint/2010/main" val="74222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8386418"/>
                    </a:ext>
                  </a:extLst>
                </a:gridCol>
                <a:gridCol w="822960">
                  <a:extLst>
                    <a:ext uri="{9D8B030D-6E8A-4147-A177-3AD203B41FA5}">
                      <a16:colId xmlns:a16="http://schemas.microsoft.com/office/drawing/2014/main" val="949948500"/>
                    </a:ext>
                  </a:extLst>
                </a:gridCol>
                <a:gridCol w="822960">
                  <a:extLst>
                    <a:ext uri="{9D8B030D-6E8A-4147-A177-3AD203B41FA5}">
                      <a16:colId xmlns:a16="http://schemas.microsoft.com/office/drawing/2014/main" val="3535974312"/>
                    </a:ext>
                  </a:extLst>
                </a:gridCol>
                <a:gridCol w="822960">
                  <a:extLst>
                    <a:ext uri="{9D8B030D-6E8A-4147-A177-3AD203B41FA5}">
                      <a16:colId xmlns:a16="http://schemas.microsoft.com/office/drawing/2014/main" val="3806927444"/>
                    </a:ext>
                  </a:extLst>
                </a:gridCol>
                <a:gridCol w="822960">
                  <a:extLst>
                    <a:ext uri="{9D8B030D-6E8A-4147-A177-3AD203B41FA5}">
                      <a16:colId xmlns:a16="http://schemas.microsoft.com/office/drawing/2014/main" val="1119443119"/>
                    </a:ext>
                  </a:extLst>
                </a:gridCol>
                <a:gridCol w="822960">
                  <a:extLst>
                    <a:ext uri="{9D8B030D-6E8A-4147-A177-3AD203B41FA5}">
                      <a16:colId xmlns:a16="http://schemas.microsoft.com/office/drawing/2014/main" val="560783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6870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Liliana Soto - 2017-10-12 15:31:16</a:t>
                      </a:r>
                      <a:r>
                        <a:rPr kumimoji="0" lang="es-ES" sz="1000" b="0" i="0" u="none" strike="noStrike" kern="1200" cap="none" spc="0" normalizeH="0" baseline="0" noProof="0">
                          <a:ln>
                            <a:noFill/>
                          </a:ln>
                          <a:solidFill>
                            <a:prstClr val="black"/>
                          </a:solidFill>
                          <a:effectLst/>
                          <a:uLnTx/>
                          <a:uFillTx/>
                          <a:latin typeface="+mn-lt"/>
                          <a:ea typeface="+mn-ea"/>
                          <a:cs typeface="+mn-cs"/>
                        </a:rPr>
                        <a:t>
Para quienes les interese expresarse a favor de la vuelta de los trenes de PASAJEROS, acá tenemos ocasión de participar. Y si no se puede estar presente, manifestarse por wasap, como el que pongo en el comentario.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319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Cristina Montserrat - 2017-10-11 23:34:39</a:t>
                      </a:r>
                      <a:r>
                        <a:rPr kumimoji="0" lang="es-ES" sz="1000" b="0" i="0" u="none" strike="noStrike" kern="1200" cap="none" spc="0" normalizeH="0" baseline="0" noProof="0">
                          <a:ln>
                            <a:noFill/>
                          </a:ln>
                          <a:solidFill>
                            <a:prstClr val="black"/>
                          </a:solidFill>
                          <a:effectLst/>
                          <a:uLnTx/>
                          <a:uFillTx/>
                          <a:latin typeface="+mn-lt"/>
                          <a:ea typeface="+mn-ea"/>
                          <a:cs typeface="+mn-cs"/>
                        </a:rPr>
                        <a:t>
Conocí personalmente a Luis en 2005 trabajando para él en un proyecto de ley de prohibición de la minería metalífera a cielo abierto cuando yo era Cristian Hendrickse. Una excelente experiencia con una persona honesta y coherente con sus ideales. Hoy como Cristina Montserrat H. y empadronada en CABA lo voté en las PASO y lo volveré a votar el 22 a lista completa. Vamos Luis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05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Silvia Palomar - 2017-10-11 15:51:02</a:t>
                      </a:r>
                      <a:r>
                        <a:rPr kumimoji="0" lang="es-ES" sz="1000" b="0" i="0" u="none" strike="noStrike" kern="1200" cap="none" spc="0" normalizeH="0" baseline="0" noProof="0">
                          <a:ln>
                            <a:noFill/>
                          </a:ln>
                          <a:solidFill>
                            <a:prstClr val="black"/>
                          </a:solidFill>
                          <a:effectLst/>
                          <a:uLnTx/>
                          <a:uFillTx/>
                          <a:latin typeface="+mn-lt"/>
                          <a:ea typeface="+mn-ea"/>
                          <a:cs typeface="+mn-cs"/>
                        </a:rPr>
                        <a:t>
¿Por qué no van al debte?
debate?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15:52:08</a:t>
                      </a:r>
                    </a:p>
                  </a:txBody>
                  <a:tcPr/>
                </a:tc>
                <a:extLst>
                  <a:ext uri="{0D108BD9-81ED-4DB2-BD59-A6C34878D82A}">
                    <a16:rowId xmlns:a16="http://schemas.microsoft.com/office/drawing/2014/main" val="271129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 Hernan Palau - 2017-10-10 14:39:03</a:t>
                      </a:r>
                      <a:r>
                        <a:rPr kumimoji="0" lang="es-ES" sz="1000" b="0" i="0" u="none" strike="noStrike" kern="1200" cap="none" spc="0" normalizeH="0" baseline="0" noProof="0">
                          <a:ln>
                            <a:noFill/>
                          </a:ln>
                          <a:solidFill>
                            <a:prstClr val="black"/>
                          </a:solidFill>
                          <a:effectLst/>
                          <a:uLnTx/>
                          <a:uFillTx/>
                          <a:latin typeface="+mn-lt"/>
                          <a:ea typeface="+mn-ea"/>
                          <a:cs typeface="+mn-cs"/>
                        </a:rPr>
                        <a:t>
que piensan de la situacion en venezuela?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206019"/>
                  </a:ext>
                </a:extLst>
              </a:tr>
            </a:tbl>
          </a:graphicData>
        </a:graphic>
      </p:graphicFrame>
      <p:sp>
        <p:nvSpPr>
          <p:cNvPr id="4" name="Text Placeholder 3">
            <a:extLst>
              <a:ext uri="{FF2B5EF4-FFF2-40B4-BE49-F238E27FC236}">
                <a16:creationId xmlns:a16="http://schemas.microsoft.com/office/drawing/2014/main" id="{A68C7534-2A67-4C4E-A026-DF19C22DD659}"/>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044542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7F739-11DE-4F54-BD02-E1BE6D78F27E}"/>
              </a:ext>
            </a:extLst>
          </p:cNvPr>
          <p:cNvSpPr>
            <a:spLocks noGrp="1"/>
          </p:cNvSpPr>
          <p:nvPr>
            <p:ph type="title"/>
          </p:nvPr>
        </p:nvSpPr>
        <p:spPr/>
        <p:txBody>
          <a:bodyPr/>
          <a:lstStyle/>
          <a:p>
            <a:r>
              <a:rPr lang="en-US"/>
              <a:t>Facebook User Posts Table - 5 of 5</a:t>
            </a:r>
          </a:p>
        </p:txBody>
      </p:sp>
      <p:graphicFrame>
        <p:nvGraphicFramePr>
          <p:cNvPr id="5" name="Table Placeholder 4">
            <a:extLst>
              <a:ext uri="{FF2B5EF4-FFF2-40B4-BE49-F238E27FC236}">
                <a16:creationId xmlns:a16="http://schemas.microsoft.com/office/drawing/2014/main" id="{8916F14A-5929-4A2D-BB14-54CE95708343}"/>
              </a:ext>
            </a:extLst>
          </p:cNvPr>
          <p:cNvGraphicFramePr>
            <a:graphicFrameLocks noGrp="1"/>
          </p:cNvGraphicFramePr>
          <p:nvPr>
            <p:ph type="tbl" sz="quarter" idx="13"/>
            <p:extLst>
              <p:ext uri="{D42A27DB-BD31-4B8C-83A1-F6EECF244321}">
                <p14:modId xmlns:p14="http://schemas.microsoft.com/office/powerpoint/2010/main" val="3532490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3633068"/>
                    </a:ext>
                  </a:extLst>
                </a:gridCol>
                <a:gridCol w="822960">
                  <a:extLst>
                    <a:ext uri="{9D8B030D-6E8A-4147-A177-3AD203B41FA5}">
                      <a16:colId xmlns:a16="http://schemas.microsoft.com/office/drawing/2014/main" val="649747524"/>
                    </a:ext>
                  </a:extLst>
                </a:gridCol>
                <a:gridCol w="822960">
                  <a:extLst>
                    <a:ext uri="{9D8B030D-6E8A-4147-A177-3AD203B41FA5}">
                      <a16:colId xmlns:a16="http://schemas.microsoft.com/office/drawing/2014/main" val="3099207943"/>
                    </a:ext>
                  </a:extLst>
                </a:gridCol>
                <a:gridCol w="822960">
                  <a:extLst>
                    <a:ext uri="{9D8B030D-6E8A-4147-A177-3AD203B41FA5}">
                      <a16:colId xmlns:a16="http://schemas.microsoft.com/office/drawing/2014/main" val="3570951638"/>
                    </a:ext>
                  </a:extLst>
                </a:gridCol>
                <a:gridCol w="822960">
                  <a:extLst>
                    <a:ext uri="{9D8B030D-6E8A-4147-A177-3AD203B41FA5}">
                      <a16:colId xmlns:a16="http://schemas.microsoft.com/office/drawing/2014/main" val="2281026094"/>
                    </a:ext>
                  </a:extLst>
                </a:gridCol>
                <a:gridCol w="822960">
                  <a:extLst>
                    <a:ext uri="{9D8B030D-6E8A-4147-A177-3AD203B41FA5}">
                      <a16:colId xmlns:a16="http://schemas.microsoft.com/office/drawing/2014/main" val="333175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5499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Mariano Acosta - 2017-10-09 14:31:34</a:t>
                      </a:r>
                      <a:r>
                        <a:rPr kumimoji="0" lang="es-ES" sz="1000" b="0" i="0" u="none" strike="noStrike" kern="1200" cap="none" spc="0" normalizeH="0" baseline="0" noProof="0">
                          <a:ln>
                            <a:noFill/>
                          </a:ln>
                          <a:solidFill>
                            <a:prstClr val="black"/>
                          </a:solidFill>
                          <a:effectLst/>
                          <a:uLnTx/>
                          <a:uFillTx/>
                          <a:latin typeface="+mn-lt"/>
                          <a:ea typeface="+mn-ea"/>
                          <a:cs typeface="+mn-cs"/>
                        </a:rPr>
                        <a:t>
A ver si entiendo según Zamora no se puede creer en la dirigencia política pero si vamos al caso el también es parte de esa dirigencia y como legislador, diputado nunca logro nada osea más que salir a cartonear cámara a la tele el resto puro humo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378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 Castrol - 2017-10-06 22:15:43</a:t>
                      </a:r>
                      <a:r>
                        <a:rPr kumimoji="0" lang="es-ES" sz="1000" b="0" i="0" u="none" strike="noStrike" kern="1200" cap="none" spc="0" normalizeH="0" baseline="0" noProof="0">
                          <a:ln>
                            <a:noFill/>
                          </a:ln>
                          <a:solidFill>
                            <a:prstClr val="black"/>
                          </a:solidFill>
                          <a:effectLst/>
                          <a:uLnTx/>
                          <a:uFillTx/>
                          <a:latin typeface="+mn-lt"/>
                          <a:ea typeface="+mn-ea"/>
                          <a:cs typeface="+mn-cs"/>
                        </a:rPr>
                        <a:t>
Un orgullo...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992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 Castrol - 2017-10-06 22:15:43</a:t>
                      </a:r>
                      <a:r>
                        <a:rPr kumimoji="0" lang="es-ES" sz="1000" b="0" i="0" u="none" strike="noStrike" kern="1200" cap="none" spc="0" normalizeH="0" baseline="0" noProof="0">
                          <a:ln>
                            <a:noFill/>
                          </a:ln>
                          <a:solidFill>
                            <a:prstClr val="black"/>
                          </a:solidFill>
                          <a:effectLst/>
                          <a:uLnTx/>
                          <a:uFillTx/>
                          <a:latin typeface="+mn-lt"/>
                          <a:ea typeface="+mn-ea"/>
                          <a:cs typeface="+mn-cs"/>
                        </a:rPr>
                        <a:t>
Un orgullo...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994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Emmanuel David - 2017-10-04 01:44:53</a:t>
                      </a:r>
                      <a:r>
                        <a:rPr kumimoji="0" lang="es-ES" sz="1000" b="0" i="0" u="none" strike="noStrike" kern="1200" cap="none" spc="0" normalizeH="0" baseline="0" noProof="0">
                          <a:ln>
                            <a:noFill/>
                          </a:ln>
                          <a:solidFill>
                            <a:prstClr val="black"/>
                          </a:solidFill>
                          <a:effectLst/>
                          <a:uLnTx/>
                          <a:uFillTx/>
                          <a:latin typeface="+mn-lt"/>
                          <a:ea typeface="+mn-ea"/>
                          <a:cs typeface="+mn-cs"/>
                        </a:rPr>
                        <a:t>
Mi pregunta sincera es por que Zamora y AyL no se convierten en un actor que busque la Unidad de la Izquierda dispersa en el FIT, el IFS y otros frentes?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970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Liliana Soto - 2017-10-03 16:37:31</a:t>
                      </a:r>
                      <a:r>
                        <a:rPr kumimoji="0" lang="es-ES" sz="1000" b="0" i="0" u="none" strike="noStrike" kern="1200" cap="none" spc="0" normalizeH="0" baseline="0" noProof="0">
                          <a:ln>
                            <a:noFill/>
                          </a:ln>
                          <a:solidFill>
                            <a:prstClr val="black"/>
                          </a:solidFill>
                          <a:effectLst/>
                          <a:uLnTx/>
                          <a:uFillTx/>
                          <a:latin typeface="+mn-lt"/>
                          <a:ea typeface="+mn-ea"/>
                          <a:cs typeface="+mn-cs"/>
                        </a:rPr>
                        <a:t>
Les comparto el acto que con autodeterminacion estamos organizando  un par de vecinos conectados por facebook reclamando la vuelta del os trenes de PASAJEROS.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7284036"/>
                  </a:ext>
                </a:extLst>
              </a:tr>
            </a:tbl>
          </a:graphicData>
        </a:graphic>
      </p:graphicFrame>
      <p:sp>
        <p:nvSpPr>
          <p:cNvPr id="4" name="Text Placeholder 3">
            <a:extLst>
              <a:ext uri="{FF2B5EF4-FFF2-40B4-BE49-F238E27FC236}">
                <a16:creationId xmlns:a16="http://schemas.microsoft.com/office/drawing/2014/main" id="{DDAD2D08-4344-4D3A-8511-436026945B3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456211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EE497-8F0F-4B80-B509-3BEDA4448F11}"/>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4F7DF461-11BC-47C7-AFB8-0679CFD9F3C0}"/>
              </a:ext>
            </a:extLst>
          </p:cNvPr>
          <p:cNvGraphicFramePr>
            <a:graphicFrameLocks noGrp="1"/>
          </p:cNvGraphicFramePr>
          <p:nvPr>
            <p:ph type="tbl" sz="quarter" idx="13"/>
            <p:extLst>
              <p:ext uri="{D42A27DB-BD31-4B8C-83A1-F6EECF244321}">
                <p14:modId xmlns:p14="http://schemas.microsoft.com/office/powerpoint/2010/main" val="257299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85878804"/>
                    </a:ext>
                  </a:extLst>
                </a:gridCol>
                <a:gridCol w="1645920">
                  <a:extLst>
                    <a:ext uri="{9D8B030D-6E8A-4147-A177-3AD203B41FA5}">
                      <a16:colId xmlns:a16="http://schemas.microsoft.com/office/drawing/2014/main" val="1265599391"/>
                    </a:ext>
                  </a:extLst>
                </a:gridCol>
                <a:gridCol w="822960">
                  <a:extLst>
                    <a:ext uri="{9D8B030D-6E8A-4147-A177-3AD203B41FA5}">
                      <a16:colId xmlns:a16="http://schemas.microsoft.com/office/drawing/2014/main" val="2365884844"/>
                    </a:ext>
                  </a:extLst>
                </a:gridCol>
                <a:gridCol w="822960">
                  <a:extLst>
                    <a:ext uri="{9D8B030D-6E8A-4147-A177-3AD203B41FA5}">
                      <a16:colId xmlns:a16="http://schemas.microsoft.com/office/drawing/2014/main" val="1613169545"/>
                    </a:ext>
                  </a:extLst>
                </a:gridCol>
                <a:gridCol w="822960">
                  <a:extLst>
                    <a:ext uri="{9D8B030D-6E8A-4147-A177-3AD203B41FA5}">
                      <a16:colId xmlns:a16="http://schemas.microsoft.com/office/drawing/2014/main" val="375988998"/>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771365871"/>
                  </a:ext>
                </a:extLst>
              </a:tr>
              <a:tr h="370840">
                <a:tc>
                  <a:txBody>
                    <a:bodyPr/>
                    <a:lstStyle/>
                    <a:p>
                      <a:r>
                        <a:rPr lang="es-ES" sz="1000" b="1"/>
                        <a:t>Autodeterminación y Libertad</a:t>
                      </a:r>
                      <a:r>
                        <a:rPr lang="es-ES" sz="1000"/>
                        <a:t> was asked by </a:t>
                      </a:r>
                      <a:r>
                        <a:rPr lang="es-ES" sz="1000" b="1"/>
                        <a:t>Gustavo Alberto Reges - 2017-10-20 09:33:10</a:t>
                      </a:r>
                      <a:r>
                        <a:rPr lang="es-ES" sz="1000"/>
                        <a:t>
Con 100.000 votos entra Luis?</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347211955"/>
                  </a:ext>
                </a:extLst>
              </a:tr>
              <a:tr h="370840">
                <a:tc>
                  <a:txBody>
                    <a:bodyPr/>
                    <a:lstStyle/>
                    <a:p>
                      <a:r>
                        <a:rPr lang="es-ES" sz="1000" b="1"/>
                        <a:t>Autodeterminación y Libertad</a:t>
                      </a:r>
                      <a:r>
                        <a:rPr lang="es-ES" sz="1000"/>
                        <a:t> was asked by </a:t>
                      </a:r>
                      <a:r>
                        <a:rPr lang="es-ES" sz="1000" b="1"/>
                        <a:t>Leandro Cossio - 2017-10-17 20:16:28</a:t>
                      </a:r>
                      <a:r>
                        <a:rPr lang="es-ES" sz="1000"/>
                        <a:t>
La charla es una transmisión en directo? No la encuentro por ningún lado che</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63988983"/>
                  </a:ext>
                </a:extLst>
              </a:tr>
              <a:tr h="370840">
                <a:tc>
                  <a:txBody>
                    <a:bodyPr/>
                    <a:lstStyle/>
                    <a:p>
                      <a:r>
                        <a:rPr lang="es-ES" sz="1000" b="1"/>
                        <a:t>Autodeterminación y Libertad</a:t>
                      </a:r>
                      <a:r>
                        <a:rPr lang="es-ES" sz="1000"/>
                        <a:t> was asked by </a:t>
                      </a:r>
                      <a:r>
                        <a:rPr lang="es-ES" sz="1000" b="1"/>
                        <a:t>Silvia Palomar - 2017-10-11 14:51:02</a:t>
                      </a:r>
                      <a:r>
                        <a:rPr lang="es-ES" sz="1000"/>
                        <a:t>
¿Por qué no van al debte?
debate?</a:t>
                      </a:r>
                      <a:endParaRPr lang="en-US" sz="1000"/>
                    </a:p>
                  </a:txBody>
                  <a:tcPr/>
                </a:tc>
                <a:tc>
                  <a:txBody>
                    <a:bodyPr/>
                    <a:lstStyle/>
                    <a:p>
                      <a:r>
                        <a:rPr lang="en-US" sz="1000"/>
                        <a:t>10/11/2017 14:52:08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749971307"/>
                  </a:ext>
                </a:extLst>
              </a:tr>
              <a:tr h="370840">
                <a:tc>
                  <a:txBody>
                    <a:bodyPr/>
                    <a:lstStyle/>
                    <a:p>
                      <a:r>
                        <a:rPr lang="es-ES" sz="1000" b="1"/>
                        <a:t>Autodeterminación y Libertad</a:t>
                      </a:r>
                      <a:r>
                        <a:rPr lang="es-ES" sz="1000"/>
                        <a:t> was asked by </a:t>
                      </a:r>
                      <a:r>
                        <a:rPr lang="es-ES" sz="1000" b="1"/>
                        <a:t>Daniel Hernan Palau - 2017-10-10 13:39:03</a:t>
                      </a:r>
                      <a:r>
                        <a:rPr lang="es-ES" sz="1000"/>
                        <a:t>
que piensan de la situacion en venezuela?</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848078647"/>
                  </a:ext>
                </a:extLst>
              </a:tr>
              <a:tr h="370840">
                <a:tc>
                  <a:txBody>
                    <a:bodyPr/>
                    <a:lstStyle/>
                    <a:p>
                      <a:r>
                        <a:rPr lang="es-ES" sz="1000" b="1"/>
                        <a:t>Autodeterminación y Libertad</a:t>
                      </a:r>
                      <a:r>
                        <a:rPr lang="es-ES" sz="1000"/>
                        <a:t> was asked by </a:t>
                      </a:r>
                      <a:r>
                        <a:rPr lang="es-ES" sz="1000" b="1"/>
                        <a:t>Emmanuel David - 2017-10-04 00:44:53</a:t>
                      </a:r>
                      <a:r>
                        <a:rPr lang="es-ES" sz="1000"/>
                        <a:t>
Mi pregunta sincera es por que Zamora y AyL no se convierten en un actor que busque la Unidad de la Izquierda dispersa en el FIT, el IFS y otros frentes?</a:t>
                      </a:r>
                      <a:endParaRPr lang="en-US" sz="1000"/>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907651159"/>
                  </a:ext>
                </a:extLst>
              </a:tr>
            </a:tbl>
          </a:graphicData>
        </a:graphic>
      </p:graphicFrame>
      <p:sp>
        <p:nvSpPr>
          <p:cNvPr id="4" name="Text Placeholder 3">
            <a:extLst>
              <a:ext uri="{FF2B5EF4-FFF2-40B4-BE49-F238E27FC236}">
                <a16:creationId xmlns:a16="http://schemas.microsoft.com/office/drawing/2014/main" id="{920EE6F4-7104-41B9-AD9C-15604027341A}"/>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454118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75B91-A759-4E0E-B19B-E42425E9267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CF4C841-FFBA-4CE6-B227-BCEE6AE864D9}"/>
              </a:ext>
            </a:extLst>
          </p:cNvPr>
          <p:cNvGraphicFramePr>
            <a:graphicFrameLocks noGrp="1"/>
          </p:cNvGraphicFramePr>
          <p:nvPr>
            <p:ph type="chart" sz="quarter" idx="13"/>
            <p:extLst>
              <p:ext uri="{D42A27DB-BD31-4B8C-83A1-F6EECF244321}">
                <p14:modId xmlns:p14="http://schemas.microsoft.com/office/powerpoint/2010/main" val="2401528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DB112D-12F0-4C20-89AA-40D0E87159E2}"/>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CA678CE3-9783-4C9B-92AE-A24702C200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79611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1377</Words>
  <Application>Microsoft Office PowerPoint</Application>
  <PresentationFormat>On-screen Show (4:3)</PresentationFormat>
  <Paragraphs>591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5</vt:lpstr>
      <vt:lpstr>Facebook User Posts Table - 2 of 5</vt:lpstr>
      <vt:lpstr>Facebook User Posts Table - 3 of 5</vt:lpstr>
      <vt:lpstr>Facebook User Posts Table - 4 of 5</vt:lpstr>
      <vt:lpstr>Facebook User Posts Table - 5 of 5</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2017-10-25T17:17:44Z</dcterms:created>
  <dcterms:modified xsi:type="dcterms:W3CDTF">2017-10-25T17:18:34Z</dcterms:modified>
</cp:coreProperties>
</file>