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2" r:id="rId35"/>
    <p:sldId id="293" r:id="rId36"/>
    <p:sldId id="294" r:id="rId37"/>
    <p:sldId id="295" r:id="rId38"/>
    <p:sldId id="296" r:id="rId39"/>
    <p:sldId id="297" r:id="rId40"/>
    <p:sldId id="299" r:id="rId41"/>
    <p:sldId id="300" r:id="rId42"/>
    <p:sldId id="301" r:id="rId43"/>
    <p:sldId id="302"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Matías Tombolini</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295256</c:v>
                </c:pt>
                <c:pt idx="1">
                  <c:v>295300</c:v>
                </c:pt>
                <c:pt idx="2">
                  <c:v>295359</c:v>
                </c:pt>
                <c:pt idx="3">
                  <c:v>295417</c:v>
                </c:pt>
                <c:pt idx="4">
                  <c:v>295712</c:v>
                </c:pt>
                <c:pt idx="5">
                  <c:v>296014</c:v>
                </c:pt>
                <c:pt idx="6">
                  <c:v>296083</c:v>
                </c:pt>
                <c:pt idx="7">
                  <c:v>296078</c:v>
                </c:pt>
                <c:pt idx="8">
                  <c:v>296178</c:v>
                </c:pt>
                <c:pt idx="9">
                  <c:v>296333</c:v>
                </c:pt>
                <c:pt idx="10">
                  <c:v>296501</c:v>
                </c:pt>
                <c:pt idx="11">
                  <c:v>296671</c:v>
                </c:pt>
                <c:pt idx="12">
                  <c:v>296792</c:v>
                </c:pt>
                <c:pt idx="13">
                  <c:v>296886</c:v>
                </c:pt>
                <c:pt idx="14">
                  <c:v>296927</c:v>
                </c:pt>
                <c:pt idx="15">
                  <c:v>296966</c:v>
                </c:pt>
                <c:pt idx="16">
                  <c:v>297036</c:v>
                </c:pt>
                <c:pt idx="17">
                  <c:v>297056</c:v>
                </c:pt>
                <c:pt idx="18">
                  <c:v>297089</c:v>
                </c:pt>
                <c:pt idx="19">
                  <c:v>297137</c:v>
                </c:pt>
                <c:pt idx="20">
                  <c:v>297185</c:v>
                </c:pt>
                <c:pt idx="21">
                  <c:v>297235</c:v>
                </c:pt>
                <c:pt idx="22">
                  <c:v>297363</c:v>
                </c:pt>
                <c:pt idx="23">
                  <c:v>297576</c:v>
                </c:pt>
                <c:pt idx="24">
                  <c:v>297800</c:v>
                </c:pt>
                <c:pt idx="25">
                  <c:v>298065</c:v>
                </c:pt>
                <c:pt idx="26">
                  <c:v>298167</c:v>
                </c:pt>
                <c:pt idx="27">
                  <c:v>298210</c:v>
                </c:pt>
                <c:pt idx="28">
                  <c:v>298246</c:v>
                </c:pt>
                <c:pt idx="29">
                  <c:v>298292</c:v>
                </c:pt>
                <c:pt idx="30">
                  <c:v>298336</c:v>
                </c:pt>
              </c:numCache>
            </c:numRef>
          </c:val>
          <c:smooth val="0"/>
          <c:extLst>
            <c:ext xmlns:c16="http://schemas.microsoft.com/office/drawing/2014/chart" uri="{C3380CC4-5D6E-409C-BE32-E72D297353CC}">
              <c16:uniqueId val="{00000000-A59A-45A6-9991-C966734B7F4A}"/>
            </c:ext>
          </c:extLst>
        </c:ser>
        <c:dLbls>
          <c:showLegendKey val="0"/>
          <c:showVal val="0"/>
          <c:showCatName val="0"/>
          <c:showSerName val="0"/>
          <c:showPercent val="0"/>
          <c:showBubbleSize val="0"/>
        </c:dLbls>
        <c:smooth val="0"/>
        <c:axId val="250685176"/>
        <c:axId val="250677960"/>
      </c:lineChart>
      <c:dateAx>
        <c:axId val="250685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77960"/>
        <c:crosses val="autoZero"/>
        <c:auto val="1"/>
        <c:lblOffset val="100"/>
        <c:baseTimeUnit val="days"/>
      </c:dateAx>
      <c:valAx>
        <c:axId val="25067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8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Matías Tombolini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1B7-419E-AC61-2914E9D34821}"/>
            </c:ext>
          </c:extLst>
        </c:ser>
        <c:dLbls>
          <c:showLegendKey val="0"/>
          <c:showVal val="0"/>
          <c:showCatName val="0"/>
          <c:showSerName val="0"/>
          <c:showPercent val="0"/>
          <c:showBubbleSize val="0"/>
        </c:dLbls>
        <c:axId val="250680584"/>
        <c:axId val="245913528"/>
      </c:radarChart>
      <c:catAx>
        <c:axId val="25068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13528"/>
        <c:crosses val="autoZero"/>
        <c:auto val="1"/>
        <c:lblAlgn val="ctr"/>
        <c:lblOffset val="100"/>
        <c:noMultiLvlLbl val="0"/>
      </c:catAx>
      <c:valAx>
        <c:axId val="24591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8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Matías Tombolini</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0</c:v>
                </c:pt>
                <c:pt idx="1">
                  <c:v>0</c:v>
                </c:pt>
                <c:pt idx="2">
                  <c:v>0</c:v>
                </c:pt>
                <c:pt idx="3">
                  <c:v>8.6665673622490003E-2</c:v>
                </c:pt>
                <c:pt idx="4">
                  <c:v>0</c:v>
                </c:pt>
                <c:pt idx="5">
                  <c:v>0.49685158333418</c:v>
                </c:pt>
                <c:pt idx="6">
                  <c:v>1.0140247527427999</c:v>
                </c:pt>
                <c:pt idx="7">
                  <c:v>0.20129694677113999</c:v>
                </c:pt>
                <c:pt idx="8">
                  <c:v>0.42526655140120001</c:v>
                </c:pt>
                <c:pt idx="9">
                  <c:v>0</c:v>
                </c:pt>
                <c:pt idx="10">
                  <c:v>0.25555214444516</c:v>
                </c:pt>
                <c:pt idx="11">
                  <c:v>8.6989945580707995E-2</c:v>
                </c:pt>
                <c:pt idx="12">
                  <c:v>0.66524899656590997</c:v>
                </c:pt>
                <c:pt idx="13">
                  <c:v>0.22503781511189999</c:v>
                </c:pt>
                <c:pt idx="14">
                  <c:v>0.27146639003590001</c:v>
                </c:pt>
                <c:pt idx="15">
                  <c:v>8.7782514890474006E-2</c:v>
                </c:pt>
                <c:pt idx="16">
                  <c:v>1.0602657903509001</c:v>
                </c:pt>
                <c:pt idx="17">
                  <c:v>0.14812520619701999</c:v>
                </c:pt>
                <c:pt idx="18">
                  <c:v>0.83010179350461</c:v>
                </c:pt>
                <c:pt idx="19">
                  <c:v>0.15583296590859</c:v>
                </c:pt>
                <c:pt idx="20">
                  <c:v>7.4370459111390994E-2</c:v>
                </c:pt>
                <c:pt idx="21">
                  <c:v>0.19469959512353999</c:v>
                </c:pt>
                <c:pt idx="22">
                  <c:v>0.60376926932146002</c:v>
                </c:pt>
                <c:pt idx="23">
                  <c:v>8.1689184419217006E-2</c:v>
                </c:pt>
                <c:pt idx="24">
                  <c:v>0.15418827765983001</c:v>
                </c:pt>
                <c:pt idx="25">
                  <c:v>0</c:v>
                </c:pt>
                <c:pt idx="26">
                  <c:v>0.38843939942840999</c:v>
                </c:pt>
                <c:pt idx="27">
                  <c:v>0</c:v>
                </c:pt>
                <c:pt idx="28">
                  <c:v>0.63609050793352995</c:v>
                </c:pt>
                <c:pt idx="29">
                  <c:v>0</c:v>
                </c:pt>
                <c:pt idx="30">
                  <c:v>0</c:v>
                </c:pt>
              </c:numCache>
            </c:numRef>
          </c:val>
          <c:smooth val="0"/>
          <c:extLst>
            <c:ext xmlns:c16="http://schemas.microsoft.com/office/drawing/2014/chart" uri="{C3380CC4-5D6E-409C-BE32-E72D297353CC}">
              <c16:uniqueId val="{00000000-64E1-4EAF-96AB-C34DCB581910}"/>
            </c:ext>
          </c:extLst>
        </c:ser>
        <c:dLbls>
          <c:showLegendKey val="0"/>
          <c:showVal val="0"/>
          <c:showCatName val="0"/>
          <c:showSerName val="0"/>
          <c:showPercent val="0"/>
          <c:showBubbleSize val="0"/>
        </c:dLbls>
        <c:smooth val="0"/>
        <c:axId val="293600352"/>
        <c:axId val="293598056"/>
      </c:lineChart>
      <c:dateAx>
        <c:axId val="293600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98056"/>
        <c:crosses val="autoZero"/>
        <c:auto val="1"/>
        <c:lblOffset val="100"/>
        <c:baseTimeUnit val="days"/>
      </c:dateAx>
      <c:valAx>
        <c:axId val="29359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0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Matías Tombolini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71</c:v>
                </c:pt>
                <c:pt idx="1">
                  <c:v>108</c:v>
                </c:pt>
                <c:pt idx="2">
                  <c:v>118</c:v>
                </c:pt>
                <c:pt idx="3">
                  <c:v>191</c:v>
                </c:pt>
                <c:pt idx="4">
                  <c:v>143</c:v>
                </c:pt>
                <c:pt idx="5">
                  <c:v>64</c:v>
                </c:pt>
                <c:pt idx="6">
                  <c:v>31</c:v>
                </c:pt>
              </c:numCache>
            </c:numRef>
          </c:val>
          <c:extLst>
            <c:ext xmlns:c16="http://schemas.microsoft.com/office/drawing/2014/chart" uri="{C3380CC4-5D6E-409C-BE32-E72D297353CC}">
              <c16:uniqueId val="{00000000-5913-4524-BF26-0D41588457CF}"/>
            </c:ext>
          </c:extLst>
        </c:ser>
        <c:dLbls>
          <c:showLegendKey val="0"/>
          <c:showVal val="0"/>
          <c:showCatName val="0"/>
          <c:showSerName val="0"/>
          <c:showPercent val="0"/>
          <c:showBubbleSize val="0"/>
        </c:dLbls>
        <c:gapWidth val="219"/>
        <c:overlap val="-27"/>
        <c:axId val="293600024"/>
        <c:axId val="293595760"/>
      </c:barChart>
      <c:catAx>
        <c:axId val="29360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95760"/>
        <c:crosses val="autoZero"/>
        <c:auto val="1"/>
        <c:lblAlgn val="ctr"/>
        <c:lblOffset val="100"/>
        <c:noMultiLvlLbl val="0"/>
      </c:catAx>
      <c:valAx>
        <c:axId val="29359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0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Matías Tombolini</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33</c:v>
                </c:pt>
                <c:pt idx="1">
                  <c:v>44</c:v>
                </c:pt>
                <c:pt idx="2">
                  <c:v>59</c:v>
                </c:pt>
                <c:pt idx="3">
                  <c:v>58</c:v>
                </c:pt>
                <c:pt idx="4">
                  <c:v>295</c:v>
                </c:pt>
                <c:pt idx="5">
                  <c:v>302</c:v>
                </c:pt>
                <c:pt idx="6">
                  <c:v>69</c:v>
                </c:pt>
                <c:pt idx="7">
                  <c:v>-5</c:v>
                </c:pt>
                <c:pt idx="8">
                  <c:v>100</c:v>
                </c:pt>
                <c:pt idx="9">
                  <c:v>155</c:v>
                </c:pt>
                <c:pt idx="10">
                  <c:v>168</c:v>
                </c:pt>
                <c:pt idx="11">
                  <c:v>170</c:v>
                </c:pt>
                <c:pt idx="12">
                  <c:v>121</c:v>
                </c:pt>
                <c:pt idx="13">
                  <c:v>94</c:v>
                </c:pt>
                <c:pt idx="14">
                  <c:v>41</c:v>
                </c:pt>
                <c:pt idx="15">
                  <c:v>39</c:v>
                </c:pt>
                <c:pt idx="16">
                  <c:v>70</c:v>
                </c:pt>
                <c:pt idx="17">
                  <c:v>20</c:v>
                </c:pt>
                <c:pt idx="18">
                  <c:v>33</c:v>
                </c:pt>
                <c:pt idx="19">
                  <c:v>48</c:v>
                </c:pt>
                <c:pt idx="20">
                  <c:v>48</c:v>
                </c:pt>
                <c:pt idx="21">
                  <c:v>50</c:v>
                </c:pt>
                <c:pt idx="22">
                  <c:v>128</c:v>
                </c:pt>
                <c:pt idx="23">
                  <c:v>213</c:v>
                </c:pt>
                <c:pt idx="24">
                  <c:v>224</c:v>
                </c:pt>
                <c:pt idx="25">
                  <c:v>265</c:v>
                </c:pt>
                <c:pt idx="26">
                  <c:v>102</c:v>
                </c:pt>
                <c:pt idx="27">
                  <c:v>43</c:v>
                </c:pt>
                <c:pt idx="28">
                  <c:v>36</c:v>
                </c:pt>
                <c:pt idx="29">
                  <c:v>46</c:v>
                </c:pt>
                <c:pt idx="30">
                  <c:v>44</c:v>
                </c:pt>
              </c:numCache>
            </c:numRef>
          </c:val>
          <c:smooth val="0"/>
          <c:extLst>
            <c:ext xmlns:c16="http://schemas.microsoft.com/office/drawing/2014/chart" uri="{C3380CC4-5D6E-409C-BE32-E72D297353CC}">
              <c16:uniqueId val="{00000000-7F9F-4609-98C4-91AA24572C11}"/>
            </c:ext>
          </c:extLst>
        </c:ser>
        <c:dLbls>
          <c:showLegendKey val="0"/>
          <c:showVal val="0"/>
          <c:showCatName val="0"/>
          <c:showSerName val="0"/>
          <c:showPercent val="0"/>
          <c:showBubbleSize val="0"/>
        </c:dLbls>
        <c:smooth val="0"/>
        <c:axId val="295447328"/>
        <c:axId val="295448968"/>
      </c:lineChart>
      <c:dateAx>
        <c:axId val="29544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48968"/>
        <c:crosses val="autoZero"/>
        <c:auto val="1"/>
        <c:lblOffset val="100"/>
        <c:baseTimeUnit val="days"/>
      </c:dateAx>
      <c:valAx>
        <c:axId val="29544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4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Matías Tombolini</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0</c:v>
                </c:pt>
                <c:pt idx="1">
                  <c:v>0</c:v>
                </c:pt>
                <c:pt idx="2">
                  <c:v>0</c:v>
                </c:pt>
                <c:pt idx="3">
                  <c:v>1</c:v>
                </c:pt>
                <c:pt idx="4">
                  <c:v>0</c:v>
                </c:pt>
                <c:pt idx="5">
                  <c:v>1</c:v>
                </c:pt>
                <c:pt idx="6">
                  <c:v>1</c:v>
                </c:pt>
                <c:pt idx="7">
                  <c:v>1</c:v>
                </c:pt>
                <c:pt idx="8">
                  <c:v>3</c:v>
                </c:pt>
                <c:pt idx="9">
                  <c:v>0</c:v>
                </c:pt>
                <c:pt idx="10">
                  <c:v>2</c:v>
                </c:pt>
                <c:pt idx="11">
                  <c:v>1</c:v>
                </c:pt>
                <c:pt idx="12">
                  <c:v>2</c:v>
                </c:pt>
                <c:pt idx="13">
                  <c:v>1</c:v>
                </c:pt>
                <c:pt idx="14">
                  <c:v>1</c:v>
                </c:pt>
                <c:pt idx="15">
                  <c:v>3</c:v>
                </c:pt>
                <c:pt idx="16">
                  <c:v>1</c:v>
                </c:pt>
                <c:pt idx="17">
                  <c:v>2</c:v>
                </c:pt>
                <c:pt idx="18">
                  <c:v>1</c:v>
                </c:pt>
                <c:pt idx="19">
                  <c:v>1</c:v>
                </c:pt>
                <c:pt idx="20">
                  <c:v>1</c:v>
                </c:pt>
                <c:pt idx="21">
                  <c:v>3</c:v>
                </c:pt>
                <c:pt idx="22">
                  <c:v>3</c:v>
                </c:pt>
                <c:pt idx="23">
                  <c:v>1</c:v>
                </c:pt>
                <c:pt idx="24">
                  <c:v>1</c:v>
                </c:pt>
                <c:pt idx="25">
                  <c:v>0</c:v>
                </c:pt>
                <c:pt idx="26">
                  <c:v>1</c:v>
                </c:pt>
                <c:pt idx="27">
                  <c:v>0</c:v>
                </c:pt>
                <c:pt idx="28">
                  <c:v>2</c:v>
                </c:pt>
                <c:pt idx="29">
                  <c:v>0</c:v>
                </c:pt>
                <c:pt idx="30">
                  <c:v>0</c:v>
                </c:pt>
              </c:numCache>
            </c:numRef>
          </c:val>
          <c:smooth val="0"/>
          <c:extLst>
            <c:ext xmlns:c16="http://schemas.microsoft.com/office/drawing/2014/chart" uri="{C3380CC4-5D6E-409C-BE32-E72D297353CC}">
              <c16:uniqueId val="{00000000-D058-499B-A6E8-AB3DB7C99B49}"/>
            </c:ext>
          </c:extLst>
        </c:ser>
        <c:dLbls>
          <c:showLegendKey val="0"/>
          <c:showVal val="0"/>
          <c:showCatName val="0"/>
          <c:showSerName val="0"/>
          <c:showPercent val="0"/>
          <c:showBubbleSize val="0"/>
        </c:dLbls>
        <c:smooth val="0"/>
        <c:axId val="362000224"/>
        <c:axId val="361997272"/>
      </c:lineChart>
      <c:dateAx>
        <c:axId val="36200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97272"/>
        <c:crosses val="autoZero"/>
        <c:auto val="1"/>
        <c:lblOffset val="100"/>
        <c:baseTimeUnit val="days"/>
      </c:dateAx>
      <c:valAx>
        <c:axId val="36199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0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Matías Tombolini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2</c:v>
                </c:pt>
                <c:pt idx="2">
                  <c:v>6</c:v>
                </c:pt>
                <c:pt idx="3">
                  <c:v>2</c:v>
                </c:pt>
                <c:pt idx="4">
                  <c:v>5</c:v>
                </c:pt>
                <c:pt idx="5">
                  <c:v>3</c:v>
                </c:pt>
                <c:pt idx="6">
                  <c:v>7</c:v>
                </c:pt>
              </c:numCache>
            </c:numRef>
          </c:val>
          <c:extLst>
            <c:ext xmlns:c16="http://schemas.microsoft.com/office/drawing/2014/chart" uri="{C3380CC4-5D6E-409C-BE32-E72D297353CC}">
              <c16:uniqueId val="{00000000-06B0-462D-832B-B89EE6353B84}"/>
            </c:ext>
          </c:extLst>
        </c:ser>
        <c:dLbls>
          <c:showLegendKey val="0"/>
          <c:showVal val="0"/>
          <c:showCatName val="0"/>
          <c:showSerName val="0"/>
          <c:showPercent val="0"/>
          <c:showBubbleSize val="0"/>
        </c:dLbls>
        <c:gapWidth val="219"/>
        <c:overlap val="-27"/>
        <c:axId val="362008096"/>
        <c:axId val="361977592"/>
      </c:barChart>
      <c:catAx>
        <c:axId val="3620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77592"/>
        <c:crosses val="autoZero"/>
        <c:auto val="1"/>
        <c:lblAlgn val="ctr"/>
        <c:lblOffset val="100"/>
        <c:noMultiLvlLbl val="0"/>
      </c:catAx>
      <c:valAx>
        <c:axId val="36197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0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Matías Tombolini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0.37230959985984002</c:v>
                </c:pt>
                <c:pt idx="1">
                  <c:v>0.57143627272605002</c:v>
                </c:pt>
                <c:pt idx="2">
                  <c:v>0.17464296464012999</c:v>
                </c:pt>
                <c:pt idx="3">
                  <c:v>0.45890106335664999</c:v>
                </c:pt>
                <c:pt idx="4">
                  <c:v>0.47433253817436999</c:v>
                </c:pt>
                <c:pt idx="5">
                  <c:v>0.43700049865900997</c:v>
                </c:pt>
                <c:pt idx="6">
                  <c:v>0.33365871315169998</c:v>
                </c:pt>
              </c:numCache>
            </c:numRef>
          </c:val>
          <c:extLst>
            <c:ext xmlns:c16="http://schemas.microsoft.com/office/drawing/2014/chart" uri="{C3380CC4-5D6E-409C-BE32-E72D297353CC}">
              <c16:uniqueId val="{00000000-E3DD-4DC2-9462-10AB3AEBE398}"/>
            </c:ext>
          </c:extLst>
        </c:ser>
        <c:dLbls>
          <c:showLegendKey val="0"/>
          <c:showVal val="0"/>
          <c:showCatName val="0"/>
          <c:showSerName val="0"/>
          <c:showPercent val="0"/>
          <c:showBubbleSize val="0"/>
        </c:dLbls>
        <c:gapWidth val="219"/>
        <c:overlap val="-27"/>
        <c:axId val="361983168"/>
        <c:axId val="361981528"/>
      </c:barChart>
      <c:catAx>
        <c:axId val="36198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81528"/>
        <c:crosses val="autoZero"/>
        <c:auto val="1"/>
        <c:lblAlgn val="ctr"/>
        <c:lblOffset val="100"/>
        <c:noMultiLvlLbl val="0"/>
      </c:catAx>
      <c:valAx>
        <c:axId val="36198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8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Matías Tombolini</c:v>
                </c:pt>
              </c:strCache>
            </c:strRef>
          </c:cat>
          <c:val>
            <c:numRef>
              <c:f>Sheet1!$B$2</c:f>
              <c:numCache>
                <c:formatCode>General</c:formatCode>
                <c:ptCount val="1"/>
                <c:pt idx="0">
                  <c:v>3</c:v>
                </c:pt>
              </c:numCache>
            </c:numRef>
          </c:val>
          <c:extLst>
            <c:ext xmlns:c16="http://schemas.microsoft.com/office/drawing/2014/chart" uri="{C3380CC4-5D6E-409C-BE32-E72D297353CC}">
              <c16:uniqueId val="{00000000-FC18-4B4F-B75A-E0710BA0DC9A}"/>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Matías Tombolini</c:v>
                </c:pt>
              </c:strCache>
            </c:strRef>
          </c:cat>
          <c:val>
            <c:numRef>
              <c:f>Sheet1!$C$2</c:f>
              <c:numCache>
                <c:formatCode>General</c:formatCode>
                <c:ptCount val="1"/>
                <c:pt idx="0">
                  <c:v>1</c:v>
                </c:pt>
              </c:numCache>
            </c:numRef>
          </c:val>
          <c:extLst>
            <c:ext xmlns:c16="http://schemas.microsoft.com/office/drawing/2014/chart" uri="{C3380CC4-5D6E-409C-BE32-E72D297353CC}">
              <c16:uniqueId val="{00000001-FC18-4B4F-B75A-E0710BA0DC9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Matías Tombolini</c:v>
                </c:pt>
              </c:strCache>
            </c:strRef>
          </c:cat>
          <c:val>
            <c:numRef>
              <c:f>Sheet1!$D$2</c:f>
              <c:numCache>
                <c:formatCode>General</c:formatCode>
                <c:ptCount val="1"/>
                <c:pt idx="0">
                  <c:v>13</c:v>
                </c:pt>
              </c:numCache>
            </c:numRef>
          </c:val>
          <c:extLst>
            <c:ext xmlns:c16="http://schemas.microsoft.com/office/drawing/2014/chart" uri="{C3380CC4-5D6E-409C-BE32-E72D297353CC}">
              <c16:uniqueId val="{00000002-FC18-4B4F-B75A-E0710BA0DC9A}"/>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Matías Tombolini</c:v>
                </c:pt>
              </c:strCache>
            </c:strRef>
          </c:cat>
          <c:val>
            <c:numRef>
              <c:f>Sheet1!$E$2</c:f>
              <c:numCache>
                <c:formatCode>General</c:formatCode>
                <c:ptCount val="1"/>
                <c:pt idx="0">
                  <c:v>5</c:v>
                </c:pt>
              </c:numCache>
            </c:numRef>
          </c:val>
          <c:extLst>
            <c:ext xmlns:c16="http://schemas.microsoft.com/office/drawing/2014/chart" uri="{C3380CC4-5D6E-409C-BE32-E72D297353CC}">
              <c16:uniqueId val="{00000003-FC18-4B4F-B75A-E0710BA0DC9A}"/>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Matías Tombolini</c:v>
                </c:pt>
              </c:strCache>
            </c:strRef>
          </c:cat>
          <c:val>
            <c:numRef>
              <c:f>Sheet1!$F$2</c:f>
              <c:numCache>
                <c:formatCode>General</c:formatCode>
                <c:ptCount val="1"/>
                <c:pt idx="0">
                  <c:v>12</c:v>
                </c:pt>
              </c:numCache>
            </c:numRef>
          </c:val>
          <c:extLst>
            <c:ext xmlns:c16="http://schemas.microsoft.com/office/drawing/2014/chart" uri="{C3380CC4-5D6E-409C-BE32-E72D297353CC}">
              <c16:uniqueId val="{00000004-FC18-4B4F-B75A-E0710BA0DC9A}"/>
            </c:ext>
          </c:extLst>
        </c:ser>
        <c:dLbls>
          <c:showLegendKey val="0"/>
          <c:showVal val="0"/>
          <c:showCatName val="0"/>
          <c:showSerName val="0"/>
          <c:showPercent val="0"/>
          <c:showBubbleSize val="0"/>
        </c:dLbls>
        <c:gapWidth val="150"/>
        <c:overlap val="100"/>
        <c:axId val="361980544"/>
        <c:axId val="361983496"/>
      </c:barChart>
      <c:catAx>
        <c:axId val="36198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83496"/>
        <c:crosses val="autoZero"/>
        <c:auto val="1"/>
        <c:lblAlgn val="ctr"/>
        <c:lblOffset val="100"/>
        <c:noMultiLvlLbl val="0"/>
      </c:catAx>
      <c:valAx>
        <c:axId val="361983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8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Matías Tombolini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0.14409982535056001</c:v>
                </c:pt>
                <c:pt idx="1">
                  <c:v>0</c:v>
                </c:pt>
                <c:pt idx="2">
                  <c:v>0</c:v>
                </c:pt>
                <c:pt idx="3">
                  <c:v>0.27157706757416999</c:v>
                </c:pt>
                <c:pt idx="4">
                  <c:v>0</c:v>
                </c:pt>
                <c:pt idx="5">
                  <c:v>0</c:v>
                </c:pt>
                <c:pt idx="6">
                  <c:v>0</c:v>
                </c:pt>
                <c:pt idx="7">
                  <c:v>0</c:v>
                </c:pt>
                <c:pt idx="8">
                  <c:v>0</c:v>
                </c:pt>
                <c:pt idx="9">
                  <c:v>0</c:v>
                </c:pt>
                <c:pt idx="10">
                  <c:v>0</c:v>
                </c:pt>
                <c:pt idx="11">
                  <c:v>0.66226392843304005</c:v>
                </c:pt>
                <c:pt idx="12">
                  <c:v>0.98320332900922003</c:v>
                </c:pt>
                <c:pt idx="13">
                  <c:v>6.9073571777548998E-2</c:v>
                </c:pt>
                <c:pt idx="14">
                  <c:v>0.42421281398992999</c:v>
                </c:pt>
                <c:pt idx="15">
                  <c:v>0</c:v>
                </c:pt>
                <c:pt idx="16">
                  <c:v>0.11169701972809</c:v>
                </c:pt>
                <c:pt idx="17">
                  <c:v>1.2133362535169001</c:v>
                </c:pt>
                <c:pt idx="18">
                  <c:v>0.18689174542739001</c:v>
                </c:pt>
                <c:pt idx="19">
                  <c:v>0.44072308236601998</c:v>
                </c:pt>
                <c:pt idx="20">
                  <c:v>0.15533130043634</c:v>
                </c:pt>
                <c:pt idx="21">
                  <c:v>0.11051771484408</c:v>
                </c:pt>
                <c:pt idx="22">
                  <c:v>0.38268443486025</c:v>
                </c:pt>
                <c:pt idx="23">
                  <c:v>0.43802752834544001</c:v>
                </c:pt>
              </c:numCache>
            </c:numRef>
          </c:val>
          <c:smooth val="0"/>
          <c:extLst>
            <c:ext xmlns:c16="http://schemas.microsoft.com/office/drawing/2014/chart" uri="{C3380CC4-5D6E-409C-BE32-E72D297353CC}">
              <c16:uniqueId val="{00000000-1C1B-4649-9EDD-5C65DBC76C96}"/>
            </c:ext>
          </c:extLst>
        </c:ser>
        <c:dLbls>
          <c:showLegendKey val="0"/>
          <c:showVal val="0"/>
          <c:showCatName val="0"/>
          <c:showSerName val="0"/>
          <c:showPercent val="0"/>
          <c:showBubbleSize val="0"/>
        </c:dLbls>
        <c:smooth val="0"/>
        <c:axId val="361979560"/>
        <c:axId val="361992352"/>
      </c:lineChart>
      <c:catAx>
        <c:axId val="36197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92352"/>
        <c:crosses val="autoZero"/>
        <c:auto val="1"/>
        <c:lblAlgn val="ctr"/>
        <c:lblOffset val="100"/>
        <c:noMultiLvlLbl val="0"/>
      </c:catAx>
      <c:valAx>
        <c:axId val="36199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7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Matías Tombolini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c:v>
                </c:pt>
                <c:pt idx="1">
                  <c:v>0</c:v>
                </c:pt>
                <c:pt idx="2">
                  <c:v>0</c:v>
                </c:pt>
                <c:pt idx="3">
                  <c:v>1</c:v>
                </c:pt>
                <c:pt idx="4">
                  <c:v>0</c:v>
                </c:pt>
                <c:pt idx="5">
                  <c:v>0</c:v>
                </c:pt>
                <c:pt idx="6">
                  <c:v>0</c:v>
                </c:pt>
                <c:pt idx="7">
                  <c:v>0</c:v>
                </c:pt>
                <c:pt idx="8">
                  <c:v>0</c:v>
                </c:pt>
                <c:pt idx="9">
                  <c:v>0</c:v>
                </c:pt>
                <c:pt idx="10">
                  <c:v>0</c:v>
                </c:pt>
                <c:pt idx="11">
                  <c:v>2</c:v>
                </c:pt>
                <c:pt idx="12">
                  <c:v>3</c:v>
                </c:pt>
                <c:pt idx="13">
                  <c:v>3</c:v>
                </c:pt>
                <c:pt idx="14">
                  <c:v>3</c:v>
                </c:pt>
                <c:pt idx="15">
                  <c:v>0</c:v>
                </c:pt>
                <c:pt idx="16">
                  <c:v>2</c:v>
                </c:pt>
                <c:pt idx="17">
                  <c:v>1</c:v>
                </c:pt>
                <c:pt idx="18">
                  <c:v>3</c:v>
                </c:pt>
                <c:pt idx="19">
                  <c:v>3</c:v>
                </c:pt>
                <c:pt idx="20">
                  <c:v>4</c:v>
                </c:pt>
                <c:pt idx="21">
                  <c:v>1</c:v>
                </c:pt>
                <c:pt idx="22">
                  <c:v>4</c:v>
                </c:pt>
                <c:pt idx="23">
                  <c:v>1</c:v>
                </c:pt>
              </c:numCache>
            </c:numRef>
          </c:val>
          <c:smooth val="0"/>
          <c:extLst>
            <c:ext xmlns:c16="http://schemas.microsoft.com/office/drawing/2014/chart" uri="{C3380CC4-5D6E-409C-BE32-E72D297353CC}">
              <c16:uniqueId val="{00000000-6D67-4EFA-A244-C5683ADAE497}"/>
            </c:ext>
          </c:extLst>
        </c:ser>
        <c:dLbls>
          <c:showLegendKey val="0"/>
          <c:showVal val="0"/>
          <c:showCatName val="0"/>
          <c:showSerName val="0"/>
          <c:showPercent val="0"/>
          <c:showBubbleSize val="0"/>
        </c:dLbls>
        <c:smooth val="0"/>
        <c:axId val="248464240"/>
        <c:axId val="248473752"/>
      </c:lineChart>
      <c:catAx>
        <c:axId val="24846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73752"/>
        <c:crosses val="autoZero"/>
        <c:auto val="1"/>
        <c:lblAlgn val="ctr"/>
        <c:lblOffset val="100"/>
        <c:noMultiLvlLbl val="0"/>
      </c:catAx>
      <c:valAx>
        <c:axId val="24847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6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Matías Tombolini</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0.19493367128295</c:v>
                </c:pt>
                <c:pt idx="1">
                  <c:v>6.1391199027929999E-2</c:v>
                </c:pt>
                <c:pt idx="2">
                  <c:v>0.29022202921336998</c:v>
                </c:pt>
                <c:pt idx="3">
                  <c:v>0</c:v>
                </c:pt>
                <c:pt idx="4">
                  <c:v>0.58262290018901997</c:v>
                </c:pt>
                <c:pt idx="5">
                  <c:v>0</c:v>
                </c:pt>
                <c:pt idx="6">
                  <c:v>0</c:v>
                </c:pt>
              </c:numCache>
            </c:numRef>
          </c:val>
          <c:extLst>
            <c:ext xmlns:c16="http://schemas.microsoft.com/office/drawing/2014/chart" uri="{C3380CC4-5D6E-409C-BE32-E72D297353CC}">
              <c16:uniqueId val="{00000000-4F24-4C10-B63D-7AC5A853F638}"/>
            </c:ext>
          </c:extLst>
        </c:ser>
        <c:dLbls>
          <c:showLegendKey val="0"/>
          <c:showVal val="0"/>
          <c:showCatName val="0"/>
          <c:showSerName val="0"/>
          <c:showPercent val="0"/>
          <c:showBubbleSize val="0"/>
        </c:dLbls>
        <c:gapWidth val="219"/>
        <c:overlap val="-27"/>
        <c:axId val="248471128"/>
        <c:axId val="248463912"/>
      </c:barChart>
      <c:catAx>
        <c:axId val="24847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63912"/>
        <c:crosses val="autoZero"/>
        <c:auto val="1"/>
        <c:lblAlgn val="ctr"/>
        <c:lblOffset val="100"/>
        <c:noMultiLvlLbl val="0"/>
      </c:catAx>
      <c:valAx>
        <c:axId val="24846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7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Matías Tombolini</c:v>
                </c:pt>
              </c:strCache>
            </c:strRef>
          </c:cat>
          <c:val>
            <c:numRef>
              <c:f>Sheet1!$B$2</c:f>
              <c:numCache>
                <c:formatCode>General</c:formatCode>
                <c:ptCount val="1"/>
                <c:pt idx="0">
                  <c:v>22837</c:v>
                </c:pt>
              </c:numCache>
            </c:numRef>
          </c:val>
          <c:extLst>
            <c:ext xmlns:c16="http://schemas.microsoft.com/office/drawing/2014/chart" uri="{C3380CC4-5D6E-409C-BE32-E72D297353CC}">
              <c16:uniqueId val="{00000000-3A00-4E62-A0E7-9A170323AAA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Matías Tombolini</c:v>
                </c:pt>
              </c:strCache>
            </c:strRef>
          </c:cat>
          <c:val>
            <c:numRef>
              <c:f>Sheet1!$C$2</c:f>
              <c:numCache>
                <c:formatCode>General</c:formatCode>
                <c:ptCount val="1"/>
                <c:pt idx="0">
                  <c:v>1889</c:v>
                </c:pt>
              </c:numCache>
            </c:numRef>
          </c:val>
          <c:extLst>
            <c:ext xmlns:c16="http://schemas.microsoft.com/office/drawing/2014/chart" uri="{C3380CC4-5D6E-409C-BE32-E72D297353CC}">
              <c16:uniqueId val="{00000001-3A00-4E62-A0E7-9A170323AAA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Matías Tombolini</c:v>
                </c:pt>
              </c:strCache>
            </c:strRef>
          </c:cat>
          <c:val>
            <c:numRef>
              <c:f>Sheet1!$D$2</c:f>
              <c:numCache>
                <c:formatCode>General</c:formatCode>
                <c:ptCount val="1"/>
                <c:pt idx="0">
                  <c:v>1093</c:v>
                </c:pt>
              </c:numCache>
            </c:numRef>
          </c:val>
          <c:extLst>
            <c:ext xmlns:c16="http://schemas.microsoft.com/office/drawing/2014/chart" uri="{C3380CC4-5D6E-409C-BE32-E72D297353CC}">
              <c16:uniqueId val="{00000002-3A00-4E62-A0E7-9A170323AAA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Matías Tombolini</c:v>
                </c:pt>
              </c:strCache>
            </c:strRef>
          </c:cat>
          <c:val>
            <c:numRef>
              <c:f>Sheet1!$E$2</c:f>
              <c:numCache>
                <c:formatCode>General</c:formatCode>
                <c:ptCount val="1"/>
                <c:pt idx="0">
                  <c:v>191</c:v>
                </c:pt>
              </c:numCache>
            </c:numRef>
          </c:val>
          <c:extLst>
            <c:ext xmlns:c16="http://schemas.microsoft.com/office/drawing/2014/chart" uri="{C3380CC4-5D6E-409C-BE32-E72D297353CC}">
              <c16:uniqueId val="{00000003-3A00-4E62-A0E7-9A170323AAA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Matías Tombolini</c:v>
                </c:pt>
              </c:strCache>
            </c:strRef>
          </c:cat>
          <c:val>
            <c:numRef>
              <c:f>Sheet1!$F$2</c:f>
              <c:numCache>
                <c:formatCode>General</c:formatCode>
                <c:ptCount val="1"/>
                <c:pt idx="0">
                  <c:v>505</c:v>
                </c:pt>
              </c:numCache>
            </c:numRef>
          </c:val>
          <c:extLst>
            <c:ext xmlns:c16="http://schemas.microsoft.com/office/drawing/2014/chart" uri="{C3380CC4-5D6E-409C-BE32-E72D297353CC}">
              <c16:uniqueId val="{00000004-3A00-4E62-A0E7-9A170323AAA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Matías Tombolini</c:v>
                </c:pt>
              </c:strCache>
            </c:strRef>
          </c:cat>
          <c:val>
            <c:numRef>
              <c:f>Sheet1!$G$2</c:f>
              <c:numCache>
                <c:formatCode>General</c:formatCode>
                <c:ptCount val="1"/>
                <c:pt idx="0">
                  <c:v>688</c:v>
                </c:pt>
              </c:numCache>
            </c:numRef>
          </c:val>
          <c:extLst>
            <c:ext xmlns:c16="http://schemas.microsoft.com/office/drawing/2014/chart" uri="{C3380CC4-5D6E-409C-BE32-E72D297353CC}">
              <c16:uniqueId val="{00000005-3A00-4E62-A0E7-9A170323AAA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Matías Tombolini</c:v>
                </c:pt>
              </c:strCache>
            </c:strRef>
          </c:cat>
          <c:val>
            <c:numRef>
              <c:f>Sheet1!$H$2</c:f>
              <c:numCache>
                <c:formatCode>General</c:formatCode>
                <c:ptCount val="1"/>
                <c:pt idx="0">
                  <c:v>6946</c:v>
                </c:pt>
              </c:numCache>
            </c:numRef>
          </c:val>
          <c:extLst>
            <c:ext xmlns:c16="http://schemas.microsoft.com/office/drawing/2014/chart" uri="{C3380CC4-5D6E-409C-BE32-E72D297353CC}">
              <c16:uniqueId val="{00000006-3A00-4E62-A0E7-9A170323AAA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Matías Tombolini</c:v>
                </c:pt>
              </c:strCache>
            </c:strRef>
          </c:cat>
          <c:val>
            <c:numRef>
              <c:f>Sheet1!$I$2</c:f>
              <c:numCache>
                <c:formatCode>General</c:formatCode>
                <c:ptCount val="1"/>
                <c:pt idx="0">
                  <c:v>2884</c:v>
                </c:pt>
              </c:numCache>
            </c:numRef>
          </c:val>
          <c:extLst>
            <c:ext xmlns:c16="http://schemas.microsoft.com/office/drawing/2014/chart" uri="{C3380CC4-5D6E-409C-BE32-E72D297353CC}">
              <c16:uniqueId val="{00000007-3A00-4E62-A0E7-9A170323AAAE}"/>
            </c:ext>
          </c:extLst>
        </c:ser>
        <c:dLbls>
          <c:showLegendKey val="0"/>
          <c:showVal val="0"/>
          <c:showCatName val="0"/>
          <c:showSerName val="0"/>
          <c:showPercent val="0"/>
          <c:showBubbleSize val="0"/>
        </c:dLbls>
        <c:gapWidth val="150"/>
        <c:overlap val="100"/>
        <c:axId val="248468176"/>
        <c:axId val="248467192"/>
      </c:barChart>
      <c:catAx>
        <c:axId val="2484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67192"/>
        <c:crosses val="autoZero"/>
        <c:auto val="1"/>
        <c:lblAlgn val="ctr"/>
        <c:lblOffset val="100"/>
        <c:noMultiLvlLbl val="0"/>
      </c:catAx>
      <c:valAx>
        <c:axId val="248467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Matías Tombolini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8</c:v>
                </c:pt>
              </c:numCache>
            </c:numRef>
          </c:val>
          <c:extLst>
            <c:ext xmlns:c16="http://schemas.microsoft.com/office/drawing/2014/chart" uri="{C3380CC4-5D6E-409C-BE32-E72D297353CC}">
              <c16:uniqueId val="{00000000-DA79-4969-A2DD-29D57311B92D}"/>
            </c:ext>
          </c:extLst>
        </c:ser>
        <c:dLbls>
          <c:showLegendKey val="0"/>
          <c:showVal val="0"/>
          <c:showCatName val="0"/>
          <c:showSerName val="0"/>
          <c:showPercent val="0"/>
          <c:showBubbleSize val="0"/>
        </c:dLbls>
        <c:gapWidth val="219"/>
        <c:overlap val="-27"/>
        <c:axId val="421806328"/>
        <c:axId val="421805016"/>
      </c:barChart>
      <c:catAx>
        <c:axId val="42180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05016"/>
        <c:crosses val="autoZero"/>
        <c:auto val="1"/>
        <c:lblAlgn val="ctr"/>
        <c:lblOffset val="100"/>
        <c:noMultiLvlLbl val="0"/>
      </c:catAx>
      <c:valAx>
        <c:axId val="42180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0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E79CC-EAA5-417E-B056-8FF353357F1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7F812944-1ED4-49A1-8338-A0390A0265A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2340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43EF2-EF5B-4457-9D7A-2EC0CD4FBBD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4A237F1-3C88-4915-9F30-EBDFE21B92EF}"/>
              </a:ext>
            </a:extLst>
          </p:cNvPr>
          <p:cNvGraphicFramePr>
            <a:graphicFrameLocks noGrp="1"/>
          </p:cNvGraphicFramePr>
          <p:nvPr>
            <p:ph type="tbl" sz="quarter" idx="13"/>
            <p:extLst>
              <p:ext uri="{D42A27DB-BD31-4B8C-83A1-F6EECF244321}">
                <p14:modId xmlns:p14="http://schemas.microsoft.com/office/powerpoint/2010/main" val="604537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10784495"/>
                    </a:ext>
                  </a:extLst>
                </a:gridCol>
                <a:gridCol w="740664">
                  <a:extLst>
                    <a:ext uri="{9D8B030D-6E8A-4147-A177-3AD203B41FA5}">
                      <a16:colId xmlns:a16="http://schemas.microsoft.com/office/drawing/2014/main" val="3776131981"/>
                    </a:ext>
                  </a:extLst>
                </a:gridCol>
                <a:gridCol w="740664">
                  <a:extLst>
                    <a:ext uri="{9D8B030D-6E8A-4147-A177-3AD203B41FA5}">
                      <a16:colId xmlns:a16="http://schemas.microsoft.com/office/drawing/2014/main" val="3759995382"/>
                    </a:ext>
                  </a:extLst>
                </a:gridCol>
                <a:gridCol w="740664">
                  <a:extLst>
                    <a:ext uri="{9D8B030D-6E8A-4147-A177-3AD203B41FA5}">
                      <a16:colId xmlns:a16="http://schemas.microsoft.com/office/drawing/2014/main" val="2992615015"/>
                    </a:ext>
                  </a:extLst>
                </a:gridCol>
                <a:gridCol w="740664">
                  <a:extLst>
                    <a:ext uri="{9D8B030D-6E8A-4147-A177-3AD203B41FA5}">
                      <a16:colId xmlns:a16="http://schemas.microsoft.com/office/drawing/2014/main" val="2542682907"/>
                    </a:ext>
                  </a:extLst>
                </a:gridCol>
                <a:gridCol w="740664">
                  <a:extLst>
                    <a:ext uri="{9D8B030D-6E8A-4147-A177-3AD203B41FA5}">
                      <a16:colId xmlns:a16="http://schemas.microsoft.com/office/drawing/2014/main" val="1394100825"/>
                    </a:ext>
                  </a:extLst>
                </a:gridCol>
                <a:gridCol w="740664">
                  <a:extLst>
                    <a:ext uri="{9D8B030D-6E8A-4147-A177-3AD203B41FA5}">
                      <a16:colId xmlns:a16="http://schemas.microsoft.com/office/drawing/2014/main" val="3279956306"/>
                    </a:ext>
                  </a:extLst>
                </a:gridCol>
                <a:gridCol w="740664">
                  <a:extLst>
                    <a:ext uri="{9D8B030D-6E8A-4147-A177-3AD203B41FA5}">
                      <a16:colId xmlns:a16="http://schemas.microsoft.com/office/drawing/2014/main" val="2429503096"/>
                    </a:ext>
                  </a:extLst>
                </a:gridCol>
                <a:gridCol w="740664">
                  <a:extLst>
                    <a:ext uri="{9D8B030D-6E8A-4147-A177-3AD203B41FA5}">
                      <a16:colId xmlns:a16="http://schemas.microsoft.com/office/drawing/2014/main" val="467726896"/>
                    </a:ext>
                  </a:extLst>
                </a:gridCol>
                <a:gridCol w="740664">
                  <a:extLst>
                    <a:ext uri="{9D8B030D-6E8A-4147-A177-3AD203B41FA5}">
                      <a16:colId xmlns:a16="http://schemas.microsoft.com/office/drawing/2014/main" val="32262838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34898045"/>
                  </a:ext>
                </a:extLst>
              </a:tr>
              <a:tr h="370840">
                <a:tc>
                  <a:txBody>
                    <a:bodyPr/>
                    <a:lstStyle/>
                    <a:p>
                      <a:r>
                        <a:rPr lang="en-US" sz="1000"/>
                        <a:t>Matías Tombolini</a:t>
                      </a:r>
                    </a:p>
                  </a:txBody>
                  <a:tcPr/>
                </a:tc>
                <a:tc>
                  <a:txBody>
                    <a:bodyPr/>
                    <a:lstStyle/>
                    <a:p>
                      <a:r>
                        <a:rPr lang="en-US" sz="1000"/>
                        <a:t>298336</a:t>
                      </a:r>
                    </a:p>
                  </a:txBody>
                  <a:tcPr/>
                </a:tc>
                <a:tc>
                  <a:txBody>
                    <a:bodyPr/>
                    <a:lstStyle/>
                    <a:p>
                      <a:r>
                        <a:rPr lang="en-US" sz="1000"/>
                        <a:t>3113</a:t>
                      </a:r>
                    </a:p>
                  </a:txBody>
                  <a:tcPr/>
                </a:tc>
                <a:tc>
                  <a:txBody>
                    <a:bodyPr/>
                    <a:lstStyle/>
                    <a:p>
                      <a:r>
                        <a:rPr lang="en-US" sz="1000"/>
                        <a:t>34</a:t>
                      </a:r>
                    </a:p>
                  </a:txBody>
                  <a:tcPr/>
                </a:tc>
                <a:tc>
                  <a:txBody>
                    <a:bodyPr/>
                    <a:lstStyle/>
                    <a:p>
                      <a:r>
                        <a:rPr lang="en-US" sz="1000"/>
                        <a:t>27203</a:t>
                      </a:r>
                    </a:p>
                  </a:txBody>
                  <a:tcPr/>
                </a:tc>
                <a:tc>
                  <a:txBody>
                    <a:bodyPr/>
                    <a:lstStyle/>
                    <a:p>
                      <a:r>
                        <a:rPr lang="en-US" sz="1000"/>
                        <a:t>6946</a:t>
                      </a:r>
                    </a:p>
                  </a:txBody>
                  <a:tcPr/>
                </a:tc>
                <a:tc>
                  <a:txBody>
                    <a:bodyPr/>
                    <a:lstStyle/>
                    <a:p>
                      <a:r>
                        <a:rPr lang="en-US" sz="1000"/>
                        <a:t>2884</a:t>
                      </a:r>
                    </a:p>
                  </a:txBody>
                  <a:tcPr/>
                </a:tc>
                <a:tc>
                  <a:txBody>
                    <a:bodyPr/>
                    <a:lstStyle/>
                    <a:p>
                      <a:r>
                        <a:rPr lang="en-US" sz="1000"/>
                        <a:t>38</a:t>
                      </a:r>
                    </a:p>
                  </a:txBody>
                  <a:tcPr/>
                </a:tc>
                <a:tc>
                  <a:txBody>
                    <a:bodyPr/>
                    <a:lstStyle/>
                    <a:p>
                      <a:r>
                        <a:rPr lang="en-US" sz="1000"/>
                        <a:t>0.3670%</a:t>
                      </a:r>
                    </a:p>
                  </a:txBody>
                  <a:tcPr/>
                </a:tc>
                <a:tc>
                  <a:txBody>
                    <a:bodyPr/>
                    <a:lstStyle/>
                    <a:p>
                      <a:r>
                        <a:rPr lang="en-US" sz="1000"/>
                        <a:t>0.0%</a:t>
                      </a:r>
                    </a:p>
                  </a:txBody>
                  <a:tcPr/>
                </a:tc>
                <a:extLst>
                  <a:ext uri="{0D108BD9-81ED-4DB2-BD59-A6C34878D82A}">
                    <a16:rowId xmlns:a16="http://schemas.microsoft.com/office/drawing/2014/main" val="3396266204"/>
                  </a:ext>
                </a:extLst>
              </a:tr>
            </a:tbl>
          </a:graphicData>
        </a:graphic>
      </p:graphicFrame>
      <p:sp>
        <p:nvSpPr>
          <p:cNvPr id="4" name="Text Placeholder 3">
            <a:extLst>
              <a:ext uri="{FF2B5EF4-FFF2-40B4-BE49-F238E27FC236}">
                <a16:creationId xmlns:a16="http://schemas.microsoft.com/office/drawing/2014/main" id="{FA832364-5BF1-4146-B969-DA9D5AD72B59}"/>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502406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38BF4-E91D-4794-A1DA-26A3D50E523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6DE78AB-DBB7-4C2E-BA10-BE9503FE52A5}"/>
              </a:ext>
            </a:extLst>
          </p:cNvPr>
          <p:cNvGraphicFramePr>
            <a:graphicFrameLocks noGrp="1"/>
          </p:cNvGraphicFramePr>
          <p:nvPr>
            <p:ph type="chart" sz="quarter" idx="13"/>
            <p:extLst>
              <p:ext uri="{D42A27DB-BD31-4B8C-83A1-F6EECF244321}">
                <p14:modId xmlns:p14="http://schemas.microsoft.com/office/powerpoint/2010/main" val="114230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9E437D-01CA-48D8-95B5-D23852307BFC}"/>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AA1E9CA3-642A-4EC5-9F5B-4195A6805F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885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DD63-E2EE-415F-AC47-689E6AF0539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7EA6DF3-D3BF-4F16-B286-D4FCEDA6DCED}"/>
              </a:ext>
            </a:extLst>
          </p:cNvPr>
          <p:cNvGraphicFramePr>
            <a:graphicFrameLocks noGrp="1"/>
          </p:cNvGraphicFramePr>
          <p:nvPr>
            <p:ph type="chart" sz="quarter" idx="13"/>
            <p:extLst>
              <p:ext uri="{D42A27DB-BD31-4B8C-83A1-F6EECF244321}">
                <p14:modId xmlns:p14="http://schemas.microsoft.com/office/powerpoint/2010/main" val="1856763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584B90-CFA4-46BA-BBEC-2D5AF926C195}"/>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0109C3CB-E9FB-4D4D-A27A-0DDF5F4C3D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7371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C8EAC-57F2-4E1E-B733-74029F842D2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86BC69E-AC80-4BC1-8E32-6158EA120193}"/>
              </a:ext>
            </a:extLst>
          </p:cNvPr>
          <p:cNvGraphicFramePr>
            <a:graphicFrameLocks noGrp="1"/>
          </p:cNvGraphicFramePr>
          <p:nvPr>
            <p:ph type="chart" sz="quarter" idx="13"/>
            <p:extLst>
              <p:ext uri="{D42A27DB-BD31-4B8C-83A1-F6EECF244321}">
                <p14:modId xmlns:p14="http://schemas.microsoft.com/office/powerpoint/2010/main" val="2426173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AD35BC-B6F0-4AA0-9FFB-7ADA023DDB46}"/>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0B802146-0D32-4684-AF80-95D306E58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0935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ADD7-982E-4303-9B8E-2BFD96CA98EB}"/>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708E806-EEF1-467D-9B9E-58AC8ABC9415}"/>
              </a:ext>
            </a:extLst>
          </p:cNvPr>
          <p:cNvGraphicFramePr>
            <a:graphicFrameLocks noGrp="1"/>
          </p:cNvGraphicFramePr>
          <p:nvPr>
            <p:ph type="chart" sz="quarter" idx="13"/>
            <p:extLst>
              <p:ext uri="{D42A27DB-BD31-4B8C-83A1-F6EECF244321}">
                <p14:modId xmlns:p14="http://schemas.microsoft.com/office/powerpoint/2010/main" val="585800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058107-DBDA-4FD0-8A47-DE43CFE6AF1E}"/>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35B3490E-929A-4C82-BE5A-536EC79F0B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1827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13C78-598F-4347-B090-E9F291D4053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DB2AE157-45F1-4858-AFDA-D465EF6F4740}"/>
              </a:ext>
            </a:extLst>
          </p:cNvPr>
          <p:cNvGraphicFramePr>
            <a:graphicFrameLocks noGrp="1"/>
          </p:cNvGraphicFramePr>
          <p:nvPr>
            <p:ph type="chart" sz="quarter" idx="13"/>
            <p:extLst>
              <p:ext uri="{D42A27DB-BD31-4B8C-83A1-F6EECF244321}">
                <p14:modId xmlns:p14="http://schemas.microsoft.com/office/powerpoint/2010/main" val="278078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0844C5-16D0-4A2C-A684-82CDA69BE87E}"/>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7BC7156C-3F20-472C-A54B-8E824E62CD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4447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C15E2-F0DF-4EDA-96EA-D8F9532B02F7}"/>
              </a:ext>
            </a:extLst>
          </p:cNvPr>
          <p:cNvSpPr>
            <a:spLocks noGrp="1"/>
          </p:cNvSpPr>
          <p:nvPr>
            <p:ph type="title"/>
          </p:nvPr>
        </p:nvSpPr>
        <p:spPr/>
        <p:txBody>
          <a:bodyPr/>
          <a:lstStyle/>
          <a:p>
            <a:r>
              <a:rPr lang="en-US"/>
              <a:t>Facebook Own Posts Table - 1 of 16</a:t>
            </a:r>
          </a:p>
        </p:txBody>
      </p:sp>
      <p:graphicFrame>
        <p:nvGraphicFramePr>
          <p:cNvPr id="5" name="Table Placeholder 4">
            <a:extLst>
              <a:ext uri="{FF2B5EF4-FFF2-40B4-BE49-F238E27FC236}">
                <a16:creationId xmlns:a16="http://schemas.microsoft.com/office/drawing/2014/main" id="{7CDDC3F7-09F1-4822-AB1B-02EC68EF612F}"/>
              </a:ext>
            </a:extLst>
          </p:cNvPr>
          <p:cNvGraphicFramePr>
            <a:graphicFrameLocks noGrp="1"/>
          </p:cNvGraphicFramePr>
          <p:nvPr>
            <p:ph type="tbl" sz="quarter" idx="13"/>
            <p:extLst>
              <p:ext uri="{D42A27DB-BD31-4B8C-83A1-F6EECF244321}">
                <p14:modId xmlns:p14="http://schemas.microsoft.com/office/powerpoint/2010/main" val="57894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7937038"/>
                    </a:ext>
                  </a:extLst>
                </a:gridCol>
                <a:gridCol w="658368">
                  <a:extLst>
                    <a:ext uri="{9D8B030D-6E8A-4147-A177-3AD203B41FA5}">
                      <a16:colId xmlns:a16="http://schemas.microsoft.com/office/drawing/2014/main" val="1335783489"/>
                    </a:ext>
                  </a:extLst>
                </a:gridCol>
                <a:gridCol w="658368">
                  <a:extLst>
                    <a:ext uri="{9D8B030D-6E8A-4147-A177-3AD203B41FA5}">
                      <a16:colId xmlns:a16="http://schemas.microsoft.com/office/drawing/2014/main" val="967735955"/>
                    </a:ext>
                  </a:extLst>
                </a:gridCol>
                <a:gridCol w="658368">
                  <a:extLst>
                    <a:ext uri="{9D8B030D-6E8A-4147-A177-3AD203B41FA5}">
                      <a16:colId xmlns:a16="http://schemas.microsoft.com/office/drawing/2014/main" val="2316191551"/>
                    </a:ext>
                  </a:extLst>
                </a:gridCol>
                <a:gridCol w="658368">
                  <a:extLst>
                    <a:ext uri="{9D8B030D-6E8A-4147-A177-3AD203B41FA5}">
                      <a16:colId xmlns:a16="http://schemas.microsoft.com/office/drawing/2014/main" val="3535074535"/>
                    </a:ext>
                  </a:extLst>
                </a:gridCol>
                <a:gridCol w="658368">
                  <a:extLst>
                    <a:ext uri="{9D8B030D-6E8A-4147-A177-3AD203B41FA5}">
                      <a16:colId xmlns:a16="http://schemas.microsoft.com/office/drawing/2014/main" val="1342480325"/>
                    </a:ext>
                  </a:extLst>
                </a:gridCol>
                <a:gridCol w="658368">
                  <a:extLst>
                    <a:ext uri="{9D8B030D-6E8A-4147-A177-3AD203B41FA5}">
                      <a16:colId xmlns:a16="http://schemas.microsoft.com/office/drawing/2014/main" val="1240950444"/>
                    </a:ext>
                  </a:extLst>
                </a:gridCol>
                <a:gridCol w="658368">
                  <a:extLst>
                    <a:ext uri="{9D8B030D-6E8A-4147-A177-3AD203B41FA5}">
                      <a16:colId xmlns:a16="http://schemas.microsoft.com/office/drawing/2014/main" val="2595115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139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- 2017-10-16 12:36:25</a:t>
                      </a:r>
                      <a:r>
                        <a:rPr kumimoji="0" lang="es-ES" sz="1000" b="0" i="0" u="none" strike="noStrike" kern="1200" cap="none" spc="0" normalizeH="0" baseline="0" noProof="0">
                          <a:ln>
                            <a:noFill/>
                          </a:ln>
                          <a:solidFill>
                            <a:prstClr val="black"/>
                          </a:solidFill>
                          <a:effectLst/>
                          <a:uLnTx/>
                          <a:uFillTx/>
                          <a:latin typeface="+mn-lt"/>
                          <a:ea typeface="+mn-ea"/>
                          <a:cs typeface="+mn-cs"/>
                        </a:rPr>
                        <a:t>
¿Por que votar a Carrió puede ayudar a un diputado de Cristina? 
Esto es por el sistema d'Hondt y la lista sábana. Lilita va a conseguir 8 diputados y al no llegar al 9no, esos votos sencillamente “le sobran”, en cambio a mi me faltan. 
Sin esos 30 mil votos el que Ingresa es el que va tercero en la lista de Filmus. 
Tombolini o Cabandie de la Cámpora.
El próximo domingo podemos votar a los mismos o sumar nuevas voces. Vos elegís.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379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- 2017-10-06 17:22:47</a:t>
                      </a:r>
                      <a:r>
                        <a:rPr kumimoji="0" lang="es-ES" sz="1000" b="0" i="0" u="none" strike="noStrike" kern="1200" cap="none" spc="0" normalizeH="0" baseline="0" noProof="0">
                          <a:ln>
                            <a:noFill/>
                          </a:ln>
                          <a:solidFill>
                            <a:prstClr val="black"/>
                          </a:solidFill>
                          <a:effectLst/>
                          <a:uLnTx/>
                          <a:uFillTx/>
                          <a:latin typeface="+mn-lt"/>
                          <a:ea typeface="+mn-ea"/>
                          <a:cs typeface="+mn-cs"/>
                        </a:rPr>
                        <a:t>
Mientras algunos sufren los golpes de la inflación, de los impuestos y aumento de las tasas otros tienen 30 asesores, 40 viajes gratis por año, choferes, etc. 
La política tiene que ayudar a que los jubilados vivan mejor y no los jubilados pagar para que los políticos vivan mejor. 
El ajuste tiene que empezar por la política.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77551550"/>
                  </a:ext>
                </a:extLst>
              </a:tr>
            </a:tbl>
          </a:graphicData>
        </a:graphic>
      </p:graphicFrame>
      <p:sp>
        <p:nvSpPr>
          <p:cNvPr id="4" name="Text Placeholder 3">
            <a:extLst>
              <a:ext uri="{FF2B5EF4-FFF2-40B4-BE49-F238E27FC236}">
                <a16:creationId xmlns:a16="http://schemas.microsoft.com/office/drawing/2014/main" id="{4A6017C8-5DDA-4122-8ABB-221F95908843}"/>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30480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6E407-7DA7-4677-B16A-BE4DDF837FC6}"/>
              </a:ext>
            </a:extLst>
          </p:cNvPr>
          <p:cNvSpPr>
            <a:spLocks noGrp="1"/>
          </p:cNvSpPr>
          <p:nvPr>
            <p:ph type="title"/>
          </p:nvPr>
        </p:nvSpPr>
        <p:spPr/>
        <p:txBody>
          <a:bodyPr/>
          <a:lstStyle/>
          <a:p>
            <a:r>
              <a:rPr lang="en-US"/>
              <a:t>Facebook Own Posts Table - 2 of 16</a:t>
            </a:r>
          </a:p>
        </p:txBody>
      </p:sp>
      <p:graphicFrame>
        <p:nvGraphicFramePr>
          <p:cNvPr id="5" name="Table Placeholder 4">
            <a:extLst>
              <a:ext uri="{FF2B5EF4-FFF2-40B4-BE49-F238E27FC236}">
                <a16:creationId xmlns:a16="http://schemas.microsoft.com/office/drawing/2014/main" id="{7A37BF15-B0A3-4F3F-A10E-6E41AE3032C0}"/>
              </a:ext>
            </a:extLst>
          </p:cNvPr>
          <p:cNvGraphicFramePr>
            <a:graphicFrameLocks noGrp="1"/>
          </p:cNvGraphicFramePr>
          <p:nvPr>
            <p:ph type="tbl" sz="quarter" idx="13"/>
            <p:extLst>
              <p:ext uri="{D42A27DB-BD31-4B8C-83A1-F6EECF244321}">
                <p14:modId xmlns:p14="http://schemas.microsoft.com/office/powerpoint/2010/main" val="152551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06664120"/>
                    </a:ext>
                  </a:extLst>
                </a:gridCol>
                <a:gridCol w="658368">
                  <a:extLst>
                    <a:ext uri="{9D8B030D-6E8A-4147-A177-3AD203B41FA5}">
                      <a16:colId xmlns:a16="http://schemas.microsoft.com/office/drawing/2014/main" val="437129590"/>
                    </a:ext>
                  </a:extLst>
                </a:gridCol>
                <a:gridCol w="658368">
                  <a:extLst>
                    <a:ext uri="{9D8B030D-6E8A-4147-A177-3AD203B41FA5}">
                      <a16:colId xmlns:a16="http://schemas.microsoft.com/office/drawing/2014/main" val="2069284709"/>
                    </a:ext>
                  </a:extLst>
                </a:gridCol>
                <a:gridCol w="658368">
                  <a:extLst>
                    <a:ext uri="{9D8B030D-6E8A-4147-A177-3AD203B41FA5}">
                      <a16:colId xmlns:a16="http://schemas.microsoft.com/office/drawing/2014/main" val="1894822787"/>
                    </a:ext>
                  </a:extLst>
                </a:gridCol>
                <a:gridCol w="658368">
                  <a:extLst>
                    <a:ext uri="{9D8B030D-6E8A-4147-A177-3AD203B41FA5}">
                      <a16:colId xmlns:a16="http://schemas.microsoft.com/office/drawing/2014/main" val="2792567872"/>
                    </a:ext>
                  </a:extLst>
                </a:gridCol>
                <a:gridCol w="658368">
                  <a:extLst>
                    <a:ext uri="{9D8B030D-6E8A-4147-A177-3AD203B41FA5}">
                      <a16:colId xmlns:a16="http://schemas.microsoft.com/office/drawing/2014/main" val="1682659913"/>
                    </a:ext>
                  </a:extLst>
                </a:gridCol>
                <a:gridCol w="658368">
                  <a:extLst>
                    <a:ext uri="{9D8B030D-6E8A-4147-A177-3AD203B41FA5}">
                      <a16:colId xmlns:a16="http://schemas.microsoft.com/office/drawing/2014/main" val="2603211668"/>
                    </a:ext>
                  </a:extLst>
                </a:gridCol>
                <a:gridCol w="658368">
                  <a:extLst>
                    <a:ext uri="{9D8B030D-6E8A-4147-A177-3AD203B41FA5}">
                      <a16:colId xmlns:a16="http://schemas.microsoft.com/office/drawing/2014/main" val="974206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201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- 2017-10-02 11:23:05</a:t>
                      </a:r>
                      <a:r>
                        <a:rPr kumimoji="0" lang="es-ES" sz="1000" b="0" i="0" u="none" strike="noStrike" kern="1200" cap="none" spc="0" normalizeH="0" baseline="0" noProof="0">
                          <a:ln>
                            <a:noFill/>
                          </a:ln>
                          <a:solidFill>
                            <a:prstClr val="black"/>
                          </a:solidFill>
                          <a:effectLst/>
                          <a:uLnTx/>
                          <a:uFillTx/>
                          <a:latin typeface="+mn-lt"/>
                          <a:ea typeface="+mn-ea"/>
                          <a:cs typeface="+mn-cs"/>
                        </a:rPr>
                        <a:t>
La ruta de los pesos argentinos que van a Paraguay.
Cuando viajamos a comparar a Chile pudimos ver que la situación es compleja. 
Ahora fui a Posadas y Encarnación... Ahí la cosa es mucho peor. 
Les dejo el video y un link al informe técnico para ver en detalle la problemática.
Solución? Tipo de cambio más competitivo, impuestos mas bajos, y lo que propone CAME para empezar... menos retenciones y más facilidad de vender en cuotas a los comerciantes. 
De fondo hay que abordar una estrategia general (de tipo de cambio e impositiva) y regional para las provincias que tienen esta situación compleja. 
Saludos!
#Informe http://matiastombolini.com.ar/1Pais/compras-paraguay.pdf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990941"/>
                  </a:ext>
                </a:extLst>
              </a:tr>
            </a:tbl>
          </a:graphicData>
        </a:graphic>
      </p:graphicFrame>
      <p:sp>
        <p:nvSpPr>
          <p:cNvPr id="4" name="Text Placeholder 3">
            <a:extLst>
              <a:ext uri="{FF2B5EF4-FFF2-40B4-BE49-F238E27FC236}">
                <a16:creationId xmlns:a16="http://schemas.microsoft.com/office/drawing/2014/main" id="{A0226410-AEF1-4704-8183-34B3AD664439}"/>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937703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7C2D0-1168-4411-86B8-C863CC82A63D}"/>
              </a:ext>
            </a:extLst>
          </p:cNvPr>
          <p:cNvSpPr>
            <a:spLocks noGrp="1"/>
          </p:cNvSpPr>
          <p:nvPr>
            <p:ph type="title"/>
          </p:nvPr>
        </p:nvSpPr>
        <p:spPr/>
        <p:txBody>
          <a:bodyPr/>
          <a:lstStyle/>
          <a:p>
            <a:r>
              <a:rPr lang="en-US"/>
              <a:t>Facebook Own Posts Table - 3 of 16</a:t>
            </a:r>
          </a:p>
        </p:txBody>
      </p:sp>
      <p:graphicFrame>
        <p:nvGraphicFramePr>
          <p:cNvPr id="5" name="Table Placeholder 4">
            <a:extLst>
              <a:ext uri="{FF2B5EF4-FFF2-40B4-BE49-F238E27FC236}">
                <a16:creationId xmlns:a16="http://schemas.microsoft.com/office/drawing/2014/main" id="{71D54FFE-B2A4-4922-BCEC-15E76BF05934}"/>
              </a:ext>
            </a:extLst>
          </p:cNvPr>
          <p:cNvGraphicFramePr>
            <a:graphicFrameLocks noGrp="1"/>
          </p:cNvGraphicFramePr>
          <p:nvPr>
            <p:ph type="tbl" sz="quarter" idx="13"/>
            <p:extLst>
              <p:ext uri="{D42A27DB-BD31-4B8C-83A1-F6EECF244321}">
                <p14:modId xmlns:p14="http://schemas.microsoft.com/office/powerpoint/2010/main" val="839100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6996547"/>
                    </a:ext>
                  </a:extLst>
                </a:gridCol>
                <a:gridCol w="658368">
                  <a:extLst>
                    <a:ext uri="{9D8B030D-6E8A-4147-A177-3AD203B41FA5}">
                      <a16:colId xmlns:a16="http://schemas.microsoft.com/office/drawing/2014/main" val="1918849051"/>
                    </a:ext>
                  </a:extLst>
                </a:gridCol>
                <a:gridCol w="658368">
                  <a:extLst>
                    <a:ext uri="{9D8B030D-6E8A-4147-A177-3AD203B41FA5}">
                      <a16:colId xmlns:a16="http://schemas.microsoft.com/office/drawing/2014/main" val="4083681175"/>
                    </a:ext>
                  </a:extLst>
                </a:gridCol>
                <a:gridCol w="658368">
                  <a:extLst>
                    <a:ext uri="{9D8B030D-6E8A-4147-A177-3AD203B41FA5}">
                      <a16:colId xmlns:a16="http://schemas.microsoft.com/office/drawing/2014/main" val="1906273836"/>
                    </a:ext>
                  </a:extLst>
                </a:gridCol>
                <a:gridCol w="658368">
                  <a:extLst>
                    <a:ext uri="{9D8B030D-6E8A-4147-A177-3AD203B41FA5}">
                      <a16:colId xmlns:a16="http://schemas.microsoft.com/office/drawing/2014/main" val="365871105"/>
                    </a:ext>
                  </a:extLst>
                </a:gridCol>
                <a:gridCol w="658368">
                  <a:extLst>
                    <a:ext uri="{9D8B030D-6E8A-4147-A177-3AD203B41FA5}">
                      <a16:colId xmlns:a16="http://schemas.microsoft.com/office/drawing/2014/main" val="3131007757"/>
                    </a:ext>
                  </a:extLst>
                </a:gridCol>
                <a:gridCol w="658368">
                  <a:extLst>
                    <a:ext uri="{9D8B030D-6E8A-4147-A177-3AD203B41FA5}">
                      <a16:colId xmlns:a16="http://schemas.microsoft.com/office/drawing/2014/main" val="2740130600"/>
                    </a:ext>
                  </a:extLst>
                </a:gridCol>
                <a:gridCol w="658368">
                  <a:extLst>
                    <a:ext uri="{9D8B030D-6E8A-4147-A177-3AD203B41FA5}">
                      <a16:colId xmlns:a16="http://schemas.microsoft.com/office/drawing/2014/main" val="2967443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634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- 2017-10-10 14:32:17</a:t>
                      </a:r>
                      <a:r>
                        <a:rPr kumimoji="0" lang="es-ES" sz="1000" b="0" i="0" u="none" strike="noStrike" kern="1200" cap="none" spc="0" normalizeH="0" baseline="0" noProof="0">
                          <a:ln>
                            <a:noFill/>
                          </a:ln>
                          <a:solidFill>
                            <a:prstClr val="black"/>
                          </a:solidFill>
                          <a:effectLst/>
                          <a:uLnTx/>
                          <a:uFillTx/>
                          <a:latin typeface="+mn-lt"/>
                          <a:ea typeface="+mn-ea"/>
                          <a:cs typeface="+mn-cs"/>
                        </a:rPr>
                        <a:t>
Es fundamental que se visibilice el acoso callejero. 
El acoso callejero es una forma de violencia que sufren a diario las mujeres y las niñas cuando se disponen a transitar el espacio público. 
Junto a Raquel Vivanco queremos impulsar desde nuestras bancas en el Congreso la ley contra el acoso callejero.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159545"/>
                  </a:ext>
                </a:extLst>
              </a:tr>
            </a:tbl>
          </a:graphicData>
        </a:graphic>
      </p:graphicFrame>
      <p:sp>
        <p:nvSpPr>
          <p:cNvPr id="4" name="Text Placeholder 3">
            <a:extLst>
              <a:ext uri="{FF2B5EF4-FFF2-40B4-BE49-F238E27FC236}">
                <a16:creationId xmlns:a16="http://schemas.microsoft.com/office/drawing/2014/main" id="{B2D0A57B-4D1B-418F-B1B5-581758879B17}"/>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08981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C82D6-ADA8-43CA-93B6-71F6E9409BE7}"/>
              </a:ext>
            </a:extLst>
          </p:cNvPr>
          <p:cNvSpPr>
            <a:spLocks noGrp="1"/>
          </p:cNvSpPr>
          <p:nvPr>
            <p:ph type="title"/>
          </p:nvPr>
        </p:nvSpPr>
        <p:spPr/>
        <p:txBody>
          <a:bodyPr/>
          <a:lstStyle/>
          <a:p>
            <a:r>
              <a:rPr lang="en-US"/>
              <a:t>Facebook Own Posts Table - 4 of 16</a:t>
            </a:r>
          </a:p>
        </p:txBody>
      </p:sp>
      <p:graphicFrame>
        <p:nvGraphicFramePr>
          <p:cNvPr id="5" name="Table Placeholder 4">
            <a:extLst>
              <a:ext uri="{FF2B5EF4-FFF2-40B4-BE49-F238E27FC236}">
                <a16:creationId xmlns:a16="http://schemas.microsoft.com/office/drawing/2014/main" id="{1FFD1F38-7C2D-42C3-A55B-8D5EBC7BAD77}"/>
              </a:ext>
            </a:extLst>
          </p:cNvPr>
          <p:cNvGraphicFramePr>
            <a:graphicFrameLocks noGrp="1"/>
          </p:cNvGraphicFramePr>
          <p:nvPr>
            <p:ph type="tbl" sz="quarter" idx="13"/>
            <p:extLst>
              <p:ext uri="{D42A27DB-BD31-4B8C-83A1-F6EECF244321}">
                <p14:modId xmlns:p14="http://schemas.microsoft.com/office/powerpoint/2010/main" val="1175452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5851343"/>
                    </a:ext>
                  </a:extLst>
                </a:gridCol>
                <a:gridCol w="658368">
                  <a:extLst>
                    <a:ext uri="{9D8B030D-6E8A-4147-A177-3AD203B41FA5}">
                      <a16:colId xmlns:a16="http://schemas.microsoft.com/office/drawing/2014/main" val="980851510"/>
                    </a:ext>
                  </a:extLst>
                </a:gridCol>
                <a:gridCol w="658368">
                  <a:extLst>
                    <a:ext uri="{9D8B030D-6E8A-4147-A177-3AD203B41FA5}">
                      <a16:colId xmlns:a16="http://schemas.microsoft.com/office/drawing/2014/main" val="571796765"/>
                    </a:ext>
                  </a:extLst>
                </a:gridCol>
                <a:gridCol w="658368">
                  <a:extLst>
                    <a:ext uri="{9D8B030D-6E8A-4147-A177-3AD203B41FA5}">
                      <a16:colId xmlns:a16="http://schemas.microsoft.com/office/drawing/2014/main" val="3894038523"/>
                    </a:ext>
                  </a:extLst>
                </a:gridCol>
                <a:gridCol w="658368">
                  <a:extLst>
                    <a:ext uri="{9D8B030D-6E8A-4147-A177-3AD203B41FA5}">
                      <a16:colId xmlns:a16="http://schemas.microsoft.com/office/drawing/2014/main" val="2721390365"/>
                    </a:ext>
                  </a:extLst>
                </a:gridCol>
                <a:gridCol w="658368">
                  <a:extLst>
                    <a:ext uri="{9D8B030D-6E8A-4147-A177-3AD203B41FA5}">
                      <a16:colId xmlns:a16="http://schemas.microsoft.com/office/drawing/2014/main" val="3266097836"/>
                    </a:ext>
                  </a:extLst>
                </a:gridCol>
                <a:gridCol w="658368">
                  <a:extLst>
                    <a:ext uri="{9D8B030D-6E8A-4147-A177-3AD203B41FA5}">
                      <a16:colId xmlns:a16="http://schemas.microsoft.com/office/drawing/2014/main" val="3343325301"/>
                    </a:ext>
                  </a:extLst>
                </a:gridCol>
                <a:gridCol w="658368">
                  <a:extLst>
                    <a:ext uri="{9D8B030D-6E8A-4147-A177-3AD203B41FA5}">
                      <a16:colId xmlns:a16="http://schemas.microsoft.com/office/drawing/2014/main" val="1375964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4844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- 2017-09-30 22:48:01</a:t>
                      </a:r>
                      <a:r>
                        <a:rPr kumimoji="0" lang="es-ES" sz="1000" b="0" i="0" u="none" strike="noStrike" kern="1200" cap="none" spc="0" normalizeH="0" baseline="0" noProof="0">
                          <a:ln>
                            <a:noFill/>
                          </a:ln>
                          <a:solidFill>
                            <a:prstClr val="black"/>
                          </a:solidFill>
                          <a:effectLst/>
                          <a:uLnTx/>
                          <a:uFillTx/>
                          <a:latin typeface="+mn-lt"/>
                          <a:ea typeface="+mn-ea"/>
                          <a:cs typeface="+mn-cs"/>
                        </a:rPr>
                        <a:t>
El día del perdón o "Iom Kipur" es el día más sagrado de la religión que yo profeso (luego del Shabat). 
Al finalizar el ayuno, escuchamos el Shofar que indica el cierre de las horas más sagradas del año. 
Las palabras que decimos a nuestros prójimos son "Jatimá Tová", que significa que D's te inscriba en el libro de la vida. 
Con independencia de la religión de cada uno, las bendiciones siempre son una muestra de unión y afecto humano así como de nuestra relación con el plano de la fe. 
De manera que con todo respeto me permito decirles... Jatimá Tová!!!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006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- 2017-10-22 12:41:47</a:t>
                      </a:r>
                      <a:r>
                        <a:rPr kumimoji="0" lang="es-ES" sz="1000" b="0" i="0" u="none" strike="noStrike" kern="1200" cap="none" spc="0" normalizeH="0" baseline="0" noProof="0">
                          <a:ln>
                            <a:noFill/>
                          </a:ln>
                          <a:solidFill>
                            <a:prstClr val="black"/>
                          </a:solidFill>
                          <a:effectLst/>
                          <a:uLnTx/>
                          <a:uFillTx/>
                          <a:latin typeface="+mn-lt"/>
                          <a:ea typeface="+mn-ea"/>
                          <a:cs typeface="+mn-cs"/>
                        </a:rPr>
                        <a:t>
Ella! Su sonrisa. Su compañía. Su luz. A esa chica la voto todos y cada uno de los días de mi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9147856"/>
                  </a:ext>
                </a:extLst>
              </a:tr>
            </a:tbl>
          </a:graphicData>
        </a:graphic>
      </p:graphicFrame>
      <p:sp>
        <p:nvSpPr>
          <p:cNvPr id="4" name="Text Placeholder 3">
            <a:extLst>
              <a:ext uri="{FF2B5EF4-FFF2-40B4-BE49-F238E27FC236}">
                <a16:creationId xmlns:a16="http://schemas.microsoft.com/office/drawing/2014/main" id="{D46414E9-227A-49B5-BC6E-78B9C59A0327}"/>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35146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F94A5-7DA0-43C2-889C-7D1495356C52}"/>
              </a:ext>
            </a:extLst>
          </p:cNvPr>
          <p:cNvSpPr>
            <a:spLocks noGrp="1"/>
          </p:cNvSpPr>
          <p:nvPr>
            <p:ph type="title"/>
          </p:nvPr>
        </p:nvSpPr>
        <p:spPr/>
        <p:txBody>
          <a:bodyPr/>
          <a:lstStyle/>
          <a:p>
            <a:r>
              <a:rPr lang="en-US"/>
              <a:t>Facebook Own Posts Table - 5 of 16</a:t>
            </a:r>
          </a:p>
        </p:txBody>
      </p:sp>
      <p:graphicFrame>
        <p:nvGraphicFramePr>
          <p:cNvPr id="5" name="Table Placeholder 4">
            <a:extLst>
              <a:ext uri="{FF2B5EF4-FFF2-40B4-BE49-F238E27FC236}">
                <a16:creationId xmlns:a16="http://schemas.microsoft.com/office/drawing/2014/main" id="{1B6A1C76-29BA-4A4E-AA41-74C4CAC06ED0}"/>
              </a:ext>
            </a:extLst>
          </p:cNvPr>
          <p:cNvGraphicFramePr>
            <a:graphicFrameLocks noGrp="1"/>
          </p:cNvGraphicFramePr>
          <p:nvPr>
            <p:ph type="tbl" sz="quarter" idx="13"/>
            <p:extLst>
              <p:ext uri="{D42A27DB-BD31-4B8C-83A1-F6EECF244321}">
                <p14:modId xmlns:p14="http://schemas.microsoft.com/office/powerpoint/2010/main" val="633815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245994"/>
                    </a:ext>
                  </a:extLst>
                </a:gridCol>
                <a:gridCol w="658368">
                  <a:extLst>
                    <a:ext uri="{9D8B030D-6E8A-4147-A177-3AD203B41FA5}">
                      <a16:colId xmlns:a16="http://schemas.microsoft.com/office/drawing/2014/main" val="2248314556"/>
                    </a:ext>
                  </a:extLst>
                </a:gridCol>
                <a:gridCol w="658368">
                  <a:extLst>
                    <a:ext uri="{9D8B030D-6E8A-4147-A177-3AD203B41FA5}">
                      <a16:colId xmlns:a16="http://schemas.microsoft.com/office/drawing/2014/main" val="4203418451"/>
                    </a:ext>
                  </a:extLst>
                </a:gridCol>
                <a:gridCol w="658368">
                  <a:extLst>
                    <a:ext uri="{9D8B030D-6E8A-4147-A177-3AD203B41FA5}">
                      <a16:colId xmlns:a16="http://schemas.microsoft.com/office/drawing/2014/main" val="1549064246"/>
                    </a:ext>
                  </a:extLst>
                </a:gridCol>
                <a:gridCol w="658368">
                  <a:extLst>
                    <a:ext uri="{9D8B030D-6E8A-4147-A177-3AD203B41FA5}">
                      <a16:colId xmlns:a16="http://schemas.microsoft.com/office/drawing/2014/main" val="857434216"/>
                    </a:ext>
                  </a:extLst>
                </a:gridCol>
                <a:gridCol w="658368">
                  <a:extLst>
                    <a:ext uri="{9D8B030D-6E8A-4147-A177-3AD203B41FA5}">
                      <a16:colId xmlns:a16="http://schemas.microsoft.com/office/drawing/2014/main" val="943222258"/>
                    </a:ext>
                  </a:extLst>
                </a:gridCol>
                <a:gridCol w="658368">
                  <a:extLst>
                    <a:ext uri="{9D8B030D-6E8A-4147-A177-3AD203B41FA5}">
                      <a16:colId xmlns:a16="http://schemas.microsoft.com/office/drawing/2014/main" val="87585234"/>
                    </a:ext>
                  </a:extLst>
                </a:gridCol>
                <a:gridCol w="658368">
                  <a:extLst>
                    <a:ext uri="{9D8B030D-6E8A-4147-A177-3AD203B41FA5}">
                      <a16:colId xmlns:a16="http://schemas.microsoft.com/office/drawing/2014/main" val="3022743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255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- 2017-10-12 19:56:35</a:t>
                      </a:r>
                      <a:r>
                        <a:rPr kumimoji="0" lang="es-ES" sz="1000" b="0" i="0" u="none" strike="noStrike" kern="1200" cap="none" spc="0" normalizeH="0" baseline="0" noProof="0">
                          <a:ln>
                            <a:noFill/>
                          </a:ln>
                          <a:solidFill>
                            <a:prstClr val="black"/>
                          </a:solidFill>
                          <a:effectLst/>
                          <a:uLnTx/>
                          <a:uFillTx/>
                          <a:latin typeface="+mn-lt"/>
                          <a:ea typeface="+mn-ea"/>
                          <a:cs typeface="+mn-cs"/>
                        </a:rPr>
                        <a:t>
Soy docente, doy conferencias y escribo libros sobre lo que estudié: Economía. Hoy estoy ante uno de los desafíos más importantes de mi vida, ir al congreso para defender el bolsillo de los argentinos. 
Por eso quiero invitarte a que me conozcas a mi y que conozcas mis ideas para que debatamos sobre el país que queremos.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015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- 2017-09-29 12:09:55</a:t>
                      </a:r>
                      <a:r>
                        <a:rPr kumimoji="0" lang="es-ES" sz="1000" b="0" i="0" u="none" strike="noStrike" kern="1200" cap="none" spc="0" normalizeH="0" baseline="0" noProof="0">
                          <a:ln>
                            <a:noFill/>
                          </a:ln>
                          <a:solidFill>
                            <a:prstClr val="black"/>
                          </a:solidFill>
                          <a:effectLst/>
                          <a:uLnTx/>
                          <a:uFillTx/>
                          <a:latin typeface="+mn-lt"/>
                          <a:ea typeface="+mn-ea"/>
                          <a:cs typeface="+mn-cs"/>
                        </a:rPr>
                        <a:t>
Cuando la plata alcanza podemos darle a nuestros hijos más oportunidades. Cuando nuestra economía esta bien podemos invertir en un futuro mejor. Si eso no pasa dejamos de hacer cosas y eso afecta toda la cadena. 
Cuando recortamos gastos compras menos cosas que el mes pasado. El almacenero tiene menos plata y se atrasa en la cuota del colegio de sus hijos. El colegio tiene cada vez más cuotas atrasadas y no le puede pagar a sus maestros. Los maestros, cuando van al almacén compran menos. 
Para que la Argentina cambie en serio, nos tiene que alcanzar la plata.
#Propuestas #MásInfo ingresando a:
http://matiastombolini.com.ar/1Pais/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3497711"/>
                  </a:ext>
                </a:extLst>
              </a:tr>
            </a:tbl>
          </a:graphicData>
        </a:graphic>
      </p:graphicFrame>
      <p:sp>
        <p:nvSpPr>
          <p:cNvPr id="4" name="Text Placeholder 3">
            <a:extLst>
              <a:ext uri="{FF2B5EF4-FFF2-40B4-BE49-F238E27FC236}">
                <a16:creationId xmlns:a16="http://schemas.microsoft.com/office/drawing/2014/main" id="{BE963D3F-AA35-40AE-8D82-E551EBF4199E}"/>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98593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C136A-F426-452B-8225-EB2B3C1688FA}"/>
              </a:ext>
            </a:extLst>
          </p:cNvPr>
          <p:cNvSpPr>
            <a:spLocks noGrp="1"/>
          </p:cNvSpPr>
          <p:nvPr>
            <p:ph type="title"/>
          </p:nvPr>
        </p:nvSpPr>
        <p:spPr/>
        <p:txBody>
          <a:bodyPr/>
          <a:lstStyle/>
          <a:p>
            <a:r>
              <a:rPr lang="en-US"/>
              <a:t>Facebook Own Posts Table - 6 of 16</a:t>
            </a:r>
          </a:p>
        </p:txBody>
      </p:sp>
      <p:graphicFrame>
        <p:nvGraphicFramePr>
          <p:cNvPr id="5" name="Table Placeholder 4">
            <a:extLst>
              <a:ext uri="{FF2B5EF4-FFF2-40B4-BE49-F238E27FC236}">
                <a16:creationId xmlns:a16="http://schemas.microsoft.com/office/drawing/2014/main" id="{E4F7B514-59EE-45CE-936B-DA9976CFD514}"/>
              </a:ext>
            </a:extLst>
          </p:cNvPr>
          <p:cNvGraphicFramePr>
            <a:graphicFrameLocks noGrp="1"/>
          </p:cNvGraphicFramePr>
          <p:nvPr>
            <p:ph type="tbl" sz="quarter" idx="13"/>
            <p:extLst>
              <p:ext uri="{D42A27DB-BD31-4B8C-83A1-F6EECF244321}">
                <p14:modId xmlns:p14="http://schemas.microsoft.com/office/powerpoint/2010/main" val="3043382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5248278"/>
                    </a:ext>
                  </a:extLst>
                </a:gridCol>
                <a:gridCol w="658368">
                  <a:extLst>
                    <a:ext uri="{9D8B030D-6E8A-4147-A177-3AD203B41FA5}">
                      <a16:colId xmlns:a16="http://schemas.microsoft.com/office/drawing/2014/main" val="1619609349"/>
                    </a:ext>
                  </a:extLst>
                </a:gridCol>
                <a:gridCol w="658368">
                  <a:extLst>
                    <a:ext uri="{9D8B030D-6E8A-4147-A177-3AD203B41FA5}">
                      <a16:colId xmlns:a16="http://schemas.microsoft.com/office/drawing/2014/main" val="2216385805"/>
                    </a:ext>
                  </a:extLst>
                </a:gridCol>
                <a:gridCol w="658368">
                  <a:extLst>
                    <a:ext uri="{9D8B030D-6E8A-4147-A177-3AD203B41FA5}">
                      <a16:colId xmlns:a16="http://schemas.microsoft.com/office/drawing/2014/main" val="1356731243"/>
                    </a:ext>
                  </a:extLst>
                </a:gridCol>
                <a:gridCol w="658368">
                  <a:extLst>
                    <a:ext uri="{9D8B030D-6E8A-4147-A177-3AD203B41FA5}">
                      <a16:colId xmlns:a16="http://schemas.microsoft.com/office/drawing/2014/main" val="1765113947"/>
                    </a:ext>
                  </a:extLst>
                </a:gridCol>
                <a:gridCol w="658368">
                  <a:extLst>
                    <a:ext uri="{9D8B030D-6E8A-4147-A177-3AD203B41FA5}">
                      <a16:colId xmlns:a16="http://schemas.microsoft.com/office/drawing/2014/main" val="1855033682"/>
                    </a:ext>
                  </a:extLst>
                </a:gridCol>
                <a:gridCol w="658368">
                  <a:extLst>
                    <a:ext uri="{9D8B030D-6E8A-4147-A177-3AD203B41FA5}">
                      <a16:colId xmlns:a16="http://schemas.microsoft.com/office/drawing/2014/main" val="80075451"/>
                    </a:ext>
                  </a:extLst>
                </a:gridCol>
                <a:gridCol w="658368">
                  <a:extLst>
                    <a:ext uri="{9D8B030D-6E8A-4147-A177-3AD203B41FA5}">
                      <a16:colId xmlns:a16="http://schemas.microsoft.com/office/drawing/2014/main" val="2491653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6017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- 2017-10-15 23:11:03</a:t>
                      </a:r>
                      <a:r>
                        <a:rPr kumimoji="0" lang="es-ES" sz="1000" b="0" i="0" u="none" strike="noStrike" kern="1200" cap="none" spc="0" normalizeH="0" baseline="0" noProof="0">
                          <a:ln>
                            <a:noFill/>
                          </a:ln>
                          <a:solidFill>
                            <a:prstClr val="black"/>
                          </a:solidFill>
                          <a:effectLst/>
                          <a:uLnTx/>
                          <a:uFillTx/>
                          <a:latin typeface="+mn-lt"/>
                          <a:ea typeface="+mn-ea"/>
                          <a:cs typeface="+mn-cs"/>
                        </a:rPr>
                        <a:t>
Junto a la mujer que me enseñó el significado de la palabra coraje. Mi mamá.
A ella y a todas las madres de nuestro hermoso país... Feliz día de la madre!!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968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- 2017-10-22 19:04:40</a:t>
                      </a:r>
                      <a:r>
                        <a:rPr kumimoji="0" lang="es-ES" sz="1000" b="0" i="0" u="none" strike="noStrike" kern="1200" cap="none" spc="0" normalizeH="0" baseline="0" noProof="0">
                          <a:ln>
                            <a:noFill/>
                          </a:ln>
                          <a:solidFill>
                            <a:prstClr val="black"/>
                          </a:solidFill>
                          <a:effectLst/>
                          <a:uLnTx/>
                          <a:uFillTx/>
                          <a:latin typeface="+mn-lt"/>
                          <a:ea typeface="+mn-ea"/>
                          <a:cs typeface="+mn-cs"/>
                        </a:rPr>
                        <a:t>
Cierro la primera elección de mi vida acompañado a votar a mi hija de 16 años. 
En este hermoso país, donde la democracia nos ha costado tan caro, saber que elegimos en libertad es el mejor incentivo para entender que el futuro nos tiene que encontrar dialogando en la diferencia antes que gritándole al silencio que pretenden quienes no saben lo que significa escuchar.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2609311"/>
                  </a:ext>
                </a:extLst>
              </a:tr>
            </a:tbl>
          </a:graphicData>
        </a:graphic>
      </p:graphicFrame>
      <p:sp>
        <p:nvSpPr>
          <p:cNvPr id="4" name="Text Placeholder 3">
            <a:extLst>
              <a:ext uri="{FF2B5EF4-FFF2-40B4-BE49-F238E27FC236}">
                <a16:creationId xmlns:a16="http://schemas.microsoft.com/office/drawing/2014/main" id="{BA64829E-F526-4DF6-B526-89EFF96417C2}"/>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4068479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47CEB-A90B-4077-850A-CCD7864C8C58}"/>
              </a:ext>
            </a:extLst>
          </p:cNvPr>
          <p:cNvSpPr>
            <a:spLocks noGrp="1"/>
          </p:cNvSpPr>
          <p:nvPr>
            <p:ph type="title"/>
          </p:nvPr>
        </p:nvSpPr>
        <p:spPr/>
        <p:txBody>
          <a:bodyPr/>
          <a:lstStyle/>
          <a:p>
            <a:r>
              <a:rPr lang="en-US"/>
              <a:t>Facebook Own Posts Table - 7 of 16</a:t>
            </a:r>
          </a:p>
        </p:txBody>
      </p:sp>
      <p:graphicFrame>
        <p:nvGraphicFramePr>
          <p:cNvPr id="5" name="Table Placeholder 4">
            <a:extLst>
              <a:ext uri="{FF2B5EF4-FFF2-40B4-BE49-F238E27FC236}">
                <a16:creationId xmlns:a16="http://schemas.microsoft.com/office/drawing/2014/main" id="{CDB1DC83-1E20-4086-97DD-8B5641EF3113}"/>
              </a:ext>
            </a:extLst>
          </p:cNvPr>
          <p:cNvGraphicFramePr>
            <a:graphicFrameLocks noGrp="1"/>
          </p:cNvGraphicFramePr>
          <p:nvPr>
            <p:ph type="tbl" sz="quarter" idx="13"/>
            <p:extLst>
              <p:ext uri="{D42A27DB-BD31-4B8C-83A1-F6EECF244321}">
                <p14:modId xmlns:p14="http://schemas.microsoft.com/office/powerpoint/2010/main" val="2083599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9752875"/>
                    </a:ext>
                  </a:extLst>
                </a:gridCol>
                <a:gridCol w="658368">
                  <a:extLst>
                    <a:ext uri="{9D8B030D-6E8A-4147-A177-3AD203B41FA5}">
                      <a16:colId xmlns:a16="http://schemas.microsoft.com/office/drawing/2014/main" val="2170742275"/>
                    </a:ext>
                  </a:extLst>
                </a:gridCol>
                <a:gridCol w="658368">
                  <a:extLst>
                    <a:ext uri="{9D8B030D-6E8A-4147-A177-3AD203B41FA5}">
                      <a16:colId xmlns:a16="http://schemas.microsoft.com/office/drawing/2014/main" val="3799009465"/>
                    </a:ext>
                  </a:extLst>
                </a:gridCol>
                <a:gridCol w="658368">
                  <a:extLst>
                    <a:ext uri="{9D8B030D-6E8A-4147-A177-3AD203B41FA5}">
                      <a16:colId xmlns:a16="http://schemas.microsoft.com/office/drawing/2014/main" val="1989408326"/>
                    </a:ext>
                  </a:extLst>
                </a:gridCol>
                <a:gridCol w="658368">
                  <a:extLst>
                    <a:ext uri="{9D8B030D-6E8A-4147-A177-3AD203B41FA5}">
                      <a16:colId xmlns:a16="http://schemas.microsoft.com/office/drawing/2014/main" val="1901054613"/>
                    </a:ext>
                  </a:extLst>
                </a:gridCol>
                <a:gridCol w="658368">
                  <a:extLst>
                    <a:ext uri="{9D8B030D-6E8A-4147-A177-3AD203B41FA5}">
                      <a16:colId xmlns:a16="http://schemas.microsoft.com/office/drawing/2014/main" val="2951741762"/>
                    </a:ext>
                  </a:extLst>
                </a:gridCol>
                <a:gridCol w="658368">
                  <a:extLst>
                    <a:ext uri="{9D8B030D-6E8A-4147-A177-3AD203B41FA5}">
                      <a16:colId xmlns:a16="http://schemas.microsoft.com/office/drawing/2014/main" val="2625336433"/>
                    </a:ext>
                  </a:extLst>
                </a:gridCol>
                <a:gridCol w="658368">
                  <a:extLst>
                    <a:ext uri="{9D8B030D-6E8A-4147-A177-3AD203B41FA5}">
                      <a16:colId xmlns:a16="http://schemas.microsoft.com/office/drawing/2014/main" val="2264122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357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- 2017-10-04 18:10:52</a:t>
                      </a:r>
                      <a:r>
                        <a:rPr kumimoji="0" lang="es-ES" sz="1000" b="0" i="0" u="none" strike="noStrike" kern="1200" cap="none" spc="0" normalizeH="0" baseline="0" noProof="0">
                          <a:ln>
                            <a:noFill/>
                          </a:ln>
                          <a:solidFill>
                            <a:prstClr val="black"/>
                          </a:solidFill>
                          <a:effectLst/>
                          <a:uLnTx/>
                          <a:uFillTx/>
                          <a:latin typeface="+mn-lt"/>
                          <a:ea typeface="+mn-ea"/>
                          <a:cs typeface="+mn-cs"/>
                        </a:rPr>
                        <a:t>
Si abre un negocio cerca de tu casa quiere decir que hay gente que está realizando un sueño.
Si aparece una nueva PyME o un nuevo comercio quiere decir que gente laburante y honesta pudo apostar a su futuro, pudo empezar algo nuevo.   
Si esa PyME y ese comercio prosperan quiere decir que hay gente que se beneficia de esos emprendimientos y que ahora vive mejor.   
Si eso pasa cada vez más significa que el país está generando plata y que esa plata se queda en el país, no se va afuera.   
Si esa plata se queda en el país empieza a generar más PyMES, más comercios, más beneficios para la gente. Hay más productos, más servicios, los precios bajan y la gente vive mejor. 
Los economistas a eso lo llaman crecimiento. Los argentinos lo llaman el país de sus sueños.  Para que la Argentina cambie en serio, nos tiene que alcanzar la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0717778"/>
                  </a:ext>
                </a:extLst>
              </a:tr>
            </a:tbl>
          </a:graphicData>
        </a:graphic>
      </p:graphicFrame>
      <p:sp>
        <p:nvSpPr>
          <p:cNvPr id="4" name="Text Placeholder 3">
            <a:extLst>
              <a:ext uri="{FF2B5EF4-FFF2-40B4-BE49-F238E27FC236}">
                <a16:creationId xmlns:a16="http://schemas.microsoft.com/office/drawing/2014/main" id="{00B0F761-B407-473C-AFBD-A1729C2150C1}"/>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4163304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CDDBE-2DA9-4D68-AE6D-AC342E01F59D}"/>
              </a:ext>
            </a:extLst>
          </p:cNvPr>
          <p:cNvSpPr>
            <a:spLocks noGrp="1"/>
          </p:cNvSpPr>
          <p:nvPr>
            <p:ph type="title"/>
          </p:nvPr>
        </p:nvSpPr>
        <p:spPr/>
        <p:txBody>
          <a:bodyPr/>
          <a:lstStyle/>
          <a:p>
            <a:r>
              <a:rPr lang="en-US"/>
              <a:t>Facebook Own Posts Table - 8 of 16</a:t>
            </a:r>
          </a:p>
        </p:txBody>
      </p:sp>
      <p:graphicFrame>
        <p:nvGraphicFramePr>
          <p:cNvPr id="5" name="Table Placeholder 4">
            <a:extLst>
              <a:ext uri="{FF2B5EF4-FFF2-40B4-BE49-F238E27FC236}">
                <a16:creationId xmlns:a16="http://schemas.microsoft.com/office/drawing/2014/main" id="{E86AE810-8F87-4550-87F6-5CAFC8E5FA8E}"/>
              </a:ext>
            </a:extLst>
          </p:cNvPr>
          <p:cNvGraphicFramePr>
            <a:graphicFrameLocks noGrp="1"/>
          </p:cNvGraphicFramePr>
          <p:nvPr>
            <p:ph type="tbl" sz="quarter" idx="13"/>
            <p:extLst>
              <p:ext uri="{D42A27DB-BD31-4B8C-83A1-F6EECF244321}">
                <p14:modId xmlns:p14="http://schemas.microsoft.com/office/powerpoint/2010/main" val="4185691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1355267"/>
                    </a:ext>
                  </a:extLst>
                </a:gridCol>
                <a:gridCol w="658368">
                  <a:extLst>
                    <a:ext uri="{9D8B030D-6E8A-4147-A177-3AD203B41FA5}">
                      <a16:colId xmlns:a16="http://schemas.microsoft.com/office/drawing/2014/main" val="1593563214"/>
                    </a:ext>
                  </a:extLst>
                </a:gridCol>
                <a:gridCol w="658368">
                  <a:extLst>
                    <a:ext uri="{9D8B030D-6E8A-4147-A177-3AD203B41FA5}">
                      <a16:colId xmlns:a16="http://schemas.microsoft.com/office/drawing/2014/main" val="3720488402"/>
                    </a:ext>
                  </a:extLst>
                </a:gridCol>
                <a:gridCol w="658368">
                  <a:extLst>
                    <a:ext uri="{9D8B030D-6E8A-4147-A177-3AD203B41FA5}">
                      <a16:colId xmlns:a16="http://schemas.microsoft.com/office/drawing/2014/main" val="2020535677"/>
                    </a:ext>
                  </a:extLst>
                </a:gridCol>
                <a:gridCol w="658368">
                  <a:extLst>
                    <a:ext uri="{9D8B030D-6E8A-4147-A177-3AD203B41FA5}">
                      <a16:colId xmlns:a16="http://schemas.microsoft.com/office/drawing/2014/main" val="1356424876"/>
                    </a:ext>
                  </a:extLst>
                </a:gridCol>
                <a:gridCol w="658368">
                  <a:extLst>
                    <a:ext uri="{9D8B030D-6E8A-4147-A177-3AD203B41FA5}">
                      <a16:colId xmlns:a16="http://schemas.microsoft.com/office/drawing/2014/main" val="1074197625"/>
                    </a:ext>
                  </a:extLst>
                </a:gridCol>
                <a:gridCol w="658368">
                  <a:extLst>
                    <a:ext uri="{9D8B030D-6E8A-4147-A177-3AD203B41FA5}">
                      <a16:colId xmlns:a16="http://schemas.microsoft.com/office/drawing/2014/main" val="4199913028"/>
                    </a:ext>
                  </a:extLst>
                </a:gridCol>
                <a:gridCol w="658368">
                  <a:extLst>
                    <a:ext uri="{9D8B030D-6E8A-4147-A177-3AD203B41FA5}">
                      <a16:colId xmlns:a16="http://schemas.microsoft.com/office/drawing/2014/main" val="319752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100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- 2017-10-20 20:14:12</a:t>
                      </a:r>
                      <a:r>
                        <a:rPr kumimoji="0" lang="es-ES" sz="1000" b="0" i="0" u="none" strike="noStrike" kern="1200" cap="none" spc="0" normalizeH="0" baseline="0" noProof="0">
                          <a:ln>
                            <a:noFill/>
                          </a:ln>
                          <a:solidFill>
                            <a:prstClr val="black"/>
                          </a:solidFill>
                          <a:effectLst/>
                          <a:uLnTx/>
                          <a:uFillTx/>
                          <a:latin typeface="+mn-lt"/>
                          <a:ea typeface="+mn-ea"/>
                          <a:cs typeface="+mn-cs"/>
                        </a:rPr>
                        <a:t>
Tristeza. Respeto a la famila. Prudencia en las declaraciones y rigor en las conclusiones. Se confirma la muerte de Santiago Maldonado.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232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- 2017-10-08 03:58:30</a:t>
                      </a:r>
                      <a:r>
                        <a:rPr kumimoji="0" lang="es-ES" sz="1000" b="0" i="0" u="none" strike="noStrike" kern="1200" cap="none" spc="0" normalizeH="0" baseline="0" noProof="0">
                          <a:ln>
                            <a:noFill/>
                          </a:ln>
                          <a:solidFill>
                            <a:prstClr val="black"/>
                          </a:solidFill>
                          <a:effectLst/>
                          <a:uLnTx/>
                          <a:uFillTx/>
                          <a:latin typeface="+mn-lt"/>
                          <a:ea typeface="+mn-ea"/>
                          <a:cs typeface="+mn-cs"/>
                        </a:rPr>
                        <a:t>
Siempre voy a apostar por la alegria, por el amor, hoy con la gringa, haciendo un stop en la campaña, vinimos a disfrutar junto a mis amigos los osos en el ex Moroco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127243"/>
                  </a:ext>
                </a:extLst>
              </a:tr>
            </a:tbl>
          </a:graphicData>
        </a:graphic>
      </p:graphicFrame>
      <p:sp>
        <p:nvSpPr>
          <p:cNvPr id="4" name="Text Placeholder 3">
            <a:extLst>
              <a:ext uri="{FF2B5EF4-FFF2-40B4-BE49-F238E27FC236}">
                <a16:creationId xmlns:a16="http://schemas.microsoft.com/office/drawing/2014/main" id="{9B80CEDB-B4F7-4AFC-883E-5B178EAC3ED3}"/>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412509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960A-F6D9-446A-8896-F8366673C54D}"/>
              </a:ext>
            </a:extLst>
          </p:cNvPr>
          <p:cNvSpPr>
            <a:spLocks noGrp="1"/>
          </p:cNvSpPr>
          <p:nvPr>
            <p:ph type="title"/>
          </p:nvPr>
        </p:nvSpPr>
        <p:spPr/>
        <p:txBody>
          <a:bodyPr/>
          <a:lstStyle/>
          <a:p>
            <a:r>
              <a:rPr lang="en-US"/>
              <a:t>Facebook Own Posts Table - 9 of 16</a:t>
            </a:r>
          </a:p>
        </p:txBody>
      </p:sp>
      <p:graphicFrame>
        <p:nvGraphicFramePr>
          <p:cNvPr id="5" name="Table Placeholder 4">
            <a:extLst>
              <a:ext uri="{FF2B5EF4-FFF2-40B4-BE49-F238E27FC236}">
                <a16:creationId xmlns:a16="http://schemas.microsoft.com/office/drawing/2014/main" id="{014B678F-FB11-4C9A-89CE-B98A26977EDE}"/>
              </a:ext>
            </a:extLst>
          </p:cNvPr>
          <p:cNvGraphicFramePr>
            <a:graphicFrameLocks noGrp="1"/>
          </p:cNvGraphicFramePr>
          <p:nvPr>
            <p:ph type="tbl" sz="quarter" idx="13"/>
            <p:extLst>
              <p:ext uri="{D42A27DB-BD31-4B8C-83A1-F6EECF244321}">
                <p14:modId xmlns:p14="http://schemas.microsoft.com/office/powerpoint/2010/main" val="2066062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4994736"/>
                    </a:ext>
                  </a:extLst>
                </a:gridCol>
                <a:gridCol w="658368">
                  <a:extLst>
                    <a:ext uri="{9D8B030D-6E8A-4147-A177-3AD203B41FA5}">
                      <a16:colId xmlns:a16="http://schemas.microsoft.com/office/drawing/2014/main" val="2396442481"/>
                    </a:ext>
                  </a:extLst>
                </a:gridCol>
                <a:gridCol w="658368">
                  <a:extLst>
                    <a:ext uri="{9D8B030D-6E8A-4147-A177-3AD203B41FA5}">
                      <a16:colId xmlns:a16="http://schemas.microsoft.com/office/drawing/2014/main" val="1704655782"/>
                    </a:ext>
                  </a:extLst>
                </a:gridCol>
                <a:gridCol w="658368">
                  <a:extLst>
                    <a:ext uri="{9D8B030D-6E8A-4147-A177-3AD203B41FA5}">
                      <a16:colId xmlns:a16="http://schemas.microsoft.com/office/drawing/2014/main" val="1610001935"/>
                    </a:ext>
                  </a:extLst>
                </a:gridCol>
                <a:gridCol w="658368">
                  <a:extLst>
                    <a:ext uri="{9D8B030D-6E8A-4147-A177-3AD203B41FA5}">
                      <a16:colId xmlns:a16="http://schemas.microsoft.com/office/drawing/2014/main" val="3059451530"/>
                    </a:ext>
                  </a:extLst>
                </a:gridCol>
                <a:gridCol w="658368">
                  <a:extLst>
                    <a:ext uri="{9D8B030D-6E8A-4147-A177-3AD203B41FA5}">
                      <a16:colId xmlns:a16="http://schemas.microsoft.com/office/drawing/2014/main" val="1187752512"/>
                    </a:ext>
                  </a:extLst>
                </a:gridCol>
                <a:gridCol w="658368">
                  <a:extLst>
                    <a:ext uri="{9D8B030D-6E8A-4147-A177-3AD203B41FA5}">
                      <a16:colId xmlns:a16="http://schemas.microsoft.com/office/drawing/2014/main" val="1324645644"/>
                    </a:ext>
                  </a:extLst>
                </a:gridCol>
                <a:gridCol w="658368">
                  <a:extLst>
                    <a:ext uri="{9D8B030D-6E8A-4147-A177-3AD203B41FA5}">
                      <a16:colId xmlns:a16="http://schemas.microsoft.com/office/drawing/2014/main" val="507797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194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- 2017-10-07 00:37:31</a:t>
                      </a:r>
                      <a:r>
                        <a:rPr kumimoji="0" lang="es-ES" sz="1000" b="0" i="0" u="none" strike="noStrike" kern="1200" cap="none" spc="0" normalizeH="0" baseline="0" noProof="0">
                          <a:ln>
                            <a:noFill/>
                          </a:ln>
                          <a:solidFill>
                            <a:prstClr val="black"/>
                          </a:solidFill>
                          <a:effectLst/>
                          <a:uLnTx/>
                          <a:uFillTx/>
                          <a:latin typeface="+mn-lt"/>
                          <a:ea typeface="+mn-ea"/>
                          <a:cs typeface="+mn-cs"/>
                        </a:rPr>
                        <a:t>
‪Algunos muchachos creen que con un par de operaciones barretas vamos de dejar de insistir con nuestra bandera para que ajuste la política. ‬
‪Mientras pagamos impuestos increíblemente altos... Crecen cargos y asesores. Y decirlo parece que le molesta al monotributo de algún ladri. ‬
‪Yo NO dependo de la política y NO creo que la solución provenga de los que cobran aún sin ir a laburar... Asesores, operadores y vividores en general. ‬
‪Sus ataques solo fortalecen la idea que tenemos quienes creemos firmemente que el primer paso para que la plata alcance lo tiene dar la política. ‬gastando menos y produciendo más. 
Sigan atacando... Lo  único que hacen es fortalecernos... Y de paso si pueden vayan a laburar con los impuestos que pagamos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442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- 2017-10-11 22:59:00</a:t>
                      </a:r>
                      <a:r>
                        <a:rPr kumimoji="0" lang="es-ES" sz="1000" b="0" i="0" u="none" strike="noStrike" kern="1200" cap="none" spc="0" normalizeH="0" baseline="0" noProof="0">
                          <a:ln>
                            <a:noFill/>
                          </a:ln>
                          <a:solidFill>
                            <a:prstClr val="black"/>
                          </a:solidFill>
                          <a:effectLst/>
                          <a:uLnTx/>
                          <a:uFillTx/>
                          <a:latin typeface="+mn-lt"/>
                          <a:ea typeface="+mn-ea"/>
                          <a:cs typeface="+mn-cs"/>
                        </a:rPr>
                        <a:t>
Para construir el futuro hace falta escuchar al otro y entender que el intercambio de ideas fortalece a la República, #DebateCapital desde las 22hs en TN Todo Noticias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6970398"/>
                  </a:ext>
                </a:extLst>
              </a:tr>
            </a:tbl>
          </a:graphicData>
        </a:graphic>
      </p:graphicFrame>
      <p:sp>
        <p:nvSpPr>
          <p:cNvPr id="4" name="Text Placeholder 3">
            <a:extLst>
              <a:ext uri="{FF2B5EF4-FFF2-40B4-BE49-F238E27FC236}">
                <a16:creationId xmlns:a16="http://schemas.microsoft.com/office/drawing/2014/main" id="{C44B74ED-12F8-4152-8A2B-CE3B2A6B88D3}"/>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066210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44551-C1CC-4C40-AF83-F4EA6182F202}"/>
              </a:ext>
            </a:extLst>
          </p:cNvPr>
          <p:cNvSpPr>
            <a:spLocks noGrp="1"/>
          </p:cNvSpPr>
          <p:nvPr>
            <p:ph type="title"/>
          </p:nvPr>
        </p:nvSpPr>
        <p:spPr/>
        <p:txBody>
          <a:bodyPr/>
          <a:lstStyle/>
          <a:p>
            <a:r>
              <a:rPr lang="en-US"/>
              <a:t>Facebook Own Posts Table - 10 of 16</a:t>
            </a:r>
          </a:p>
        </p:txBody>
      </p:sp>
      <p:graphicFrame>
        <p:nvGraphicFramePr>
          <p:cNvPr id="5" name="Table Placeholder 4">
            <a:extLst>
              <a:ext uri="{FF2B5EF4-FFF2-40B4-BE49-F238E27FC236}">
                <a16:creationId xmlns:a16="http://schemas.microsoft.com/office/drawing/2014/main" id="{D75E6CAF-C1CF-4088-898D-8EBDD7BEA2EE}"/>
              </a:ext>
            </a:extLst>
          </p:cNvPr>
          <p:cNvGraphicFramePr>
            <a:graphicFrameLocks noGrp="1"/>
          </p:cNvGraphicFramePr>
          <p:nvPr>
            <p:ph type="tbl" sz="quarter" idx="13"/>
            <p:extLst>
              <p:ext uri="{D42A27DB-BD31-4B8C-83A1-F6EECF244321}">
                <p14:modId xmlns:p14="http://schemas.microsoft.com/office/powerpoint/2010/main" val="171483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7022728"/>
                    </a:ext>
                  </a:extLst>
                </a:gridCol>
                <a:gridCol w="658368">
                  <a:extLst>
                    <a:ext uri="{9D8B030D-6E8A-4147-A177-3AD203B41FA5}">
                      <a16:colId xmlns:a16="http://schemas.microsoft.com/office/drawing/2014/main" val="1354323329"/>
                    </a:ext>
                  </a:extLst>
                </a:gridCol>
                <a:gridCol w="658368">
                  <a:extLst>
                    <a:ext uri="{9D8B030D-6E8A-4147-A177-3AD203B41FA5}">
                      <a16:colId xmlns:a16="http://schemas.microsoft.com/office/drawing/2014/main" val="1732547029"/>
                    </a:ext>
                  </a:extLst>
                </a:gridCol>
                <a:gridCol w="658368">
                  <a:extLst>
                    <a:ext uri="{9D8B030D-6E8A-4147-A177-3AD203B41FA5}">
                      <a16:colId xmlns:a16="http://schemas.microsoft.com/office/drawing/2014/main" val="70917638"/>
                    </a:ext>
                  </a:extLst>
                </a:gridCol>
                <a:gridCol w="658368">
                  <a:extLst>
                    <a:ext uri="{9D8B030D-6E8A-4147-A177-3AD203B41FA5}">
                      <a16:colId xmlns:a16="http://schemas.microsoft.com/office/drawing/2014/main" val="2165909613"/>
                    </a:ext>
                  </a:extLst>
                </a:gridCol>
                <a:gridCol w="658368">
                  <a:extLst>
                    <a:ext uri="{9D8B030D-6E8A-4147-A177-3AD203B41FA5}">
                      <a16:colId xmlns:a16="http://schemas.microsoft.com/office/drawing/2014/main" val="45601250"/>
                    </a:ext>
                  </a:extLst>
                </a:gridCol>
                <a:gridCol w="658368">
                  <a:extLst>
                    <a:ext uri="{9D8B030D-6E8A-4147-A177-3AD203B41FA5}">
                      <a16:colId xmlns:a16="http://schemas.microsoft.com/office/drawing/2014/main" val="2806770721"/>
                    </a:ext>
                  </a:extLst>
                </a:gridCol>
                <a:gridCol w="658368">
                  <a:extLst>
                    <a:ext uri="{9D8B030D-6E8A-4147-A177-3AD203B41FA5}">
                      <a16:colId xmlns:a16="http://schemas.microsoft.com/office/drawing/2014/main" val="1973178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842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- 2017-10-01 16:57:04</a:t>
                      </a:r>
                      <a:r>
                        <a:rPr kumimoji="0" lang="es-ES" sz="1000" b="0" i="0" u="none" strike="noStrike" kern="1200" cap="none" spc="0" normalizeH="0" baseline="0" noProof="0">
                          <a:ln>
                            <a:noFill/>
                          </a:ln>
                          <a:solidFill>
                            <a:prstClr val="black"/>
                          </a:solidFill>
                          <a:effectLst/>
                          <a:uLnTx/>
                          <a:uFillTx/>
                          <a:latin typeface="+mn-lt"/>
                          <a:ea typeface="+mn-ea"/>
                          <a:cs typeface="+mn-cs"/>
                        </a:rPr>
                        <a:t>
A partir del posteo de ayer mucha gente se enteró de la fe que yo profeso. 
Me emociona leer el 99% de los mensajes, donde desde diversos credos retribuyen mi saludo por el Iom Kipur. 
Ese cariño tiene que ver con el lazo que de un modo u otro hemos establecido hace ya algunos años. 
Para finalizar con un poco de humor, les dejo un pasaje de la entrevista que me hizo Roberto Moldavsky, que es un genio, donde se "descubre" mi credo.
Buen domingo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010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- 2017-10-16 22:30:00</a:t>
                      </a:r>
                      <a:r>
                        <a:rPr kumimoji="0" lang="es-ES" sz="1000" b="0" i="0" u="none" strike="noStrike" kern="1200" cap="none" spc="0" normalizeH="0" baseline="0" noProof="0">
                          <a:ln>
                            <a:noFill/>
                          </a:ln>
                          <a:solidFill>
                            <a:prstClr val="black"/>
                          </a:solidFill>
                          <a:effectLst/>
                          <a:uLnTx/>
                          <a:uFillTx/>
                          <a:latin typeface="+mn-lt"/>
                          <a:ea typeface="+mn-ea"/>
                          <a:cs typeface="+mn-cs"/>
                        </a:rPr>
                        <a:t>
¿Por que decidí participar? Una pregunta simple pero que define el camino elegido. 
Ayer en la mesa de Mirtha Legrand pude compartir los motivos de mi decisión. 
Buena noche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74288388"/>
                  </a:ext>
                </a:extLst>
              </a:tr>
            </a:tbl>
          </a:graphicData>
        </a:graphic>
      </p:graphicFrame>
      <p:sp>
        <p:nvSpPr>
          <p:cNvPr id="4" name="Text Placeholder 3">
            <a:extLst>
              <a:ext uri="{FF2B5EF4-FFF2-40B4-BE49-F238E27FC236}">
                <a16:creationId xmlns:a16="http://schemas.microsoft.com/office/drawing/2014/main" id="{3004D777-51B2-4F80-BB04-F0D477E79573}"/>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295211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7AFEC-CD3A-4F3A-AE29-71AC61574BDF}"/>
              </a:ext>
            </a:extLst>
          </p:cNvPr>
          <p:cNvSpPr>
            <a:spLocks noGrp="1"/>
          </p:cNvSpPr>
          <p:nvPr>
            <p:ph type="title"/>
          </p:nvPr>
        </p:nvSpPr>
        <p:spPr/>
        <p:txBody>
          <a:bodyPr/>
          <a:lstStyle/>
          <a:p>
            <a:r>
              <a:rPr lang="en-US"/>
              <a:t>Facebook Own Posts Table - 11 of 16</a:t>
            </a:r>
          </a:p>
        </p:txBody>
      </p:sp>
      <p:graphicFrame>
        <p:nvGraphicFramePr>
          <p:cNvPr id="5" name="Table Placeholder 4">
            <a:extLst>
              <a:ext uri="{FF2B5EF4-FFF2-40B4-BE49-F238E27FC236}">
                <a16:creationId xmlns:a16="http://schemas.microsoft.com/office/drawing/2014/main" id="{562D40DD-FD66-4817-AB80-75C07C839600}"/>
              </a:ext>
            </a:extLst>
          </p:cNvPr>
          <p:cNvGraphicFramePr>
            <a:graphicFrameLocks noGrp="1"/>
          </p:cNvGraphicFramePr>
          <p:nvPr>
            <p:ph type="tbl" sz="quarter" idx="13"/>
            <p:extLst>
              <p:ext uri="{D42A27DB-BD31-4B8C-83A1-F6EECF244321}">
                <p14:modId xmlns:p14="http://schemas.microsoft.com/office/powerpoint/2010/main" val="3826852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0941057"/>
                    </a:ext>
                  </a:extLst>
                </a:gridCol>
                <a:gridCol w="658368">
                  <a:extLst>
                    <a:ext uri="{9D8B030D-6E8A-4147-A177-3AD203B41FA5}">
                      <a16:colId xmlns:a16="http://schemas.microsoft.com/office/drawing/2014/main" val="4228637576"/>
                    </a:ext>
                  </a:extLst>
                </a:gridCol>
                <a:gridCol w="658368">
                  <a:extLst>
                    <a:ext uri="{9D8B030D-6E8A-4147-A177-3AD203B41FA5}">
                      <a16:colId xmlns:a16="http://schemas.microsoft.com/office/drawing/2014/main" val="94502301"/>
                    </a:ext>
                  </a:extLst>
                </a:gridCol>
                <a:gridCol w="658368">
                  <a:extLst>
                    <a:ext uri="{9D8B030D-6E8A-4147-A177-3AD203B41FA5}">
                      <a16:colId xmlns:a16="http://schemas.microsoft.com/office/drawing/2014/main" val="4251832980"/>
                    </a:ext>
                  </a:extLst>
                </a:gridCol>
                <a:gridCol w="658368">
                  <a:extLst>
                    <a:ext uri="{9D8B030D-6E8A-4147-A177-3AD203B41FA5}">
                      <a16:colId xmlns:a16="http://schemas.microsoft.com/office/drawing/2014/main" val="989288230"/>
                    </a:ext>
                  </a:extLst>
                </a:gridCol>
                <a:gridCol w="658368">
                  <a:extLst>
                    <a:ext uri="{9D8B030D-6E8A-4147-A177-3AD203B41FA5}">
                      <a16:colId xmlns:a16="http://schemas.microsoft.com/office/drawing/2014/main" val="696661243"/>
                    </a:ext>
                  </a:extLst>
                </a:gridCol>
                <a:gridCol w="658368">
                  <a:extLst>
                    <a:ext uri="{9D8B030D-6E8A-4147-A177-3AD203B41FA5}">
                      <a16:colId xmlns:a16="http://schemas.microsoft.com/office/drawing/2014/main" val="3812787731"/>
                    </a:ext>
                  </a:extLst>
                </a:gridCol>
                <a:gridCol w="658368">
                  <a:extLst>
                    <a:ext uri="{9D8B030D-6E8A-4147-A177-3AD203B41FA5}">
                      <a16:colId xmlns:a16="http://schemas.microsoft.com/office/drawing/2014/main" val="1734233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813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- 2017-10-13 22:02:49</a:t>
                      </a:r>
                      <a:r>
                        <a:rPr kumimoji="0" lang="es-ES" sz="1000" b="0" i="0" u="none" strike="noStrike" kern="1200" cap="none" spc="0" normalizeH="0" baseline="0" noProof="0">
                          <a:ln>
                            <a:noFill/>
                          </a:ln>
                          <a:solidFill>
                            <a:prstClr val="black"/>
                          </a:solidFill>
                          <a:effectLst/>
                          <a:uLnTx/>
                          <a:uFillTx/>
                          <a:latin typeface="+mn-lt"/>
                          <a:ea typeface="+mn-ea"/>
                          <a:cs typeface="+mn-cs"/>
                        </a:rPr>
                        <a:t>
¿Te sentís seguro cuando volves a tu casa después de trabajar todo el día? 
¿Haces la denuncia cuando te roban? Necesitamos una policía bien remunerada, necesitamos poder confiar en la justicia y que esta esté cerca tuyo y no de la política. 
Podemos vivir mejor y más tranquilos.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5228572"/>
                  </a:ext>
                </a:extLst>
              </a:tr>
            </a:tbl>
          </a:graphicData>
        </a:graphic>
      </p:graphicFrame>
      <p:sp>
        <p:nvSpPr>
          <p:cNvPr id="4" name="Text Placeholder 3">
            <a:extLst>
              <a:ext uri="{FF2B5EF4-FFF2-40B4-BE49-F238E27FC236}">
                <a16:creationId xmlns:a16="http://schemas.microsoft.com/office/drawing/2014/main" id="{5EF21460-063B-4D04-898A-D9FD3CAE08F2}"/>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8520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36F92-8687-4B83-83E7-54758801C278}"/>
              </a:ext>
            </a:extLst>
          </p:cNvPr>
          <p:cNvSpPr>
            <a:spLocks noGrp="1"/>
          </p:cNvSpPr>
          <p:nvPr>
            <p:ph type="title"/>
          </p:nvPr>
        </p:nvSpPr>
        <p:spPr/>
        <p:txBody>
          <a:bodyPr/>
          <a:lstStyle/>
          <a:p>
            <a:r>
              <a:rPr lang="en-US"/>
              <a:t>Facebook Own Posts Table - 12 of 16</a:t>
            </a:r>
          </a:p>
        </p:txBody>
      </p:sp>
      <p:graphicFrame>
        <p:nvGraphicFramePr>
          <p:cNvPr id="5" name="Table Placeholder 4">
            <a:extLst>
              <a:ext uri="{FF2B5EF4-FFF2-40B4-BE49-F238E27FC236}">
                <a16:creationId xmlns:a16="http://schemas.microsoft.com/office/drawing/2014/main" id="{3D223B45-9DD4-4FCC-912F-02C761B9D9D7}"/>
              </a:ext>
            </a:extLst>
          </p:cNvPr>
          <p:cNvGraphicFramePr>
            <a:graphicFrameLocks noGrp="1"/>
          </p:cNvGraphicFramePr>
          <p:nvPr>
            <p:ph type="tbl" sz="quarter" idx="13"/>
            <p:extLst>
              <p:ext uri="{D42A27DB-BD31-4B8C-83A1-F6EECF244321}">
                <p14:modId xmlns:p14="http://schemas.microsoft.com/office/powerpoint/2010/main" val="1012458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5760004"/>
                    </a:ext>
                  </a:extLst>
                </a:gridCol>
                <a:gridCol w="658368">
                  <a:extLst>
                    <a:ext uri="{9D8B030D-6E8A-4147-A177-3AD203B41FA5}">
                      <a16:colId xmlns:a16="http://schemas.microsoft.com/office/drawing/2014/main" val="1443498189"/>
                    </a:ext>
                  </a:extLst>
                </a:gridCol>
                <a:gridCol w="658368">
                  <a:extLst>
                    <a:ext uri="{9D8B030D-6E8A-4147-A177-3AD203B41FA5}">
                      <a16:colId xmlns:a16="http://schemas.microsoft.com/office/drawing/2014/main" val="2984315980"/>
                    </a:ext>
                  </a:extLst>
                </a:gridCol>
                <a:gridCol w="658368">
                  <a:extLst>
                    <a:ext uri="{9D8B030D-6E8A-4147-A177-3AD203B41FA5}">
                      <a16:colId xmlns:a16="http://schemas.microsoft.com/office/drawing/2014/main" val="1995358365"/>
                    </a:ext>
                  </a:extLst>
                </a:gridCol>
                <a:gridCol w="658368">
                  <a:extLst>
                    <a:ext uri="{9D8B030D-6E8A-4147-A177-3AD203B41FA5}">
                      <a16:colId xmlns:a16="http://schemas.microsoft.com/office/drawing/2014/main" val="2502358183"/>
                    </a:ext>
                  </a:extLst>
                </a:gridCol>
                <a:gridCol w="658368">
                  <a:extLst>
                    <a:ext uri="{9D8B030D-6E8A-4147-A177-3AD203B41FA5}">
                      <a16:colId xmlns:a16="http://schemas.microsoft.com/office/drawing/2014/main" val="3976582326"/>
                    </a:ext>
                  </a:extLst>
                </a:gridCol>
                <a:gridCol w="658368">
                  <a:extLst>
                    <a:ext uri="{9D8B030D-6E8A-4147-A177-3AD203B41FA5}">
                      <a16:colId xmlns:a16="http://schemas.microsoft.com/office/drawing/2014/main" val="3045272327"/>
                    </a:ext>
                  </a:extLst>
                </a:gridCol>
                <a:gridCol w="658368">
                  <a:extLst>
                    <a:ext uri="{9D8B030D-6E8A-4147-A177-3AD203B41FA5}">
                      <a16:colId xmlns:a16="http://schemas.microsoft.com/office/drawing/2014/main" val="279998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733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- 2017-10-18 11:58:00</a:t>
                      </a:r>
                      <a:r>
                        <a:rPr kumimoji="0" lang="es-ES" sz="1000" b="0" i="0" u="none" strike="noStrike" kern="1200" cap="none" spc="0" normalizeH="0" baseline="0" noProof="0">
                          <a:ln>
                            <a:noFill/>
                          </a:ln>
                          <a:solidFill>
                            <a:prstClr val="black"/>
                          </a:solidFill>
                          <a:effectLst/>
                          <a:uLnTx/>
                          <a:uFillTx/>
                          <a:latin typeface="+mn-lt"/>
                          <a:ea typeface="+mn-ea"/>
                          <a:cs typeface="+mn-cs"/>
                        </a:rPr>
                        <a:t>
Cambiar quiere decir que no puede darnos todo lo mismo. Sino solo estamos cambiando para peor.
Si queremos ser una sociedad moderna, plural y democrática, debemos estar en condiciones de tomar posición ante los grandes temas de nuestra sociedad. 
La perdida de una vida humana es siempre y en todo momento una tragedia. 
A la espera de la información que brinde la justicia que es la única que puede confirmar si finalmente es Maldonado  y respetando el deseo que manifestó la familia, debe reinar la tranquilidad  y la responsabilidad de no hacer de esto algo electoral. 
La dirigencia  debería dar muestras  de grandeza antes que miserabilidad y  especulación. Esto no supone que debamos  guardar silencio ante palabras que nos deberían llamar la atención.  
A lo largo de estos dos meses y medio desde la desaparición de Santiago, he sido prudente y respetuoso respecto del tema. Esta misma prudencia es la que me gustaría que tenga la vieja dirigencia argentina que ha tenido declaraciones 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5188233"/>
                  </a:ext>
                </a:extLst>
              </a:tr>
            </a:tbl>
          </a:graphicData>
        </a:graphic>
      </p:graphicFrame>
      <p:sp>
        <p:nvSpPr>
          <p:cNvPr id="4" name="Text Placeholder 3">
            <a:extLst>
              <a:ext uri="{FF2B5EF4-FFF2-40B4-BE49-F238E27FC236}">
                <a16:creationId xmlns:a16="http://schemas.microsoft.com/office/drawing/2014/main" id="{81C105DE-3E6E-4F98-83A4-8A654342A0E7}"/>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809198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751FC-5143-4DBC-BF5F-F9797994E209}"/>
              </a:ext>
            </a:extLst>
          </p:cNvPr>
          <p:cNvSpPr>
            <a:spLocks noGrp="1"/>
          </p:cNvSpPr>
          <p:nvPr>
            <p:ph type="title"/>
          </p:nvPr>
        </p:nvSpPr>
        <p:spPr/>
        <p:txBody>
          <a:bodyPr/>
          <a:lstStyle/>
          <a:p>
            <a:r>
              <a:rPr lang="en-US"/>
              <a:t>Facebook Own Posts Table - 13 of 16</a:t>
            </a:r>
          </a:p>
        </p:txBody>
      </p:sp>
      <p:graphicFrame>
        <p:nvGraphicFramePr>
          <p:cNvPr id="5" name="Table Placeholder 4">
            <a:extLst>
              <a:ext uri="{FF2B5EF4-FFF2-40B4-BE49-F238E27FC236}">
                <a16:creationId xmlns:a16="http://schemas.microsoft.com/office/drawing/2014/main" id="{304212C3-1533-4CC6-9AD5-1DEFACE2ABE2}"/>
              </a:ext>
            </a:extLst>
          </p:cNvPr>
          <p:cNvGraphicFramePr>
            <a:graphicFrameLocks noGrp="1"/>
          </p:cNvGraphicFramePr>
          <p:nvPr>
            <p:ph type="tbl" sz="quarter" idx="13"/>
            <p:extLst>
              <p:ext uri="{D42A27DB-BD31-4B8C-83A1-F6EECF244321}">
                <p14:modId xmlns:p14="http://schemas.microsoft.com/office/powerpoint/2010/main" val="292579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9751100"/>
                    </a:ext>
                  </a:extLst>
                </a:gridCol>
                <a:gridCol w="658368">
                  <a:extLst>
                    <a:ext uri="{9D8B030D-6E8A-4147-A177-3AD203B41FA5}">
                      <a16:colId xmlns:a16="http://schemas.microsoft.com/office/drawing/2014/main" val="735005176"/>
                    </a:ext>
                  </a:extLst>
                </a:gridCol>
                <a:gridCol w="658368">
                  <a:extLst>
                    <a:ext uri="{9D8B030D-6E8A-4147-A177-3AD203B41FA5}">
                      <a16:colId xmlns:a16="http://schemas.microsoft.com/office/drawing/2014/main" val="440070495"/>
                    </a:ext>
                  </a:extLst>
                </a:gridCol>
                <a:gridCol w="658368">
                  <a:extLst>
                    <a:ext uri="{9D8B030D-6E8A-4147-A177-3AD203B41FA5}">
                      <a16:colId xmlns:a16="http://schemas.microsoft.com/office/drawing/2014/main" val="2811739150"/>
                    </a:ext>
                  </a:extLst>
                </a:gridCol>
                <a:gridCol w="658368">
                  <a:extLst>
                    <a:ext uri="{9D8B030D-6E8A-4147-A177-3AD203B41FA5}">
                      <a16:colId xmlns:a16="http://schemas.microsoft.com/office/drawing/2014/main" val="468633872"/>
                    </a:ext>
                  </a:extLst>
                </a:gridCol>
                <a:gridCol w="658368">
                  <a:extLst>
                    <a:ext uri="{9D8B030D-6E8A-4147-A177-3AD203B41FA5}">
                      <a16:colId xmlns:a16="http://schemas.microsoft.com/office/drawing/2014/main" val="1753677055"/>
                    </a:ext>
                  </a:extLst>
                </a:gridCol>
                <a:gridCol w="658368">
                  <a:extLst>
                    <a:ext uri="{9D8B030D-6E8A-4147-A177-3AD203B41FA5}">
                      <a16:colId xmlns:a16="http://schemas.microsoft.com/office/drawing/2014/main" val="2420132948"/>
                    </a:ext>
                  </a:extLst>
                </a:gridCol>
                <a:gridCol w="658368">
                  <a:extLst>
                    <a:ext uri="{9D8B030D-6E8A-4147-A177-3AD203B41FA5}">
                      <a16:colId xmlns:a16="http://schemas.microsoft.com/office/drawing/2014/main" val="622513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8063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- 2017-10-09 13:11:39</a:t>
                      </a:r>
                      <a:r>
                        <a:rPr kumimoji="0" lang="es-ES" sz="1000" b="0" i="0" u="none" strike="noStrike" kern="1200" cap="none" spc="0" normalizeH="0" baseline="0" noProof="0">
                          <a:ln>
                            <a:noFill/>
                          </a:ln>
                          <a:solidFill>
                            <a:prstClr val="black"/>
                          </a:solidFill>
                          <a:effectLst/>
                          <a:uLnTx/>
                          <a:uFillTx/>
                          <a:latin typeface="+mn-lt"/>
                          <a:ea typeface="+mn-ea"/>
                          <a:cs typeface="+mn-cs"/>
                        </a:rPr>
                        <a:t>
Después de mucho tiempo el cambio nos permitió volver al mundo, abrimos nuestras puertas.
Cuando las abrimos para que vengan a invertir, para reactivar la producción, Argentina crece. 
Pero cuando salimos a pasar la gorra solo generamos deuda. Y esta deuda la vamos a pagar todos con nuestros impuestos: cada vez que compras un paquete de arroz,  cada vez que te liquidan el sueldo. 
Para que la plata alcance tenemos que dejar de esperar y salir a buscar las inversiones.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950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- 2017-10-15 14:52:27</a:t>
                      </a:r>
                      <a:r>
                        <a:rPr kumimoji="0" lang="es-ES" sz="1000" b="0" i="0" u="none" strike="noStrike" kern="1200" cap="none" spc="0" normalizeH="0" baseline="0" noProof="0">
                          <a:ln>
                            <a:noFill/>
                          </a:ln>
                          <a:solidFill>
                            <a:prstClr val="black"/>
                          </a:solidFill>
                          <a:effectLst/>
                          <a:uLnTx/>
                          <a:uFillTx/>
                          <a:latin typeface="+mn-lt"/>
                          <a:ea typeface="+mn-ea"/>
                          <a:cs typeface="+mn-cs"/>
                        </a:rPr>
                        <a:t>
Todo listo, arrancamos con Mirtha Legrand en la pantalla de eltrece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4057145"/>
                  </a:ext>
                </a:extLst>
              </a:tr>
            </a:tbl>
          </a:graphicData>
        </a:graphic>
      </p:graphicFrame>
      <p:sp>
        <p:nvSpPr>
          <p:cNvPr id="4" name="Text Placeholder 3">
            <a:extLst>
              <a:ext uri="{FF2B5EF4-FFF2-40B4-BE49-F238E27FC236}">
                <a16:creationId xmlns:a16="http://schemas.microsoft.com/office/drawing/2014/main" id="{7F168C8E-419C-400C-A95C-829C1A572778}"/>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019710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0E758-F80B-467E-A1AC-7D5002BE0A08}"/>
              </a:ext>
            </a:extLst>
          </p:cNvPr>
          <p:cNvSpPr>
            <a:spLocks noGrp="1"/>
          </p:cNvSpPr>
          <p:nvPr>
            <p:ph type="title"/>
          </p:nvPr>
        </p:nvSpPr>
        <p:spPr/>
        <p:txBody>
          <a:bodyPr/>
          <a:lstStyle/>
          <a:p>
            <a:r>
              <a:rPr lang="en-US"/>
              <a:t>Facebook Own Posts Table - 14 of 16</a:t>
            </a:r>
          </a:p>
        </p:txBody>
      </p:sp>
      <p:graphicFrame>
        <p:nvGraphicFramePr>
          <p:cNvPr id="5" name="Table Placeholder 4">
            <a:extLst>
              <a:ext uri="{FF2B5EF4-FFF2-40B4-BE49-F238E27FC236}">
                <a16:creationId xmlns:a16="http://schemas.microsoft.com/office/drawing/2014/main" id="{F4C91A04-60BD-4918-8600-C2A11CF44421}"/>
              </a:ext>
            </a:extLst>
          </p:cNvPr>
          <p:cNvGraphicFramePr>
            <a:graphicFrameLocks noGrp="1"/>
          </p:cNvGraphicFramePr>
          <p:nvPr>
            <p:ph type="tbl" sz="quarter" idx="13"/>
            <p:extLst>
              <p:ext uri="{D42A27DB-BD31-4B8C-83A1-F6EECF244321}">
                <p14:modId xmlns:p14="http://schemas.microsoft.com/office/powerpoint/2010/main" val="3976260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2187564"/>
                    </a:ext>
                  </a:extLst>
                </a:gridCol>
                <a:gridCol w="658368">
                  <a:extLst>
                    <a:ext uri="{9D8B030D-6E8A-4147-A177-3AD203B41FA5}">
                      <a16:colId xmlns:a16="http://schemas.microsoft.com/office/drawing/2014/main" val="2231825723"/>
                    </a:ext>
                  </a:extLst>
                </a:gridCol>
                <a:gridCol w="658368">
                  <a:extLst>
                    <a:ext uri="{9D8B030D-6E8A-4147-A177-3AD203B41FA5}">
                      <a16:colId xmlns:a16="http://schemas.microsoft.com/office/drawing/2014/main" val="1566560611"/>
                    </a:ext>
                  </a:extLst>
                </a:gridCol>
                <a:gridCol w="658368">
                  <a:extLst>
                    <a:ext uri="{9D8B030D-6E8A-4147-A177-3AD203B41FA5}">
                      <a16:colId xmlns:a16="http://schemas.microsoft.com/office/drawing/2014/main" val="2133122330"/>
                    </a:ext>
                  </a:extLst>
                </a:gridCol>
                <a:gridCol w="658368">
                  <a:extLst>
                    <a:ext uri="{9D8B030D-6E8A-4147-A177-3AD203B41FA5}">
                      <a16:colId xmlns:a16="http://schemas.microsoft.com/office/drawing/2014/main" val="1923487891"/>
                    </a:ext>
                  </a:extLst>
                </a:gridCol>
                <a:gridCol w="658368">
                  <a:extLst>
                    <a:ext uri="{9D8B030D-6E8A-4147-A177-3AD203B41FA5}">
                      <a16:colId xmlns:a16="http://schemas.microsoft.com/office/drawing/2014/main" val="448055688"/>
                    </a:ext>
                  </a:extLst>
                </a:gridCol>
                <a:gridCol w="658368">
                  <a:extLst>
                    <a:ext uri="{9D8B030D-6E8A-4147-A177-3AD203B41FA5}">
                      <a16:colId xmlns:a16="http://schemas.microsoft.com/office/drawing/2014/main" val="21580086"/>
                    </a:ext>
                  </a:extLst>
                </a:gridCol>
                <a:gridCol w="658368">
                  <a:extLst>
                    <a:ext uri="{9D8B030D-6E8A-4147-A177-3AD203B41FA5}">
                      <a16:colId xmlns:a16="http://schemas.microsoft.com/office/drawing/2014/main" val="3831731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255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- 2017-10-06 00:37:54</a:t>
                      </a:r>
                      <a:r>
                        <a:rPr kumimoji="0" lang="es-ES" sz="1000" b="0" i="0" u="none" strike="noStrike" kern="1200" cap="none" spc="0" normalizeH="0" baseline="0" noProof="0">
                          <a:ln>
                            <a:noFill/>
                          </a:ln>
                          <a:solidFill>
                            <a:prstClr val="black"/>
                          </a:solidFill>
                          <a:effectLst/>
                          <a:uLnTx/>
                          <a:uFillTx/>
                          <a:latin typeface="+mn-lt"/>
                          <a:ea typeface="+mn-ea"/>
                          <a:cs typeface="+mn-cs"/>
                        </a:rPr>
                        <a:t>
El éxito de un conjunto de personas que aspiran a tener un rendimiento que sea mayor a la suma de sus individualidades depende de una palabra que no existe para nuestro fútbol hace años: PROYECTO.
Eso supone entender que primero se siembra.. Y que la cosecha lleva su tiempo. Que para ganar hay que la bu rar. Que el éxito es el hijo del esfuerzo.... No del arrojo individual. 
Un objetivo, un plan para cumplirlo, un evaluación clara de los recursos con que se cuenta, una implementación acorde al plan. Ver el resultado, medir cuando lejos quedamos del objetivo, corregir y volver empezar. Aprendiendo de los errores y acumulando los aciertos. Eso se llama PROYECTO. 
Todo lo demás, tiene el mismo fundamento detrás que las creencias medievales que suponían que el destino de los humanos dependía de algo más allá de sus acciones. 
Los milagros no hay que buscarlos a la hora de los resultados sino en la oportunidad que supone poder volver a empezar. 
Ojalá la selección clasifique el martes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5852554"/>
                  </a:ext>
                </a:extLst>
              </a:tr>
            </a:tbl>
          </a:graphicData>
        </a:graphic>
      </p:graphicFrame>
      <p:sp>
        <p:nvSpPr>
          <p:cNvPr id="4" name="Text Placeholder 3">
            <a:extLst>
              <a:ext uri="{FF2B5EF4-FFF2-40B4-BE49-F238E27FC236}">
                <a16:creationId xmlns:a16="http://schemas.microsoft.com/office/drawing/2014/main" id="{6891218F-9D68-40CD-AB63-7BA3525806AD}"/>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35970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5A37E-0FE9-4330-B760-EC37A7D88D2F}"/>
              </a:ext>
            </a:extLst>
          </p:cNvPr>
          <p:cNvSpPr>
            <a:spLocks noGrp="1"/>
          </p:cNvSpPr>
          <p:nvPr>
            <p:ph type="title"/>
          </p:nvPr>
        </p:nvSpPr>
        <p:spPr/>
        <p:txBody>
          <a:bodyPr/>
          <a:lstStyle/>
          <a:p>
            <a:r>
              <a:rPr lang="en-US"/>
              <a:t>Facebook Own Posts Table - 15 of 16</a:t>
            </a:r>
          </a:p>
        </p:txBody>
      </p:sp>
      <p:graphicFrame>
        <p:nvGraphicFramePr>
          <p:cNvPr id="5" name="Table Placeholder 4">
            <a:extLst>
              <a:ext uri="{FF2B5EF4-FFF2-40B4-BE49-F238E27FC236}">
                <a16:creationId xmlns:a16="http://schemas.microsoft.com/office/drawing/2014/main" id="{B08DA855-2749-4ED5-8210-B5193C296A23}"/>
              </a:ext>
            </a:extLst>
          </p:cNvPr>
          <p:cNvGraphicFramePr>
            <a:graphicFrameLocks noGrp="1"/>
          </p:cNvGraphicFramePr>
          <p:nvPr>
            <p:ph type="tbl" sz="quarter" idx="13"/>
            <p:extLst>
              <p:ext uri="{D42A27DB-BD31-4B8C-83A1-F6EECF244321}">
                <p14:modId xmlns:p14="http://schemas.microsoft.com/office/powerpoint/2010/main" val="2798245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3613669"/>
                    </a:ext>
                  </a:extLst>
                </a:gridCol>
                <a:gridCol w="658368">
                  <a:extLst>
                    <a:ext uri="{9D8B030D-6E8A-4147-A177-3AD203B41FA5}">
                      <a16:colId xmlns:a16="http://schemas.microsoft.com/office/drawing/2014/main" val="4025008675"/>
                    </a:ext>
                  </a:extLst>
                </a:gridCol>
                <a:gridCol w="658368">
                  <a:extLst>
                    <a:ext uri="{9D8B030D-6E8A-4147-A177-3AD203B41FA5}">
                      <a16:colId xmlns:a16="http://schemas.microsoft.com/office/drawing/2014/main" val="3579409361"/>
                    </a:ext>
                  </a:extLst>
                </a:gridCol>
                <a:gridCol w="658368">
                  <a:extLst>
                    <a:ext uri="{9D8B030D-6E8A-4147-A177-3AD203B41FA5}">
                      <a16:colId xmlns:a16="http://schemas.microsoft.com/office/drawing/2014/main" val="1695962834"/>
                    </a:ext>
                  </a:extLst>
                </a:gridCol>
                <a:gridCol w="658368">
                  <a:extLst>
                    <a:ext uri="{9D8B030D-6E8A-4147-A177-3AD203B41FA5}">
                      <a16:colId xmlns:a16="http://schemas.microsoft.com/office/drawing/2014/main" val="1236139288"/>
                    </a:ext>
                  </a:extLst>
                </a:gridCol>
                <a:gridCol w="658368">
                  <a:extLst>
                    <a:ext uri="{9D8B030D-6E8A-4147-A177-3AD203B41FA5}">
                      <a16:colId xmlns:a16="http://schemas.microsoft.com/office/drawing/2014/main" val="2447230079"/>
                    </a:ext>
                  </a:extLst>
                </a:gridCol>
                <a:gridCol w="658368">
                  <a:extLst>
                    <a:ext uri="{9D8B030D-6E8A-4147-A177-3AD203B41FA5}">
                      <a16:colId xmlns:a16="http://schemas.microsoft.com/office/drawing/2014/main" val="748498961"/>
                    </a:ext>
                  </a:extLst>
                </a:gridCol>
                <a:gridCol w="658368">
                  <a:extLst>
                    <a:ext uri="{9D8B030D-6E8A-4147-A177-3AD203B41FA5}">
                      <a16:colId xmlns:a16="http://schemas.microsoft.com/office/drawing/2014/main" val="3023966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440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- 2017-10-04 21:47:23</a:t>
                      </a:r>
                      <a:r>
                        <a:rPr kumimoji="0" lang="es-ES" sz="1000" b="0" i="0" u="none" strike="noStrike" kern="1200" cap="none" spc="0" normalizeH="0" baseline="0" noProof="0">
                          <a:ln>
                            <a:noFill/>
                          </a:ln>
                          <a:solidFill>
                            <a:prstClr val="black"/>
                          </a:solidFill>
                          <a:effectLst/>
                          <a:uLnTx/>
                          <a:uFillTx/>
                          <a:latin typeface="+mn-lt"/>
                          <a:ea typeface="+mn-ea"/>
                          <a:cs typeface="+mn-cs"/>
                        </a:rPr>
                        <a:t>
Debatir es aprender de las ideas de todos. Reconocer que todos tenemos para aportar. Hay muchas cosas que están bien y otras que creo que se podrían hacer mejor. Les dejo parte del debate de ayer, parte de mis ideas para que ustedes me digan las suyas.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363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- 2017-10-11 14:14:29</a:t>
                      </a:r>
                      <a:r>
                        <a:rPr kumimoji="0" lang="es-ES" sz="1000" b="0" i="0" u="none" strike="noStrike" kern="1200" cap="none" spc="0" normalizeH="0" baseline="0" noProof="0">
                          <a:ln>
                            <a:noFill/>
                          </a:ln>
                          <a:solidFill>
                            <a:prstClr val="black"/>
                          </a:solidFill>
                          <a:effectLst/>
                          <a:uLnTx/>
                          <a:uFillTx/>
                          <a:latin typeface="+mn-lt"/>
                          <a:ea typeface="+mn-ea"/>
                          <a:cs typeface="+mn-cs"/>
                        </a:rPr>
                        <a:t>
De tener la oportunidad...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2970265"/>
                  </a:ext>
                </a:extLst>
              </a:tr>
            </a:tbl>
          </a:graphicData>
        </a:graphic>
      </p:graphicFrame>
      <p:sp>
        <p:nvSpPr>
          <p:cNvPr id="4" name="Text Placeholder 3">
            <a:extLst>
              <a:ext uri="{FF2B5EF4-FFF2-40B4-BE49-F238E27FC236}">
                <a16:creationId xmlns:a16="http://schemas.microsoft.com/office/drawing/2014/main" id="{0302D6CD-5C04-44AB-9AB6-E3CF270F506B}"/>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909883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92C3B-1877-4C6F-90EC-80DE17289B55}"/>
              </a:ext>
            </a:extLst>
          </p:cNvPr>
          <p:cNvSpPr>
            <a:spLocks noGrp="1"/>
          </p:cNvSpPr>
          <p:nvPr>
            <p:ph type="title"/>
          </p:nvPr>
        </p:nvSpPr>
        <p:spPr/>
        <p:txBody>
          <a:bodyPr/>
          <a:lstStyle/>
          <a:p>
            <a:r>
              <a:rPr lang="en-US"/>
              <a:t>Facebook Own Posts Table - 16 of 16</a:t>
            </a:r>
          </a:p>
        </p:txBody>
      </p:sp>
      <p:graphicFrame>
        <p:nvGraphicFramePr>
          <p:cNvPr id="5" name="Table Placeholder 4">
            <a:extLst>
              <a:ext uri="{FF2B5EF4-FFF2-40B4-BE49-F238E27FC236}">
                <a16:creationId xmlns:a16="http://schemas.microsoft.com/office/drawing/2014/main" id="{FAE8FAF8-2214-4AC8-9309-E5F6B80D676C}"/>
              </a:ext>
            </a:extLst>
          </p:cNvPr>
          <p:cNvGraphicFramePr>
            <a:graphicFrameLocks noGrp="1"/>
          </p:cNvGraphicFramePr>
          <p:nvPr>
            <p:ph type="tbl" sz="quarter" idx="13"/>
            <p:extLst>
              <p:ext uri="{D42A27DB-BD31-4B8C-83A1-F6EECF244321}">
                <p14:modId xmlns:p14="http://schemas.microsoft.com/office/powerpoint/2010/main" val="1324368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3570066"/>
                    </a:ext>
                  </a:extLst>
                </a:gridCol>
                <a:gridCol w="658368">
                  <a:extLst>
                    <a:ext uri="{9D8B030D-6E8A-4147-A177-3AD203B41FA5}">
                      <a16:colId xmlns:a16="http://schemas.microsoft.com/office/drawing/2014/main" val="1747894134"/>
                    </a:ext>
                  </a:extLst>
                </a:gridCol>
                <a:gridCol w="658368">
                  <a:extLst>
                    <a:ext uri="{9D8B030D-6E8A-4147-A177-3AD203B41FA5}">
                      <a16:colId xmlns:a16="http://schemas.microsoft.com/office/drawing/2014/main" val="3839499605"/>
                    </a:ext>
                  </a:extLst>
                </a:gridCol>
                <a:gridCol w="658368">
                  <a:extLst>
                    <a:ext uri="{9D8B030D-6E8A-4147-A177-3AD203B41FA5}">
                      <a16:colId xmlns:a16="http://schemas.microsoft.com/office/drawing/2014/main" val="2863124822"/>
                    </a:ext>
                  </a:extLst>
                </a:gridCol>
                <a:gridCol w="658368">
                  <a:extLst>
                    <a:ext uri="{9D8B030D-6E8A-4147-A177-3AD203B41FA5}">
                      <a16:colId xmlns:a16="http://schemas.microsoft.com/office/drawing/2014/main" val="2934346750"/>
                    </a:ext>
                  </a:extLst>
                </a:gridCol>
                <a:gridCol w="658368">
                  <a:extLst>
                    <a:ext uri="{9D8B030D-6E8A-4147-A177-3AD203B41FA5}">
                      <a16:colId xmlns:a16="http://schemas.microsoft.com/office/drawing/2014/main" val="811382883"/>
                    </a:ext>
                  </a:extLst>
                </a:gridCol>
                <a:gridCol w="658368">
                  <a:extLst>
                    <a:ext uri="{9D8B030D-6E8A-4147-A177-3AD203B41FA5}">
                      <a16:colId xmlns:a16="http://schemas.microsoft.com/office/drawing/2014/main" val="608153892"/>
                    </a:ext>
                  </a:extLst>
                </a:gridCol>
                <a:gridCol w="658368">
                  <a:extLst>
                    <a:ext uri="{9D8B030D-6E8A-4147-A177-3AD203B41FA5}">
                      <a16:colId xmlns:a16="http://schemas.microsoft.com/office/drawing/2014/main" val="3313286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65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 - 2017-10-09 00:05:31</a:t>
                      </a:r>
                      <a:r>
                        <a:rPr kumimoji="0" lang="es-ES" sz="1000" b="0" i="0" u="none" strike="noStrike" kern="1200" cap="none" spc="0" normalizeH="0" baseline="0" noProof="0">
                          <a:ln>
                            <a:noFill/>
                          </a:ln>
                          <a:solidFill>
                            <a:prstClr val="black"/>
                          </a:solidFill>
                          <a:effectLst/>
                          <a:uLnTx/>
                          <a:uFillTx/>
                          <a:latin typeface="+mn-lt"/>
                          <a:ea typeface="+mn-ea"/>
                          <a:cs typeface="+mn-cs"/>
                        </a:rPr>
                        <a:t>
El domingo se apaga y el cuerpo acusa recibo del esfuerzo que significa caminar y caminar en campaña. 
Feliz. Esta experiencia entra en su tramo final y la vivo con intensidad y pasión. Siempre disfruté tanto del destino como del camino. Esta vez no es la excepción. 
Conocí gente increíble, escuche historias que me enriquecieron como persona. Me equivoque y acerté. Pero estoy en el lugar que quiero estar. 
Sin odio ni prejuicios, valorando el esfuerzo de quienes entienden que  participar es un modo de contribuir a la sociedad y que eso no es patrimonio exclusivo de ningun sello. La mayoría actuamos con buena fe. 
Mis hijos y mi compañera han sido el corazón de mi "modelo", no hay ninguna chance de enfrentar estos desafíos sin el amor de familia. Sin su coraje. Sin su compañía.
De la mano de ellos transito esta etapa que recién comienza. Porque comenzar acompañado por la sonrisa de mis hijos y la mirada infinita de mi compañera no sólo me emociona sino que me fortalece a cada paso.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6959885"/>
                  </a:ext>
                </a:extLst>
              </a:tr>
            </a:tbl>
          </a:graphicData>
        </a:graphic>
      </p:graphicFrame>
      <p:sp>
        <p:nvSpPr>
          <p:cNvPr id="4" name="Text Placeholder 3">
            <a:extLst>
              <a:ext uri="{FF2B5EF4-FFF2-40B4-BE49-F238E27FC236}">
                <a16:creationId xmlns:a16="http://schemas.microsoft.com/office/drawing/2014/main" id="{2739BB17-7506-497C-B767-A86DDE08BFD3}"/>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593258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65BED-C4AE-4FF8-96C5-37D71A6B5ED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5A898381-FDD5-4C6B-963E-7878E66B2AB6}"/>
              </a:ext>
            </a:extLst>
          </p:cNvPr>
          <p:cNvGraphicFramePr>
            <a:graphicFrameLocks noGrp="1"/>
          </p:cNvGraphicFramePr>
          <p:nvPr>
            <p:ph type="chart" sz="quarter" idx="13"/>
            <p:extLst>
              <p:ext uri="{D42A27DB-BD31-4B8C-83A1-F6EECF244321}">
                <p14:modId xmlns:p14="http://schemas.microsoft.com/office/powerpoint/2010/main" val="2194632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8E6EB8-6F59-4E58-AE07-52B5A6715EF7}"/>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1899EA51-6478-4EAA-96C2-0813E824B7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744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8E4D7-F39C-4F7A-9F50-2B1C5B3E2D13}"/>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57465D9F-3F8E-4630-BD73-4848DF124395}"/>
              </a:ext>
            </a:extLst>
          </p:cNvPr>
          <p:cNvGraphicFramePr>
            <a:graphicFrameLocks noGrp="1"/>
          </p:cNvGraphicFramePr>
          <p:nvPr>
            <p:ph type="chart" sz="quarter" idx="13"/>
            <p:extLst>
              <p:ext uri="{D42A27DB-BD31-4B8C-83A1-F6EECF244321}">
                <p14:modId xmlns:p14="http://schemas.microsoft.com/office/powerpoint/2010/main" val="1458747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6FE153-9A7D-449D-9DE2-993EA21E1336}"/>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4B31AF9E-7723-4D0B-80BC-C632F55533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625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9401A-D278-415A-9A26-C5FAE3A51D93}"/>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B95474C-EA94-4861-84F4-3D8476006E64}"/>
              </a:ext>
            </a:extLst>
          </p:cNvPr>
          <p:cNvGraphicFramePr>
            <a:graphicFrameLocks noGrp="1"/>
          </p:cNvGraphicFramePr>
          <p:nvPr>
            <p:ph type="chart" sz="quarter" idx="13"/>
            <p:extLst>
              <p:ext uri="{D42A27DB-BD31-4B8C-83A1-F6EECF244321}">
                <p14:modId xmlns:p14="http://schemas.microsoft.com/office/powerpoint/2010/main" val="363206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83A9F2-207E-4DDE-80C7-7F7248E83417}"/>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F4C237C1-E72E-497D-9CAE-6D337F5FBE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536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8202-B2D6-41B2-A922-402DCDD46F9C}"/>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F49C6D46-3820-4EF2-9548-51B775A95CCE}"/>
              </a:ext>
            </a:extLst>
          </p:cNvPr>
          <p:cNvGraphicFramePr>
            <a:graphicFrameLocks noGrp="1"/>
          </p:cNvGraphicFramePr>
          <p:nvPr>
            <p:ph type="chart" sz="quarter" idx="13"/>
            <p:extLst>
              <p:ext uri="{D42A27DB-BD31-4B8C-83A1-F6EECF244321}">
                <p14:modId xmlns:p14="http://schemas.microsoft.com/office/powerpoint/2010/main" val="906906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3AEDD-2E51-487F-AD25-FBBFDF26A90B}"/>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EBE60F83-CA6C-4812-83AD-851F2947CB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2110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9CD1A-5CDD-4EDB-AA33-2BF4A9C4D23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C917411F-5DB2-4B98-B423-4E98966F289A}"/>
              </a:ext>
            </a:extLst>
          </p:cNvPr>
          <p:cNvGraphicFramePr>
            <a:graphicFrameLocks noGrp="1"/>
          </p:cNvGraphicFramePr>
          <p:nvPr>
            <p:ph type="chart" sz="quarter" idx="13"/>
            <p:extLst>
              <p:ext uri="{D42A27DB-BD31-4B8C-83A1-F6EECF244321}">
                <p14:modId xmlns:p14="http://schemas.microsoft.com/office/powerpoint/2010/main" val="2112947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7A60B7-173E-4B36-A821-2E1702F5602E}"/>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8A5AC6DD-398A-483B-892F-A0C8728B38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7597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38B33-7497-44D6-B2B9-2FC3419B2B82}"/>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53ECDEE-A51B-4912-A094-060D6737227B}"/>
              </a:ext>
            </a:extLst>
          </p:cNvPr>
          <p:cNvGraphicFramePr>
            <a:graphicFrameLocks noGrp="1"/>
          </p:cNvGraphicFramePr>
          <p:nvPr>
            <p:ph type="chart" sz="quarter" idx="13"/>
            <p:extLst>
              <p:ext uri="{D42A27DB-BD31-4B8C-83A1-F6EECF244321}">
                <p14:modId xmlns:p14="http://schemas.microsoft.com/office/powerpoint/2010/main" val="2756392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EE3A29-A47C-4B6E-B7A5-0602857DDBD0}"/>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02A16309-5B9B-41E9-8E52-E8E5D77541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6038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92BE1-17A2-40FA-B845-2E676BBA2CE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1A6F1256-32FD-44D3-BF2F-1F66EC1384CE}"/>
              </a:ext>
            </a:extLst>
          </p:cNvPr>
          <p:cNvGraphicFramePr>
            <a:graphicFrameLocks noGrp="1"/>
          </p:cNvGraphicFramePr>
          <p:nvPr>
            <p:ph type="chart" sz="quarter" idx="13"/>
            <p:extLst>
              <p:ext uri="{D42A27DB-BD31-4B8C-83A1-F6EECF244321}">
                <p14:modId xmlns:p14="http://schemas.microsoft.com/office/powerpoint/2010/main" val="615495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1D245-56C2-4876-88B8-DDF26DB6B1BC}"/>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DEF94225-2339-443B-BB42-FE7AB87720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6000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57575-C5F7-4763-AC09-535B50B59A1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3C55EF9-2882-4473-9132-E972F4B91B33}"/>
              </a:ext>
            </a:extLst>
          </p:cNvPr>
          <p:cNvGraphicFramePr>
            <a:graphicFrameLocks noGrp="1"/>
          </p:cNvGraphicFramePr>
          <p:nvPr>
            <p:ph type="chart" sz="quarter" idx="13"/>
            <p:extLst>
              <p:ext uri="{D42A27DB-BD31-4B8C-83A1-F6EECF244321}">
                <p14:modId xmlns:p14="http://schemas.microsoft.com/office/powerpoint/2010/main" val="2574758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633491-7FBA-46FD-B29B-E1C979FDA48B}"/>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3FC6AD6E-D39A-46C9-851D-0EF71368F4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2285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D1E9-EB7A-43BD-9BCF-42A3BEC84CCD}"/>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35AB1863-4F9B-43EB-84F0-C512977F9855}"/>
              </a:ext>
            </a:extLst>
          </p:cNvPr>
          <p:cNvGraphicFramePr>
            <a:graphicFrameLocks noGrp="1"/>
          </p:cNvGraphicFramePr>
          <p:nvPr>
            <p:ph type="tbl" sz="quarter" idx="13"/>
            <p:extLst>
              <p:ext uri="{D42A27DB-BD31-4B8C-83A1-F6EECF244321}">
                <p14:modId xmlns:p14="http://schemas.microsoft.com/office/powerpoint/2010/main" val="348813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0845444"/>
                    </a:ext>
                  </a:extLst>
                </a:gridCol>
                <a:gridCol w="2468880">
                  <a:extLst>
                    <a:ext uri="{9D8B030D-6E8A-4147-A177-3AD203B41FA5}">
                      <a16:colId xmlns:a16="http://schemas.microsoft.com/office/drawing/2014/main" val="3625640038"/>
                    </a:ext>
                  </a:extLst>
                </a:gridCol>
                <a:gridCol w="822960">
                  <a:extLst>
                    <a:ext uri="{9D8B030D-6E8A-4147-A177-3AD203B41FA5}">
                      <a16:colId xmlns:a16="http://schemas.microsoft.com/office/drawing/2014/main" val="829005042"/>
                    </a:ext>
                  </a:extLst>
                </a:gridCol>
                <a:gridCol w="822960">
                  <a:extLst>
                    <a:ext uri="{9D8B030D-6E8A-4147-A177-3AD203B41FA5}">
                      <a16:colId xmlns:a16="http://schemas.microsoft.com/office/drawing/2014/main" val="1578036122"/>
                    </a:ext>
                  </a:extLst>
                </a:gridCol>
                <a:gridCol w="822960">
                  <a:extLst>
                    <a:ext uri="{9D8B030D-6E8A-4147-A177-3AD203B41FA5}">
                      <a16:colId xmlns:a16="http://schemas.microsoft.com/office/drawing/2014/main" val="4293131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03041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 Edroso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947147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Casado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22561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Iván López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466499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Emmanuel Alejandro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68876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Siul 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17499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Betty Buzzaqui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02319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Damián Vargas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58088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Olga Cocconi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92259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Lamas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01324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Ruth Castro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651598671"/>
                  </a:ext>
                </a:extLst>
              </a:tr>
            </a:tbl>
          </a:graphicData>
        </a:graphic>
      </p:graphicFrame>
      <p:sp>
        <p:nvSpPr>
          <p:cNvPr id="4" name="Text Placeholder 3">
            <a:extLst>
              <a:ext uri="{FF2B5EF4-FFF2-40B4-BE49-F238E27FC236}">
                <a16:creationId xmlns:a16="http://schemas.microsoft.com/office/drawing/2014/main" id="{86350718-1C07-48A8-B9FD-A13F246067FD}"/>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825993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D16C7-6A0B-4697-8C92-C06229538DCA}"/>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46E9525-4F74-4485-A5BF-4D6C6F1C0C43}"/>
              </a:ext>
            </a:extLst>
          </p:cNvPr>
          <p:cNvGraphicFramePr>
            <a:graphicFrameLocks noGrp="1"/>
          </p:cNvGraphicFramePr>
          <p:nvPr>
            <p:ph type="tbl" sz="quarter" idx="13"/>
            <p:extLst>
              <p:ext uri="{D42A27DB-BD31-4B8C-83A1-F6EECF244321}">
                <p14:modId xmlns:p14="http://schemas.microsoft.com/office/powerpoint/2010/main" val="2495758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36835973"/>
                    </a:ext>
                  </a:extLst>
                </a:gridCol>
                <a:gridCol w="2468880">
                  <a:extLst>
                    <a:ext uri="{9D8B030D-6E8A-4147-A177-3AD203B41FA5}">
                      <a16:colId xmlns:a16="http://schemas.microsoft.com/office/drawing/2014/main" val="910796730"/>
                    </a:ext>
                  </a:extLst>
                </a:gridCol>
                <a:gridCol w="822960">
                  <a:extLst>
                    <a:ext uri="{9D8B030D-6E8A-4147-A177-3AD203B41FA5}">
                      <a16:colId xmlns:a16="http://schemas.microsoft.com/office/drawing/2014/main" val="4096476989"/>
                    </a:ext>
                  </a:extLst>
                </a:gridCol>
                <a:gridCol w="822960">
                  <a:extLst>
                    <a:ext uri="{9D8B030D-6E8A-4147-A177-3AD203B41FA5}">
                      <a16:colId xmlns:a16="http://schemas.microsoft.com/office/drawing/2014/main" val="4030785513"/>
                    </a:ext>
                  </a:extLst>
                </a:gridCol>
                <a:gridCol w="822960">
                  <a:extLst>
                    <a:ext uri="{9D8B030D-6E8A-4147-A177-3AD203B41FA5}">
                      <a16:colId xmlns:a16="http://schemas.microsoft.com/office/drawing/2014/main" val="3819238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2057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 Alberto Vijande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64530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 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75168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Florencia Villate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29932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Alejandra Zelenenki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925700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Luciano Barraza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Tombolini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458965170"/>
                  </a:ext>
                </a:extLst>
              </a:tr>
            </a:tbl>
          </a:graphicData>
        </a:graphic>
      </p:graphicFrame>
      <p:sp>
        <p:nvSpPr>
          <p:cNvPr id="4" name="Text Placeholder 3">
            <a:extLst>
              <a:ext uri="{FF2B5EF4-FFF2-40B4-BE49-F238E27FC236}">
                <a16:creationId xmlns:a16="http://schemas.microsoft.com/office/drawing/2014/main" id="{2888DBCD-39CC-421C-8B98-73BECBF281B1}"/>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341854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AFB5E-1582-4F1F-9F88-0894DE974ED1}"/>
              </a:ext>
            </a:extLst>
          </p:cNvPr>
          <p:cNvSpPr>
            <a:spLocks noGrp="1"/>
          </p:cNvSpPr>
          <p:nvPr>
            <p:ph type="title"/>
          </p:nvPr>
        </p:nvSpPr>
        <p:spPr/>
        <p:txBody>
          <a:bodyPr/>
          <a:lstStyle/>
          <a:p>
            <a:r>
              <a:rPr lang="en-US"/>
              <a:t>Facebook User Posts Table - 1 of 6</a:t>
            </a:r>
          </a:p>
        </p:txBody>
      </p:sp>
      <p:graphicFrame>
        <p:nvGraphicFramePr>
          <p:cNvPr id="5" name="Table Placeholder 4">
            <a:extLst>
              <a:ext uri="{FF2B5EF4-FFF2-40B4-BE49-F238E27FC236}">
                <a16:creationId xmlns:a16="http://schemas.microsoft.com/office/drawing/2014/main" id="{5D4F1229-153E-4552-A26E-E1578F2A9075}"/>
              </a:ext>
            </a:extLst>
          </p:cNvPr>
          <p:cNvGraphicFramePr>
            <a:graphicFrameLocks noGrp="1"/>
          </p:cNvGraphicFramePr>
          <p:nvPr>
            <p:ph type="tbl" sz="quarter" idx="13"/>
            <p:extLst>
              <p:ext uri="{D42A27DB-BD31-4B8C-83A1-F6EECF244321}">
                <p14:modId xmlns:p14="http://schemas.microsoft.com/office/powerpoint/2010/main" val="576170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98955255"/>
                    </a:ext>
                  </a:extLst>
                </a:gridCol>
                <a:gridCol w="822960">
                  <a:extLst>
                    <a:ext uri="{9D8B030D-6E8A-4147-A177-3AD203B41FA5}">
                      <a16:colId xmlns:a16="http://schemas.microsoft.com/office/drawing/2014/main" val="2146520387"/>
                    </a:ext>
                  </a:extLst>
                </a:gridCol>
                <a:gridCol w="822960">
                  <a:extLst>
                    <a:ext uri="{9D8B030D-6E8A-4147-A177-3AD203B41FA5}">
                      <a16:colId xmlns:a16="http://schemas.microsoft.com/office/drawing/2014/main" val="4078801442"/>
                    </a:ext>
                  </a:extLst>
                </a:gridCol>
                <a:gridCol w="822960">
                  <a:extLst>
                    <a:ext uri="{9D8B030D-6E8A-4147-A177-3AD203B41FA5}">
                      <a16:colId xmlns:a16="http://schemas.microsoft.com/office/drawing/2014/main" val="2013306742"/>
                    </a:ext>
                  </a:extLst>
                </a:gridCol>
                <a:gridCol w="822960">
                  <a:extLst>
                    <a:ext uri="{9D8B030D-6E8A-4147-A177-3AD203B41FA5}">
                      <a16:colId xmlns:a16="http://schemas.microsoft.com/office/drawing/2014/main" val="1829118064"/>
                    </a:ext>
                  </a:extLst>
                </a:gridCol>
                <a:gridCol w="822960">
                  <a:extLst>
                    <a:ext uri="{9D8B030D-6E8A-4147-A177-3AD203B41FA5}">
                      <a16:colId xmlns:a16="http://schemas.microsoft.com/office/drawing/2014/main" val="3940357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69186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Ilda Fernandez - 2017-10-22 22:50:13</a:t>
                      </a:r>
                      <a:r>
                        <a:rPr kumimoji="0" lang="es-ES" sz="1000" b="0" i="0" u="none" strike="noStrike" kern="1200" cap="none" spc="0" normalizeH="0" baseline="0" noProof="0">
                          <a:ln>
                            <a:noFill/>
                          </a:ln>
                          <a:solidFill>
                            <a:prstClr val="black"/>
                          </a:solidFill>
                          <a:effectLst/>
                          <a:uLnTx/>
                          <a:uFillTx/>
                          <a:latin typeface="+mn-lt"/>
                          <a:ea typeface="+mn-ea"/>
                          <a:cs typeface="+mn-cs"/>
                        </a:rPr>
                        <a:t>
Anda boludo a alzar cartones si como politico no tienes idea dedicate a versear como economista que no sirves para una mierda que Dios te ayude para una proxima eleccion porque con las boludeces que hiciste el exito fue nefasto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058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Matías Tombolini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Stella Villa - 2017-10-22 01:03:09</a:t>
                      </a:r>
                      <a:r>
                        <a:rPr kumimoji="0" lang="en-US" sz="1000" b="0" i="0" u="none" strike="noStrike" kern="1200" cap="none" spc="0" normalizeH="0" baseline="0" noProof="0">
                          <a:ln>
                            <a:noFill/>
                          </a:ln>
                          <a:solidFill>
                            <a:prstClr val="black"/>
                          </a:solidFill>
                          <a:effectLst/>
                          <a:uLnTx/>
                          <a:uFillTx/>
                          <a:latin typeface="+mn-lt"/>
                          <a:ea typeface="+mn-ea"/>
                          <a:cs typeface="+mn-cs"/>
                        </a:rPr>
                        <a:t>
Sergio Massa Senador Nacional 2017- -Matías Tombolini  Diputado Nacional 
1 País----- LISTA 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089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Matías Tombolini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Lilia Bracamonte - 2017-10-20 14:58:30</a:t>
                      </a:r>
                      <a:r>
                        <a:rPr kumimoji="0" lang="en-US" sz="1000" b="0" i="0" u="none" strike="noStrike" kern="1200" cap="none" spc="0" normalizeH="0" baseline="0" noProof="0">
                          <a:ln>
                            <a:noFill/>
                          </a:ln>
                          <a:solidFill>
                            <a:prstClr val="black"/>
                          </a:solidFill>
                          <a:effectLst/>
                          <a:uLnTx/>
                          <a:uFillTx/>
                          <a:latin typeface="+mn-lt"/>
                          <a:ea typeface="+mn-ea"/>
                          <a:cs typeface="+mn-cs"/>
                        </a:rPr>
                        <a:t>
Suerte hojala ganes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749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Flor Bj - 2017-10-20 01:39:54</a:t>
                      </a:r>
                      <a:r>
                        <a:rPr kumimoji="0" lang="es-ES" sz="1000" b="0" i="0" u="none" strike="noStrike" kern="1200" cap="none" spc="0" normalizeH="0" baseline="0" noProof="0">
                          <a:ln>
                            <a:noFill/>
                          </a:ln>
                          <a:solidFill>
                            <a:prstClr val="black"/>
                          </a:solidFill>
                          <a:effectLst/>
                          <a:uLnTx/>
                          <a:uFillTx/>
                          <a:latin typeface="+mn-lt"/>
                          <a:ea typeface="+mn-ea"/>
                          <a:cs typeface="+mn-cs"/>
                        </a:rPr>
                        <a:t>
Hace casi, 2 meses sin Santiago Maldonado, se dice que el desapareció en una manifestación.  Dicen que los gendarmes los, llevaron en el auto y lo secuestraron, ayer encontraron un cuerpo en Chubut parece ser que es de Santiago Maldonado , pero aún no se sabe si es de él o de otra, persona. Mañana por la mañana a eso de las 09:30 am se esperan noticias de la autopsia , pero si llega a hacer el que se haga justicia , por favor basta de femicidios  por favor no queremos, otro Santiago más  Santiago, era un chico que estudiaba, el era docente no entiendo por que hicieron una cosa así??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2596571"/>
                  </a:ext>
                </a:extLst>
              </a:tr>
            </a:tbl>
          </a:graphicData>
        </a:graphic>
      </p:graphicFrame>
      <p:sp>
        <p:nvSpPr>
          <p:cNvPr id="4" name="Text Placeholder 3">
            <a:extLst>
              <a:ext uri="{FF2B5EF4-FFF2-40B4-BE49-F238E27FC236}">
                <a16:creationId xmlns:a16="http://schemas.microsoft.com/office/drawing/2014/main" id="{FF01243A-816A-4E3D-AEC7-0DEB5C75644B}"/>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4572064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16ECD-0A42-44C8-88B5-0BAAEC814F33}"/>
              </a:ext>
            </a:extLst>
          </p:cNvPr>
          <p:cNvSpPr>
            <a:spLocks noGrp="1"/>
          </p:cNvSpPr>
          <p:nvPr>
            <p:ph type="title"/>
          </p:nvPr>
        </p:nvSpPr>
        <p:spPr/>
        <p:txBody>
          <a:bodyPr/>
          <a:lstStyle/>
          <a:p>
            <a:r>
              <a:rPr lang="en-US"/>
              <a:t>Facebook User Posts Table - 2 of 6</a:t>
            </a:r>
          </a:p>
        </p:txBody>
      </p:sp>
      <p:graphicFrame>
        <p:nvGraphicFramePr>
          <p:cNvPr id="5" name="Table Placeholder 4">
            <a:extLst>
              <a:ext uri="{FF2B5EF4-FFF2-40B4-BE49-F238E27FC236}">
                <a16:creationId xmlns:a16="http://schemas.microsoft.com/office/drawing/2014/main" id="{490C1A6D-A70A-42A5-AC7A-1C34E625D8D6}"/>
              </a:ext>
            </a:extLst>
          </p:cNvPr>
          <p:cNvGraphicFramePr>
            <a:graphicFrameLocks noGrp="1"/>
          </p:cNvGraphicFramePr>
          <p:nvPr>
            <p:ph type="tbl" sz="quarter" idx="13"/>
            <p:extLst>
              <p:ext uri="{D42A27DB-BD31-4B8C-83A1-F6EECF244321}">
                <p14:modId xmlns:p14="http://schemas.microsoft.com/office/powerpoint/2010/main" val="1138234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13200877"/>
                    </a:ext>
                  </a:extLst>
                </a:gridCol>
                <a:gridCol w="822960">
                  <a:extLst>
                    <a:ext uri="{9D8B030D-6E8A-4147-A177-3AD203B41FA5}">
                      <a16:colId xmlns:a16="http://schemas.microsoft.com/office/drawing/2014/main" val="597356666"/>
                    </a:ext>
                  </a:extLst>
                </a:gridCol>
                <a:gridCol w="822960">
                  <a:extLst>
                    <a:ext uri="{9D8B030D-6E8A-4147-A177-3AD203B41FA5}">
                      <a16:colId xmlns:a16="http://schemas.microsoft.com/office/drawing/2014/main" val="646665033"/>
                    </a:ext>
                  </a:extLst>
                </a:gridCol>
                <a:gridCol w="822960">
                  <a:extLst>
                    <a:ext uri="{9D8B030D-6E8A-4147-A177-3AD203B41FA5}">
                      <a16:colId xmlns:a16="http://schemas.microsoft.com/office/drawing/2014/main" val="2038233276"/>
                    </a:ext>
                  </a:extLst>
                </a:gridCol>
                <a:gridCol w="822960">
                  <a:extLst>
                    <a:ext uri="{9D8B030D-6E8A-4147-A177-3AD203B41FA5}">
                      <a16:colId xmlns:a16="http://schemas.microsoft.com/office/drawing/2014/main" val="3577613691"/>
                    </a:ext>
                  </a:extLst>
                </a:gridCol>
                <a:gridCol w="822960">
                  <a:extLst>
                    <a:ext uri="{9D8B030D-6E8A-4147-A177-3AD203B41FA5}">
                      <a16:colId xmlns:a16="http://schemas.microsoft.com/office/drawing/2014/main" val="1690413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5665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Gustavo Negro - 2017-10-19 15:42:36</a:t>
                      </a:r>
                      <a:r>
                        <a:rPr kumimoji="0" lang="es-ES" sz="1000" b="0" i="0" u="none" strike="noStrike" kern="1200" cap="none" spc="0" normalizeH="0" baseline="0" noProof="0">
                          <a:ln>
                            <a:noFill/>
                          </a:ln>
                          <a:solidFill>
                            <a:prstClr val="black"/>
                          </a:solidFill>
                          <a:effectLst/>
                          <a:uLnTx/>
                          <a:uFillTx/>
                          <a:latin typeface="+mn-lt"/>
                          <a:ea typeface="+mn-ea"/>
                          <a:cs typeface="+mn-cs"/>
                        </a:rPr>
                        <a:t>
matias escuche tu propaganda me gusta ,te sigo con mi voto a donde quieras, creo que no importa si el voto es de cambiemos, te sigo igual, mati no seas igual que el resto de los politicois mete palos en la rueda , seguí siendo como eras antes sinsero , y voy a confiar de nuevo en vos, sos una buena persona no te ensucies con la política vieja y opositora de 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765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Augusta Trench - 2017-10-19 10:09:46</a:t>
                      </a:r>
                      <a:r>
                        <a:rPr kumimoji="0" lang="es-ES" sz="1000" b="0" i="0" u="none" strike="noStrike" kern="1200" cap="none" spc="0" normalizeH="0" baseline="0" noProof="0">
                          <a:ln>
                            <a:noFill/>
                          </a:ln>
                          <a:solidFill>
                            <a:prstClr val="black"/>
                          </a:solidFill>
                          <a:effectLst/>
                          <a:uLnTx/>
                          <a:uFillTx/>
                          <a:latin typeface="+mn-lt"/>
                          <a:ea typeface="+mn-ea"/>
                          <a:cs typeface="+mn-cs"/>
                        </a:rPr>
                        <a:t>
MATIAS Matías Tombolini, Sergio Massa prometió mantener la edad mínima jubilatoria para monotributistas, mi marido y yo (independientes) tenemos muy muy poco trabajo y si la suben no llegaremos vivos, mantené la promesa de él, si vos querés jubilate a los ochenta pero que no se toque la edad mínima para quein se quiera jubilar 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9389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 Sandobal - 2017-10-19 01:25:22</a:t>
                      </a:r>
                      <a:r>
                        <a:rPr kumimoji="0" lang="es-ES" sz="1000" b="0" i="0" u="none" strike="noStrike" kern="1200" cap="none" spc="0" normalizeH="0" baseline="0" noProof="0">
                          <a:ln>
                            <a:noFill/>
                          </a:ln>
                          <a:solidFill>
                            <a:prstClr val="black"/>
                          </a:solidFill>
                          <a:effectLst/>
                          <a:uLnTx/>
                          <a:uFillTx/>
                          <a:latin typeface="+mn-lt"/>
                          <a:ea typeface="+mn-ea"/>
                          <a:cs typeface="+mn-cs"/>
                        </a:rPr>
                        <a:t>
Hola,queria decir que un amigo de facebook me aviso que me gustaba esta pagina la cual no me interesa para nada,supuse que le di "me gusta " por error y lo saque y deje de seguir la pagina.Nuevamente me aparece un anuncio de esta pagina en mi muro y me doy cuenta que otra vez tiene "me gusta" por parte de mi cuenta.NO ENTIENDO,yo no pongo "me gusta" no se quien es este señor,que 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1013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Matías Tombolini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Maria Elena Cabral - 2017-10-18 12:19:46</a:t>
                      </a:r>
                      <a:r>
                        <a:rPr kumimoji="0" lang="en-US" sz="1000" b="0" i="0" u="none" strike="noStrike" kern="1200" cap="none" spc="0" normalizeH="0" baseline="0" noProof="0">
                          <a:ln>
                            <a:noFill/>
                          </a:ln>
                          <a:solidFill>
                            <a:prstClr val="black"/>
                          </a:solidFill>
                          <a:effectLst/>
                          <a:uLnTx/>
                          <a:uFillTx/>
                          <a:latin typeface="+mn-lt"/>
                          <a:ea typeface="+mn-ea"/>
                          <a:cs typeface="+mn-cs"/>
                        </a:rPr>
                        <a:t>
Como hago para bloquear a este tipo!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7161051"/>
                  </a:ext>
                </a:extLst>
              </a:tr>
            </a:tbl>
          </a:graphicData>
        </a:graphic>
      </p:graphicFrame>
      <p:sp>
        <p:nvSpPr>
          <p:cNvPr id="4" name="Text Placeholder 3">
            <a:extLst>
              <a:ext uri="{FF2B5EF4-FFF2-40B4-BE49-F238E27FC236}">
                <a16:creationId xmlns:a16="http://schemas.microsoft.com/office/drawing/2014/main" id="{B73E22B7-B782-40B5-8425-19D87FCDDF51}"/>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460034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D9C3D-8C50-45FB-B8D1-E8896F2ABCB0}"/>
              </a:ext>
            </a:extLst>
          </p:cNvPr>
          <p:cNvSpPr>
            <a:spLocks noGrp="1"/>
          </p:cNvSpPr>
          <p:nvPr>
            <p:ph type="title"/>
          </p:nvPr>
        </p:nvSpPr>
        <p:spPr/>
        <p:txBody>
          <a:bodyPr/>
          <a:lstStyle/>
          <a:p>
            <a:r>
              <a:rPr lang="en-US"/>
              <a:t>Facebook User Posts Table - 3 of 6</a:t>
            </a:r>
          </a:p>
        </p:txBody>
      </p:sp>
      <p:graphicFrame>
        <p:nvGraphicFramePr>
          <p:cNvPr id="5" name="Table Placeholder 4">
            <a:extLst>
              <a:ext uri="{FF2B5EF4-FFF2-40B4-BE49-F238E27FC236}">
                <a16:creationId xmlns:a16="http://schemas.microsoft.com/office/drawing/2014/main" id="{55E791AB-6D0A-4092-91F0-1FA64570CABE}"/>
              </a:ext>
            </a:extLst>
          </p:cNvPr>
          <p:cNvGraphicFramePr>
            <a:graphicFrameLocks noGrp="1"/>
          </p:cNvGraphicFramePr>
          <p:nvPr>
            <p:ph type="tbl" sz="quarter" idx="13"/>
            <p:extLst>
              <p:ext uri="{D42A27DB-BD31-4B8C-83A1-F6EECF244321}">
                <p14:modId xmlns:p14="http://schemas.microsoft.com/office/powerpoint/2010/main" val="4291367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01088332"/>
                    </a:ext>
                  </a:extLst>
                </a:gridCol>
                <a:gridCol w="822960">
                  <a:extLst>
                    <a:ext uri="{9D8B030D-6E8A-4147-A177-3AD203B41FA5}">
                      <a16:colId xmlns:a16="http://schemas.microsoft.com/office/drawing/2014/main" val="752025769"/>
                    </a:ext>
                  </a:extLst>
                </a:gridCol>
                <a:gridCol w="822960">
                  <a:extLst>
                    <a:ext uri="{9D8B030D-6E8A-4147-A177-3AD203B41FA5}">
                      <a16:colId xmlns:a16="http://schemas.microsoft.com/office/drawing/2014/main" val="2723538244"/>
                    </a:ext>
                  </a:extLst>
                </a:gridCol>
                <a:gridCol w="822960">
                  <a:extLst>
                    <a:ext uri="{9D8B030D-6E8A-4147-A177-3AD203B41FA5}">
                      <a16:colId xmlns:a16="http://schemas.microsoft.com/office/drawing/2014/main" val="2377672711"/>
                    </a:ext>
                  </a:extLst>
                </a:gridCol>
                <a:gridCol w="822960">
                  <a:extLst>
                    <a:ext uri="{9D8B030D-6E8A-4147-A177-3AD203B41FA5}">
                      <a16:colId xmlns:a16="http://schemas.microsoft.com/office/drawing/2014/main" val="590425819"/>
                    </a:ext>
                  </a:extLst>
                </a:gridCol>
                <a:gridCol w="822960">
                  <a:extLst>
                    <a:ext uri="{9D8B030D-6E8A-4147-A177-3AD203B41FA5}">
                      <a16:colId xmlns:a16="http://schemas.microsoft.com/office/drawing/2014/main" val="14709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9233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Ana Laura Perera - 2017-10-17 15:28:41</a:t>
                      </a:r>
                      <a:r>
                        <a:rPr kumimoji="0" lang="es-ES" sz="1000" b="0" i="0" u="none" strike="noStrike" kern="1200" cap="none" spc="0" normalizeH="0" baseline="0" noProof="0">
                          <a:ln>
                            <a:noFill/>
                          </a:ln>
                          <a:solidFill>
                            <a:prstClr val="black"/>
                          </a:solidFill>
                          <a:effectLst/>
                          <a:uLnTx/>
                          <a:uFillTx/>
                          <a:latin typeface="+mn-lt"/>
                          <a:ea typeface="+mn-ea"/>
                          <a:cs typeface="+mn-cs"/>
                        </a:rPr>
                        <a:t>
Antes de seguirte a vos que haces una campaña con NI UNA MENOS me hago extripar los ovarios PELOTUDO!!!
OPORTUNISTAS DE MIERDA!! EDUQUEN A LA GENTE, PROPONGAN PROYECTOS CONSTRUCTIVOS Y DEJEN DE AGARRARSE DE HASHTAGS PEDORROS QUE NI LES SUMA EN NADA. MARKETING SOLO MARKETING Y ENCIMA BARATO!! Gil!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966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Liliana Inés Calvet - 2017-10-17 14:47:17</a:t>
                      </a:r>
                      <a:r>
                        <a:rPr kumimoji="0" lang="es-ES" sz="1000" b="0" i="0" u="none" strike="noStrike" kern="1200" cap="none" spc="0" normalizeH="0" baseline="0" noProof="0">
                          <a:ln>
                            <a:noFill/>
                          </a:ln>
                          <a:solidFill>
                            <a:prstClr val="black"/>
                          </a:solidFill>
                          <a:effectLst/>
                          <a:uLnTx/>
                          <a:uFillTx/>
                          <a:latin typeface="+mn-lt"/>
                          <a:ea typeface="+mn-ea"/>
                          <a:cs typeface="+mn-cs"/>
                        </a:rPr>
                        <a:t>
Sabés q pasa Matías, en tu relato repetir y decir Cabandié "de la "càmpora" te quita estilo y te hace ver como un político cualquiera arrastrándose x un voto. Mala jugada, no me gustan las chicanas y si me parecías un buen candidato. Pero mostraste q lis políticos son capaces de ensuciar a cualquiera x 1 voto ! Mala tuya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073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Victor Romeo - 2017-10-16 20:00:09</a:t>
                      </a:r>
                      <a:r>
                        <a:rPr kumimoji="0" lang="es-ES" sz="1000" b="0" i="0" u="none" strike="noStrike" kern="1200" cap="none" spc="0" normalizeH="0" baseline="0" noProof="0">
                          <a:ln>
                            <a:noFill/>
                          </a:ln>
                          <a:solidFill>
                            <a:prstClr val="black"/>
                          </a:solidFill>
                          <a:effectLst/>
                          <a:uLnTx/>
                          <a:uFillTx/>
                          <a:latin typeface="+mn-lt"/>
                          <a:ea typeface="+mn-ea"/>
                          <a:cs typeface="+mn-cs"/>
                        </a:rPr>
                        <a:t>
Vamos Tombo que vas a ser Diputado, se que es engorroso el sistema de votación pero por lo que entendí necesitas 77.000 votos, es asi?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691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Patricia Mollo - 2017-10-16 16:20:45</a:t>
                      </a:r>
                      <a:r>
                        <a:rPr kumimoji="0" lang="es-ES" sz="1000" b="0" i="0" u="none" strike="noStrike" kern="1200" cap="none" spc="0" normalizeH="0" baseline="0" noProof="0">
                          <a:ln>
                            <a:noFill/>
                          </a:ln>
                          <a:solidFill>
                            <a:prstClr val="black"/>
                          </a:solidFill>
                          <a:effectLst/>
                          <a:uLnTx/>
                          <a:uFillTx/>
                          <a:latin typeface="+mn-lt"/>
                          <a:ea typeface="+mn-ea"/>
                          <a:cs typeface="+mn-cs"/>
                        </a:rPr>
                        <a:t>
Hola Matias. Yo lo vote a Macri. Pero no solo no pudo bajar la infacion. Si no q va a haber otro ajuste despues de las elecciones y vuelta a aumentar tarifas de los servicios. En realidad m gusta muy poco lo q esta haciendo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8375683"/>
                  </a:ext>
                </a:extLst>
              </a:tr>
            </a:tbl>
          </a:graphicData>
        </a:graphic>
      </p:graphicFrame>
      <p:sp>
        <p:nvSpPr>
          <p:cNvPr id="4" name="Text Placeholder 3">
            <a:extLst>
              <a:ext uri="{FF2B5EF4-FFF2-40B4-BE49-F238E27FC236}">
                <a16:creationId xmlns:a16="http://schemas.microsoft.com/office/drawing/2014/main" id="{F4B87523-38F1-4ECA-A849-6F875930BD5D}"/>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197154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F51C6-D120-4EC1-86E0-C490F0A677A0}"/>
              </a:ext>
            </a:extLst>
          </p:cNvPr>
          <p:cNvSpPr>
            <a:spLocks noGrp="1"/>
          </p:cNvSpPr>
          <p:nvPr>
            <p:ph type="title"/>
          </p:nvPr>
        </p:nvSpPr>
        <p:spPr/>
        <p:txBody>
          <a:bodyPr/>
          <a:lstStyle/>
          <a:p>
            <a:r>
              <a:rPr lang="en-US"/>
              <a:t>Facebook User Posts Table - 4 of 6</a:t>
            </a:r>
          </a:p>
        </p:txBody>
      </p:sp>
      <p:graphicFrame>
        <p:nvGraphicFramePr>
          <p:cNvPr id="5" name="Table Placeholder 4">
            <a:extLst>
              <a:ext uri="{FF2B5EF4-FFF2-40B4-BE49-F238E27FC236}">
                <a16:creationId xmlns:a16="http://schemas.microsoft.com/office/drawing/2014/main" id="{E5DEC92D-0567-4500-BAC6-6E64438A663F}"/>
              </a:ext>
            </a:extLst>
          </p:cNvPr>
          <p:cNvGraphicFramePr>
            <a:graphicFrameLocks noGrp="1"/>
          </p:cNvGraphicFramePr>
          <p:nvPr>
            <p:ph type="tbl" sz="quarter" idx="13"/>
            <p:extLst>
              <p:ext uri="{D42A27DB-BD31-4B8C-83A1-F6EECF244321}">
                <p14:modId xmlns:p14="http://schemas.microsoft.com/office/powerpoint/2010/main" val="1064829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95097946"/>
                    </a:ext>
                  </a:extLst>
                </a:gridCol>
                <a:gridCol w="822960">
                  <a:extLst>
                    <a:ext uri="{9D8B030D-6E8A-4147-A177-3AD203B41FA5}">
                      <a16:colId xmlns:a16="http://schemas.microsoft.com/office/drawing/2014/main" val="187627420"/>
                    </a:ext>
                  </a:extLst>
                </a:gridCol>
                <a:gridCol w="822960">
                  <a:extLst>
                    <a:ext uri="{9D8B030D-6E8A-4147-A177-3AD203B41FA5}">
                      <a16:colId xmlns:a16="http://schemas.microsoft.com/office/drawing/2014/main" val="2272966680"/>
                    </a:ext>
                  </a:extLst>
                </a:gridCol>
                <a:gridCol w="822960">
                  <a:extLst>
                    <a:ext uri="{9D8B030D-6E8A-4147-A177-3AD203B41FA5}">
                      <a16:colId xmlns:a16="http://schemas.microsoft.com/office/drawing/2014/main" val="4174573731"/>
                    </a:ext>
                  </a:extLst>
                </a:gridCol>
                <a:gridCol w="822960">
                  <a:extLst>
                    <a:ext uri="{9D8B030D-6E8A-4147-A177-3AD203B41FA5}">
                      <a16:colId xmlns:a16="http://schemas.microsoft.com/office/drawing/2014/main" val="1380480158"/>
                    </a:ext>
                  </a:extLst>
                </a:gridCol>
                <a:gridCol w="822960">
                  <a:extLst>
                    <a:ext uri="{9D8B030D-6E8A-4147-A177-3AD203B41FA5}">
                      <a16:colId xmlns:a16="http://schemas.microsoft.com/office/drawing/2014/main" val="1340049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68802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Nico Santos - 2017-10-16 13:32:13</a:t>
                      </a:r>
                      <a:r>
                        <a:rPr kumimoji="0" lang="es-ES" sz="1000" b="0" i="0" u="none" strike="noStrike" kern="1200" cap="none" spc="0" normalizeH="0" baseline="0" noProof="0">
                          <a:ln>
                            <a:noFill/>
                          </a:ln>
                          <a:solidFill>
                            <a:prstClr val="black"/>
                          </a:solidFill>
                          <a:effectLst/>
                          <a:uLnTx/>
                          <a:uFillTx/>
                          <a:latin typeface="+mn-lt"/>
                          <a:ea typeface="+mn-ea"/>
                          <a:cs typeface="+mn-cs"/>
                        </a:rPr>
                        <a:t>
Hola Matias soy el locutor televisivo de tu spot  .No se si es un tema de la agencia o tuyo pero estoy seguro que podes hacer algo para que me contacten y me paguen por mi trabajo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0428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Richard Vidman - 2017-10-15 20:49:09</a:t>
                      </a:r>
                      <a:r>
                        <a:rPr kumimoji="0" lang="es-ES" sz="1000" b="0" i="0" u="none" strike="noStrike" kern="1200" cap="none" spc="0" normalizeH="0" baseline="0" noProof="0">
                          <a:ln>
                            <a:noFill/>
                          </a:ln>
                          <a:solidFill>
                            <a:prstClr val="black"/>
                          </a:solidFill>
                          <a:effectLst/>
                          <a:uLnTx/>
                          <a:uFillTx/>
                          <a:latin typeface="+mn-lt"/>
                          <a:ea typeface="+mn-ea"/>
                          <a:cs typeface="+mn-cs"/>
                        </a:rPr>
                        <a:t>
Matías me gusta escucharte, espero que no seas como los que se quejaban de la política y después destruyeron la política.
Habrá que adecuar tus buenas intenciones cuando hablas, con los “hechos” producidos por el jefe político de tu sector. Abrazos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732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Adrian Perez - 2017-10-15 20:21:49</a:t>
                      </a:r>
                      <a:r>
                        <a:rPr kumimoji="0" lang="es-ES" sz="1000" b="0" i="0" u="none" strike="noStrike" kern="1200" cap="none" spc="0" normalizeH="0" baseline="0" noProof="0">
                          <a:ln>
                            <a:noFill/>
                          </a:ln>
                          <a:solidFill>
                            <a:prstClr val="black"/>
                          </a:solidFill>
                          <a:effectLst/>
                          <a:uLnTx/>
                          <a:uFillTx/>
                          <a:latin typeface="+mn-lt"/>
                          <a:ea typeface="+mn-ea"/>
                          <a:cs typeface="+mn-cs"/>
                        </a:rPr>
                        <a:t>
Me gustaría después de la elección, sumarme a trabajar en un equipo con ideas superadoras,gracias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667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Matías Tombolini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Alberto Montes - 2017-10-15 15:28:25</a:t>
                      </a:r>
                      <a:r>
                        <a:rPr kumimoji="0" lang="en-US" sz="1000" b="0" i="0" u="none" strike="noStrike" kern="1200" cap="none" spc="0" normalizeH="0" baseline="0" noProof="0">
                          <a:ln>
                            <a:noFill/>
                          </a:ln>
                          <a:solidFill>
                            <a:prstClr val="black"/>
                          </a:solidFill>
                          <a:effectLst/>
                          <a:uLnTx/>
                          <a:uFillTx/>
                          <a:latin typeface="+mn-lt"/>
                          <a:ea typeface="+mn-ea"/>
                          <a:cs typeface="+mn-cs"/>
                        </a:rPr>
                        <a:t>
Maty te quiero!!!!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1945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Matías Tombolini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Pipo Miravet - 2017-10-15 14:08:12</a:t>
                      </a:r>
                      <a:r>
                        <a:rPr kumimoji="0" lang="en-US" sz="1000" b="0" i="0" u="none" strike="noStrike" kern="1200" cap="none" spc="0" normalizeH="0" baseline="0" noProof="0">
                          <a:ln>
                            <a:noFill/>
                          </a:ln>
                          <a:solidFill>
                            <a:prstClr val="black"/>
                          </a:solidFill>
                          <a:effectLst/>
                          <a:uLnTx/>
                          <a:uFillTx/>
                          <a:latin typeface="+mn-lt"/>
                          <a:ea typeface="+mn-ea"/>
                          <a:cs typeface="+mn-cs"/>
                        </a:rPr>
                        <a:t>
Salí del closet, loca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735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Fabiana Quiñones - 2017-10-15 13:40:45</a:t>
                      </a:r>
                      <a:r>
                        <a:rPr kumimoji="0" lang="es-ES" sz="1000" b="0" i="0" u="none" strike="noStrike" kern="1200" cap="none" spc="0" normalizeH="0" baseline="0" noProof="0">
                          <a:ln>
                            <a:noFill/>
                          </a:ln>
                          <a:solidFill>
                            <a:prstClr val="black"/>
                          </a:solidFill>
                          <a:effectLst/>
                          <a:uLnTx/>
                          <a:uFillTx/>
                          <a:latin typeface="+mn-lt"/>
                          <a:ea typeface="+mn-ea"/>
                          <a:cs typeface="+mn-cs"/>
                        </a:rPr>
                        <a:t>
Éxitos hoy en la mesa de la Chiqui. 
Saludos a tu mami. Gran abrazo.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5930912"/>
                  </a:ext>
                </a:extLst>
              </a:tr>
            </a:tbl>
          </a:graphicData>
        </a:graphic>
      </p:graphicFrame>
      <p:sp>
        <p:nvSpPr>
          <p:cNvPr id="4" name="Text Placeholder 3">
            <a:extLst>
              <a:ext uri="{FF2B5EF4-FFF2-40B4-BE49-F238E27FC236}">
                <a16:creationId xmlns:a16="http://schemas.microsoft.com/office/drawing/2014/main" id="{BC253538-63AA-492D-9979-09B786429AF8}"/>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5433049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FACFD-ED67-414F-BDE6-AC389BEF066B}"/>
              </a:ext>
            </a:extLst>
          </p:cNvPr>
          <p:cNvSpPr>
            <a:spLocks noGrp="1"/>
          </p:cNvSpPr>
          <p:nvPr>
            <p:ph type="title"/>
          </p:nvPr>
        </p:nvSpPr>
        <p:spPr/>
        <p:txBody>
          <a:bodyPr/>
          <a:lstStyle/>
          <a:p>
            <a:r>
              <a:rPr lang="en-US"/>
              <a:t>Facebook User Posts Table - 5 of 6</a:t>
            </a:r>
          </a:p>
        </p:txBody>
      </p:sp>
      <p:graphicFrame>
        <p:nvGraphicFramePr>
          <p:cNvPr id="5" name="Table Placeholder 4">
            <a:extLst>
              <a:ext uri="{FF2B5EF4-FFF2-40B4-BE49-F238E27FC236}">
                <a16:creationId xmlns:a16="http://schemas.microsoft.com/office/drawing/2014/main" id="{710B04EE-17A3-4C1F-BACD-A1C0E4AD1C13}"/>
              </a:ext>
            </a:extLst>
          </p:cNvPr>
          <p:cNvGraphicFramePr>
            <a:graphicFrameLocks noGrp="1"/>
          </p:cNvGraphicFramePr>
          <p:nvPr>
            <p:ph type="tbl" sz="quarter" idx="13"/>
            <p:extLst>
              <p:ext uri="{D42A27DB-BD31-4B8C-83A1-F6EECF244321}">
                <p14:modId xmlns:p14="http://schemas.microsoft.com/office/powerpoint/2010/main" val="901802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0438854"/>
                    </a:ext>
                  </a:extLst>
                </a:gridCol>
                <a:gridCol w="822960">
                  <a:extLst>
                    <a:ext uri="{9D8B030D-6E8A-4147-A177-3AD203B41FA5}">
                      <a16:colId xmlns:a16="http://schemas.microsoft.com/office/drawing/2014/main" val="3451351115"/>
                    </a:ext>
                  </a:extLst>
                </a:gridCol>
                <a:gridCol w="822960">
                  <a:extLst>
                    <a:ext uri="{9D8B030D-6E8A-4147-A177-3AD203B41FA5}">
                      <a16:colId xmlns:a16="http://schemas.microsoft.com/office/drawing/2014/main" val="4076523729"/>
                    </a:ext>
                  </a:extLst>
                </a:gridCol>
                <a:gridCol w="822960">
                  <a:extLst>
                    <a:ext uri="{9D8B030D-6E8A-4147-A177-3AD203B41FA5}">
                      <a16:colId xmlns:a16="http://schemas.microsoft.com/office/drawing/2014/main" val="2031888114"/>
                    </a:ext>
                  </a:extLst>
                </a:gridCol>
                <a:gridCol w="822960">
                  <a:extLst>
                    <a:ext uri="{9D8B030D-6E8A-4147-A177-3AD203B41FA5}">
                      <a16:colId xmlns:a16="http://schemas.microsoft.com/office/drawing/2014/main" val="1679390300"/>
                    </a:ext>
                  </a:extLst>
                </a:gridCol>
                <a:gridCol w="822960">
                  <a:extLst>
                    <a:ext uri="{9D8B030D-6E8A-4147-A177-3AD203B41FA5}">
                      <a16:colId xmlns:a16="http://schemas.microsoft.com/office/drawing/2014/main" val="2837532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0435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Adrián Tobares-Kördys - 2017-10-13 21:18:35</a:t>
                      </a:r>
                      <a:r>
                        <a:rPr kumimoji="0" lang="es-ES" sz="1000" b="0" i="0" u="none" strike="noStrike" kern="1200" cap="none" spc="0" normalizeH="0" baseline="0" noProof="0">
                          <a:ln>
                            <a:noFill/>
                          </a:ln>
                          <a:solidFill>
                            <a:prstClr val="black"/>
                          </a:solidFill>
                          <a:effectLst/>
                          <a:uLnTx/>
                          <a:uFillTx/>
                          <a:latin typeface="+mn-lt"/>
                          <a:ea typeface="+mn-ea"/>
                          <a:cs typeface="+mn-cs"/>
                        </a:rPr>
                        <a:t>
Acabo de verte en ese programa basura de Mariana.
Podés hablar de tus proyecto ; tirarle basura al Gobierno? Encima con Massa y Stolbizer. Tremendos panqueques. Como vos. Vergüenza ajena me dio. Y lo de las fotos: bien que hiciste el ridículo montando ese living en la peatonal.
Ni hablar de la foto con los osos si sos homofóbico.
Bien que te comiste a varios hombres
Y yo estoy en tu lista. O no te acordás?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690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Ernestina Lamberti - 2017-10-13 16:34:08</a:t>
                      </a:r>
                      <a:r>
                        <a:rPr kumimoji="0" lang="es-ES" sz="1000" b="0" i="0" u="none" strike="noStrike" kern="1200" cap="none" spc="0" normalizeH="0" baseline="0" noProof="0">
                          <a:ln>
                            <a:noFill/>
                          </a:ln>
                          <a:solidFill>
                            <a:prstClr val="black"/>
                          </a:solidFill>
                          <a:effectLst/>
                          <a:uLnTx/>
                          <a:uFillTx/>
                          <a:latin typeface="+mn-lt"/>
                          <a:ea typeface="+mn-ea"/>
                          <a:cs typeface="+mn-cs"/>
                        </a:rPr>
                        <a:t>
Tombo!!! Hoy brillante tu participación en DDM.. natural.. concreto... Interesantes tus análisis. Mucho mejor que en el debate... El perfil de hoy es el que.. me parece... más llega... Creo que con el devenir,  tu orientación política irá por carriles que te cuadren más a favor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610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Maxi Pimienta - 2017-10-13 11:17:01</a:t>
                      </a:r>
                      <a:r>
                        <a:rPr kumimoji="0" lang="es-ES" sz="1000" b="0" i="0" u="none" strike="noStrike" kern="1200" cap="none" spc="0" normalizeH="0" baseline="0" noProof="0">
                          <a:ln>
                            <a:noFill/>
                          </a:ln>
                          <a:solidFill>
                            <a:prstClr val="black"/>
                          </a:solidFill>
                          <a:effectLst/>
                          <a:uLnTx/>
                          <a:uFillTx/>
                          <a:latin typeface="+mn-lt"/>
                          <a:ea typeface="+mn-ea"/>
                          <a:cs typeface="+mn-cs"/>
                        </a:rPr>
                        <a:t>
Tombo! me das confienza ...solo me hace ruido que estés con massa...
solo eso me hace dudar darte mi voto..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 10:12:00</a:t>
                      </a:r>
                    </a:p>
                  </a:txBody>
                  <a:tcPr/>
                </a:tc>
                <a:extLst>
                  <a:ext uri="{0D108BD9-81ED-4DB2-BD59-A6C34878D82A}">
                    <a16:rowId xmlns:a16="http://schemas.microsoft.com/office/drawing/2014/main" val="425918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Francisco Segovia - 2017-10-13 10:40:48</a:t>
                      </a:r>
                      <a:r>
                        <a:rPr kumimoji="0" lang="es-ES" sz="1000" b="0" i="0" u="none" strike="noStrike" kern="1200" cap="none" spc="0" normalizeH="0" baseline="0" noProof="0">
                          <a:ln>
                            <a:noFill/>
                          </a:ln>
                          <a:solidFill>
                            <a:prstClr val="black"/>
                          </a:solidFill>
                          <a:effectLst/>
                          <a:uLnTx/>
                          <a:uFillTx/>
                          <a:latin typeface="+mn-lt"/>
                          <a:ea typeface="+mn-ea"/>
                          <a:cs typeface="+mn-cs"/>
                        </a:rPr>
                        <a:t>
Buen día amigo como esta me gusta la propuesta de Maza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4929074"/>
                  </a:ext>
                </a:extLst>
              </a:tr>
            </a:tbl>
          </a:graphicData>
        </a:graphic>
      </p:graphicFrame>
      <p:sp>
        <p:nvSpPr>
          <p:cNvPr id="4" name="Text Placeholder 3">
            <a:extLst>
              <a:ext uri="{FF2B5EF4-FFF2-40B4-BE49-F238E27FC236}">
                <a16:creationId xmlns:a16="http://schemas.microsoft.com/office/drawing/2014/main" id="{D03D601D-263E-4094-ABE3-F993DE17C483}"/>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271211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525FB-C58E-40DE-AD6D-3AA4E893C894}"/>
              </a:ext>
            </a:extLst>
          </p:cNvPr>
          <p:cNvSpPr>
            <a:spLocks noGrp="1"/>
          </p:cNvSpPr>
          <p:nvPr>
            <p:ph type="title"/>
          </p:nvPr>
        </p:nvSpPr>
        <p:spPr/>
        <p:txBody>
          <a:bodyPr/>
          <a:lstStyle/>
          <a:p>
            <a:r>
              <a:rPr lang="en-US"/>
              <a:t>Facebook User Posts Table - 6 of 6</a:t>
            </a:r>
          </a:p>
        </p:txBody>
      </p:sp>
      <p:graphicFrame>
        <p:nvGraphicFramePr>
          <p:cNvPr id="5" name="Table Placeholder 4">
            <a:extLst>
              <a:ext uri="{FF2B5EF4-FFF2-40B4-BE49-F238E27FC236}">
                <a16:creationId xmlns:a16="http://schemas.microsoft.com/office/drawing/2014/main" id="{3AEE09A3-C680-462E-BE32-E0EF619374CD}"/>
              </a:ext>
            </a:extLst>
          </p:cNvPr>
          <p:cNvGraphicFramePr>
            <a:graphicFrameLocks noGrp="1"/>
          </p:cNvGraphicFramePr>
          <p:nvPr>
            <p:ph type="tbl" sz="quarter" idx="13"/>
            <p:extLst>
              <p:ext uri="{D42A27DB-BD31-4B8C-83A1-F6EECF244321}">
                <p14:modId xmlns:p14="http://schemas.microsoft.com/office/powerpoint/2010/main" val="1161418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37280676"/>
                    </a:ext>
                  </a:extLst>
                </a:gridCol>
                <a:gridCol w="822960">
                  <a:extLst>
                    <a:ext uri="{9D8B030D-6E8A-4147-A177-3AD203B41FA5}">
                      <a16:colId xmlns:a16="http://schemas.microsoft.com/office/drawing/2014/main" val="3044281672"/>
                    </a:ext>
                  </a:extLst>
                </a:gridCol>
                <a:gridCol w="822960">
                  <a:extLst>
                    <a:ext uri="{9D8B030D-6E8A-4147-A177-3AD203B41FA5}">
                      <a16:colId xmlns:a16="http://schemas.microsoft.com/office/drawing/2014/main" val="1144494590"/>
                    </a:ext>
                  </a:extLst>
                </a:gridCol>
                <a:gridCol w="822960">
                  <a:extLst>
                    <a:ext uri="{9D8B030D-6E8A-4147-A177-3AD203B41FA5}">
                      <a16:colId xmlns:a16="http://schemas.microsoft.com/office/drawing/2014/main" val="3872970845"/>
                    </a:ext>
                  </a:extLst>
                </a:gridCol>
                <a:gridCol w="822960">
                  <a:extLst>
                    <a:ext uri="{9D8B030D-6E8A-4147-A177-3AD203B41FA5}">
                      <a16:colId xmlns:a16="http://schemas.microsoft.com/office/drawing/2014/main" val="305559373"/>
                    </a:ext>
                  </a:extLst>
                </a:gridCol>
                <a:gridCol w="822960">
                  <a:extLst>
                    <a:ext uri="{9D8B030D-6E8A-4147-A177-3AD203B41FA5}">
                      <a16:colId xmlns:a16="http://schemas.microsoft.com/office/drawing/2014/main" val="43544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5061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Pili Gammoni - 2017-10-12 10:13:20</a:t>
                      </a:r>
                      <a:r>
                        <a:rPr kumimoji="0" lang="es-ES" sz="1000" b="0" i="0" u="none" strike="noStrike" kern="1200" cap="none" spc="0" normalizeH="0" baseline="0" noProof="0">
                          <a:ln>
                            <a:noFill/>
                          </a:ln>
                          <a:solidFill>
                            <a:prstClr val="black"/>
                          </a:solidFill>
                          <a:effectLst/>
                          <a:uLnTx/>
                          <a:uFillTx/>
                          <a:latin typeface="+mn-lt"/>
                          <a:ea typeface="+mn-ea"/>
                          <a:cs typeface="+mn-cs"/>
                        </a:rPr>
                        <a:t>
Tombo sos bueno muy honesto sumate a cambiemos no me gusta donde estas no te suma aunque no estes de acuerdo en todo pero podes sumar sos joven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457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Manuel Villar Leal - 2017-10-12 01:39:34</a:t>
                      </a:r>
                      <a:r>
                        <a:rPr kumimoji="0" lang="es-ES" sz="1000" b="0" i="0" u="none" strike="noStrike" kern="1200" cap="none" spc="0" normalizeH="0" baseline="0" noProof="0">
                          <a:ln>
                            <a:noFill/>
                          </a:ln>
                          <a:solidFill>
                            <a:prstClr val="black"/>
                          </a:solidFill>
                          <a:effectLst/>
                          <a:uLnTx/>
                          <a:uFillTx/>
                          <a:latin typeface="+mn-lt"/>
                          <a:ea typeface="+mn-ea"/>
                          <a:cs typeface="+mn-cs"/>
                        </a:rPr>
                        <a:t>
No entendí lo de mo van a votar nada con los chorros. Massa se fue en 2010 del.fpv todavía no robaba devido? Empezó después? Nunca vio nada?Massa recién se dio cuenta que robaba devido después que se fue? En 2010 forma el.grupo de los 8 c cariglino q hoy se le encontro un arsenal...Pero el no es chorro a pesar de contar con varias denuncias por sistema de salud, denuncia de la.intendecia de Malvinas argentinas como 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029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Alicia Laceiras - 2017-10-11 16:44:50</a:t>
                      </a:r>
                      <a:r>
                        <a:rPr kumimoji="0" lang="es-ES" sz="1000" b="0" i="0" u="none" strike="noStrike" kern="1200" cap="none" spc="0" normalizeH="0" baseline="0" noProof="0">
                          <a:ln>
                            <a:noFill/>
                          </a:ln>
                          <a:solidFill>
                            <a:prstClr val="black"/>
                          </a:solidFill>
                          <a:effectLst/>
                          <a:uLnTx/>
                          <a:uFillTx/>
                          <a:latin typeface="+mn-lt"/>
                          <a:ea typeface="+mn-ea"/>
                          <a:cs typeface="+mn-cs"/>
                        </a:rPr>
                        <a:t>
Mi saludo y con todo respeto espero k ganen y podamos vivir mejor con tranquilidad...Gracias.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1156541"/>
                  </a:ext>
                </a:extLst>
              </a:tr>
            </a:tbl>
          </a:graphicData>
        </a:graphic>
      </p:graphicFrame>
      <p:sp>
        <p:nvSpPr>
          <p:cNvPr id="4" name="Text Placeholder 3">
            <a:extLst>
              <a:ext uri="{FF2B5EF4-FFF2-40B4-BE49-F238E27FC236}">
                <a16:creationId xmlns:a16="http://schemas.microsoft.com/office/drawing/2014/main" id="{68210631-A23D-4E24-A435-D4C1CA54057B}"/>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535900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BB008-D4F3-401B-BA04-8B9110CF68D3}"/>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C483F0E5-FA0B-4AA6-9F6A-4ED1A7296F7A}"/>
              </a:ext>
            </a:extLst>
          </p:cNvPr>
          <p:cNvGraphicFramePr>
            <a:graphicFrameLocks noGrp="1"/>
          </p:cNvGraphicFramePr>
          <p:nvPr>
            <p:ph type="tbl" sz="quarter" idx="13"/>
            <p:extLst>
              <p:ext uri="{D42A27DB-BD31-4B8C-83A1-F6EECF244321}">
                <p14:modId xmlns:p14="http://schemas.microsoft.com/office/powerpoint/2010/main" val="1075985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93638724"/>
                    </a:ext>
                  </a:extLst>
                </a:gridCol>
                <a:gridCol w="1645920">
                  <a:extLst>
                    <a:ext uri="{9D8B030D-6E8A-4147-A177-3AD203B41FA5}">
                      <a16:colId xmlns:a16="http://schemas.microsoft.com/office/drawing/2014/main" val="1235531855"/>
                    </a:ext>
                  </a:extLst>
                </a:gridCol>
                <a:gridCol w="822960">
                  <a:extLst>
                    <a:ext uri="{9D8B030D-6E8A-4147-A177-3AD203B41FA5}">
                      <a16:colId xmlns:a16="http://schemas.microsoft.com/office/drawing/2014/main" val="1241861181"/>
                    </a:ext>
                  </a:extLst>
                </a:gridCol>
                <a:gridCol w="822960">
                  <a:extLst>
                    <a:ext uri="{9D8B030D-6E8A-4147-A177-3AD203B41FA5}">
                      <a16:colId xmlns:a16="http://schemas.microsoft.com/office/drawing/2014/main" val="2099986205"/>
                    </a:ext>
                  </a:extLst>
                </a:gridCol>
                <a:gridCol w="822960">
                  <a:extLst>
                    <a:ext uri="{9D8B030D-6E8A-4147-A177-3AD203B41FA5}">
                      <a16:colId xmlns:a16="http://schemas.microsoft.com/office/drawing/2014/main" val="666256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7369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Flor Bj - 2017-10-20 00:39:54</a:t>
                      </a:r>
                      <a:r>
                        <a:rPr kumimoji="0" lang="es-ES" sz="1000" b="0" i="0" u="none" strike="noStrike" kern="1200" cap="none" spc="0" normalizeH="0" baseline="0" noProof="0">
                          <a:ln>
                            <a:noFill/>
                          </a:ln>
                          <a:solidFill>
                            <a:prstClr val="black"/>
                          </a:solidFill>
                          <a:effectLst/>
                          <a:uLnTx/>
                          <a:uFillTx/>
                          <a:latin typeface="+mn-lt"/>
                          <a:ea typeface="+mn-ea"/>
                          <a:cs typeface="+mn-cs"/>
                        </a:rPr>
                        <a:t>
Hace casi, 2 meses sin Santiago Maldonado, se dice que el desapareció en una manifestación.  Dicen que los gendarmes los, llevaron en el auto y lo secuestraron, ayer encontraron un cuerpo en Chubut parece ser que es de Santiago Maldonado , pero aún no se sabe si es de él o de otra, persona. Mañana por la mañana a eso de las 09:30 am se esperan noticias de la autopsia , pero si llega a hacer el que se haga justicia , por favor basta de femicidios  por favor no queremos, otro Santiago más  Santiago, era un chico que estudiaba, el era docente no entiendo por que hicieron una cosa así??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1872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Mari Sandobal - 2017-10-19 00:25:22</a:t>
                      </a:r>
                      <a:r>
                        <a:rPr kumimoji="0" lang="es-ES" sz="1000" b="0" i="0" u="none" strike="noStrike" kern="1200" cap="none" spc="0" normalizeH="0" baseline="0" noProof="0">
                          <a:ln>
                            <a:noFill/>
                          </a:ln>
                          <a:solidFill>
                            <a:prstClr val="black"/>
                          </a:solidFill>
                          <a:effectLst/>
                          <a:uLnTx/>
                          <a:uFillTx/>
                          <a:latin typeface="+mn-lt"/>
                          <a:ea typeface="+mn-ea"/>
                          <a:cs typeface="+mn-cs"/>
                        </a:rPr>
                        <a:t>
Hola,queria decir que un amigo de facebook me aviso que me gustaba esta pagina la cual no me interesa para nada,supuse que le di "me gusta " por error y lo saque y deje de seguir la pagina.Nuevamente me aparece un anuncio de esta pagina en mi muro y me doy cuenta que otra vez tiene "me gusta" por parte de mi cuenta.NO ENTIENDO,yo no pongo "me gusta" no se quien es este señor,que 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6919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Victor Romeo - 2017-10-16 19:00:09</a:t>
                      </a:r>
                      <a:r>
                        <a:rPr kumimoji="0" lang="es-ES" sz="1000" b="0" i="0" u="none" strike="noStrike" kern="1200" cap="none" spc="0" normalizeH="0" baseline="0" noProof="0">
                          <a:ln>
                            <a:noFill/>
                          </a:ln>
                          <a:solidFill>
                            <a:prstClr val="black"/>
                          </a:solidFill>
                          <a:effectLst/>
                          <a:uLnTx/>
                          <a:uFillTx/>
                          <a:latin typeface="+mn-lt"/>
                          <a:ea typeface="+mn-ea"/>
                          <a:cs typeface="+mn-cs"/>
                        </a:rPr>
                        <a:t>
Vamos Tombo que vas a ser Diputado, se que es engorroso el sistema de votación pero por lo que entendí necesitas 77.000 votos, es asi?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043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Nico Santos - 2017-10-16 12:32:13</a:t>
                      </a:r>
                      <a:r>
                        <a:rPr kumimoji="0" lang="es-ES" sz="1000" b="0" i="0" u="none" strike="noStrike" kern="1200" cap="none" spc="0" normalizeH="0" baseline="0" noProof="0">
                          <a:ln>
                            <a:noFill/>
                          </a:ln>
                          <a:solidFill>
                            <a:prstClr val="black"/>
                          </a:solidFill>
                          <a:effectLst/>
                          <a:uLnTx/>
                          <a:uFillTx/>
                          <a:latin typeface="+mn-lt"/>
                          <a:ea typeface="+mn-ea"/>
                          <a:cs typeface="+mn-cs"/>
                        </a:rPr>
                        <a:t>
Hola Matias soy el locutor televisivo de tu spot  .No se si es un tema de la agencia o tuyo pero estoy seguro que podes hacer algo para que me contacten y me paguen por mi trabajo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6632110"/>
                  </a:ext>
                </a:extLst>
              </a:tr>
            </a:tbl>
          </a:graphicData>
        </a:graphic>
      </p:graphicFrame>
      <p:sp>
        <p:nvSpPr>
          <p:cNvPr id="4" name="Text Placeholder 3">
            <a:extLst>
              <a:ext uri="{FF2B5EF4-FFF2-40B4-BE49-F238E27FC236}">
                <a16:creationId xmlns:a16="http://schemas.microsoft.com/office/drawing/2014/main" id="{9EBB1184-DF13-43AC-91B3-66EE18084179}"/>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3764312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1621D-83F4-41E6-8A27-03F7CF413686}"/>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02AE2CAE-1199-49BE-879B-21836BAD4250}"/>
              </a:ext>
            </a:extLst>
          </p:cNvPr>
          <p:cNvGraphicFramePr>
            <a:graphicFrameLocks noGrp="1"/>
          </p:cNvGraphicFramePr>
          <p:nvPr>
            <p:ph type="tbl" sz="quarter" idx="13"/>
            <p:extLst>
              <p:ext uri="{D42A27DB-BD31-4B8C-83A1-F6EECF244321}">
                <p14:modId xmlns:p14="http://schemas.microsoft.com/office/powerpoint/2010/main" val="321210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11052641"/>
                    </a:ext>
                  </a:extLst>
                </a:gridCol>
                <a:gridCol w="1645920">
                  <a:extLst>
                    <a:ext uri="{9D8B030D-6E8A-4147-A177-3AD203B41FA5}">
                      <a16:colId xmlns:a16="http://schemas.microsoft.com/office/drawing/2014/main" val="1255332132"/>
                    </a:ext>
                  </a:extLst>
                </a:gridCol>
                <a:gridCol w="822960">
                  <a:extLst>
                    <a:ext uri="{9D8B030D-6E8A-4147-A177-3AD203B41FA5}">
                      <a16:colId xmlns:a16="http://schemas.microsoft.com/office/drawing/2014/main" val="148441105"/>
                    </a:ext>
                  </a:extLst>
                </a:gridCol>
                <a:gridCol w="822960">
                  <a:extLst>
                    <a:ext uri="{9D8B030D-6E8A-4147-A177-3AD203B41FA5}">
                      <a16:colId xmlns:a16="http://schemas.microsoft.com/office/drawing/2014/main" val="1117788074"/>
                    </a:ext>
                  </a:extLst>
                </a:gridCol>
                <a:gridCol w="822960">
                  <a:extLst>
                    <a:ext uri="{9D8B030D-6E8A-4147-A177-3AD203B41FA5}">
                      <a16:colId xmlns:a16="http://schemas.microsoft.com/office/drawing/2014/main" val="3341104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7550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Adrián Tobares-Kördys - 2017-10-13 20:18:35</a:t>
                      </a:r>
                      <a:r>
                        <a:rPr kumimoji="0" lang="es-ES" sz="1000" b="0" i="0" u="none" strike="noStrike" kern="1200" cap="none" spc="0" normalizeH="0" baseline="0" noProof="0">
                          <a:ln>
                            <a:noFill/>
                          </a:ln>
                          <a:solidFill>
                            <a:prstClr val="black"/>
                          </a:solidFill>
                          <a:effectLst/>
                          <a:uLnTx/>
                          <a:uFillTx/>
                          <a:latin typeface="+mn-lt"/>
                          <a:ea typeface="+mn-ea"/>
                          <a:cs typeface="+mn-cs"/>
                        </a:rPr>
                        <a:t>
Acabo de verte en ese programa basura de Mariana.
Podés hablar de tus proyecto ; tirarle basura al Gobierno? Encima con Massa y Stolbizer. Tremendos panqueques. Como vos. Vergüenza ajena me dio. Y lo de las fotos: bien que hiciste el ridículo montando ese living en la peatonal.
Ni hablar de la foto con los osos si sos homofóbico.
Bien que te comiste a varios hombres
Y yo estoy en tu lista. O no te acordás?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449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Juan Manuel Villar Leal - 2017-10-12 00:39:34</a:t>
                      </a:r>
                      <a:r>
                        <a:rPr kumimoji="0" lang="es-ES" sz="1000" b="0" i="0" u="none" strike="noStrike" kern="1200" cap="none" spc="0" normalizeH="0" baseline="0" noProof="0">
                          <a:ln>
                            <a:noFill/>
                          </a:ln>
                          <a:solidFill>
                            <a:prstClr val="black"/>
                          </a:solidFill>
                          <a:effectLst/>
                          <a:uLnTx/>
                          <a:uFillTx/>
                          <a:latin typeface="+mn-lt"/>
                          <a:ea typeface="+mn-ea"/>
                          <a:cs typeface="+mn-cs"/>
                        </a:rPr>
                        <a:t>
No entendí lo de mo van a votar nada con los chorros. Massa se fue en 2010 del.fpv todavía no robaba devido? Empezó después? Nunca vio nada?Massa recién se dio cuenta que robaba devido después que se fue? En 2010 forma el.grupo de los 8 c cariglino q hoy se le encontro un arsenal...Pero el no es chorro a pesar de contar con varias denuncias por sistema de salud, denuncia de la.intendecia de Malvinas argentinas como 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182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Mirian Alegre Jauregui - 2017-10-06 08:13:20</a:t>
                      </a:r>
                      <a:r>
                        <a:rPr kumimoji="0" lang="es-ES" sz="1000" b="0" i="0" u="none" strike="noStrike" kern="1200" cap="none" spc="0" normalizeH="0" baseline="0" noProof="0">
                          <a:ln>
                            <a:noFill/>
                          </a:ln>
                          <a:solidFill>
                            <a:prstClr val="black"/>
                          </a:solidFill>
                          <a:effectLst/>
                          <a:uLnTx/>
                          <a:uFillTx/>
                          <a:latin typeface="+mn-lt"/>
                          <a:ea typeface="+mn-ea"/>
                          <a:cs typeface="+mn-cs"/>
                        </a:rPr>
                        <a:t>
Cuentenos ya q nos relata q el cambio sera mas facil .como llegaron a los candidatos fr alte.brown??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9551516"/>
                  </a:ext>
                </a:extLst>
              </a:tr>
            </a:tbl>
          </a:graphicData>
        </a:graphic>
      </p:graphicFrame>
      <p:sp>
        <p:nvSpPr>
          <p:cNvPr id="4" name="Text Placeholder 3">
            <a:extLst>
              <a:ext uri="{FF2B5EF4-FFF2-40B4-BE49-F238E27FC236}">
                <a16:creationId xmlns:a16="http://schemas.microsoft.com/office/drawing/2014/main" id="{D0EE7E0D-4F9B-4729-8833-E29DF63EC6A4}"/>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3873181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0E82-ACCB-4300-8B60-5E5A66690FBA}"/>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CE289AA9-CE61-470C-B81B-301AFEFE90C2}"/>
              </a:ext>
            </a:extLst>
          </p:cNvPr>
          <p:cNvGraphicFramePr>
            <a:graphicFrameLocks noGrp="1"/>
          </p:cNvGraphicFramePr>
          <p:nvPr>
            <p:ph type="tbl" sz="quarter" idx="13"/>
            <p:extLst>
              <p:ext uri="{D42A27DB-BD31-4B8C-83A1-F6EECF244321}">
                <p14:modId xmlns:p14="http://schemas.microsoft.com/office/powerpoint/2010/main" val="3669942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221862"/>
                    </a:ext>
                  </a:extLst>
                </a:gridCol>
                <a:gridCol w="1645920">
                  <a:extLst>
                    <a:ext uri="{9D8B030D-6E8A-4147-A177-3AD203B41FA5}">
                      <a16:colId xmlns:a16="http://schemas.microsoft.com/office/drawing/2014/main" val="1886903603"/>
                    </a:ext>
                  </a:extLst>
                </a:gridCol>
                <a:gridCol w="822960">
                  <a:extLst>
                    <a:ext uri="{9D8B030D-6E8A-4147-A177-3AD203B41FA5}">
                      <a16:colId xmlns:a16="http://schemas.microsoft.com/office/drawing/2014/main" val="4208554744"/>
                    </a:ext>
                  </a:extLst>
                </a:gridCol>
                <a:gridCol w="822960">
                  <a:extLst>
                    <a:ext uri="{9D8B030D-6E8A-4147-A177-3AD203B41FA5}">
                      <a16:colId xmlns:a16="http://schemas.microsoft.com/office/drawing/2014/main" val="3933617778"/>
                    </a:ext>
                  </a:extLst>
                </a:gridCol>
                <a:gridCol w="822960">
                  <a:extLst>
                    <a:ext uri="{9D8B030D-6E8A-4147-A177-3AD203B41FA5}">
                      <a16:colId xmlns:a16="http://schemas.microsoft.com/office/drawing/2014/main" val="10850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012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Tombolini</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Anita Ford - 2017-09-27 00:14:45</a:t>
                      </a:r>
                      <a:r>
                        <a:rPr kumimoji="0" lang="es-ES" sz="1000" b="0" i="0" u="none" strike="noStrike" kern="1200" cap="none" spc="0" normalizeH="0" baseline="0" noProof="0">
                          <a:ln>
                            <a:noFill/>
                          </a:ln>
                          <a:solidFill>
                            <a:prstClr val="black"/>
                          </a:solidFill>
                          <a:effectLst/>
                          <a:uLnTx/>
                          <a:uFillTx/>
                          <a:latin typeface="+mn-lt"/>
                          <a:ea typeface="+mn-ea"/>
                          <a:cs typeface="+mn-cs"/>
                        </a:rPr>
                        <a:t>
Hola Matías! 
Qué pasa con los Letes?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4011142"/>
                  </a:ext>
                </a:extLst>
              </a:tr>
            </a:tbl>
          </a:graphicData>
        </a:graphic>
      </p:graphicFrame>
      <p:sp>
        <p:nvSpPr>
          <p:cNvPr id="4" name="Text Placeholder 3">
            <a:extLst>
              <a:ext uri="{FF2B5EF4-FFF2-40B4-BE49-F238E27FC236}">
                <a16:creationId xmlns:a16="http://schemas.microsoft.com/office/drawing/2014/main" id="{F4C6B860-9081-4C3B-956D-9DAB5340A8B2}"/>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741563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EFDB3-9B98-459B-AB9C-95CCD6661B35}"/>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C80F2C93-66A4-4491-AFAB-2ACDAC7A6D8F}"/>
              </a:ext>
            </a:extLst>
          </p:cNvPr>
          <p:cNvGraphicFramePr>
            <a:graphicFrameLocks noGrp="1"/>
          </p:cNvGraphicFramePr>
          <p:nvPr>
            <p:ph type="chart" sz="quarter" idx="13"/>
            <p:extLst>
              <p:ext uri="{D42A27DB-BD31-4B8C-83A1-F6EECF244321}">
                <p14:modId xmlns:p14="http://schemas.microsoft.com/office/powerpoint/2010/main" val="477559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D8B4BF-E9E8-4C3F-9FB4-466CBC898216}"/>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44A77243-02BE-4F4F-A39D-9FAF5E8465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42523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1787</Words>
  <Application>Microsoft Office PowerPoint</Application>
  <PresentationFormat>On-screen Show (4:3)</PresentationFormat>
  <Paragraphs>774</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16</vt:lpstr>
      <vt:lpstr>Facebook Own Posts Table - 2 of 16</vt:lpstr>
      <vt:lpstr>Facebook Own Posts Table - 3 of 16</vt:lpstr>
      <vt:lpstr>Facebook Own Posts Table - 4 of 16</vt:lpstr>
      <vt:lpstr>Facebook Own Posts Table - 5 of 16</vt:lpstr>
      <vt:lpstr>Facebook Own Posts Table - 6 of 16</vt:lpstr>
      <vt:lpstr>Facebook Own Posts Table - 7 of 16</vt:lpstr>
      <vt:lpstr>Facebook Own Posts Table - 8 of 16</vt:lpstr>
      <vt:lpstr>Facebook Own Posts Table - 9 of 16</vt:lpstr>
      <vt:lpstr>Facebook Own Posts Table - 10 of 16</vt:lpstr>
      <vt:lpstr>Facebook Own Posts Table - 11 of 16</vt:lpstr>
      <vt:lpstr>Facebook Own Posts Table - 12 of 16</vt:lpstr>
      <vt:lpstr>Facebook Own Posts Table - 13 of 16</vt:lpstr>
      <vt:lpstr>Facebook Own Posts Table - 14 of 16</vt:lpstr>
      <vt:lpstr>Facebook Own Posts Table - 15 of 16</vt:lpstr>
      <vt:lpstr>Facebook Own Posts Table - 16 of 16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6</vt:lpstr>
      <vt:lpstr>Facebook User Posts Table - 2 of 6</vt:lpstr>
      <vt:lpstr>Facebook User Posts Table - 3 of 6</vt:lpstr>
      <vt:lpstr>Facebook User Posts Table - 4 of 6</vt:lpstr>
      <vt:lpstr>Facebook User Posts Table - 5 of 6</vt:lpstr>
      <vt:lpstr>Facebook User Posts Table - 6 of 6</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2017-10-25T17:04:45Z</dcterms:created>
  <dcterms:modified xsi:type="dcterms:W3CDTF">2017-10-25T17:05:44Z</dcterms:modified>
</cp:coreProperties>
</file>