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00-4200-A1EB-8461B7DDE7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8689272"/>
        <c:axId val="238690912"/>
      </c:radarChart>
      <c:catAx>
        <c:axId val="23868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90912"/>
        <c:crosses val="autoZero"/>
        <c:auto val="1"/>
        <c:lblAlgn val="ctr"/>
        <c:lblOffset val="100"/>
        <c:noMultiLvlLbl val="0"/>
      </c:catAx>
      <c:valAx>
        <c:axId val="23869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8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1837</c:v>
                </c:pt>
                <c:pt idx="1">
                  <c:v>1840</c:v>
                </c:pt>
                <c:pt idx="2">
                  <c:v>1843</c:v>
                </c:pt>
                <c:pt idx="3">
                  <c:v>1845</c:v>
                </c:pt>
                <c:pt idx="4">
                  <c:v>1844</c:v>
                </c:pt>
                <c:pt idx="5">
                  <c:v>1847</c:v>
                </c:pt>
                <c:pt idx="6">
                  <c:v>1855</c:v>
                </c:pt>
                <c:pt idx="7">
                  <c:v>1857</c:v>
                </c:pt>
                <c:pt idx="8">
                  <c:v>1858</c:v>
                </c:pt>
                <c:pt idx="9">
                  <c:v>1861</c:v>
                </c:pt>
                <c:pt idx="10">
                  <c:v>1862</c:v>
                </c:pt>
                <c:pt idx="11">
                  <c:v>1863</c:v>
                </c:pt>
                <c:pt idx="12">
                  <c:v>1866</c:v>
                </c:pt>
                <c:pt idx="13">
                  <c:v>1875</c:v>
                </c:pt>
                <c:pt idx="14">
                  <c:v>1879</c:v>
                </c:pt>
                <c:pt idx="15">
                  <c:v>1881</c:v>
                </c:pt>
                <c:pt idx="16">
                  <c:v>1883</c:v>
                </c:pt>
                <c:pt idx="17">
                  <c:v>1883</c:v>
                </c:pt>
                <c:pt idx="18">
                  <c:v>1886</c:v>
                </c:pt>
                <c:pt idx="19">
                  <c:v>1889</c:v>
                </c:pt>
                <c:pt idx="20">
                  <c:v>1895</c:v>
                </c:pt>
                <c:pt idx="21">
                  <c:v>1900</c:v>
                </c:pt>
                <c:pt idx="22">
                  <c:v>1912</c:v>
                </c:pt>
                <c:pt idx="23">
                  <c:v>1919</c:v>
                </c:pt>
                <c:pt idx="24">
                  <c:v>1926</c:v>
                </c:pt>
                <c:pt idx="25">
                  <c:v>1926</c:v>
                </c:pt>
                <c:pt idx="26">
                  <c:v>1934</c:v>
                </c:pt>
                <c:pt idx="27">
                  <c:v>1939</c:v>
                </c:pt>
                <c:pt idx="28">
                  <c:v>1940</c:v>
                </c:pt>
                <c:pt idx="29">
                  <c:v>1948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87-4B67-8BA5-5869DC4EC3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684024"/>
        <c:axId val="238687304"/>
      </c:lineChart>
      <c:dateAx>
        <c:axId val="238684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87304"/>
        <c:crosses val="autoZero"/>
        <c:auto val="1"/>
        <c:lblOffset val="100"/>
        <c:baseTimeUnit val="days"/>
      </c:dateAx>
      <c:valAx>
        <c:axId val="23868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8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4</c:v>
                </c:pt>
                <c:pt idx="3">
                  <c:v>7</c:v>
                </c:pt>
                <c:pt idx="4">
                  <c:v>3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B3-4D57-AD22-A654235F91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374000"/>
        <c:axId val="285375640"/>
      </c:barChart>
      <c:catAx>
        <c:axId val="28537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75640"/>
        <c:crosses val="autoZero"/>
        <c:auto val="1"/>
        <c:lblAlgn val="ctr"/>
        <c:lblOffset val="100"/>
        <c:noMultiLvlLbl val="0"/>
      </c:catAx>
      <c:valAx>
        <c:axId val="28537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7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C6-4567-83B2-2F536EB780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1925680"/>
        <c:axId val="285480496"/>
      </c:lineChart>
      <c:catAx>
        <c:axId val="161925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80496"/>
        <c:crosses val="autoZero"/>
        <c:auto val="1"/>
        <c:lblAlgn val="ctr"/>
        <c:lblOffset val="100"/>
        <c:noMultiLvlLbl val="0"/>
      </c:catAx>
      <c:valAx>
        <c:axId val="28548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2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1.8332451965450001</c:v>
                </c:pt>
                <c:pt idx="10">
                  <c:v>0</c:v>
                </c:pt>
                <c:pt idx="11">
                  <c:v>2.5912215758857999</c:v>
                </c:pt>
                <c:pt idx="12">
                  <c:v>5.3939714436806003</c:v>
                </c:pt>
                <c:pt idx="13">
                  <c:v>2.6969857218403002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3.3844526705446998</c:v>
                </c:pt>
                <c:pt idx="18">
                  <c:v>0</c:v>
                </c:pt>
                <c:pt idx="19">
                  <c:v>0</c:v>
                </c:pt>
                <c:pt idx="20">
                  <c:v>2.8291909042833998</c:v>
                </c:pt>
                <c:pt idx="21">
                  <c:v>0</c:v>
                </c:pt>
                <c:pt idx="22">
                  <c:v>2.9085140137493002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CD-47CE-B0DD-62F94E5CA8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486072"/>
        <c:axId val="285485744"/>
      </c:lineChart>
      <c:catAx>
        <c:axId val="285486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85744"/>
        <c:crosses val="autoZero"/>
        <c:auto val="1"/>
        <c:lblAlgn val="ctr"/>
        <c:lblOffset val="100"/>
        <c:noMultiLvlLbl val="0"/>
      </c:catAx>
      <c:valAx>
        <c:axId val="28548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8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78-4322-B2D8-00992C6F87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481152"/>
        <c:axId val="285483120"/>
      </c:barChart>
      <c:catAx>
        <c:axId val="28548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83120"/>
        <c:crosses val="autoZero"/>
        <c:auto val="1"/>
        <c:lblAlgn val="ctr"/>
        <c:lblOffset val="100"/>
        <c:noMultiLvlLbl val="0"/>
      </c:catAx>
      <c:valAx>
        <c:axId val="28548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8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2.3658325337783999</c:v>
                </c:pt>
                <c:pt idx="1">
                  <c:v>5.3347280334727998</c:v>
                </c:pt>
                <c:pt idx="2">
                  <c:v>3.7333333333333001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6E-4439-8F3C-7C2758C407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192560"/>
        <c:axId val="286191248"/>
      </c:barChart>
      <c:catAx>
        <c:axId val="28619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91248"/>
        <c:crosses val="autoZero"/>
        <c:auto val="1"/>
        <c:lblAlgn val="ctr"/>
        <c:lblOffset val="100"/>
        <c:noMultiLvlLbl val="0"/>
      </c:catAx>
      <c:valAx>
        <c:axId val="28619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9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E5-446B-95B4-3DC1665C9C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E5-446B-95B4-3DC1665C9C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E5-446B-95B4-3DC1665C9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193872"/>
        <c:axId val="286189280"/>
      </c:barChart>
      <c:catAx>
        <c:axId val="28619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89280"/>
        <c:crosses val="autoZero"/>
        <c:auto val="1"/>
        <c:lblAlgn val="ctr"/>
        <c:lblOffset val="100"/>
        <c:noMultiLvlLbl val="0"/>
      </c:catAx>
      <c:valAx>
        <c:axId val="28618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9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1.8498942917548</c:v>
                </c:pt>
                <c:pt idx="1">
                  <c:v>2.7484143763214002</c:v>
                </c:pt>
                <c:pt idx="3">
                  <c:v>2.9069767441860002</c:v>
                </c:pt>
                <c:pt idx="4">
                  <c:v>2.0613107822410002</c:v>
                </c:pt>
                <c:pt idx="5">
                  <c:v>4.0433403805496999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A1-4D59-8EF2-7F01A2967D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2082672"/>
        <c:axId val="238685008"/>
      </c:barChart>
      <c:catAx>
        <c:axId val="23208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85008"/>
        <c:crosses val="autoZero"/>
        <c:auto val="1"/>
        <c:lblAlgn val="ctr"/>
        <c:lblOffset val="100"/>
        <c:noMultiLvlLbl val="0"/>
      </c:catAx>
      <c:valAx>
        <c:axId val="23868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8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0E-437B-AF00-A59DA6AC2F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0E-437B-AF00-A59DA6AC2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530896"/>
        <c:axId val="237530568"/>
      </c:barChart>
      <c:catAx>
        <c:axId val="23753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30568"/>
        <c:crosses val="autoZero"/>
        <c:auto val="1"/>
        <c:lblAlgn val="ctr"/>
        <c:lblOffset val="100"/>
        <c:noMultiLvlLbl val="0"/>
      </c:catAx>
      <c:valAx>
        <c:axId val="237530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53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E148A-0464-440C-87A6-A853E66172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BC53CA-D5D6-45A0-B2FB-66AE380B12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879311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CC01B-C1E0-4730-A329-7E67618C8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5E12BC-59A3-4B20-97DF-3B37EA6903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0332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528572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489023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47646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4412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1978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53225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935032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826685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94779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83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207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gruporamosrd (Grupo Ramos)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2.8148%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371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D90574-D39B-4501-9C3E-5019664F05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033864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996BC-C620-48E5-A911-CCD83FD05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E64C6B-73DA-48AF-A68F-B8593C7E40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3385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9D5A2-03D9-4788-8198-6AA5166CB3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2DEB0-01F5-4495-A429-5BE88A12F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072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7EA99-F022-440A-A016-8322CF295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744ECD-A825-4CE4-8A22-FCFFE4DE51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0874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90E69-C7E5-4AB9-A95C-3821E5255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8D480-18F8-4E2D-827C-FD4449385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788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F1744-8656-4CDF-A4AD-FA2169ACE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95B5C3-93F9-428F-9818-F9F930814C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3046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0036A-E8E1-4020-8C38-1F4D60C23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00CDC-2B94-4193-AE61-18449694A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609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76C08-84E2-4BB1-9896-84B497AE7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0BE669-A122-4466-A18A-6BFF5A3BD5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62245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BED4C-B566-480C-83E2-855DBAB8AB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4A03D2-F801-495A-9F19-2ACAAD3E0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013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6ADB2-B1C6-4894-ABE2-691752336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D763C1-4A91-4498-BBB4-5618CE2598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78558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0EC16-CC19-41EC-A909-69A2975B71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25899-D387-4BDE-9AC9-D9BC3C8C6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783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89F46-EAE9-42AB-AF5C-57FE488BB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3A2141-2517-4BD6-A6FC-21995176F8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45402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C59DA-E050-4A47-B4EC-210997471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03B94-74FA-47CD-8BAA-DEFF922F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759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A16E7-1CE3-412F-B919-86060ED03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D7A84E-E3EF-42A2-AFDE-400545B019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1297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2BBC9-2CDF-4B63-895A-9B71CE05F7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2DE60B-8952-4E0C-988B-6B95BE64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366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8A50F-560E-4B6F-8D0B-528C74CCD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0F4B67-298C-4515-82E2-C596CFA8A0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78376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5D6BC-C355-4BD4-9ADC-07A9BB3048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D7B36-953F-41B6-A921-E82DAE746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159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5F917-BB92-4533-B52F-41140F9E7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760BA8-3755-4381-9A96-6FAFC5EC16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1525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F8455-27E7-457B-9AFA-DA71E7CBB5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9A0AB-FFAF-488F-B50D-F526D45AE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906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F0BD8-9C98-4952-ACCA-7F3D193D2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195E62-D8BB-4634-9466-F48B60EF5F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3547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2C97E-6E55-46EC-87FE-54DB7979A2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8CADF-656E-4409-AC67-90B470A87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093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FDEEA-3385-4F7F-A258-451971D41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762B1-FC7B-4596-98E6-DD7F2B0F27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4989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659342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61666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92534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81860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8175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31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- 2017-09-23 12:59:19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programa Estudiante del Año (PEA) inicia en el 2009/2010 para premiar el mérito académico de los hijos e hijas de nuestros colaboradores. Hoy en su octava versión, bajo el lema “Eres un ejemplo para todos”, premiamos 107 estudiantes sobresalientes. Trofeos, certificados, bonos, tabletas, laptops y becas son los premios que sirven de motivación a estos futuros profesionales. #EstudianteDelAñoGR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60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- 2017-09-14 20:56:09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Les invitamos a aprovechar las ofertas en productos de limpieza y el hogar que tendrá @tiendalasirena durante todo este mes. #feriadelimpieza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3.7333%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268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- 2017-09-26 17:32:27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de 23 mil personas han sido afectadas por las inundaciones y todas nos necesitan. Desde hoy, estaremos recibiendo donaciones en las áreas de Servicio al Cliente de nuestras tiendas La Sirena, Súper Pola y Aprezio a nivel nacional. Esta ayuda será consolidada en cuatro furgones ubicados en Santo Domingo y Santiago y posteriormente distribuida a los damnificados, a través de ONGS como la Iglesia Nuestra Señora del Rosario de Moca y la Casa del Pobre Divino Niño de San Francisco de Macorís. Únete a nosotros.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3.3229%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656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947CB-C2EF-4B82-9838-DA67EF1FAA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9478832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F3872-B45E-4A7C-92D7-48F737213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7B4204-D77B-4F02-9813-2D1424A7B6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6814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693852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79031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47541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09730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1431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02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- 2017-09-26 22:59:53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#Repost @sanarunanacion (@get_repost)
・・・
Doña Eladia Rodríguez es la persona numero 2 millones a la que hemos podido llevar la alegría de sanar.
Ejecutivos de #SanarunaNación Rafael Ernesto Izquiero, Tim Tuccelli, Pedro Brache, Mercedes Ramos, Elías Dinzey y Felipe Pagés, junto a la Dra. Mercedes Rodríguez Silver, viceministra de Salud Pública y el Dr. Julio Amado Castaños Guzmán, presidente del Patronato Hospitalario Plaza de la Salud, entregan reconocimiento a Eladia Rodríguez.
#yason2millones #5añosdegestión #compartelaalegría #aliadosSANA #SanarunaNación
@ricacomunidad @popularenlinea@fundacionpopular @gruporamosrd @universal_rd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605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- 2017-09-16 13:32:15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Les invitamos al Food Fest que tendrá @multiplazalaromana hoy y mañana y donde encontrarán una atractiva oferta gastronomica y divertidas actividades. #foodfest #laromana #multiplaza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38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- 2017-09-15 11:58:38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Aviso importante para nuestros clientes.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997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59556-138E-4239-AC49-646678D95D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331875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D037D-A226-4EC5-B1CE-726CED042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69B0F1-A5FA-4474-9917-88467EF86C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0440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322459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95868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19347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21569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5160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936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- 2017-09-14 09:49:41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conocer las atractivas ofertas que tiene @tiendalasirena durante todo este mes. Acompañanos hoy a las 6:00 PM en el lanzamiento de la Feria de Limpieza 2017. La actividad se realizará en La Sirena Churchill.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88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- 2017-09-26 20:43:10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#Repost @sanarunanacion (@get_repost)
・・・
En Sanar una Nación hemos impactado de forma positiva la vida de dos millones de personas... ¡Y seguimos contando!
Hoy daremos a conocer los detalles acerca de este gran logro.
#yason2millones #SanarunaNación #compartelaalegria
@ricacomunidad @fundacionrica @universal_rd @gruporamosrd @fundacionpopular 
@popularenlinea @citihope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153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- 2017-09-11 09:41:31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celebramos junto a @elnacionalrd su 51 aniversario.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296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gruporamosrd (Grupo Ramos) - 2017-09-29 09:16:03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¡Felicitamos a @metrord.do en su segundo aniversario!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680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BD033-BFEF-4C9F-869E-337059391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9764773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313</Words>
  <Application>Microsoft Office PowerPoint</Application>
  <PresentationFormat>On-screen Show (4:3)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3</vt:lpstr>
      <vt:lpstr>Instagram Posts Table - 2 of 3</vt:lpstr>
      <vt:lpstr>Instagram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2017-10-10T08:08:30Z</dcterms:created>
  <dcterms:modified xsi:type="dcterms:W3CDTF">2017-10-10T08:08:55Z</dcterms:modified>
</cp:coreProperties>
</file>