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22355</c:v>
                </c:pt>
                <c:pt idx="1">
                  <c:v>22353</c:v>
                </c:pt>
                <c:pt idx="2">
                  <c:v>22355</c:v>
                </c:pt>
                <c:pt idx="3">
                  <c:v>22354</c:v>
                </c:pt>
                <c:pt idx="4">
                  <c:v>22360</c:v>
                </c:pt>
                <c:pt idx="5">
                  <c:v>22365</c:v>
                </c:pt>
                <c:pt idx="6">
                  <c:v>22366</c:v>
                </c:pt>
                <c:pt idx="7">
                  <c:v>22364</c:v>
                </c:pt>
                <c:pt idx="8">
                  <c:v>22366</c:v>
                </c:pt>
                <c:pt idx="9">
                  <c:v>22368</c:v>
                </c:pt>
                <c:pt idx="10">
                  <c:v>22367</c:v>
                </c:pt>
                <c:pt idx="11">
                  <c:v>22372</c:v>
                </c:pt>
                <c:pt idx="12">
                  <c:v>22376</c:v>
                </c:pt>
                <c:pt idx="13">
                  <c:v>22382</c:v>
                </c:pt>
                <c:pt idx="14">
                  <c:v>22399</c:v>
                </c:pt>
                <c:pt idx="15">
                  <c:v>22406</c:v>
                </c:pt>
                <c:pt idx="16">
                  <c:v>22407</c:v>
                </c:pt>
                <c:pt idx="17">
                  <c:v>22411</c:v>
                </c:pt>
                <c:pt idx="18">
                  <c:v>22409</c:v>
                </c:pt>
                <c:pt idx="19">
                  <c:v>22410</c:v>
                </c:pt>
                <c:pt idx="20">
                  <c:v>22412</c:v>
                </c:pt>
                <c:pt idx="21">
                  <c:v>22415</c:v>
                </c:pt>
                <c:pt idx="22">
                  <c:v>22430</c:v>
                </c:pt>
                <c:pt idx="23">
                  <c:v>22438</c:v>
                </c:pt>
                <c:pt idx="24">
                  <c:v>22445</c:v>
                </c:pt>
                <c:pt idx="25">
                  <c:v>22452</c:v>
                </c:pt>
                <c:pt idx="26">
                  <c:v>22465</c:v>
                </c:pt>
                <c:pt idx="27">
                  <c:v>22466</c:v>
                </c:pt>
                <c:pt idx="28">
                  <c:v>22466</c:v>
                </c:pt>
                <c:pt idx="29">
                  <c:v>22465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E1-4024-81C9-D50DD66A20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766984"/>
        <c:axId val="288597592"/>
      </c:lineChart>
      <c:dateAx>
        <c:axId val="239766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97592"/>
        <c:crosses val="autoZero"/>
        <c:auto val="1"/>
        <c:lblOffset val="100"/>
        <c:baseTimeUnit val="days"/>
      </c:dateAx>
      <c:valAx>
        <c:axId val="28859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66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E6-4159-8D69-A7937B875A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9414792"/>
        <c:axId val="289415448"/>
      </c:radarChart>
      <c:catAx>
        <c:axId val="289414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15448"/>
        <c:crosses val="autoZero"/>
        <c:auto val="1"/>
        <c:lblAlgn val="ctr"/>
        <c:lblOffset val="100"/>
        <c:noMultiLvlLbl val="0"/>
      </c:catAx>
      <c:valAx>
        <c:axId val="28941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14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6.2592211740510995E-2</c:v>
                </c:pt>
                <c:pt idx="11">
                  <c:v>0</c:v>
                </c:pt>
                <c:pt idx="12">
                  <c:v>0</c:v>
                </c:pt>
                <c:pt idx="13">
                  <c:v>0.20331560838286</c:v>
                </c:pt>
                <c:pt idx="14">
                  <c:v>0.63421170165252005</c:v>
                </c:pt>
                <c:pt idx="15">
                  <c:v>0.11159717882332</c:v>
                </c:pt>
                <c:pt idx="16">
                  <c:v>0</c:v>
                </c:pt>
                <c:pt idx="17">
                  <c:v>6.2474898478289999E-2</c:v>
                </c:pt>
                <c:pt idx="18">
                  <c:v>0</c:v>
                </c:pt>
                <c:pt idx="19">
                  <c:v>2.2312463742245998E-2</c:v>
                </c:pt>
                <c:pt idx="20">
                  <c:v>0</c:v>
                </c:pt>
                <c:pt idx="21">
                  <c:v>0</c:v>
                </c:pt>
                <c:pt idx="22">
                  <c:v>0.51288912675051002</c:v>
                </c:pt>
                <c:pt idx="23">
                  <c:v>0</c:v>
                </c:pt>
                <c:pt idx="24">
                  <c:v>0</c:v>
                </c:pt>
                <c:pt idx="25">
                  <c:v>0.18561416013304999</c:v>
                </c:pt>
                <c:pt idx="26">
                  <c:v>0</c:v>
                </c:pt>
                <c:pt idx="27">
                  <c:v>0</c:v>
                </c:pt>
                <c:pt idx="28">
                  <c:v>7.1218730526127996E-2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7E-4D32-BE4C-132F2C8B41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535016"/>
        <c:axId val="244535344"/>
      </c:lineChart>
      <c:dateAx>
        <c:axId val="244535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535344"/>
        <c:crosses val="autoZero"/>
        <c:auto val="1"/>
        <c:lblOffset val="100"/>
        <c:baseTimeUnit val="days"/>
      </c:dateAx>
      <c:valAx>
        <c:axId val="24453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53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00-485B-B6E1-99EA7F3BB4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600216"/>
        <c:axId val="288597264"/>
      </c:barChart>
      <c:catAx>
        <c:axId val="28860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97264"/>
        <c:crosses val="autoZero"/>
        <c:auto val="1"/>
        <c:lblAlgn val="ctr"/>
        <c:lblOffset val="100"/>
        <c:noMultiLvlLbl val="0"/>
      </c:catAx>
      <c:valAx>
        <c:axId val="28859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0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-2</c:v>
                </c:pt>
                <c:pt idx="2">
                  <c:v>2</c:v>
                </c:pt>
                <c:pt idx="3">
                  <c:v>-1</c:v>
                </c:pt>
                <c:pt idx="4">
                  <c:v>6</c:v>
                </c:pt>
                <c:pt idx="5">
                  <c:v>5</c:v>
                </c:pt>
                <c:pt idx="6">
                  <c:v>1</c:v>
                </c:pt>
                <c:pt idx="7">
                  <c:v>-2</c:v>
                </c:pt>
                <c:pt idx="8">
                  <c:v>2</c:v>
                </c:pt>
                <c:pt idx="9">
                  <c:v>2</c:v>
                </c:pt>
                <c:pt idx="10">
                  <c:v>-1</c:v>
                </c:pt>
                <c:pt idx="11">
                  <c:v>5</c:v>
                </c:pt>
                <c:pt idx="12">
                  <c:v>4</c:v>
                </c:pt>
                <c:pt idx="13">
                  <c:v>6</c:v>
                </c:pt>
                <c:pt idx="14">
                  <c:v>17</c:v>
                </c:pt>
                <c:pt idx="15">
                  <c:v>7</c:v>
                </c:pt>
                <c:pt idx="16">
                  <c:v>1</c:v>
                </c:pt>
                <c:pt idx="17">
                  <c:v>4</c:v>
                </c:pt>
                <c:pt idx="18">
                  <c:v>-2</c:v>
                </c:pt>
                <c:pt idx="19">
                  <c:v>1</c:v>
                </c:pt>
                <c:pt idx="20">
                  <c:v>2</c:v>
                </c:pt>
                <c:pt idx="21">
                  <c:v>3</c:v>
                </c:pt>
                <c:pt idx="22">
                  <c:v>15</c:v>
                </c:pt>
                <c:pt idx="23">
                  <c:v>8</c:v>
                </c:pt>
                <c:pt idx="24">
                  <c:v>7</c:v>
                </c:pt>
                <c:pt idx="25">
                  <c:v>7</c:v>
                </c:pt>
                <c:pt idx="26">
                  <c:v>13</c:v>
                </c:pt>
                <c:pt idx="27">
                  <c:v>1</c:v>
                </c:pt>
                <c:pt idx="28">
                  <c:v>0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EA-4DEC-BBDC-657B4C1E9B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96608"/>
        <c:axId val="288603496"/>
      </c:lineChart>
      <c:dateAx>
        <c:axId val="288596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03496"/>
        <c:crosses val="autoZero"/>
        <c:auto val="1"/>
        <c:lblOffset val="100"/>
        <c:baseTimeUnit val="days"/>
      </c:dateAx>
      <c:valAx>
        <c:axId val="28860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9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3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64-4BD5-9AF2-36EDBA145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214832"/>
        <c:axId val="334221392"/>
      </c:lineChart>
      <c:dateAx>
        <c:axId val="334214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21392"/>
        <c:crosses val="autoZero"/>
        <c:auto val="1"/>
        <c:lblOffset val="100"/>
        <c:baseTimeUnit val="days"/>
      </c:dateAx>
      <c:valAx>
        <c:axId val="33422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1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0C-46A9-A26E-E20E0D3A4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222376"/>
        <c:axId val="334222704"/>
      </c:barChart>
      <c:catAx>
        <c:axId val="334222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22704"/>
        <c:crosses val="autoZero"/>
        <c:auto val="1"/>
        <c:lblAlgn val="ctr"/>
        <c:lblOffset val="100"/>
        <c:noMultiLvlLbl val="0"/>
      </c:catAx>
      <c:valAx>
        <c:axId val="33422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2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6.2472110664882001E-2</c:v>
                </c:pt>
                <c:pt idx="1">
                  <c:v>0.18592890078834001</c:v>
                </c:pt>
                <c:pt idx="2">
                  <c:v>2.2311468094601002E-2</c:v>
                </c:pt>
                <c:pt idx="3">
                  <c:v>0.20303435966087</c:v>
                </c:pt>
                <c:pt idx="4">
                  <c:v>0.35252119589469</c:v>
                </c:pt>
                <c:pt idx="5">
                  <c:v>0.37929495760821003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E4-4509-8FB4-71B7297A9A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216144"/>
        <c:axId val="334225656"/>
      </c:barChart>
      <c:catAx>
        <c:axId val="33421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25656"/>
        <c:crosses val="autoZero"/>
        <c:auto val="1"/>
        <c:lblAlgn val="ctr"/>
        <c:lblOffset val="100"/>
        <c:noMultiLvlLbl val="0"/>
      </c:catAx>
      <c:valAx>
        <c:axId val="33422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1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F0-4CF7-AE64-F760ADCCBE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F0-4CF7-AE64-F760ADCCBE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F0-4CF7-AE64-F760ADCCBE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229264"/>
        <c:axId val="334230576"/>
      </c:barChart>
      <c:catAx>
        <c:axId val="33422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30576"/>
        <c:crosses val="autoZero"/>
        <c:auto val="1"/>
        <c:lblAlgn val="ctr"/>
        <c:lblOffset val="100"/>
        <c:noMultiLvlLbl val="0"/>
      </c:catAx>
      <c:valAx>
        <c:axId val="33423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2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8.1812367054903995E-2</c:v>
                </c:pt>
                <c:pt idx="10">
                  <c:v>0</c:v>
                </c:pt>
                <c:pt idx="11">
                  <c:v>0.63367397027979999</c:v>
                </c:pt>
                <c:pt idx="12">
                  <c:v>0.18593719785205001</c:v>
                </c:pt>
                <c:pt idx="13">
                  <c:v>0.11156231871123</c:v>
                </c:pt>
                <c:pt idx="14">
                  <c:v>0</c:v>
                </c:pt>
                <c:pt idx="15">
                  <c:v>0.19932467609740001</c:v>
                </c:pt>
                <c:pt idx="16">
                  <c:v>0</c:v>
                </c:pt>
                <c:pt idx="17">
                  <c:v>0.47302423133561999</c:v>
                </c:pt>
                <c:pt idx="18">
                  <c:v>0</c:v>
                </c:pt>
                <c:pt idx="19">
                  <c:v>0</c:v>
                </c:pt>
                <c:pt idx="20">
                  <c:v>0.17849970993797001</c:v>
                </c:pt>
                <c:pt idx="21">
                  <c:v>0</c:v>
                </c:pt>
                <c:pt idx="22">
                  <c:v>0</c:v>
                </c:pt>
                <c:pt idx="23">
                  <c:v>2.2312463742245998E-2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31-4232-B384-851EA165D5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409216"/>
        <c:axId val="289411840"/>
      </c:lineChart>
      <c:catAx>
        <c:axId val="28940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11840"/>
        <c:crosses val="autoZero"/>
        <c:auto val="1"/>
        <c:lblAlgn val="ctr"/>
        <c:lblOffset val="100"/>
        <c:noMultiLvlLbl val="0"/>
      </c:catAx>
      <c:valAx>
        <c:axId val="28941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0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E4-4BB0-8218-8519396E8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834128"/>
        <c:axId val="338827240"/>
      </c:lineChart>
      <c:catAx>
        <c:axId val="33883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27240"/>
        <c:crosses val="autoZero"/>
        <c:auto val="1"/>
        <c:lblAlgn val="ctr"/>
        <c:lblOffset val="100"/>
        <c:noMultiLvlLbl val="0"/>
      </c:catAx>
      <c:valAx>
        <c:axId val="33882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3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3.2350931846016E-2</c:v>
                </c:pt>
                <c:pt idx="1">
                  <c:v>0</c:v>
                </c:pt>
                <c:pt idx="2">
                  <c:v>0.23553712564626</c:v>
                </c:pt>
                <c:pt idx="3">
                  <c:v>0</c:v>
                </c:pt>
                <c:pt idx="4">
                  <c:v>0.51270619705750997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38-4DED-910D-2E7256263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825928"/>
        <c:axId val="338828552"/>
      </c:barChart>
      <c:catAx>
        <c:axId val="338825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28552"/>
        <c:crosses val="autoZero"/>
        <c:auto val="1"/>
        <c:lblAlgn val="ctr"/>
        <c:lblOffset val="100"/>
        <c:noMultiLvlLbl val="0"/>
      </c:catAx>
      <c:valAx>
        <c:axId val="33882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25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BB-47ED-BA2C-B246727A80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BB-47ED-BA2C-B246727A80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BB-47ED-BA2C-B246727A80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BB-47ED-BA2C-B246727A802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3BB-47ED-BA2C-B246727A802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3BB-47ED-BA2C-B246727A802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BB-47ED-BA2C-B246727A802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3BB-47ED-BA2C-B246727A80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776424"/>
        <c:axId val="290782328"/>
      </c:barChart>
      <c:catAx>
        <c:axId val="290776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82328"/>
        <c:crosses val="autoZero"/>
        <c:auto val="1"/>
        <c:lblAlgn val="ctr"/>
        <c:lblOffset val="100"/>
        <c:noMultiLvlLbl val="0"/>
      </c:catAx>
      <c:valAx>
        <c:axId val="29078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7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9D-4EF7-8075-F059574CA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023848"/>
        <c:axId val="243018272"/>
      </c:barChart>
      <c:catAx>
        <c:axId val="24302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018272"/>
        <c:crosses val="autoZero"/>
        <c:auto val="1"/>
        <c:lblAlgn val="ctr"/>
        <c:lblOffset val="100"/>
        <c:noMultiLvlLbl val="0"/>
      </c:catAx>
      <c:valAx>
        <c:axId val="24301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02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B9DC8-4FC8-48D1-9CA5-B8DCF6177D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951A2E-9DEB-4EA1-8260-0A8AF5FF86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314207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B2359-9FDF-45D9-A52E-98D0DA21A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A03B4D-1269-4E19-814D-FFD70FA252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4596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049953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9615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82801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44928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92461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26664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27815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49193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79652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9257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90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 Ramos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5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D76EB-BA02-41F1-A2FD-E0B013993E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99483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1F246-C868-4C10-A637-3336D0581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2FF6CA-7E2C-4E49-82B0-6D40108CEE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0154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98BCC-DBAD-4B0A-9DC5-4A88F53D6C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EE2AD-375F-499E-ADE4-330B7A01B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029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9D84-BF5A-407F-A098-5016C7061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D1E361-1419-4A1F-8680-733D7C133A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1891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81FB7-8120-429B-812E-1CB12D4664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1DBB9-D87C-44FC-A7AE-3AF106F30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034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09845-249F-487D-9A13-84680EE6B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58D55B-F385-4D05-9BCE-9F482A5CDF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2245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AD88B-4CF1-4EF2-A226-D04D2A81A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1B56B-C7EE-451A-9AF4-4637BC4BD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763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2DA50-BF56-40C2-92FF-8ED893929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734638-2076-47A8-BDA8-739BF18C07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4933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21BEC-C805-4EA3-8EFF-E3EF54592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23372-8C51-4591-A8ED-75027111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276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81BBC-ACC7-49A4-8640-F83381C95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8F825B-EAF0-4DA0-805F-6F6232F98D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7322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D88E0-C89A-4264-80D4-C5926FFA5C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FF9C2-F5B6-4BF2-AC91-6B5D88E6A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00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EE96E-D9B8-4FA5-869E-6554F7C99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8B0E21-7AD8-4D35-8559-916011694C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4883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72108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7093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7233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5812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9206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6466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8218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9047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54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- 2017-09-15 11:54:16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Aviso importante.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656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- 2017-09-23 15:32:45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celebramos la octava versión, bajo el lema “Eres un ejemplo para todos”, premiando 107 estudiantes de alrededor de 600 desde su inicio. Trofeos, certificados, bonos, tabletas, laptops y becas son los premios que sirven de motivación a estos futuros profesionales. #EstudianteDelAñoGR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346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- 2017-09-23 12:42:46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programa Estudiante del Año (PEA) inicia en el 2009/2010 para premiar el mérito académico de los hijos e hijas de nuestros colaboradores. #EstudianteDelAñoGR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563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- 2017-09-26 17:31:00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de 23 mil personas han sido afectadas por las inundaciones y todas nos necesitan. Desde hoy, estaremos recibiendo donaciones en las áreas de Servicio al Cliente de nuestras tiendas La Sirena, Súper Pola y Aprezio a nivel nacional. Esta ayuda será consolidada en cuatro furgones ubicados en Santo Domingo y Santiago y posteriormente distribuida a los damnificados, a través de ONGS como la Iglesia Nuestra Señora del Rosario de Moca y la Casa del Pobre Divino Niño de San Francisco de Macorís. Únete a nosotros.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998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28085-4789-4ADA-AD72-BFC7C677E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967865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58852-1297-457E-BD56-92DAB23CF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BBA93D-0D60-4B33-8B8B-D1FC0F3E96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2488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42734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1627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4906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4143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9988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1588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4004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6116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72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- 2017-09-14 20:58:03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Les invitamos a aprovechar las ofertas que tendrá La Sirena durante este mes en productos de limpieza y el hogar. #FeriadeLimpieza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209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- 2017-09-16 13:32:22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Les invitamos al Food Fest que tendrá @multiplazalaromana hoy y mañana y donde encontrarán una atractiva oferta gastronomica y divertidas actividades. #foodfest #laromana #multiplaza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607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- 2017-09-14 09:37:47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conocer las atractivas ofertas que tiene nuestra marca La Sirena durante todo el mes de septiembre. Acompáñanos en el lanzamiento de la Feria de Limpieza 2017. Hoy a las 6:00 PM en el área de temporada de La Churchill.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36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- 2017-09-29 09:10:04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¡Felicitamos a Metrord.do en su segundo aniversario!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829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- 2017-09-18 15:40:22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130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- 2017-09-11 09:38:07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felicitamos al periódico El Nacional por su 51 aniversario.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69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8F8F3-C1C2-48FC-8CFB-004586682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741526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02F1F-4CBD-4725-A9F7-C31AC60D4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B467E8-4807-444C-980A-589035DA40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3578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69294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8762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046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8448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892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5290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3949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3979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86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- 2017-09-26 20:45:17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#Repost @sanarunanacion (@get_repost)
・・・
En Sanar una Nación hemos impactado de forma positiva la vida de dos millones de personas... ¡Y seguimos contando!
Hoy daremos a conocer los detalles acerca de este gran logro.
#yason2millones #SanarunaNación #compartelaalegria
@ricacomunidad @fundacionrica @universal_rd @gruporamosrd @fundacionpopular 
@popularenlinea @citihope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54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- 2017-09-20 12:22:55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10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- 2017-09-20 15:49:34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42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1712D-6809-4BDE-BCD0-1382CB36E9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313957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F96AE-21D7-4DB6-A4DE-389CD83AE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482BAA-0567-4B6B-AB33-1B99DF2F9E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0357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23137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8068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4586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4039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2743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35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9344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9585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46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- 2017-09-26 23:00:34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#Repost @sanarunanacion (@get_repost)
・・・
Doña Eladia Rodríguez es la persona numero 2 millones a la que hemos podido llevar la alegría de sanar.
Ejecutivos de #SanarunaNación Rafael Ernesto Izquiero, Tim Tuccelli, Pedro Brache, Mercedes Ramos, Elías Dinzey y Felipe Pagés, junto a la Dra. Mercedes Rodríguez Silver, viceministra de Salud Pública y el Dr. Julio Amado Castaños Guzmán, presidente del Patronato Hospitalario Plaza de la Salud, entregan reconocimiento a Eladia Rodríguez.
#yason2millones #5añosdegestión #compartelaalegría #aliadosSANA #SanarunaNación
@ricacomunidad @popularenlinea@fundacionpopular @gruporamosrd @universal_rd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128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- 2017-09-20 12:03:03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51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CE6E6-4A6A-43A5-91D7-BC25E9C51F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540821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CAFD6-14BE-4B3F-A46B-07E6C687F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383BAE-279D-4399-B7B0-080E29D26E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3155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8CEA2-C6D5-4FB9-B004-51E4A4E27E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BA951-CF74-49ED-B827-435745894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852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A61A3-7437-4D10-BB93-45781D5F2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66B3DF-A397-4D6E-BBB9-32CEEF7409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3263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CA8B7F-1001-4B34-BD2B-BD3DE7C8A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D49B9-3745-462B-997C-5A188934A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754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02EED-E4C6-4110-98A5-B7BAFD43D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C37700-A29C-4498-9784-E733FF9AD2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9567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90A2D-7B78-4140-8FF4-8DDB71C0F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B16A8-20A2-4D18-B19E-E916D5CF4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60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50100-3911-4395-A578-B2285B58E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C0F26C-AA75-4500-A11C-148DA0F53B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8236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7E5D0-9C4C-476C-8195-6FC98560DF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431C0-EA55-4B3B-9516-5D602A40C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743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51C0F-5931-4310-BCEA-BA880F5B4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EE1DE9-FE9E-409E-B727-89ACACC3DA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3392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4AAAB-FBE1-4EF6-AEDC-F09B708253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3274F-0499-433A-A02B-22813351A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262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C91C8-6FC9-4C3A-8E5F-AC6CF260F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B9659C-B5A0-4AD8-8B66-A9B98EEF66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840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DE547D-D294-4DDA-8E85-4A33B4BF6D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B598C-8398-499F-868C-DD00F8E77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657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683A1-5104-499A-B2C1-FEF5DE371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75A5B1-B2AB-49F7-9A49-5A37BF38C6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5300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0AB04-A0D3-412D-83A0-F35A38188C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CC54A-CAE1-4165-BF3D-94215C44F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94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54607-B99C-4156-A272-1115554AC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2E1D55-0653-4A5B-B7C8-44AC44E39F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6171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45A35-647C-4096-916B-4BB7E5B803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404E2-F350-4EEA-AF6E-71748A19B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926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14D7D-E1D2-40FF-AC85-6F170D600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5E8D26-2936-4F0B-97FF-E812FED70D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9902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087477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35610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713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2446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0308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633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Exquisite Picaderas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000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Nancy Rosa Gomez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34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Jesús Sánchez de la Paz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382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Mary Paredes Rosa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118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Ernesto Manuel Ureña Mota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95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Grey 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86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Ing Lissette Paulino 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00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Lizania Martinez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05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Nayelin Reyes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54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Luisa Sierra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228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39A4A-DDCC-4268-A9D1-820FAD0CBA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198959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3A6A3-B2CC-4625-AB1D-A0D6F151F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6C73DD-E00E-4660-BB39-A93DA99F86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0986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000181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20005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7289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6610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3451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372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Enmanuel R. Hernandez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998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Mariana Diaz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140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Delio Ares Guzman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927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C0DA4-D2D9-40F9-B1C6-0919E44B06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9558161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CCC65-1DAC-4BD7-B0E4-C434AF8B9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8A45E0-B8FD-4E16-AE09-07E89D7DE2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2364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9CD1F-2DD5-40A4-871B-5F31820E1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653D1-38CD-443D-833C-B4132FF80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2283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645</Words>
  <Application>Microsoft Office PowerPoint</Application>
  <PresentationFormat>On-screen Show (4:3)</PresentationFormat>
  <Paragraphs>305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2017-10-10T08:01:44Z</dcterms:created>
  <dcterms:modified xsi:type="dcterms:W3CDTF">2017-10-10T08:02:30Z</dcterms:modified>
</cp:coreProperties>
</file>