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5" r:id="rId28"/>
    <p:sldId id="286" r:id="rId29"/>
    <p:sldId id="287" r:id="rId30"/>
    <p:sldId id="288" r:id="rId31"/>
    <p:sldId id="289" r:id="rId32"/>
    <p:sldId id="290" r:id="rId33"/>
    <p:sldId id="291" r:id="rId34"/>
    <p:sldId id="293"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Gobierno de San Luis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41842</c:v>
                </c:pt>
                <c:pt idx="1">
                  <c:v>41925</c:v>
                </c:pt>
                <c:pt idx="2">
                  <c:v>42008</c:v>
                </c:pt>
                <c:pt idx="3">
                  <c:v>42173</c:v>
                </c:pt>
                <c:pt idx="4">
                  <c:v>42306</c:v>
                </c:pt>
                <c:pt idx="5">
                  <c:v>42502</c:v>
                </c:pt>
                <c:pt idx="6">
                  <c:v>42663</c:v>
                </c:pt>
                <c:pt idx="7">
                  <c:v>42781</c:v>
                </c:pt>
                <c:pt idx="8">
                  <c:v>42866</c:v>
                </c:pt>
                <c:pt idx="9">
                  <c:v>42970</c:v>
                </c:pt>
                <c:pt idx="10">
                  <c:v>43060</c:v>
                </c:pt>
                <c:pt idx="11">
                  <c:v>43206</c:v>
                </c:pt>
                <c:pt idx="12">
                  <c:v>43299</c:v>
                </c:pt>
                <c:pt idx="13">
                  <c:v>43388</c:v>
                </c:pt>
                <c:pt idx="14">
                  <c:v>43501</c:v>
                </c:pt>
                <c:pt idx="15">
                  <c:v>43579</c:v>
                </c:pt>
                <c:pt idx="16">
                  <c:v>43645</c:v>
                </c:pt>
                <c:pt idx="17">
                  <c:v>43711</c:v>
                </c:pt>
                <c:pt idx="18">
                  <c:v>43805</c:v>
                </c:pt>
                <c:pt idx="19">
                  <c:v>43860</c:v>
                </c:pt>
                <c:pt idx="20">
                  <c:v>43926</c:v>
                </c:pt>
                <c:pt idx="21">
                  <c:v>43965</c:v>
                </c:pt>
                <c:pt idx="22">
                  <c:v>43991</c:v>
                </c:pt>
                <c:pt idx="23">
                  <c:v>44008</c:v>
                </c:pt>
                <c:pt idx="24">
                  <c:v>44039</c:v>
                </c:pt>
                <c:pt idx="25">
                  <c:v>44078</c:v>
                </c:pt>
                <c:pt idx="26">
                  <c:v>44114</c:v>
                </c:pt>
                <c:pt idx="27">
                  <c:v>44149</c:v>
                </c:pt>
                <c:pt idx="28">
                  <c:v>44195</c:v>
                </c:pt>
                <c:pt idx="29">
                  <c:v>44227</c:v>
                </c:pt>
              </c:numCache>
            </c:numRef>
          </c:val>
          <c:smooth val="0"/>
          <c:extLst>
            <c:ext xmlns:c16="http://schemas.microsoft.com/office/drawing/2014/chart" uri="{C3380CC4-5D6E-409C-BE32-E72D297353CC}">
              <c16:uniqueId val="{00000000-A5E9-49E8-9C4E-6C65E057FFEA}"/>
            </c:ext>
          </c:extLst>
        </c:ser>
        <c:dLbls>
          <c:showLegendKey val="0"/>
          <c:showVal val="0"/>
          <c:showCatName val="0"/>
          <c:showSerName val="0"/>
          <c:showPercent val="0"/>
          <c:showBubbleSize val="0"/>
        </c:dLbls>
        <c:smooth val="0"/>
        <c:axId val="290481208"/>
        <c:axId val="290486128"/>
      </c:lineChart>
      <c:dateAx>
        <c:axId val="29048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86128"/>
        <c:crosses val="autoZero"/>
        <c:auto val="1"/>
        <c:lblOffset val="100"/>
        <c:baseTimeUnit val="days"/>
      </c:dateAx>
      <c:valAx>
        <c:axId val="29048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8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Gobierno de San Luis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D3DF-491F-9B5E-9C41B23E0215}"/>
            </c:ext>
          </c:extLst>
        </c:ser>
        <c:dLbls>
          <c:showLegendKey val="0"/>
          <c:showVal val="0"/>
          <c:showCatName val="0"/>
          <c:showSerName val="0"/>
          <c:showPercent val="0"/>
          <c:showBubbleSize val="0"/>
        </c:dLbls>
        <c:axId val="290483176"/>
        <c:axId val="290485144"/>
      </c:radarChart>
      <c:catAx>
        <c:axId val="290483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85144"/>
        <c:crosses val="autoZero"/>
        <c:auto val="1"/>
        <c:lblAlgn val="ctr"/>
        <c:lblOffset val="100"/>
        <c:noMultiLvlLbl val="0"/>
      </c:catAx>
      <c:valAx>
        <c:axId val="29048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8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Gobierno de San Luis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0.20156932904279001</c:v>
                </c:pt>
                <c:pt idx="1">
                  <c:v>0.29845044528805997</c:v>
                </c:pt>
                <c:pt idx="2">
                  <c:v>0.12351268487188</c:v>
                </c:pt>
                <c:pt idx="3">
                  <c:v>0.21915871332626</c:v>
                </c:pt>
                <c:pt idx="4">
                  <c:v>0.23033850926117999</c:v>
                </c:pt>
                <c:pt idx="5">
                  <c:v>9.7491806272791998E-2</c:v>
                </c:pt>
                <c:pt idx="6">
                  <c:v>0.11935794467146001</c:v>
                </c:pt>
                <c:pt idx="7">
                  <c:v>0.13976015479924001</c:v>
                </c:pt>
                <c:pt idx="8">
                  <c:v>0.14431497092684001</c:v>
                </c:pt>
                <c:pt idx="9">
                  <c:v>0.17405284496015999</c:v>
                </c:pt>
                <c:pt idx="10">
                  <c:v>0.14899665021715</c:v>
                </c:pt>
                <c:pt idx="11">
                  <c:v>0.30834859620243998</c:v>
                </c:pt>
                <c:pt idx="12">
                  <c:v>0.15570645021306001</c:v>
                </c:pt>
                <c:pt idx="13">
                  <c:v>0.26497047700010001</c:v>
                </c:pt>
                <c:pt idx="14">
                  <c:v>0.19258509038456001</c:v>
                </c:pt>
                <c:pt idx="15">
                  <c:v>0.17715510641556001</c:v>
                </c:pt>
                <c:pt idx="16">
                  <c:v>0.19419496398309999</c:v>
                </c:pt>
                <c:pt idx="17">
                  <c:v>0.12069863546866</c:v>
                </c:pt>
                <c:pt idx="18">
                  <c:v>0.11921629568688</c:v>
                </c:pt>
                <c:pt idx="19">
                  <c:v>0.26396240189816</c:v>
                </c:pt>
                <c:pt idx="20">
                  <c:v>0.16990618795007001</c:v>
                </c:pt>
                <c:pt idx="21">
                  <c:v>0.18056661736261001</c:v>
                </c:pt>
                <c:pt idx="22">
                  <c:v>0.22267627320153999</c:v>
                </c:pt>
                <c:pt idx="23">
                  <c:v>0.23182345053296999</c:v>
                </c:pt>
                <c:pt idx="24">
                  <c:v>0.14845181195391</c:v>
                </c:pt>
                <c:pt idx="25">
                  <c:v>0.17396853879779001</c:v>
                </c:pt>
                <c:pt idx="26">
                  <c:v>0.33260764392839998</c:v>
                </c:pt>
                <c:pt idx="27">
                  <c:v>0.17093377129160001</c:v>
                </c:pt>
                <c:pt idx="28">
                  <c:v>0.30266301659945</c:v>
                </c:pt>
                <c:pt idx="29">
                  <c:v>0.15757767674711001</c:v>
                </c:pt>
              </c:numCache>
            </c:numRef>
          </c:val>
          <c:smooth val="0"/>
          <c:extLst>
            <c:ext xmlns:c16="http://schemas.microsoft.com/office/drawing/2014/chart" uri="{C3380CC4-5D6E-409C-BE32-E72D297353CC}">
              <c16:uniqueId val="{00000000-A663-4D01-87DE-F63A6325BDBE}"/>
            </c:ext>
          </c:extLst>
        </c:ser>
        <c:dLbls>
          <c:showLegendKey val="0"/>
          <c:showVal val="0"/>
          <c:showCatName val="0"/>
          <c:showSerName val="0"/>
          <c:showPercent val="0"/>
          <c:showBubbleSize val="0"/>
        </c:dLbls>
        <c:smooth val="0"/>
        <c:axId val="292412992"/>
        <c:axId val="292413976"/>
      </c:lineChart>
      <c:dateAx>
        <c:axId val="29241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13976"/>
        <c:crosses val="autoZero"/>
        <c:auto val="1"/>
        <c:lblOffset val="100"/>
        <c:baseTimeUnit val="days"/>
      </c:dateAx>
      <c:valAx>
        <c:axId val="29241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1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Gobierno de San Luis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88</c:v>
                </c:pt>
                <c:pt idx="1">
                  <c:v>103</c:v>
                </c:pt>
                <c:pt idx="2">
                  <c:v>95</c:v>
                </c:pt>
                <c:pt idx="3">
                  <c:v>88</c:v>
                </c:pt>
                <c:pt idx="4">
                  <c:v>143</c:v>
                </c:pt>
                <c:pt idx="5">
                  <c:v>61</c:v>
                </c:pt>
                <c:pt idx="6">
                  <c:v>68</c:v>
                </c:pt>
              </c:numCache>
            </c:numRef>
          </c:val>
          <c:extLst>
            <c:ext xmlns:c16="http://schemas.microsoft.com/office/drawing/2014/chart" uri="{C3380CC4-5D6E-409C-BE32-E72D297353CC}">
              <c16:uniqueId val="{00000000-BCCE-48EC-9A3A-7D316C78EFA5}"/>
            </c:ext>
          </c:extLst>
        </c:ser>
        <c:dLbls>
          <c:showLegendKey val="0"/>
          <c:showVal val="0"/>
          <c:showCatName val="0"/>
          <c:showSerName val="0"/>
          <c:showPercent val="0"/>
          <c:showBubbleSize val="0"/>
        </c:dLbls>
        <c:gapWidth val="219"/>
        <c:overlap val="-27"/>
        <c:axId val="292412664"/>
        <c:axId val="292411352"/>
      </c:barChart>
      <c:catAx>
        <c:axId val="292412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11352"/>
        <c:crosses val="autoZero"/>
        <c:auto val="1"/>
        <c:lblAlgn val="ctr"/>
        <c:lblOffset val="100"/>
        <c:noMultiLvlLbl val="0"/>
      </c:catAx>
      <c:valAx>
        <c:axId val="29241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1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Gobierno de San Luis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400</c:v>
                </c:pt>
                <c:pt idx="1">
                  <c:v>83</c:v>
                </c:pt>
                <c:pt idx="2">
                  <c:v>83</c:v>
                </c:pt>
                <c:pt idx="3">
                  <c:v>165</c:v>
                </c:pt>
                <c:pt idx="4">
                  <c:v>133</c:v>
                </c:pt>
                <c:pt idx="5">
                  <c:v>196</c:v>
                </c:pt>
                <c:pt idx="6">
                  <c:v>161</c:v>
                </c:pt>
                <c:pt idx="7">
                  <c:v>118</c:v>
                </c:pt>
                <c:pt idx="8">
                  <c:v>85</c:v>
                </c:pt>
                <c:pt idx="9">
                  <c:v>104</c:v>
                </c:pt>
                <c:pt idx="10">
                  <c:v>90</c:v>
                </c:pt>
                <c:pt idx="11">
                  <c:v>146</c:v>
                </c:pt>
                <c:pt idx="12">
                  <c:v>93</c:v>
                </c:pt>
                <c:pt idx="13">
                  <c:v>89</c:v>
                </c:pt>
                <c:pt idx="14">
                  <c:v>113</c:v>
                </c:pt>
                <c:pt idx="15">
                  <c:v>78</c:v>
                </c:pt>
                <c:pt idx="16">
                  <c:v>66</c:v>
                </c:pt>
                <c:pt idx="17">
                  <c:v>66</c:v>
                </c:pt>
                <c:pt idx="18">
                  <c:v>94</c:v>
                </c:pt>
                <c:pt idx="19">
                  <c:v>55</c:v>
                </c:pt>
                <c:pt idx="20">
                  <c:v>66</c:v>
                </c:pt>
                <c:pt idx="21">
                  <c:v>39</c:v>
                </c:pt>
                <c:pt idx="22">
                  <c:v>26</c:v>
                </c:pt>
                <c:pt idx="23">
                  <c:v>17</c:v>
                </c:pt>
                <c:pt idx="24">
                  <c:v>31</c:v>
                </c:pt>
                <c:pt idx="25">
                  <c:v>39</c:v>
                </c:pt>
                <c:pt idx="26">
                  <c:v>36</c:v>
                </c:pt>
                <c:pt idx="27">
                  <c:v>35</c:v>
                </c:pt>
                <c:pt idx="28">
                  <c:v>46</c:v>
                </c:pt>
                <c:pt idx="29">
                  <c:v>32</c:v>
                </c:pt>
              </c:numCache>
            </c:numRef>
          </c:val>
          <c:smooth val="0"/>
          <c:extLst>
            <c:ext xmlns:c16="http://schemas.microsoft.com/office/drawing/2014/chart" uri="{C3380CC4-5D6E-409C-BE32-E72D297353CC}">
              <c16:uniqueId val="{00000000-C4F6-4C09-93BB-420A89ED8267}"/>
            </c:ext>
          </c:extLst>
        </c:ser>
        <c:dLbls>
          <c:showLegendKey val="0"/>
          <c:showVal val="0"/>
          <c:showCatName val="0"/>
          <c:showSerName val="0"/>
          <c:showPercent val="0"/>
          <c:showBubbleSize val="0"/>
        </c:dLbls>
        <c:smooth val="0"/>
        <c:axId val="291930032"/>
        <c:axId val="291927080"/>
      </c:lineChart>
      <c:dateAx>
        <c:axId val="291930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27080"/>
        <c:crosses val="autoZero"/>
        <c:auto val="1"/>
        <c:lblOffset val="100"/>
        <c:baseTimeUnit val="days"/>
      </c:dateAx>
      <c:valAx>
        <c:axId val="29192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3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Gobierno de San Luis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32</c:v>
                </c:pt>
                <c:pt idx="1">
                  <c:v>16</c:v>
                </c:pt>
                <c:pt idx="2">
                  <c:v>24</c:v>
                </c:pt>
                <c:pt idx="3">
                  <c:v>41</c:v>
                </c:pt>
                <c:pt idx="4">
                  <c:v>41</c:v>
                </c:pt>
                <c:pt idx="5">
                  <c:v>47</c:v>
                </c:pt>
                <c:pt idx="6">
                  <c:v>40</c:v>
                </c:pt>
                <c:pt idx="7">
                  <c:v>24</c:v>
                </c:pt>
                <c:pt idx="8">
                  <c:v>10</c:v>
                </c:pt>
                <c:pt idx="9">
                  <c:v>10</c:v>
                </c:pt>
                <c:pt idx="10">
                  <c:v>33</c:v>
                </c:pt>
                <c:pt idx="11">
                  <c:v>10</c:v>
                </c:pt>
                <c:pt idx="12">
                  <c:v>26</c:v>
                </c:pt>
                <c:pt idx="13">
                  <c:v>26</c:v>
                </c:pt>
                <c:pt idx="14">
                  <c:v>18</c:v>
                </c:pt>
                <c:pt idx="15">
                  <c:v>15</c:v>
                </c:pt>
                <c:pt idx="16">
                  <c:v>13</c:v>
                </c:pt>
                <c:pt idx="17">
                  <c:v>32</c:v>
                </c:pt>
                <c:pt idx="18">
                  <c:v>18</c:v>
                </c:pt>
                <c:pt idx="19">
                  <c:v>20</c:v>
                </c:pt>
                <c:pt idx="20">
                  <c:v>26</c:v>
                </c:pt>
                <c:pt idx="21">
                  <c:v>20</c:v>
                </c:pt>
                <c:pt idx="22">
                  <c:v>14</c:v>
                </c:pt>
                <c:pt idx="23">
                  <c:v>12</c:v>
                </c:pt>
                <c:pt idx="24">
                  <c:v>17</c:v>
                </c:pt>
                <c:pt idx="25">
                  <c:v>17</c:v>
                </c:pt>
                <c:pt idx="26">
                  <c:v>12</c:v>
                </c:pt>
                <c:pt idx="27">
                  <c:v>23</c:v>
                </c:pt>
                <c:pt idx="28">
                  <c:v>13</c:v>
                </c:pt>
                <c:pt idx="29">
                  <c:v>12</c:v>
                </c:pt>
              </c:numCache>
            </c:numRef>
          </c:val>
          <c:smooth val="0"/>
          <c:extLst>
            <c:ext xmlns:c16="http://schemas.microsoft.com/office/drawing/2014/chart" uri="{C3380CC4-5D6E-409C-BE32-E72D297353CC}">
              <c16:uniqueId val="{00000000-7B33-47B7-906D-249C12D687C3}"/>
            </c:ext>
          </c:extLst>
        </c:ser>
        <c:dLbls>
          <c:showLegendKey val="0"/>
          <c:showVal val="0"/>
          <c:showCatName val="0"/>
          <c:showSerName val="0"/>
          <c:showPercent val="0"/>
          <c:showBubbleSize val="0"/>
        </c:dLbls>
        <c:smooth val="0"/>
        <c:axId val="354550768"/>
        <c:axId val="354547488"/>
      </c:lineChart>
      <c:dateAx>
        <c:axId val="354550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47488"/>
        <c:crosses val="autoZero"/>
        <c:auto val="1"/>
        <c:lblOffset val="100"/>
        <c:baseTimeUnit val="days"/>
      </c:dateAx>
      <c:valAx>
        <c:axId val="35454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5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Gobierno de San Luis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123</c:v>
                </c:pt>
                <c:pt idx="1">
                  <c:v>86</c:v>
                </c:pt>
                <c:pt idx="2">
                  <c:v>105</c:v>
                </c:pt>
                <c:pt idx="3">
                  <c:v>115</c:v>
                </c:pt>
                <c:pt idx="4">
                  <c:v>107</c:v>
                </c:pt>
                <c:pt idx="5">
                  <c:v>67</c:v>
                </c:pt>
                <c:pt idx="6">
                  <c:v>59</c:v>
                </c:pt>
              </c:numCache>
            </c:numRef>
          </c:val>
          <c:extLst>
            <c:ext xmlns:c16="http://schemas.microsoft.com/office/drawing/2014/chart" uri="{C3380CC4-5D6E-409C-BE32-E72D297353CC}">
              <c16:uniqueId val="{00000000-EB04-4A8A-8093-E2C03D1F1156}"/>
            </c:ext>
          </c:extLst>
        </c:ser>
        <c:dLbls>
          <c:showLegendKey val="0"/>
          <c:showVal val="0"/>
          <c:showCatName val="0"/>
          <c:showSerName val="0"/>
          <c:showPercent val="0"/>
          <c:showBubbleSize val="0"/>
        </c:dLbls>
        <c:gapWidth val="219"/>
        <c:overlap val="-27"/>
        <c:axId val="354560608"/>
        <c:axId val="354560936"/>
      </c:barChart>
      <c:catAx>
        <c:axId val="35456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60936"/>
        <c:crosses val="autoZero"/>
        <c:auto val="1"/>
        <c:lblAlgn val="ctr"/>
        <c:lblOffset val="100"/>
        <c:noMultiLvlLbl val="0"/>
      </c:catAx>
      <c:valAx>
        <c:axId val="35456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6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Gobierno de San Luis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0.16426792050604</c:v>
                </c:pt>
                <c:pt idx="1">
                  <c:v>0.20430033148478999</c:v>
                </c:pt>
                <c:pt idx="2">
                  <c:v>0.17191279541978999</c:v>
                </c:pt>
                <c:pt idx="3">
                  <c:v>0.17565484116704</c:v>
                </c:pt>
                <c:pt idx="4">
                  <c:v>0.19436924248984999</c:v>
                </c:pt>
                <c:pt idx="5">
                  <c:v>0.20747218963971001</c:v>
                </c:pt>
                <c:pt idx="6">
                  <c:v>0.16998778262044001</c:v>
                </c:pt>
              </c:numCache>
            </c:numRef>
          </c:val>
          <c:extLst>
            <c:ext xmlns:c16="http://schemas.microsoft.com/office/drawing/2014/chart" uri="{C3380CC4-5D6E-409C-BE32-E72D297353CC}">
              <c16:uniqueId val="{00000000-A830-4C84-AB39-553325CBD36F}"/>
            </c:ext>
          </c:extLst>
        </c:ser>
        <c:dLbls>
          <c:showLegendKey val="0"/>
          <c:showVal val="0"/>
          <c:showCatName val="0"/>
          <c:showSerName val="0"/>
          <c:showPercent val="0"/>
          <c:showBubbleSize val="0"/>
        </c:dLbls>
        <c:gapWidth val="219"/>
        <c:overlap val="-27"/>
        <c:axId val="354559624"/>
        <c:axId val="240814120"/>
      </c:barChart>
      <c:catAx>
        <c:axId val="35455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814120"/>
        <c:crosses val="autoZero"/>
        <c:auto val="1"/>
        <c:lblAlgn val="ctr"/>
        <c:lblOffset val="100"/>
        <c:noMultiLvlLbl val="0"/>
      </c:catAx>
      <c:valAx>
        <c:axId val="24081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5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Gobierno de San Luis</c:v>
                </c:pt>
              </c:strCache>
            </c:strRef>
          </c:cat>
          <c:val>
            <c:numRef>
              <c:f>Sheet1!$B$2</c:f>
              <c:numCache>
                <c:formatCode>General</c:formatCode>
                <c:ptCount val="1"/>
                <c:pt idx="0">
                  <c:v>175</c:v>
                </c:pt>
              </c:numCache>
            </c:numRef>
          </c:val>
          <c:extLst>
            <c:ext xmlns:c16="http://schemas.microsoft.com/office/drawing/2014/chart" uri="{C3380CC4-5D6E-409C-BE32-E72D297353CC}">
              <c16:uniqueId val="{00000000-29D6-416B-AEE8-BB7F6E49699E}"/>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Gobierno de San Luis</c:v>
                </c:pt>
              </c:strCache>
            </c:strRef>
          </c:cat>
          <c:val>
            <c:numRef>
              <c:f>Sheet1!$C$2</c:f>
              <c:numCache>
                <c:formatCode>General</c:formatCode>
                <c:ptCount val="1"/>
                <c:pt idx="0">
                  <c:v>12</c:v>
                </c:pt>
              </c:numCache>
            </c:numRef>
          </c:val>
          <c:extLst>
            <c:ext xmlns:c16="http://schemas.microsoft.com/office/drawing/2014/chart" uri="{C3380CC4-5D6E-409C-BE32-E72D297353CC}">
              <c16:uniqueId val="{00000001-29D6-416B-AEE8-BB7F6E49699E}"/>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Gobierno de San Luis</c:v>
                </c:pt>
              </c:strCache>
            </c:strRef>
          </c:cat>
          <c:val>
            <c:numRef>
              <c:f>Sheet1!$D$2</c:f>
              <c:numCache>
                <c:formatCode>General</c:formatCode>
                <c:ptCount val="1"/>
                <c:pt idx="0">
                  <c:v>421</c:v>
                </c:pt>
              </c:numCache>
            </c:numRef>
          </c:val>
          <c:extLst>
            <c:ext xmlns:c16="http://schemas.microsoft.com/office/drawing/2014/chart" uri="{C3380CC4-5D6E-409C-BE32-E72D297353CC}">
              <c16:uniqueId val="{00000002-29D6-416B-AEE8-BB7F6E49699E}"/>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Gobierno de San Luis</c:v>
                </c:pt>
              </c:strCache>
            </c:strRef>
          </c:cat>
          <c:val>
            <c:numRef>
              <c:f>Sheet1!$E$2</c:f>
              <c:numCache>
                <c:formatCode>General</c:formatCode>
                <c:ptCount val="1"/>
                <c:pt idx="0">
                  <c:v>1</c:v>
                </c:pt>
              </c:numCache>
            </c:numRef>
          </c:val>
          <c:extLst>
            <c:ext xmlns:c16="http://schemas.microsoft.com/office/drawing/2014/chart" uri="{C3380CC4-5D6E-409C-BE32-E72D297353CC}">
              <c16:uniqueId val="{00000003-29D6-416B-AEE8-BB7F6E49699E}"/>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Gobierno de San Luis</c:v>
                </c:pt>
              </c:strCache>
            </c:strRef>
          </c:cat>
          <c:val>
            <c:numRef>
              <c:f>Sheet1!$F$2</c:f>
              <c:numCache>
                <c:formatCode>General</c:formatCode>
                <c:ptCount val="1"/>
                <c:pt idx="0">
                  <c:v>53</c:v>
                </c:pt>
              </c:numCache>
            </c:numRef>
          </c:val>
          <c:extLst>
            <c:ext xmlns:c16="http://schemas.microsoft.com/office/drawing/2014/chart" uri="{C3380CC4-5D6E-409C-BE32-E72D297353CC}">
              <c16:uniqueId val="{00000004-29D6-416B-AEE8-BB7F6E49699E}"/>
            </c:ext>
          </c:extLst>
        </c:ser>
        <c:dLbls>
          <c:showLegendKey val="0"/>
          <c:showVal val="0"/>
          <c:showCatName val="0"/>
          <c:showSerName val="0"/>
          <c:showPercent val="0"/>
          <c:showBubbleSize val="0"/>
        </c:dLbls>
        <c:gapWidth val="150"/>
        <c:overlap val="100"/>
        <c:axId val="344796816"/>
        <c:axId val="344791568"/>
      </c:barChart>
      <c:catAx>
        <c:axId val="34479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91568"/>
        <c:crosses val="autoZero"/>
        <c:auto val="1"/>
        <c:lblAlgn val="ctr"/>
        <c:lblOffset val="100"/>
        <c:noMultiLvlLbl val="0"/>
      </c:catAx>
      <c:valAx>
        <c:axId val="344791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9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Gobierno de San Luis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1.3978194017333001E-2</c:v>
                </c:pt>
                <c:pt idx="8">
                  <c:v>0.71713959556425</c:v>
                </c:pt>
                <c:pt idx="9">
                  <c:v>0.1801356550448</c:v>
                </c:pt>
                <c:pt idx="10">
                  <c:v>0.1130305688643</c:v>
                </c:pt>
                <c:pt idx="11">
                  <c:v>0.12558916861625999</c:v>
                </c:pt>
                <c:pt idx="12">
                  <c:v>0.21519397775999</c:v>
                </c:pt>
                <c:pt idx="13">
                  <c:v>0.11117841352674999</c:v>
                </c:pt>
                <c:pt idx="14">
                  <c:v>0.16685919650879</c:v>
                </c:pt>
                <c:pt idx="15">
                  <c:v>0.17053396701146001</c:v>
                </c:pt>
                <c:pt idx="16">
                  <c:v>0.12977286297573001</c:v>
                </c:pt>
                <c:pt idx="17">
                  <c:v>0.13780169602087</c:v>
                </c:pt>
                <c:pt idx="18">
                  <c:v>0.14174379196524001</c:v>
                </c:pt>
                <c:pt idx="19">
                  <c:v>0.14653806728171001</c:v>
                </c:pt>
                <c:pt idx="20">
                  <c:v>0.14994789945865999</c:v>
                </c:pt>
                <c:pt idx="21">
                  <c:v>0.16812661137514001</c:v>
                </c:pt>
                <c:pt idx="22">
                  <c:v>0.25917901407138</c:v>
                </c:pt>
                <c:pt idx="23">
                  <c:v>0</c:v>
                </c:pt>
              </c:numCache>
            </c:numRef>
          </c:val>
          <c:smooth val="0"/>
          <c:extLst>
            <c:ext xmlns:c16="http://schemas.microsoft.com/office/drawing/2014/chart" uri="{C3380CC4-5D6E-409C-BE32-E72D297353CC}">
              <c16:uniqueId val="{00000000-DF54-4D0A-9863-20655C4E2EA0}"/>
            </c:ext>
          </c:extLst>
        </c:ser>
        <c:dLbls>
          <c:showLegendKey val="0"/>
          <c:showVal val="0"/>
          <c:showCatName val="0"/>
          <c:showSerName val="0"/>
          <c:showPercent val="0"/>
          <c:showBubbleSize val="0"/>
        </c:dLbls>
        <c:smooth val="0"/>
        <c:axId val="344791896"/>
        <c:axId val="344796488"/>
      </c:lineChart>
      <c:catAx>
        <c:axId val="344791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96488"/>
        <c:crosses val="autoZero"/>
        <c:auto val="1"/>
        <c:lblAlgn val="ctr"/>
        <c:lblOffset val="100"/>
        <c:noMultiLvlLbl val="0"/>
      </c:catAx>
      <c:valAx>
        <c:axId val="34479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9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Gobierno de San Luis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2</c:v>
                </c:pt>
                <c:pt idx="8">
                  <c:v>40</c:v>
                </c:pt>
                <c:pt idx="9">
                  <c:v>28</c:v>
                </c:pt>
                <c:pt idx="10">
                  <c:v>58</c:v>
                </c:pt>
                <c:pt idx="11">
                  <c:v>76</c:v>
                </c:pt>
                <c:pt idx="12">
                  <c:v>73</c:v>
                </c:pt>
                <c:pt idx="13">
                  <c:v>72</c:v>
                </c:pt>
                <c:pt idx="14">
                  <c:v>53</c:v>
                </c:pt>
                <c:pt idx="15">
                  <c:v>50</c:v>
                </c:pt>
                <c:pt idx="16">
                  <c:v>54</c:v>
                </c:pt>
                <c:pt idx="17">
                  <c:v>40</c:v>
                </c:pt>
                <c:pt idx="18">
                  <c:v>38</c:v>
                </c:pt>
                <c:pt idx="19">
                  <c:v>40</c:v>
                </c:pt>
                <c:pt idx="20">
                  <c:v>22</c:v>
                </c:pt>
                <c:pt idx="21">
                  <c:v>12</c:v>
                </c:pt>
                <c:pt idx="22">
                  <c:v>4</c:v>
                </c:pt>
                <c:pt idx="23">
                  <c:v>0</c:v>
                </c:pt>
              </c:numCache>
            </c:numRef>
          </c:val>
          <c:smooth val="0"/>
          <c:extLst>
            <c:ext xmlns:c16="http://schemas.microsoft.com/office/drawing/2014/chart" uri="{C3380CC4-5D6E-409C-BE32-E72D297353CC}">
              <c16:uniqueId val="{00000000-049C-4A5F-9319-EFD565051149}"/>
            </c:ext>
          </c:extLst>
        </c:ser>
        <c:dLbls>
          <c:showLegendKey val="0"/>
          <c:showVal val="0"/>
          <c:showCatName val="0"/>
          <c:showSerName val="0"/>
          <c:showPercent val="0"/>
          <c:showBubbleSize val="0"/>
        </c:dLbls>
        <c:smooth val="0"/>
        <c:axId val="344794520"/>
        <c:axId val="344788616"/>
      </c:lineChart>
      <c:catAx>
        <c:axId val="34479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88616"/>
        <c:crosses val="autoZero"/>
        <c:auto val="1"/>
        <c:lblAlgn val="ctr"/>
        <c:lblOffset val="100"/>
        <c:noMultiLvlLbl val="0"/>
      </c:catAx>
      <c:valAx>
        <c:axId val="34478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9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Gobierno de San Luis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1.8822643640299001E-2</c:v>
                </c:pt>
                <c:pt idx="1">
                  <c:v>0.15373586156133001</c:v>
                </c:pt>
                <c:pt idx="2">
                  <c:v>0.18459195394302</c:v>
                </c:pt>
                <c:pt idx="3">
                  <c:v>0</c:v>
                </c:pt>
                <c:pt idx="4">
                  <c:v>0.24240347135304999</c:v>
                </c:pt>
                <c:pt idx="5">
                  <c:v>0</c:v>
                </c:pt>
                <c:pt idx="6">
                  <c:v>0</c:v>
                </c:pt>
              </c:numCache>
            </c:numRef>
          </c:val>
          <c:extLst>
            <c:ext xmlns:c16="http://schemas.microsoft.com/office/drawing/2014/chart" uri="{C3380CC4-5D6E-409C-BE32-E72D297353CC}">
              <c16:uniqueId val="{00000000-7046-409F-8D14-7512A4EA7193}"/>
            </c:ext>
          </c:extLst>
        </c:ser>
        <c:dLbls>
          <c:showLegendKey val="0"/>
          <c:showVal val="0"/>
          <c:showCatName val="0"/>
          <c:showSerName val="0"/>
          <c:showPercent val="0"/>
          <c:showBubbleSize val="0"/>
        </c:dLbls>
        <c:gapWidth val="219"/>
        <c:overlap val="-27"/>
        <c:axId val="344806984"/>
        <c:axId val="344801080"/>
      </c:barChart>
      <c:catAx>
        <c:axId val="344806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01080"/>
        <c:crosses val="autoZero"/>
        <c:auto val="1"/>
        <c:lblAlgn val="ctr"/>
        <c:lblOffset val="100"/>
        <c:noMultiLvlLbl val="0"/>
      </c:catAx>
      <c:valAx>
        <c:axId val="34480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0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Gobierno de San Luis</c:v>
                </c:pt>
              </c:strCache>
            </c:strRef>
          </c:cat>
          <c:val>
            <c:numRef>
              <c:f>Sheet1!$B$2</c:f>
              <c:numCache>
                <c:formatCode>General</c:formatCode>
                <c:ptCount val="1"/>
                <c:pt idx="0">
                  <c:v>34822</c:v>
                </c:pt>
              </c:numCache>
            </c:numRef>
          </c:val>
          <c:extLst>
            <c:ext xmlns:c16="http://schemas.microsoft.com/office/drawing/2014/chart" uri="{C3380CC4-5D6E-409C-BE32-E72D297353CC}">
              <c16:uniqueId val="{00000000-2ED2-465A-8668-9C8570D1CC6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Gobierno de San Luis</c:v>
                </c:pt>
              </c:strCache>
            </c:strRef>
          </c:cat>
          <c:val>
            <c:numRef>
              <c:f>Sheet1!$C$2</c:f>
              <c:numCache>
                <c:formatCode>General</c:formatCode>
                <c:ptCount val="1"/>
                <c:pt idx="0">
                  <c:v>2795</c:v>
                </c:pt>
              </c:numCache>
            </c:numRef>
          </c:val>
          <c:extLst>
            <c:ext xmlns:c16="http://schemas.microsoft.com/office/drawing/2014/chart" uri="{C3380CC4-5D6E-409C-BE32-E72D297353CC}">
              <c16:uniqueId val="{00000001-2ED2-465A-8668-9C8570D1CC6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Gobierno de San Luis</c:v>
                </c:pt>
              </c:strCache>
            </c:strRef>
          </c:cat>
          <c:val>
            <c:numRef>
              <c:f>Sheet1!$D$2</c:f>
              <c:numCache>
                <c:formatCode>General</c:formatCode>
                <c:ptCount val="1"/>
                <c:pt idx="0">
                  <c:v>41</c:v>
                </c:pt>
              </c:numCache>
            </c:numRef>
          </c:val>
          <c:extLst>
            <c:ext xmlns:c16="http://schemas.microsoft.com/office/drawing/2014/chart" uri="{C3380CC4-5D6E-409C-BE32-E72D297353CC}">
              <c16:uniqueId val="{00000002-2ED2-465A-8668-9C8570D1CC6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Gobierno de San Luis</c:v>
                </c:pt>
              </c:strCache>
            </c:strRef>
          </c:cat>
          <c:val>
            <c:numRef>
              <c:f>Sheet1!$E$2</c:f>
              <c:numCache>
                <c:formatCode>General</c:formatCode>
                <c:ptCount val="1"/>
                <c:pt idx="0">
                  <c:v>148</c:v>
                </c:pt>
              </c:numCache>
            </c:numRef>
          </c:val>
          <c:extLst>
            <c:ext xmlns:c16="http://schemas.microsoft.com/office/drawing/2014/chart" uri="{C3380CC4-5D6E-409C-BE32-E72D297353CC}">
              <c16:uniqueId val="{00000003-2ED2-465A-8668-9C8570D1CC6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Gobierno de San Luis</c:v>
                </c:pt>
              </c:strCache>
            </c:strRef>
          </c:cat>
          <c:val>
            <c:numRef>
              <c:f>Sheet1!$F$2</c:f>
              <c:numCache>
                <c:formatCode>General</c:formatCode>
                <c:ptCount val="1"/>
                <c:pt idx="0">
                  <c:v>44</c:v>
                </c:pt>
              </c:numCache>
            </c:numRef>
          </c:val>
          <c:extLst>
            <c:ext xmlns:c16="http://schemas.microsoft.com/office/drawing/2014/chart" uri="{C3380CC4-5D6E-409C-BE32-E72D297353CC}">
              <c16:uniqueId val="{00000004-2ED2-465A-8668-9C8570D1CC6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Gobierno de San Luis</c:v>
                </c:pt>
              </c:strCache>
            </c:strRef>
          </c:cat>
          <c:val>
            <c:numRef>
              <c:f>Sheet1!$G$2</c:f>
              <c:numCache>
                <c:formatCode>General</c:formatCode>
                <c:ptCount val="1"/>
                <c:pt idx="0">
                  <c:v>69</c:v>
                </c:pt>
              </c:numCache>
            </c:numRef>
          </c:val>
          <c:extLst>
            <c:ext xmlns:c16="http://schemas.microsoft.com/office/drawing/2014/chart" uri="{C3380CC4-5D6E-409C-BE32-E72D297353CC}">
              <c16:uniqueId val="{00000005-2ED2-465A-8668-9C8570D1CC6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Gobierno de San Luis</c:v>
                </c:pt>
              </c:strCache>
            </c:strRef>
          </c:cat>
          <c:val>
            <c:numRef>
              <c:f>Sheet1!$H$2</c:f>
              <c:numCache>
                <c:formatCode>General</c:formatCode>
                <c:ptCount val="1"/>
                <c:pt idx="0">
                  <c:v>5376</c:v>
                </c:pt>
              </c:numCache>
            </c:numRef>
          </c:val>
          <c:extLst>
            <c:ext xmlns:c16="http://schemas.microsoft.com/office/drawing/2014/chart" uri="{C3380CC4-5D6E-409C-BE32-E72D297353CC}">
              <c16:uniqueId val="{00000006-2ED2-465A-8668-9C8570D1CC6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Gobierno de San Luis</c:v>
                </c:pt>
              </c:strCache>
            </c:strRef>
          </c:cat>
          <c:val>
            <c:numRef>
              <c:f>Sheet1!$I$2</c:f>
              <c:numCache>
                <c:formatCode>General</c:formatCode>
                <c:ptCount val="1"/>
                <c:pt idx="0">
                  <c:v>8670</c:v>
                </c:pt>
              </c:numCache>
            </c:numRef>
          </c:val>
          <c:extLst>
            <c:ext xmlns:c16="http://schemas.microsoft.com/office/drawing/2014/chart" uri="{C3380CC4-5D6E-409C-BE32-E72D297353CC}">
              <c16:uniqueId val="{00000007-2ED2-465A-8668-9C8570D1CC62}"/>
            </c:ext>
          </c:extLst>
        </c:ser>
        <c:dLbls>
          <c:showLegendKey val="0"/>
          <c:showVal val="0"/>
          <c:showCatName val="0"/>
          <c:showSerName val="0"/>
          <c:showPercent val="0"/>
          <c:showBubbleSize val="0"/>
        </c:dLbls>
        <c:gapWidth val="150"/>
        <c:overlap val="100"/>
        <c:axId val="344806328"/>
        <c:axId val="344800096"/>
      </c:barChart>
      <c:catAx>
        <c:axId val="34480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00096"/>
        <c:crosses val="autoZero"/>
        <c:auto val="1"/>
        <c:lblAlgn val="ctr"/>
        <c:lblOffset val="100"/>
        <c:noMultiLvlLbl val="0"/>
      </c:catAx>
      <c:valAx>
        <c:axId val="344800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0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Gobierno de San Luis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3</c:v>
                </c:pt>
                <c:pt idx="1">
                  <c:v>1</c:v>
                </c:pt>
                <c:pt idx="2">
                  <c:v>5</c:v>
                </c:pt>
                <c:pt idx="3">
                  <c:v>1</c:v>
                </c:pt>
                <c:pt idx="4">
                  <c:v>14</c:v>
                </c:pt>
              </c:numCache>
            </c:numRef>
          </c:val>
          <c:extLst>
            <c:ext xmlns:c16="http://schemas.microsoft.com/office/drawing/2014/chart" uri="{C3380CC4-5D6E-409C-BE32-E72D297353CC}">
              <c16:uniqueId val="{00000000-1B17-48CF-85DA-9EBF8BC0C019}"/>
            </c:ext>
          </c:extLst>
        </c:ser>
        <c:dLbls>
          <c:showLegendKey val="0"/>
          <c:showVal val="0"/>
          <c:showCatName val="0"/>
          <c:showSerName val="0"/>
          <c:showPercent val="0"/>
          <c:showBubbleSize val="0"/>
        </c:dLbls>
        <c:gapWidth val="219"/>
        <c:overlap val="-27"/>
        <c:axId val="414670608"/>
        <c:axId val="414667656"/>
      </c:barChart>
      <c:catAx>
        <c:axId val="41467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67656"/>
        <c:crosses val="autoZero"/>
        <c:auto val="1"/>
        <c:lblAlgn val="ctr"/>
        <c:lblOffset val="100"/>
        <c:noMultiLvlLbl val="0"/>
      </c:catAx>
      <c:valAx>
        <c:axId val="41466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7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C46E2-853A-4B9F-8BF2-051FE74A2AA9}"/>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0365B15C-4C78-4482-847C-4A59CF4CA2D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374966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EE286-9E0F-4F27-901C-5D5206E5DBF4}"/>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6812F433-7C75-4D49-BA59-68F2834B519E}"/>
              </a:ext>
            </a:extLst>
          </p:cNvPr>
          <p:cNvGraphicFramePr>
            <a:graphicFrameLocks noGrp="1"/>
          </p:cNvGraphicFramePr>
          <p:nvPr>
            <p:ph type="tbl" sz="quarter" idx="13"/>
            <p:extLst>
              <p:ext uri="{D42A27DB-BD31-4B8C-83A1-F6EECF244321}">
                <p14:modId xmlns:p14="http://schemas.microsoft.com/office/powerpoint/2010/main" val="398380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82140537"/>
                    </a:ext>
                  </a:extLst>
                </a:gridCol>
                <a:gridCol w="740664">
                  <a:extLst>
                    <a:ext uri="{9D8B030D-6E8A-4147-A177-3AD203B41FA5}">
                      <a16:colId xmlns:a16="http://schemas.microsoft.com/office/drawing/2014/main" val="3367533632"/>
                    </a:ext>
                  </a:extLst>
                </a:gridCol>
                <a:gridCol w="740664">
                  <a:extLst>
                    <a:ext uri="{9D8B030D-6E8A-4147-A177-3AD203B41FA5}">
                      <a16:colId xmlns:a16="http://schemas.microsoft.com/office/drawing/2014/main" val="16029624"/>
                    </a:ext>
                  </a:extLst>
                </a:gridCol>
                <a:gridCol w="740664">
                  <a:extLst>
                    <a:ext uri="{9D8B030D-6E8A-4147-A177-3AD203B41FA5}">
                      <a16:colId xmlns:a16="http://schemas.microsoft.com/office/drawing/2014/main" val="2231213076"/>
                    </a:ext>
                  </a:extLst>
                </a:gridCol>
                <a:gridCol w="740664">
                  <a:extLst>
                    <a:ext uri="{9D8B030D-6E8A-4147-A177-3AD203B41FA5}">
                      <a16:colId xmlns:a16="http://schemas.microsoft.com/office/drawing/2014/main" val="1548143363"/>
                    </a:ext>
                  </a:extLst>
                </a:gridCol>
                <a:gridCol w="740664">
                  <a:extLst>
                    <a:ext uri="{9D8B030D-6E8A-4147-A177-3AD203B41FA5}">
                      <a16:colId xmlns:a16="http://schemas.microsoft.com/office/drawing/2014/main" val="2557140905"/>
                    </a:ext>
                  </a:extLst>
                </a:gridCol>
                <a:gridCol w="740664">
                  <a:extLst>
                    <a:ext uri="{9D8B030D-6E8A-4147-A177-3AD203B41FA5}">
                      <a16:colId xmlns:a16="http://schemas.microsoft.com/office/drawing/2014/main" val="3193169542"/>
                    </a:ext>
                  </a:extLst>
                </a:gridCol>
                <a:gridCol w="740664">
                  <a:extLst>
                    <a:ext uri="{9D8B030D-6E8A-4147-A177-3AD203B41FA5}">
                      <a16:colId xmlns:a16="http://schemas.microsoft.com/office/drawing/2014/main" val="1436678368"/>
                    </a:ext>
                  </a:extLst>
                </a:gridCol>
                <a:gridCol w="740664">
                  <a:extLst>
                    <a:ext uri="{9D8B030D-6E8A-4147-A177-3AD203B41FA5}">
                      <a16:colId xmlns:a16="http://schemas.microsoft.com/office/drawing/2014/main" val="450097341"/>
                    </a:ext>
                  </a:extLst>
                </a:gridCol>
                <a:gridCol w="740664">
                  <a:extLst>
                    <a:ext uri="{9D8B030D-6E8A-4147-A177-3AD203B41FA5}">
                      <a16:colId xmlns:a16="http://schemas.microsoft.com/office/drawing/2014/main" val="38916443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15312633"/>
                  </a:ext>
                </a:extLst>
              </a:tr>
              <a:tr h="370840">
                <a:tc>
                  <a:txBody>
                    <a:bodyPr/>
                    <a:lstStyle/>
                    <a:p>
                      <a:r>
                        <a:rPr lang="en-US" sz="1000"/>
                        <a:t>Gobierno de San Luis</a:t>
                      </a:r>
                    </a:p>
                  </a:txBody>
                  <a:tcPr/>
                </a:tc>
                <a:tc>
                  <a:txBody>
                    <a:bodyPr/>
                    <a:lstStyle/>
                    <a:p>
                      <a:r>
                        <a:rPr lang="en-US" sz="1000"/>
                        <a:t>44227</a:t>
                      </a:r>
                    </a:p>
                  </a:txBody>
                  <a:tcPr/>
                </a:tc>
                <a:tc>
                  <a:txBody>
                    <a:bodyPr/>
                    <a:lstStyle/>
                    <a:p>
                      <a:r>
                        <a:rPr lang="en-US" sz="1000"/>
                        <a:t>2785</a:t>
                      </a:r>
                    </a:p>
                  </a:txBody>
                  <a:tcPr/>
                </a:tc>
                <a:tc>
                  <a:txBody>
                    <a:bodyPr/>
                    <a:lstStyle/>
                    <a:p>
                      <a:r>
                        <a:rPr lang="en-US" sz="1000"/>
                        <a:t>662</a:t>
                      </a:r>
                    </a:p>
                  </a:txBody>
                  <a:tcPr/>
                </a:tc>
                <a:tc>
                  <a:txBody>
                    <a:bodyPr/>
                    <a:lstStyle/>
                    <a:p>
                      <a:r>
                        <a:rPr lang="en-US" sz="1000"/>
                        <a:t>37919</a:t>
                      </a:r>
                    </a:p>
                  </a:txBody>
                  <a:tcPr/>
                </a:tc>
                <a:tc>
                  <a:txBody>
                    <a:bodyPr/>
                    <a:lstStyle/>
                    <a:p>
                      <a:r>
                        <a:rPr lang="en-US" sz="1000"/>
                        <a:t>5376</a:t>
                      </a:r>
                    </a:p>
                  </a:txBody>
                  <a:tcPr/>
                </a:tc>
                <a:tc>
                  <a:txBody>
                    <a:bodyPr/>
                    <a:lstStyle/>
                    <a:p>
                      <a:r>
                        <a:rPr lang="en-US" sz="1000"/>
                        <a:t>8670</a:t>
                      </a:r>
                    </a:p>
                  </a:txBody>
                  <a:tcPr/>
                </a:tc>
                <a:tc>
                  <a:txBody>
                    <a:bodyPr/>
                    <a:lstStyle/>
                    <a:p>
                      <a:r>
                        <a:rPr lang="en-US" sz="1000"/>
                        <a:t>77</a:t>
                      </a:r>
                    </a:p>
                  </a:txBody>
                  <a:tcPr/>
                </a:tc>
                <a:tc>
                  <a:txBody>
                    <a:bodyPr/>
                    <a:lstStyle/>
                    <a:p>
                      <a:r>
                        <a:rPr lang="en-US" sz="1000"/>
                        <a:t>0.1833%</a:t>
                      </a:r>
                    </a:p>
                  </a:txBody>
                  <a:tcPr/>
                </a:tc>
                <a:tc>
                  <a:txBody>
                    <a:bodyPr/>
                    <a:lstStyle/>
                    <a:p>
                      <a:r>
                        <a:rPr lang="en-US" sz="1000"/>
                        <a:t>41.7%</a:t>
                      </a:r>
                    </a:p>
                  </a:txBody>
                  <a:tcPr/>
                </a:tc>
                <a:extLst>
                  <a:ext uri="{0D108BD9-81ED-4DB2-BD59-A6C34878D82A}">
                    <a16:rowId xmlns:a16="http://schemas.microsoft.com/office/drawing/2014/main" val="2340029489"/>
                  </a:ext>
                </a:extLst>
              </a:tr>
            </a:tbl>
          </a:graphicData>
        </a:graphic>
      </p:graphicFrame>
      <p:sp>
        <p:nvSpPr>
          <p:cNvPr id="4" name="Text Placeholder 3">
            <a:extLst>
              <a:ext uri="{FF2B5EF4-FFF2-40B4-BE49-F238E27FC236}">
                <a16:creationId xmlns:a16="http://schemas.microsoft.com/office/drawing/2014/main" id="{664E9DAB-47BA-4F1F-85A8-2DF7AD1C6E9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464418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8D29F-9F90-4443-989D-9CD7A6A1CB5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5B11277-61CD-4262-970F-6C225703B350}"/>
              </a:ext>
            </a:extLst>
          </p:cNvPr>
          <p:cNvGraphicFramePr>
            <a:graphicFrameLocks noGrp="1"/>
          </p:cNvGraphicFramePr>
          <p:nvPr>
            <p:ph type="chart" sz="quarter" idx="13"/>
            <p:extLst>
              <p:ext uri="{D42A27DB-BD31-4B8C-83A1-F6EECF244321}">
                <p14:modId xmlns:p14="http://schemas.microsoft.com/office/powerpoint/2010/main" val="3705889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724BB7-C8A3-4E51-A56B-64E7C491ED3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FCB3084-69B7-4643-8520-BAA3CC090B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915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5092-4A88-419B-9BC0-C65A3A91A5AF}"/>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D97D54AE-1645-4AAB-BD11-6AAA2E8B03BC}"/>
              </a:ext>
            </a:extLst>
          </p:cNvPr>
          <p:cNvGraphicFramePr>
            <a:graphicFrameLocks noGrp="1"/>
          </p:cNvGraphicFramePr>
          <p:nvPr>
            <p:ph type="chart" sz="quarter" idx="13"/>
            <p:extLst>
              <p:ext uri="{D42A27DB-BD31-4B8C-83A1-F6EECF244321}">
                <p14:modId xmlns:p14="http://schemas.microsoft.com/office/powerpoint/2010/main" val="1713062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CC407B-FF85-4766-9450-C82F8B3F351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CCD908E-55AC-46CE-BB5C-29C519BE89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7226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F9E5E-D89A-42EF-B89E-C7B892E3173F}"/>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431F6C5B-D84B-4099-989F-95E402300F32}"/>
              </a:ext>
            </a:extLst>
          </p:cNvPr>
          <p:cNvGraphicFramePr>
            <a:graphicFrameLocks noGrp="1"/>
          </p:cNvGraphicFramePr>
          <p:nvPr>
            <p:ph type="chart" sz="quarter" idx="13"/>
            <p:extLst>
              <p:ext uri="{D42A27DB-BD31-4B8C-83A1-F6EECF244321}">
                <p14:modId xmlns:p14="http://schemas.microsoft.com/office/powerpoint/2010/main" val="3477635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7B3618-843A-4210-B20A-D32AE051C52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D8D01F3-4C1C-4A41-9FE9-8810C7B6B2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5515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BCA0B-CC57-4EEA-BEDD-79E898BF1788}"/>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5C851664-687E-4154-909E-D647909C6C2A}"/>
              </a:ext>
            </a:extLst>
          </p:cNvPr>
          <p:cNvGraphicFramePr>
            <a:graphicFrameLocks noGrp="1"/>
          </p:cNvGraphicFramePr>
          <p:nvPr>
            <p:ph type="chart" sz="quarter" idx="13"/>
            <p:extLst>
              <p:ext uri="{D42A27DB-BD31-4B8C-83A1-F6EECF244321}">
                <p14:modId xmlns:p14="http://schemas.microsoft.com/office/powerpoint/2010/main" val="2182087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6C645B-4236-4601-B056-7211F2A2ADB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3382A94-11BA-4D4E-83AA-0FDF326F54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6035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DCA0-C102-4A82-B3A2-6CB4DC9530AB}"/>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E75C2CF7-6DE6-4BDC-8AAB-42875041A724}"/>
              </a:ext>
            </a:extLst>
          </p:cNvPr>
          <p:cNvGraphicFramePr>
            <a:graphicFrameLocks noGrp="1"/>
          </p:cNvGraphicFramePr>
          <p:nvPr>
            <p:ph type="chart" sz="quarter" idx="13"/>
            <p:extLst>
              <p:ext uri="{D42A27DB-BD31-4B8C-83A1-F6EECF244321}">
                <p14:modId xmlns:p14="http://schemas.microsoft.com/office/powerpoint/2010/main" val="1763615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3761DD-491A-4241-9FA6-CD69E03694F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53CADF18-1DA8-48E0-B5FB-69B0A1CE77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1004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179F0-E3DE-4953-988B-91AFA5D2D3BF}"/>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D933C437-DE5E-4424-8B9F-33D66397530B}"/>
              </a:ext>
            </a:extLst>
          </p:cNvPr>
          <p:cNvGraphicFramePr>
            <a:graphicFrameLocks noGrp="1"/>
          </p:cNvGraphicFramePr>
          <p:nvPr>
            <p:ph type="tbl" sz="quarter" idx="13"/>
            <p:extLst>
              <p:ext uri="{D42A27DB-BD31-4B8C-83A1-F6EECF244321}">
                <p14:modId xmlns:p14="http://schemas.microsoft.com/office/powerpoint/2010/main" val="3070586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03847863"/>
                    </a:ext>
                  </a:extLst>
                </a:gridCol>
                <a:gridCol w="658368">
                  <a:extLst>
                    <a:ext uri="{9D8B030D-6E8A-4147-A177-3AD203B41FA5}">
                      <a16:colId xmlns:a16="http://schemas.microsoft.com/office/drawing/2014/main" val="3063519371"/>
                    </a:ext>
                  </a:extLst>
                </a:gridCol>
                <a:gridCol w="658368">
                  <a:extLst>
                    <a:ext uri="{9D8B030D-6E8A-4147-A177-3AD203B41FA5}">
                      <a16:colId xmlns:a16="http://schemas.microsoft.com/office/drawing/2014/main" val="3718886063"/>
                    </a:ext>
                  </a:extLst>
                </a:gridCol>
                <a:gridCol w="658368">
                  <a:extLst>
                    <a:ext uri="{9D8B030D-6E8A-4147-A177-3AD203B41FA5}">
                      <a16:colId xmlns:a16="http://schemas.microsoft.com/office/drawing/2014/main" val="1078397741"/>
                    </a:ext>
                  </a:extLst>
                </a:gridCol>
                <a:gridCol w="658368">
                  <a:extLst>
                    <a:ext uri="{9D8B030D-6E8A-4147-A177-3AD203B41FA5}">
                      <a16:colId xmlns:a16="http://schemas.microsoft.com/office/drawing/2014/main" val="893755884"/>
                    </a:ext>
                  </a:extLst>
                </a:gridCol>
                <a:gridCol w="658368">
                  <a:extLst>
                    <a:ext uri="{9D8B030D-6E8A-4147-A177-3AD203B41FA5}">
                      <a16:colId xmlns:a16="http://schemas.microsoft.com/office/drawing/2014/main" val="1085640286"/>
                    </a:ext>
                  </a:extLst>
                </a:gridCol>
                <a:gridCol w="658368">
                  <a:extLst>
                    <a:ext uri="{9D8B030D-6E8A-4147-A177-3AD203B41FA5}">
                      <a16:colId xmlns:a16="http://schemas.microsoft.com/office/drawing/2014/main" val="2256441289"/>
                    </a:ext>
                  </a:extLst>
                </a:gridCol>
                <a:gridCol w="658368">
                  <a:extLst>
                    <a:ext uri="{9D8B030D-6E8A-4147-A177-3AD203B41FA5}">
                      <a16:colId xmlns:a16="http://schemas.microsoft.com/office/drawing/2014/main" val="533509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8604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- 2017-09-02 14:23:40</a:t>
                      </a:r>
                      <a:r>
                        <a:rPr kumimoji="0" lang="es-ES" sz="1000" b="0" i="0" u="none" strike="noStrike" kern="1200" cap="none" spc="0" normalizeH="0" baseline="0" noProof="0">
                          <a:ln>
                            <a:noFill/>
                          </a:ln>
                          <a:solidFill>
                            <a:prstClr val="black"/>
                          </a:solidFill>
                          <a:effectLst/>
                          <a:uLnTx/>
                          <a:uFillTx/>
                          <a:latin typeface="+mn-lt"/>
                          <a:ea typeface="+mn-ea"/>
                          <a:cs typeface="+mn-cs"/>
                        </a:rPr>
                        <a:t>
Disfrutá tu hogar con la tranquilidad de tener todo en orden. El Gobierno de San Luis pone a tu disposición  "Tu casa tu propiedad", un programa para el ordenamiento habitacional. 
Si tenés una vivienda social y no pudiste pagar las cuotas, vivís en una y no sos titular del plan o cualquier otra situación de hecho que necesites regularizar, ingresá en www.sanluis.gov.ar y completá la declaración jurada para que analicemos tu caso y así darte una solución. 
También podes informarte en las mesas de ayuda o en el móvil que recorrerá la provincia para asesorarte. Aprovechá esta oportunidad única para darle seguridad jurídica a tu vivienda. 
San Luis Cambió y Cambió el 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7286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- 2017-09-05 12:00:00</a:t>
                      </a:r>
                      <a:r>
                        <a:rPr kumimoji="0" lang="es-ES" sz="1000" b="0" i="0" u="none" strike="noStrike" kern="1200" cap="none" spc="0" normalizeH="0" baseline="0" noProof="0">
                          <a:ln>
                            <a:noFill/>
                          </a:ln>
                          <a:solidFill>
                            <a:prstClr val="black"/>
                          </a:solidFill>
                          <a:effectLst/>
                          <a:uLnTx/>
                          <a:uFillTx/>
                          <a:latin typeface="+mn-lt"/>
                          <a:ea typeface="+mn-ea"/>
                          <a:cs typeface="+mn-cs"/>
                        </a:rPr>
                        <a:t>
#UnaFamiliaUnaCasa - Plan Vivienda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678543"/>
                  </a:ext>
                </a:extLst>
              </a:tr>
            </a:tbl>
          </a:graphicData>
        </a:graphic>
      </p:graphicFrame>
      <p:sp>
        <p:nvSpPr>
          <p:cNvPr id="4" name="Text Placeholder 3">
            <a:extLst>
              <a:ext uri="{FF2B5EF4-FFF2-40B4-BE49-F238E27FC236}">
                <a16:creationId xmlns:a16="http://schemas.microsoft.com/office/drawing/2014/main" id="{B58265C4-D0B4-47DD-B757-290BB1D3A0B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35832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0BBFB-FB8A-4F1C-AE5B-2CD9ACC5CF19}"/>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BD84EB3A-80EF-4B48-BBE3-150FCC51D752}"/>
              </a:ext>
            </a:extLst>
          </p:cNvPr>
          <p:cNvGraphicFramePr>
            <a:graphicFrameLocks noGrp="1"/>
          </p:cNvGraphicFramePr>
          <p:nvPr>
            <p:ph type="tbl" sz="quarter" idx="13"/>
            <p:extLst>
              <p:ext uri="{D42A27DB-BD31-4B8C-83A1-F6EECF244321}">
                <p14:modId xmlns:p14="http://schemas.microsoft.com/office/powerpoint/2010/main" val="231929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17996193"/>
                    </a:ext>
                  </a:extLst>
                </a:gridCol>
                <a:gridCol w="658368">
                  <a:extLst>
                    <a:ext uri="{9D8B030D-6E8A-4147-A177-3AD203B41FA5}">
                      <a16:colId xmlns:a16="http://schemas.microsoft.com/office/drawing/2014/main" val="263858364"/>
                    </a:ext>
                  </a:extLst>
                </a:gridCol>
                <a:gridCol w="658368">
                  <a:extLst>
                    <a:ext uri="{9D8B030D-6E8A-4147-A177-3AD203B41FA5}">
                      <a16:colId xmlns:a16="http://schemas.microsoft.com/office/drawing/2014/main" val="1146253883"/>
                    </a:ext>
                  </a:extLst>
                </a:gridCol>
                <a:gridCol w="658368">
                  <a:extLst>
                    <a:ext uri="{9D8B030D-6E8A-4147-A177-3AD203B41FA5}">
                      <a16:colId xmlns:a16="http://schemas.microsoft.com/office/drawing/2014/main" val="3019914487"/>
                    </a:ext>
                  </a:extLst>
                </a:gridCol>
                <a:gridCol w="658368">
                  <a:extLst>
                    <a:ext uri="{9D8B030D-6E8A-4147-A177-3AD203B41FA5}">
                      <a16:colId xmlns:a16="http://schemas.microsoft.com/office/drawing/2014/main" val="352603446"/>
                    </a:ext>
                  </a:extLst>
                </a:gridCol>
                <a:gridCol w="658368">
                  <a:extLst>
                    <a:ext uri="{9D8B030D-6E8A-4147-A177-3AD203B41FA5}">
                      <a16:colId xmlns:a16="http://schemas.microsoft.com/office/drawing/2014/main" val="1459992067"/>
                    </a:ext>
                  </a:extLst>
                </a:gridCol>
                <a:gridCol w="658368">
                  <a:extLst>
                    <a:ext uri="{9D8B030D-6E8A-4147-A177-3AD203B41FA5}">
                      <a16:colId xmlns:a16="http://schemas.microsoft.com/office/drawing/2014/main" val="1006289379"/>
                    </a:ext>
                  </a:extLst>
                </a:gridCol>
                <a:gridCol w="658368">
                  <a:extLst>
                    <a:ext uri="{9D8B030D-6E8A-4147-A177-3AD203B41FA5}">
                      <a16:colId xmlns:a16="http://schemas.microsoft.com/office/drawing/2014/main" val="2033654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718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- 2017-09-29 08:00:00</a:t>
                      </a:r>
                      <a:r>
                        <a:rPr kumimoji="0" lang="es-ES" sz="1000" b="0" i="0" u="none" strike="noStrike" kern="1200" cap="none" spc="0" normalizeH="0" baseline="0" noProof="0">
                          <a:ln>
                            <a:noFill/>
                          </a:ln>
                          <a:solidFill>
                            <a:prstClr val="black"/>
                          </a:solidFill>
                          <a:effectLst/>
                          <a:uLnTx/>
                          <a:uFillTx/>
                          <a:latin typeface="+mn-lt"/>
                          <a:ea typeface="+mn-ea"/>
                          <a:cs typeface="+mn-cs"/>
                        </a:rPr>
                        <a:t>
#BuenDíaSanLuis
¡Ya es #Viernes!
Dejanos tu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4682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- 2017-09-04 13:42:38</a:t>
                      </a:r>
                      <a:r>
                        <a:rPr kumimoji="0" lang="es-ES" sz="1000" b="0" i="0" u="none" strike="noStrike" kern="1200" cap="none" spc="0" normalizeH="0" baseline="0" noProof="0">
                          <a:ln>
                            <a:noFill/>
                          </a:ln>
                          <a:solidFill>
                            <a:prstClr val="black"/>
                          </a:solidFill>
                          <a:effectLst/>
                          <a:uLnTx/>
                          <a:uFillTx/>
                          <a:latin typeface="+mn-lt"/>
                          <a:ea typeface="+mn-ea"/>
                          <a:cs typeface="+mn-cs"/>
                        </a:rPr>
                        <a:t>
#PolíticaHabitacional
Destinarán $2 mil millones para la construcción de viviendas.
Los fondos previstos en el presupuesto anual 2018 -que ya fue remitido por el ejecutivo a la cámara de Diputados provincial- duplican a los destinados en 2017.
Más información: bit.ly/2ez2TFU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466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- 2017-09-28 08:00:00</a:t>
                      </a:r>
                      <a:r>
                        <a:rPr kumimoji="0" lang="es-ES" sz="1000" b="0" i="0" u="none" strike="noStrike" kern="1200" cap="none" spc="0" normalizeH="0" baseline="0" noProof="0">
                          <a:ln>
                            <a:noFill/>
                          </a:ln>
                          <a:solidFill>
                            <a:prstClr val="black"/>
                          </a:solidFill>
                          <a:effectLst/>
                          <a:uLnTx/>
                          <a:uFillTx/>
                          <a:latin typeface="+mn-lt"/>
                          <a:ea typeface="+mn-ea"/>
                          <a:cs typeface="+mn-cs"/>
                        </a:rPr>
                        <a:t>
#BuenDíaSanLuis
¡Les deseamos que tengan una excelente jornada!
Contanos ¿desde dónde nos escribís?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5535269"/>
                  </a:ext>
                </a:extLst>
              </a:tr>
            </a:tbl>
          </a:graphicData>
        </a:graphic>
      </p:graphicFrame>
      <p:sp>
        <p:nvSpPr>
          <p:cNvPr id="4" name="Text Placeholder 3">
            <a:extLst>
              <a:ext uri="{FF2B5EF4-FFF2-40B4-BE49-F238E27FC236}">
                <a16:creationId xmlns:a16="http://schemas.microsoft.com/office/drawing/2014/main" id="{4840185F-E75C-4EAC-A92A-AAA4E893625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700041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E2D4C-5B35-4D83-B4A4-6109F0645F11}"/>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FE66433A-C1B5-4434-B17A-8B8721C772DE}"/>
              </a:ext>
            </a:extLst>
          </p:cNvPr>
          <p:cNvGraphicFramePr>
            <a:graphicFrameLocks noGrp="1"/>
          </p:cNvGraphicFramePr>
          <p:nvPr>
            <p:ph type="tbl" sz="quarter" idx="13"/>
            <p:extLst>
              <p:ext uri="{D42A27DB-BD31-4B8C-83A1-F6EECF244321}">
                <p14:modId xmlns:p14="http://schemas.microsoft.com/office/powerpoint/2010/main" val="158195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55261413"/>
                    </a:ext>
                  </a:extLst>
                </a:gridCol>
                <a:gridCol w="658368">
                  <a:extLst>
                    <a:ext uri="{9D8B030D-6E8A-4147-A177-3AD203B41FA5}">
                      <a16:colId xmlns:a16="http://schemas.microsoft.com/office/drawing/2014/main" val="440357545"/>
                    </a:ext>
                  </a:extLst>
                </a:gridCol>
                <a:gridCol w="658368">
                  <a:extLst>
                    <a:ext uri="{9D8B030D-6E8A-4147-A177-3AD203B41FA5}">
                      <a16:colId xmlns:a16="http://schemas.microsoft.com/office/drawing/2014/main" val="3310393490"/>
                    </a:ext>
                  </a:extLst>
                </a:gridCol>
                <a:gridCol w="658368">
                  <a:extLst>
                    <a:ext uri="{9D8B030D-6E8A-4147-A177-3AD203B41FA5}">
                      <a16:colId xmlns:a16="http://schemas.microsoft.com/office/drawing/2014/main" val="2217542655"/>
                    </a:ext>
                  </a:extLst>
                </a:gridCol>
                <a:gridCol w="658368">
                  <a:extLst>
                    <a:ext uri="{9D8B030D-6E8A-4147-A177-3AD203B41FA5}">
                      <a16:colId xmlns:a16="http://schemas.microsoft.com/office/drawing/2014/main" val="2078417849"/>
                    </a:ext>
                  </a:extLst>
                </a:gridCol>
                <a:gridCol w="658368">
                  <a:extLst>
                    <a:ext uri="{9D8B030D-6E8A-4147-A177-3AD203B41FA5}">
                      <a16:colId xmlns:a16="http://schemas.microsoft.com/office/drawing/2014/main" val="1917989145"/>
                    </a:ext>
                  </a:extLst>
                </a:gridCol>
                <a:gridCol w="658368">
                  <a:extLst>
                    <a:ext uri="{9D8B030D-6E8A-4147-A177-3AD203B41FA5}">
                      <a16:colId xmlns:a16="http://schemas.microsoft.com/office/drawing/2014/main" val="2695966405"/>
                    </a:ext>
                  </a:extLst>
                </a:gridCol>
                <a:gridCol w="658368">
                  <a:extLst>
                    <a:ext uri="{9D8B030D-6E8A-4147-A177-3AD203B41FA5}">
                      <a16:colId xmlns:a16="http://schemas.microsoft.com/office/drawing/2014/main" val="46783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882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- 2017-09-14 12:50:00</a:t>
                      </a:r>
                      <a:r>
                        <a:rPr kumimoji="0" lang="es-ES" sz="1000" b="0" i="0" u="none" strike="noStrike" kern="1200" cap="none" spc="0" normalizeH="0" baseline="0" noProof="0">
                          <a:ln>
                            <a:noFill/>
                          </a:ln>
                          <a:solidFill>
                            <a:prstClr val="black"/>
                          </a:solidFill>
                          <a:effectLst/>
                          <a:uLnTx/>
                          <a:uFillTx/>
                          <a:latin typeface="+mn-lt"/>
                          <a:ea typeface="+mn-ea"/>
                          <a:cs typeface="+mn-cs"/>
                        </a:rPr>
                        <a:t>
LA ENTREGA DE TABLETAS A DOMICILIO FUE UN ÉXITO Y LA SEMANA PRÓXIMA ARRANCA EN VILLA MERCEDES.-
Leé la nota completa acá: bit.ly/tabletVM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4965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- 2017-09-26 08:00:00</a:t>
                      </a:r>
                      <a:r>
                        <a:rPr kumimoji="0" lang="es-ES" sz="1000" b="0" i="0" u="none" strike="noStrike" kern="1200" cap="none" spc="0" normalizeH="0" baseline="0" noProof="0">
                          <a:ln>
                            <a:noFill/>
                          </a:ln>
                          <a:solidFill>
                            <a:prstClr val="black"/>
                          </a:solidFill>
                          <a:effectLst/>
                          <a:uLnTx/>
                          <a:uFillTx/>
                          <a:latin typeface="+mn-lt"/>
                          <a:ea typeface="+mn-ea"/>
                          <a:cs typeface="+mn-cs"/>
                        </a:rPr>
                        <a:t>
#BuenDíaSanLuis
¡Te deseamos lo mejor para este #Martes!
Dejanos tu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953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- 2017-09-20 08:00:21</a:t>
                      </a:r>
                      <a:r>
                        <a:rPr kumimoji="0" lang="es-ES" sz="1000" b="0" i="0" u="none" strike="noStrike" kern="1200" cap="none" spc="0" normalizeH="0" baseline="0" noProof="0">
                          <a:ln>
                            <a:noFill/>
                          </a:ln>
                          <a:solidFill>
                            <a:prstClr val="black"/>
                          </a:solidFill>
                          <a:effectLst/>
                          <a:uLnTx/>
                          <a:uFillTx/>
                          <a:latin typeface="+mn-lt"/>
                          <a:ea typeface="+mn-ea"/>
                          <a:cs typeface="+mn-cs"/>
                        </a:rPr>
                        <a:t>
#BuenDíaSanLuis
¡Feliz mitad de semana!
Dejanos tu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9294429"/>
                  </a:ext>
                </a:extLst>
              </a:tr>
            </a:tbl>
          </a:graphicData>
        </a:graphic>
      </p:graphicFrame>
      <p:sp>
        <p:nvSpPr>
          <p:cNvPr id="4" name="Text Placeholder 3">
            <a:extLst>
              <a:ext uri="{FF2B5EF4-FFF2-40B4-BE49-F238E27FC236}">
                <a16:creationId xmlns:a16="http://schemas.microsoft.com/office/drawing/2014/main" id="{886493E7-75AE-47A9-B253-461BBCDDBCF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673548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F2A06-2A6A-4282-A47D-E0FF286D822A}"/>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0FA78FDD-61EF-46D2-AD3F-3EC3D4CC4CA9}"/>
              </a:ext>
            </a:extLst>
          </p:cNvPr>
          <p:cNvGraphicFramePr>
            <a:graphicFrameLocks noGrp="1"/>
          </p:cNvGraphicFramePr>
          <p:nvPr>
            <p:ph type="tbl" sz="quarter" idx="13"/>
            <p:extLst>
              <p:ext uri="{D42A27DB-BD31-4B8C-83A1-F6EECF244321}">
                <p14:modId xmlns:p14="http://schemas.microsoft.com/office/powerpoint/2010/main" val="907307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71664307"/>
                    </a:ext>
                  </a:extLst>
                </a:gridCol>
                <a:gridCol w="658368">
                  <a:extLst>
                    <a:ext uri="{9D8B030D-6E8A-4147-A177-3AD203B41FA5}">
                      <a16:colId xmlns:a16="http://schemas.microsoft.com/office/drawing/2014/main" val="3407147639"/>
                    </a:ext>
                  </a:extLst>
                </a:gridCol>
                <a:gridCol w="658368">
                  <a:extLst>
                    <a:ext uri="{9D8B030D-6E8A-4147-A177-3AD203B41FA5}">
                      <a16:colId xmlns:a16="http://schemas.microsoft.com/office/drawing/2014/main" val="2972724041"/>
                    </a:ext>
                  </a:extLst>
                </a:gridCol>
                <a:gridCol w="658368">
                  <a:extLst>
                    <a:ext uri="{9D8B030D-6E8A-4147-A177-3AD203B41FA5}">
                      <a16:colId xmlns:a16="http://schemas.microsoft.com/office/drawing/2014/main" val="3902784989"/>
                    </a:ext>
                  </a:extLst>
                </a:gridCol>
                <a:gridCol w="658368">
                  <a:extLst>
                    <a:ext uri="{9D8B030D-6E8A-4147-A177-3AD203B41FA5}">
                      <a16:colId xmlns:a16="http://schemas.microsoft.com/office/drawing/2014/main" val="116536385"/>
                    </a:ext>
                  </a:extLst>
                </a:gridCol>
                <a:gridCol w="658368">
                  <a:extLst>
                    <a:ext uri="{9D8B030D-6E8A-4147-A177-3AD203B41FA5}">
                      <a16:colId xmlns:a16="http://schemas.microsoft.com/office/drawing/2014/main" val="328959492"/>
                    </a:ext>
                  </a:extLst>
                </a:gridCol>
                <a:gridCol w="658368">
                  <a:extLst>
                    <a:ext uri="{9D8B030D-6E8A-4147-A177-3AD203B41FA5}">
                      <a16:colId xmlns:a16="http://schemas.microsoft.com/office/drawing/2014/main" val="94206422"/>
                    </a:ext>
                  </a:extLst>
                </a:gridCol>
                <a:gridCol w="658368">
                  <a:extLst>
                    <a:ext uri="{9D8B030D-6E8A-4147-A177-3AD203B41FA5}">
                      <a16:colId xmlns:a16="http://schemas.microsoft.com/office/drawing/2014/main" val="594485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0707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- 2017-09-05 19:15:00</a:t>
                      </a:r>
                      <a:r>
                        <a:rPr kumimoji="0" lang="es-ES" sz="1000" b="0" i="0" u="none" strike="noStrike" kern="1200" cap="none" spc="0" normalizeH="0" baseline="0" noProof="0">
                          <a:ln>
                            <a:noFill/>
                          </a:ln>
                          <a:solidFill>
                            <a:prstClr val="black"/>
                          </a:solidFill>
                          <a:effectLst/>
                          <a:uLnTx/>
                          <a:uFillTx/>
                          <a:latin typeface="+mn-lt"/>
                          <a:ea typeface="+mn-ea"/>
                          <a:cs typeface="+mn-cs"/>
                        </a:rPr>
                        <a:t>
Capacitarán en lenguaje de señas a trabajadores públicos.
La capacitación, denominada “El lenguaje que nos une”,  esta a cargo de la profesora Roxana Pérez, tiene lugar en el SUM del Parque de las Naciones, con una duración de un mes. Comenzó el 4 de septiembre y finalizará el 6 de octubre. La misma se lleva a cabo los lunes y jueves, de 9:00 a 11:00.
Más info: bit.ly/2eIVEyG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995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- 2017-09-20 15:50:00</a:t>
                      </a:r>
                      <a:r>
                        <a:rPr kumimoji="0" lang="es-ES" sz="1000" b="0" i="0" u="none" strike="noStrike" kern="1200" cap="none" spc="0" normalizeH="0" baseline="0" noProof="0">
                          <a:ln>
                            <a:noFill/>
                          </a:ln>
                          <a:solidFill>
                            <a:prstClr val="black"/>
                          </a:solidFill>
                          <a:effectLst/>
                          <a:uLnTx/>
                          <a:uFillTx/>
                          <a:latin typeface="+mn-lt"/>
                          <a:ea typeface="+mn-ea"/>
                          <a:cs typeface="+mn-cs"/>
                        </a:rPr>
                        <a:t>
ESTE 21 DE SEPTIEMBRE COMIENZA LA CUARTA ETAPA DE INSCRIPCIONES, QUE TAMBIÉN CONTEMPLA A MATRIMONIOS CON HIJOS MAYORES DE 18 AÑOS Y ABUELOS CON NIETOS A CARGO, EN EL PLAN VIVIENDA; Y PERSONAS SOLAS, EN EL PLAN HOGAR.-
Lee más acá:http://bit.ly/4°etapa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4131851"/>
                  </a:ext>
                </a:extLst>
              </a:tr>
            </a:tbl>
          </a:graphicData>
        </a:graphic>
      </p:graphicFrame>
      <p:sp>
        <p:nvSpPr>
          <p:cNvPr id="4" name="Text Placeholder 3">
            <a:extLst>
              <a:ext uri="{FF2B5EF4-FFF2-40B4-BE49-F238E27FC236}">
                <a16:creationId xmlns:a16="http://schemas.microsoft.com/office/drawing/2014/main" id="{40198FB1-9912-476A-B7D7-8F6C823330C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589392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10A13-C50F-4D65-9A79-92AEEA8A8A7F}"/>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0F73786E-8FC1-4B6C-8362-C708806CCB58}"/>
              </a:ext>
            </a:extLst>
          </p:cNvPr>
          <p:cNvGraphicFramePr>
            <a:graphicFrameLocks noGrp="1"/>
          </p:cNvGraphicFramePr>
          <p:nvPr>
            <p:ph type="tbl" sz="quarter" idx="13"/>
            <p:extLst>
              <p:ext uri="{D42A27DB-BD31-4B8C-83A1-F6EECF244321}">
                <p14:modId xmlns:p14="http://schemas.microsoft.com/office/powerpoint/2010/main" val="3676591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9390495"/>
                    </a:ext>
                  </a:extLst>
                </a:gridCol>
                <a:gridCol w="658368">
                  <a:extLst>
                    <a:ext uri="{9D8B030D-6E8A-4147-A177-3AD203B41FA5}">
                      <a16:colId xmlns:a16="http://schemas.microsoft.com/office/drawing/2014/main" val="620527147"/>
                    </a:ext>
                  </a:extLst>
                </a:gridCol>
                <a:gridCol w="658368">
                  <a:extLst>
                    <a:ext uri="{9D8B030D-6E8A-4147-A177-3AD203B41FA5}">
                      <a16:colId xmlns:a16="http://schemas.microsoft.com/office/drawing/2014/main" val="352205796"/>
                    </a:ext>
                  </a:extLst>
                </a:gridCol>
                <a:gridCol w="658368">
                  <a:extLst>
                    <a:ext uri="{9D8B030D-6E8A-4147-A177-3AD203B41FA5}">
                      <a16:colId xmlns:a16="http://schemas.microsoft.com/office/drawing/2014/main" val="3445127862"/>
                    </a:ext>
                  </a:extLst>
                </a:gridCol>
                <a:gridCol w="658368">
                  <a:extLst>
                    <a:ext uri="{9D8B030D-6E8A-4147-A177-3AD203B41FA5}">
                      <a16:colId xmlns:a16="http://schemas.microsoft.com/office/drawing/2014/main" val="2386168471"/>
                    </a:ext>
                  </a:extLst>
                </a:gridCol>
                <a:gridCol w="658368">
                  <a:extLst>
                    <a:ext uri="{9D8B030D-6E8A-4147-A177-3AD203B41FA5}">
                      <a16:colId xmlns:a16="http://schemas.microsoft.com/office/drawing/2014/main" val="3582964084"/>
                    </a:ext>
                  </a:extLst>
                </a:gridCol>
                <a:gridCol w="658368">
                  <a:extLst>
                    <a:ext uri="{9D8B030D-6E8A-4147-A177-3AD203B41FA5}">
                      <a16:colId xmlns:a16="http://schemas.microsoft.com/office/drawing/2014/main" val="2377004946"/>
                    </a:ext>
                  </a:extLst>
                </a:gridCol>
                <a:gridCol w="658368">
                  <a:extLst>
                    <a:ext uri="{9D8B030D-6E8A-4147-A177-3AD203B41FA5}">
                      <a16:colId xmlns:a16="http://schemas.microsoft.com/office/drawing/2014/main" val="1502475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537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- 2017-09-18 10:50:00</a:t>
                      </a:r>
                      <a:r>
                        <a:rPr kumimoji="0" lang="es-ES" sz="1000" b="0" i="0" u="none" strike="noStrike" kern="1200" cap="none" spc="0" normalizeH="0" baseline="0" noProof="0">
                          <a:ln>
                            <a:noFill/>
                          </a:ln>
                          <a:solidFill>
                            <a:prstClr val="black"/>
                          </a:solidFill>
                          <a:effectLst/>
                          <a:uLnTx/>
                          <a:uFillTx/>
                          <a:latin typeface="+mn-lt"/>
                          <a:ea typeface="+mn-ea"/>
                          <a:cs typeface="+mn-cs"/>
                        </a:rPr>
                        <a:t>
15 NUEVOS TRABAJADORES YA SE OCUPAN DEL RENOVADO SISTEMA DE LIMPIEZA QUE COMENZÓ A APLICARSE EN INTERIOR E INMEDIACIONES DEL POLICLÍNICO REGIONAL “JUAN DOMINGO PERÓN” DE VILLA MERCEDES.-
Leer más acá: bit.ly/personalhospi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6936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- 2017-09-27 12:40:57</a:t>
                      </a:r>
                      <a:r>
                        <a:rPr kumimoji="0" lang="es-ES" sz="1000" b="0" i="0" u="none" strike="noStrike" kern="1200" cap="none" spc="0" normalizeH="0" baseline="0" noProof="0">
                          <a:ln>
                            <a:noFill/>
                          </a:ln>
                          <a:solidFill>
                            <a:prstClr val="black"/>
                          </a:solidFill>
                          <a:effectLst/>
                          <a:uLnTx/>
                          <a:uFillTx/>
                          <a:latin typeface="+mn-lt"/>
                          <a:ea typeface="+mn-ea"/>
                          <a:cs typeface="+mn-cs"/>
                        </a:rPr>
                        <a:t>
CON EL OBJETIVO DE BRINDAR UN ANCHO DE BANDA ESTABLE Y DE ALTA VELOCIDAD, EL MINISTERIO DE CIENCIA Y TECNOLOGÍA, PLANIFICA LA INSTALACIÓN DE 300 NUEVAS ANTENAS DE WIFI 3.0 EN TODO EL TERRITORIO PROVINCIAL.-
Leé más acá: bit.ly/RedWifi3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912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Gobierno de San Luis - 2017-09-11 15:30:00</a:t>
                      </a:r>
                      <a:r>
                        <a:rPr kumimoji="0" lang="en-US" sz="1000" b="0" i="0" u="none" strike="noStrike" kern="1200" cap="none" spc="0" normalizeH="0" baseline="0" noProof="0">
                          <a:ln>
                            <a:noFill/>
                          </a:ln>
                          <a:solidFill>
                            <a:prstClr val="black"/>
                          </a:solidFill>
                          <a:effectLst/>
                          <a:uLnTx/>
                          <a:uFillTx/>
                          <a:latin typeface="+mn-lt"/>
                          <a:ea typeface="+mn-ea"/>
                          <a:cs typeface="+mn-cs"/>
                        </a:rPr>
                        <a:t>
ʟᴀ ᴍᴇᴛᴏᴅᴏʟᴏɢíᴀ ɴᴜᴇᴠᴀ ᴇs ᴜɴᴀ ᴇɴᴛʀᴇɢᴀ ᴀ ᴅᴏᴍɪᴄɪʟɪᴏ ᴘᴀʀᴀ ᴛᴏᴅᴏs ʟᴏs ʙᴇɴᴇ</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ɪᴄɪᴀʀɪᴏs ʀᴇɢɪsᴛʀᴀᴅᴏs.-
Leé más acá: http://bit.ly/tabletcasaxcasa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0422289"/>
                  </a:ext>
                </a:extLst>
              </a:tr>
            </a:tbl>
          </a:graphicData>
        </a:graphic>
      </p:graphicFrame>
      <p:sp>
        <p:nvSpPr>
          <p:cNvPr id="4" name="Text Placeholder 3">
            <a:extLst>
              <a:ext uri="{FF2B5EF4-FFF2-40B4-BE49-F238E27FC236}">
                <a16:creationId xmlns:a16="http://schemas.microsoft.com/office/drawing/2014/main" id="{586892CE-9062-43BD-A569-B4DCFB97993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909847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AC8EF-F64F-4A99-8368-350F616F1A05}"/>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EC3B219C-9A29-492B-9DA1-DF5C9AAAD43B}"/>
              </a:ext>
            </a:extLst>
          </p:cNvPr>
          <p:cNvGraphicFramePr>
            <a:graphicFrameLocks noGrp="1"/>
          </p:cNvGraphicFramePr>
          <p:nvPr>
            <p:ph type="tbl" sz="quarter" idx="13"/>
            <p:extLst>
              <p:ext uri="{D42A27DB-BD31-4B8C-83A1-F6EECF244321}">
                <p14:modId xmlns:p14="http://schemas.microsoft.com/office/powerpoint/2010/main" val="2600381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4196460"/>
                    </a:ext>
                  </a:extLst>
                </a:gridCol>
                <a:gridCol w="658368">
                  <a:extLst>
                    <a:ext uri="{9D8B030D-6E8A-4147-A177-3AD203B41FA5}">
                      <a16:colId xmlns:a16="http://schemas.microsoft.com/office/drawing/2014/main" val="3160993014"/>
                    </a:ext>
                  </a:extLst>
                </a:gridCol>
                <a:gridCol w="658368">
                  <a:extLst>
                    <a:ext uri="{9D8B030D-6E8A-4147-A177-3AD203B41FA5}">
                      <a16:colId xmlns:a16="http://schemas.microsoft.com/office/drawing/2014/main" val="4197433439"/>
                    </a:ext>
                  </a:extLst>
                </a:gridCol>
                <a:gridCol w="658368">
                  <a:extLst>
                    <a:ext uri="{9D8B030D-6E8A-4147-A177-3AD203B41FA5}">
                      <a16:colId xmlns:a16="http://schemas.microsoft.com/office/drawing/2014/main" val="338924594"/>
                    </a:ext>
                  </a:extLst>
                </a:gridCol>
                <a:gridCol w="658368">
                  <a:extLst>
                    <a:ext uri="{9D8B030D-6E8A-4147-A177-3AD203B41FA5}">
                      <a16:colId xmlns:a16="http://schemas.microsoft.com/office/drawing/2014/main" val="999217138"/>
                    </a:ext>
                  </a:extLst>
                </a:gridCol>
                <a:gridCol w="658368">
                  <a:extLst>
                    <a:ext uri="{9D8B030D-6E8A-4147-A177-3AD203B41FA5}">
                      <a16:colId xmlns:a16="http://schemas.microsoft.com/office/drawing/2014/main" val="3363084835"/>
                    </a:ext>
                  </a:extLst>
                </a:gridCol>
                <a:gridCol w="658368">
                  <a:extLst>
                    <a:ext uri="{9D8B030D-6E8A-4147-A177-3AD203B41FA5}">
                      <a16:colId xmlns:a16="http://schemas.microsoft.com/office/drawing/2014/main" val="3334692173"/>
                    </a:ext>
                  </a:extLst>
                </a:gridCol>
                <a:gridCol w="658368">
                  <a:extLst>
                    <a:ext uri="{9D8B030D-6E8A-4147-A177-3AD203B41FA5}">
                      <a16:colId xmlns:a16="http://schemas.microsoft.com/office/drawing/2014/main" val="3940085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353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- 2017-09-12 08:00:00</a:t>
                      </a:r>
                      <a:r>
                        <a:rPr kumimoji="0" lang="es-ES" sz="1000" b="0" i="0" u="none" strike="noStrike" kern="1200" cap="none" spc="0" normalizeH="0" baseline="0" noProof="0">
                          <a:ln>
                            <a:noFill/>
                          </a:ln>
                          <a:solidFill>
                            <a:prstClr val="black"/>
                          </a:solidFill>
                          <a:effectLst/>
                          <a:uLnTx/>
                          <a:uFillTx/>
                          <a:latin typeface="+mn-lt"/>
                          <a:ea typeface="+mn-ea"/>
                          <a:cs typeface="+mn-cs"/>
                        </a:rPr>
                        <a:t>
#BuenDíaSanLuis
¡Esperamos que tengan un lindo #Martes!
Dejanos tu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644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- 2017-09-04 12:46:14</a:t>
                      </a:r>
                      <a:r>
                        <a:rPr kumimoji="0" lang="es-ES" sz="1000" b="0" i="0" u="none" strike="noStrike" kern="1200" cap="none" spc="0" normalizeH="0" baseline="0" noProof="0">
                          <a:ln>
                            <a:noFill/>
                          </a:ln>
                          <a:solidFill>
                            <a:prstClr val="black"/>
                          </a:solidFill>
                          <a:effectLst/>
                          <a:uLnTx/>
                          <a:uFillTx/>
                          <a:latin typeface="+mn-lt"/>
                          <a:ea typeface="+mn-ea"/>
                          <a:cs typeface="+mn-cs"/>
                        </a:rPr>
                        <a:t>
#Salud
El Gobierno de San Luis invertirá $5.400 millones en Salud.
Son $2.000 millones más que lo destinado para el año en curso. Contempla la construcción del nuevo Hospital Central por un monto superior a los $1.300 millones.
Más información: bit.ly/2eVyQZw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723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- 2017-09-21 09:27:55</a:t>
                      </a:r>
                      <a:r>
                        <a:rPr kumimoji="0" lang="es-ES" sz="1000" b="0" i="0" u="none" strike="noStrike" kern="1200" cap="none" spc="0" normalizeH="0" baseline="0" noProof="0">
                          <a:ln>
                            <a:noFill/>
                          </a:ln>
                          <a:solidFill>
                            <a:prstClr val="black"/>
                          </a:solidFill>
                          <a:effectLst/>
                          <a:uLnTx/>
                          <a:uFillTx/>
                          <a:latin typeface="+mn-lt"/>
                          <a:ea typeface="+mn-ea"/>
                          <a:cs typeface="+mn-cs"/>
                        </a:rPr>
                        <a:t>
¡EL GOBIERNO DE SAN LUIS LES DESEA UN MUY FELIZ DÍA DE LA PRIMAVERA!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487055"/>
                  </a:ext>
                </a:extLst>
              </a:tr>
            </a:tbl>
          </a:graphicData>
        </a:graphic>
      </p:graphicFrame>
      <p:sp>
        <p:nvSpPr>
          <p:cNvPr id="4" name="Text Placeholder 3">
            <a:extLst>
              <a:ext uri="{FF2B5EF4-FFF2-40B4-BE49-F238E27FC236}">
                <a16:creationId xmlns:a16="http://schemas.microsoft.com/office/drawing/2014/main" id="{0D630D3C-7A57-4598-8B63-1E638CF3CA9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526648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9509D-FD71-42AF-9103-8D09C806C8CA}"/>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5F074161-0E4C-47BA-B97C-C28914C83275}"/>
              </a:ext>
            </a:extLst>
          </p:cNvPr>
          <p:cNvGraphicFramePr>
            <a:graphicFrameLocks noGrp="1"/>
          </p:cNvGraphicFramePr>
          <p:nvPr>
            <p:ph type="tbl" sz="quarter" idx="13"/>
            <p:extLst>
              <p:ext uri="{D42A27DB-BD31-4B8C-83A1-F6EECF244321}">
                <p14:modId xmlns:p14="http://schemas.microsoft.com/office/powerpoint/2010/main" val="2776860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9215638"/>
                    </a:ext>
                  </a:extLst>
                </a:gridCol>
                <a:gridCol w="658368">
                  <a:extLst>
                    <a:ext uri="{9D8B030D-6E8A-4147-A177-3AD203B41FA5}">
                      <a16:colId xmlns:a16="http://schemas.microsoft.com/office/drawing/2014/main" val="4129784752"/>
                    </a:ext>
                  </a:extLst>
                </a:gridCol>
                <a:gridCol w="658368">
                  <a:extLst>
                    <a:ext uri="{9D8B030D-6E8A-4147-A177-3AD203B41FA5}">
                      <a16:colId xmlns:a16="http://schemas.microsoft.com/office/drawing/2014/main" val="2484093791"/>
                    </a:ext>
                  </a:extLst>
                </a:gridCol>
                <a:gridCol w="658368">
                  <a:extLst>
                    <a:ext uri="{9D8B030D-6E8A-4147-A177-3AD203B41FA5}">
                      <a16:colId xmlns:a16="http://schemas.microsoft.com/office/drawing/2014/main" val="3074390970"/>
                    </a:ext>
                  </a:extLst>
                </a:gridCol>
                <a:gridCol w="658368">
                  <a:extLst>
                    <a:ext uri="{9D8B030D-6E8A-4147-A177-3AD203B41FA5}">
                      <a16:colId xmlns:a16="http://schemas.microsoft.com/office/drawing/2014/main" val="2041764652"/>
                    </a:ext>
                  </a:extLst>
                </a:gridCol>
                <a:gridCol w="658368">
                  <a:extLst>
                    <a:ext uri="{9D8B030D-6E8A-4147-A177-3AD203B41FA5}">
                      <a16:colId xmlns:a16="http://schemas.microsoft.com/office/drawing/2014/main" val="2429571214"/>
                    </a:ext>
                  </a:extLst>
                </a:gridCol>
                <a:gridCol w="658368">
                  <a:extLst>
                    <a:ext uri="{9D8B030D-6E8A-4147-A177-3AD203B41FA5}">
                      <a16:colId xmlns:a16="http://schemas.microsoft.com/office/drawing/2014/main" val="3177373240"/>
                    </a:ext>
                  </a:extLst>
                </a:gridCol>
                <a:gridCol w="658368">
                  <a:extLst>
                    <a:ext uri="{9D8B030D-6E8A-4147-A177-3AD203B41FA5}">
                      <a16:colId xmlns:a16="http://schemas.microsoft.com/office/drawing/2014/main" val="1771173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879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- 2017-09-07 15:30:00</a:t>
                      </a:r>
                      <a:r>
                        <a:rPr kumimoji="0" lang="es-ES" sz="1000" b="0" i="0" u="none" strike="noStrike" kern="1200" cap="none" spc="0" normalizeH="0" baseline="0" noProof="0">
                          <a:ln>
                            <a:noFill/>
                          </a:ln>
                          <a:solidFill>
                            <a:prstClr val="black"/>
                          </a:solidFill>
                          <a:effectLst/>
                          <a:uLnTx/>
                          <a:uFillTx/>
                          <a:latin typeface="+mn-lt"/>
                          <a:ea typeface="+mn-ea"/>
                          <a:cs typeface="+mn-cs"/>
                        </a:rPr>
                        <a:t>
Chau sol, bienvenida lluvia y… ¿nieve?
A partir de la noche de jueves y hasta el domingo se esperan tormentas y una baja de la temperatura en la provincia. Algunos sitios especializados pronostican, incluso, nevadas en la zona serrana.
Más info: bit.ly/2wbSlCK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6630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- 2017-09-27 08:00:00</a:t>
                      </a:r>
                      <a:r>
                        <a:rPr kumimoji="0" lang="es-ES" sz="1000" b="0" i="0" u="none" strike="noStrike" kern="1200" cap="none" spc="0" normalizeH="0" baseline="0" noProof="0">
                          <a:ln>
                            <a:noFill/>
                          </a:ln>
                          <a:solidFill>
                            <a:prstClr val="black"/>
                          </a:solidFill>
                          <a:effectLst/>
                          <a:uLnTx/>
                          <a:uFillTx/>
                          <a:latin typeface="+mn-lt"/>
                          <a:ea typeface="+mn-ea"/>
                          <a:cs typeface="+mn-cs"/>
                        </a:rPr>
                        <a:t>
#BuenDíaSanLuis
¡Sonríe ya es #Miércoles!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7349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- 2017-09-23 08:00:00</a:t>
                      </a:r>
                      <a:r>
                        <a:rPr kumimoji="0" lang="es-ES" sz="1000" b="0" i="0" u="none" strike="noStrike" kern="1200" cap="none" spc="0" normalizeH="0" baseline="0" noProof="0">
                          <a:ln>
                            <a:noFill/>
                          </a:ln>
                          <a:solidFill>
                            <a:prstClr val="black"/>
                          </a:solidFill>
                          <a:effectLst/>
                          <a:uLnTx/>
                          <a:uFillTx/>
                          <a:latin typeface="+mn-lt"/>
                          <a:ea typeface="+mn-ea"/>
                          <a:cs typeface="+mn-cs"/>
                        </a:rPr>
                        <a:t>
#BuenDíaSanLuis
¡Les deseamos que tengan un hermoso #Sábado!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237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- 2017-09-19 08:00:00</a:t>
                      </a:r>
                      <a:r>
                        <a:rPr kumimoji="0" lang="es-ES" sz="1000" b="0" i="0" u="none" strike="noStrike" kern="1200" cap="none" spc="0" normalizeH="0" baseline="0" noProof="0">
                          <a:ln>
                            <a:noFill/>
                          </a:ln>
                          <a:solidFill>
                            <a:prstClr val="black"/>
                          </a:solidFill>
                          <a:effectLst/>
                          <a:uLnTx/>
                          <a:uFillTx/>
                          <a:latin typeface="+mn-lt"/>
                          <a:ea typeface="+mn-ea"/>
                          <a:cs typeface="+mn-cs"/>
                        </a:rPr>
                        <a:t>
#BuenDíaSanLuis
¡Les deseamos un gran #Martes para todos! 
Dejanos tu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3871822"/>
                  </a:ext>
                </a:extLst>
              </a:tr>
            </a:tbl>
          </a:graphicData>
        </a:graphic>
      </p:graphicFrame>
      <p:sp>
        <p:nvSpPr>
          <p:cNvPr id="4" name="Text Placeholder 3">
            <a:extLst>
              <a:ext uri="{FF2B5EF4-FFF2-40B4-BE49-F238E27FC236}">
                <a16:creationId xmlns:a16="http://schemas.microsoft.com/office/drawing/2014/main" id="{9A0E2041-E19F-4A95-8966-DFB76F13B53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058087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E368E-4057-4262-8053-355389784C16}"/>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3414C6B5-1C97-4CB4-9857-01F905E52EAE}"/>
              </a:ext>
            </a:extLst>
          </p:cNvPr>
          <p:cNvGraphicFramePr>
            <a:graphicFrameLocks noGrp="1"/>
          </p:cNvGraphicFramePr>
          <p:nvPr>
            <p:ph type="tbl" sz="quarter" idx="13"/>
            <p:extLst>
              <p:ext uri="{D42A27DB-BD31-4B8C-83A1-F6EECF244321}">
                <p14:modId xmlns:p14="http://schemas.microsoft.com/office/powerpoint/2010/main" val="4098183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4565269"/>
                    </a:ext>
                  </a:extLst>
                </a:gridCol>
                <a:gridCol w="658368">
                  <a:extLst>
                    <a:ext uri="{9D8B030D-6E8A-4147-A177-3AD203B41FA5}">
                      <a16:colId xmlns:a16="http://schemas.microsoft.com/office/drawing/2014/main" val="191318106"/>
                    </a:ext>
                  </a:extLst>
                </a:gridCol>
                <a:gridCol w="658368">
                  <a:extLst>
                    <a:ext uri="{9D8B030D-6E8A-4147-A177-3AD203B41FA5}">
                      <a16:colId xmlns:a16="http://schemas.microsoft.com/office/drawing/2014/main" val="2934508092"/>
                    </a:ext>
                  </a:extLst>
                </a:gridCol>
                <a:gridCol w="658368">
                  <a:extLst>
                    <a:ext uri="{9D8B030D-6E8A-4147-A177-3AD203B41FA5}">
                      <a16:colId xmlns:a16="http://schemas.microsoft.com/office/drawing/2014/main" val="754678277"/>
                    </a:ext>
                  </a:extLst>
                </a:gridCol>
                <a:gridCol w="658368">
                  <a:extLst>
                    <a:ext uri="{9D8B030D-6E8A-4147-A177-3AD203B41FA5}">
                      <a16:colId xmlns:a16="http://schemas.microsoft.com/office/drawing/2014/main" val="1771868704"/>
                    </a:ext>
                  </a:extLst>
                </a:gridCol>
                <a:gridCol w="658368">
                  <a:extLst>
                    <a:ext uri="{9D8B030D-6E8A-4147-A177-3AD203B41FA5}">
                      <a16:colId xmlns:a16="http://schemas.microsoft.com/office/drawing/2014/main" val="3211248866"/>
                    </a:ext>
                  </a:extLst>
                </a:gridCol>
                <a:gridCol w="658368">
                  <a:extLst>
                    <a:ext uri="{9D8B030D-6E8A-4147-A177-3AD203B41FA5}">
                      <a16:colId xmlns:a16="http://schemas.microsoft.com/office/drawing/2014/main" val="733014294"/>
                    </a:ext>
                  </a:extLst>
                </a:gridCol>
                <a:gridCol w="658368">
                  <a:extLst>
                    <a:ext uri="{9D8B030D-6E8A-4147-A177-3AD203B41FA5}">
                      <a16:colId xmlns:a16="http://schemas.microsoft.com/office/drawing/2014/main" val="1594444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658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- 2017-09-13 08:00:00</a:t>
                      </a:r>
                      <a:r>
                        <a:rPr kumimoji="0" lang="es-ES" sz="1000" b="0" i="0" u="none" strike="noStrike" kern="1200" cap="none" spc="0" normalizeH="0" baseline="0" noProof="0">
                          <a:ln>
                            <a:noFill/>
                          </a:ln>
                          <a:solidFill>
                            <a:prstClr val="black"/>
                          </a:solidFill>
                          <a:effectLst/>
                          <a:uLnTx/>
                          <a:uFillTx/>
                          <a:latin typeface="+mn-lt"/>
                          <a:ea typeface="+mn-ea"/>
                          <a:cs typeface="+mn-cs"/>
                        </a:rPr>
                        <a:t>
#BuenDíaSanLuis
¡Qué tengan un excelente #Miércoles! 
¿Desde dónde nos escribís? Dejanos tu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7572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- 2017-09-24 08:00:00</a:t>
                      </a:r>
                      <a:r>
                        <a:rPr kumimoji="0" lang="es-ES" sz="1000" b="0" i="0" u="none" strike="noStrike" kern="1200" cap="none" spc="0" normalizeH="0" baseline="0" noProof="0">
                          <a:ln>
                            <a:noFill/>
                          </a:ln>
                          <a:solidFill>
                            <a:prstClr val="black"/>
                          </a:solidFill>
                          <a:effectLst/>
                          <a:uLnTx/>
                          <a:uFillTx/>
                          <a:latin typeface="+mn-lt"/>
                          <a:ea typeface="+mn-ea"/>
                          <a:cs typeface="+mn-cs"/>
                        </a:rPr>
                        <a:t>
#BuenDíaSanLuis
¡Excelente #Domingo para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0794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- 2017-09-01 08:00:00</a:t>
                      </a:r>
                      <a:r>
                        <a:rPr kumimoji="0" lang="es-ES" sz="1000" b="0" i="0" u="none" strike="noStrike" kern="1200" cap="none" spc="0" normalizeH="0" baseline="0" noProof="0">
                          <a:ln>
                            <a:noFill/>
                          </a:ln>
                          <a:solidFill>
                            <a:prstClr val="black"/>
                          </a:solidFill>
                          <a:effectLst/>
                          <a:uLnTx/>
                          <a:uFillTx/>
                          <a:latin typeface="+mn-lt"/>
                          <a:ea typeface="+mn-ea"/>
                          <a:cs typeface="+mn-cs"/>
                        </a:rPr>
                        <a:t>
#BuenDíaSanLuis
¡Hoy comienza el mes de la #Primavera!
¡Feliz #Viernes para todos, deseamos que tengan un excelente Finde!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340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- 2017-09-30 08:00:00</a:t>
                      </a:r>
                      <a:r>
                        <a:rPr kumimoji="0" lang="es-ES" sz="1000" b="0" i="0" u="none" strike="noStrike" kern="1200" cap="none" spc="0" normalizeH="0" baseline="0" noProof="0">
                          <a:ln>
                            <a:noFill/>
                          </a:ln>
                          <a:solidFill>
                            <a:prstClr val="black"/>
                          </a:solidFill>
                          <a:effectLst/>
                          <a:uLnTx/>
                          <a:uFillTx/>
                          <a:latin typeface="+mn-lt"/>
                          <a:ea typeface="+mn-ea"/>
                          <a:cs typeface="+mn-cs"/>
                        </a:rPr>
                        <a:t>
#BuenDíaSanLuis
¡Les deseamos que disfruten este hermoso #Sábado en familia!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055584"/>
                  </a:ext>
                </a:extLst>
              </a:tr>
            </a:tbl>
          </a:graphicData>
        </a:graphic>
      </p:graphicFrame>
      <p:sp>
        <p:nvSpPr>
          <p:cNvPr id="4" name="Text Placeholder 3">
            <a:extLst>
              <a:ext uri="{FF2B5EF4-FFF2-40B4-BE49-F238E27FC236}">
                <a16:creationId xmlns:a16="http://schemas.microsoft.com/office/drawing/2014/main" id="{BDC718C1-5FEF-4BEC-893B-C36EEABB649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9030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B457B-1E10-411D-814B-6DB6EEAF38B7}"/>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A3D06711-464E-401A-8AEB-29816DD5B456}"/>
              </a:ext>
            </a:extLst>
          </p:cNvPr>
          <p:cNvGraphicFramePr>
            <a:graphicFrameLocks noGrp="1"/>
          </p:cNvGraphicFramePr>
          <p:nvPr>
            <p:ph type="tbl" sz="quarter" idx="13"/>
            <p:extLst>
              <p:ext uri="{D42A27DB-BD31-4B8C-83A1-F6EECF244321}">
                <p14:modId xmlns:p14="http://schemas.microsoft.com/office/powerpoint/2010/main" val="147017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38781878"/>
                    </a:ext>
                  </a:extLst>
                </a:gridCol>
                <a:gridCol w="658368">
                  <a:extLst>
                    <a:ext uri="{9D8B030D-6E8A-4147-A177-3AD203B41FA5}">
                      <a16:colId xmlns:a16="http://schemas.microsoft.com/office/drawing/2014/main" val="2917528870"/>
                    </a:ext>
                  </a:extLst>
                </a:gridCol>
                <a:gridCol w="658368">
                  <a:extLst>
                    <a:ext uri="{9D8B030D-6E8A-4147-A177-3AD203B41FA5}">
                      <a16:colId xmlns:a16="http://schemas.microsoft.com/office/drawing/2014/main" val="1302569937"/>
                    </a:ext>
                  </a:extLst>
                </a:gridCol>
                <a:gridCol w="658368">
                  <a:extLst>
                    <a:ext uri="{9D8B030D-6E8A-4147-A177-3AD203B41FA5}">
                      <a16:colId xmlns:a16="http://schemas.microsoft.com/office/drawing/2014/main" val="247268898"/>
                    </a:ext>
                  </a:extLst>
                </a:gridCol>
                <a:gridCol w="658368">
                  <a:extLst>
                    <a:ext uri="{9D8B030D-6E8A-4147-A177-3AD203B41FA5}">
                      <a16:colId xmlns:a16="http://schemas.microsoft.com/office/drawing/2014/main" val="3697165292"/>
                    </a:ext>
                  </a:extLst>
                </a:gridCol>
                <a:gridCol w="658368">
                  <a:extLst>
                    <a:ext uri="{9D8B030D-6E8A-4147-A177-3AD203B41FA5}">
                      <a16:colId xmlns:a16="http://schemas.microsoft.com/office/drawing/2014/main" val="2349544358"/>
                    </a:ext>
                  </a:extLst>
                </a:gridCol>
                <a:gridCol w="658368">
                  <a:extLst>
                    <a:ext uri="{9D8B030D-6E8A-4147-A177-3AD203B41FA5}">
                      <a16:colId xmlns:a16="http://schemas.microsoft.com/office/drawing/2014/main" val="4108132932"/>
                    </a:ext>
                  </a:extLst>
                </a:gridCol>
                <a:gridCol w="658368">
                  <a:extLst>
                    <a:ext uri="{9D8B030D-6E8A-4147-A177-3AD203B41FA5}">
                      <a16:colId xmlns:a16="http://schemas.microsoft.com/office/drawing/2014/main" val="3901735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1941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- 2017-09-14 12:00:00</a:t>
                      </a:r>
                      <a:r>
                        <a:rPr kumimoji="0" lang="es-ES" sz="1000" b="0" i="0" u="none" strike="noStrike" kern="1200" cap="none" spc="0" normalizeH="0" baseline="0" noProof="0">
                          <a:ln>
                            <a:noFill/>
                          </a:ln>
                          <a:solidFill>
                            <a:prstClr val="black"/>
                          </a:solidFill>
                          <a:effectLst/>
                          <a:uLnTx/>
                          <a:uFillTx/>
                          <a:latin typeface="+mn-lt"/>
                          <a:ea typeface="+mn-ea"/>
                          <a:cs typeface="+mn-cs"/>
                        </a:rPr>
                        <a:t>
#ViviendasSanLuis
En San Luis lo que se promete, se cumple.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7809434"/>
                  </a:ext>
                </a:extLst>
              </a:tr>
            </a:tbl>
          </a:graphicData>
        </a:graphic>
      </p:graphicFrame>
      <p:sp>
        <p:nvSpPr>
          <p:cNvPr id="4" name="Text Placeholder 3">
            <a:extLst>
              <a:ext uri="{FF2B5EF4-FFF2-40B4-BE49-F238E27FC236}">
                <a16:creationId xmlns:a16="http://schemas.microsoft.com/office/drawing/2014/main" id="{A27CED35-64A0-4B35-80D7-294252818B9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06164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5F4BD-69E3-4C52-8BF7-65DCC7B407E6}"/>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32535D8C-7613-494D-BFAA-03D833F0B89C}"/>
              </a:ext>
            </a:extLst>
          </p:cNvPr>
          <p:cNvGraphicFramePr>
            <a:graphicFrameLocks noGrp="1"/>
          </p:cNvGraphicFramePr>
          <p:nvPr>
            <p:ph type="chart" sz="quarter" idx="13"/>
            <p:extLst>
              <p:ext uri="{D42A27DB-BD31-4B8C-83A1-F6EECF244321}">
                <p14:modId xmlns:p14="http://schemas.microsoft.com/office/powerpoint/2010/main" val="3933714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F95BA0-CFC1-4772-959C-DA29F9F6CF2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91357A7-C122-4FB1-B03F-35BD5AAAA9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419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06D43-0DDE-4C69-B70B-D80AC4AA8F55}"/>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59F1CC55-2AA0-4515-B5B1-0CD40D8DBC99}"/>
              </a:ext>
            </a:extLst>
          </p:cNvPr>
          <p:cNvGraphicFramePr>
            <a:graphicFrameLocks noGrp="1"/>
          </p:cNvGraphicFramePr>
          <p:nvPr>
            <p:ph type="chart" sz="quarter" idx="13"/>
            <p:extLst>
              <p:ext uri="{D42A27DB-BD31-4B8C-83A1-F6EECF244321}">
                <p14:modId xmlns:p14="http://schemas.microsoft.com/office/powerpoint/2010/main" val="1139893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863C52-DB2C-43C7-A044-1EA20083A9ED}"/>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1D301D0-35D4-4B6C-842D-AFB949C20E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7919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C2250-D939-45DE-89BB-06D243C4E7A0}"/>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4335AF5C-31A9-4283-B592-52C17C0835BA}"/>
              </a:ext>
            </a:extLst>
          </p:cNvPr>
          <p:cNvGraphicFramePr>
            <a:graphicFrameLocks noGrp="1"/>
          </p:cNvGraphicFramePr>
          <p:nvPr>
            <p:ph type="chart" sz="quarter" idx="13"/>
            <p:extLst>
              <p:ext uri="{D42A27DB-BD31-4B8C-83A1-F6EECF244321}">
                <p14:modId xmlns:p14="http://schemas.microsoft.com/office/powerpoint/2010/main" val="182463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BEAD46-B709-41CF-BF8F-0370E2EC96A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5596D8E0-2233-4B59-B5DF-C1479F6A61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2297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F14C-C330-40E5-A357-05B472D372A5}"/>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C714E29E-D186-433B-8F62-E99BE0179545}"/>
              </a:ext>
            </a:extLst>
          </p:cNvPr>
          <p:cNvGraphicFramePr>
            <a:graphicFrameLocks noGrp="1"/>
          </p:cNvGraphicFramePr>
          <p:nvPr>
            <p:ph type="chart" sz="quarter" idx="13"/>
            <p:extLst>
              <p:ext uri="{D42A27DB-BD31-4B8C-83A1-F6EECF244321}">
                <p14:modId xmlns:p14="http://schemas.microsoft.com/office/powerpoint/2010/main" val="3323607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D50377-C266-45F2-98CA-679DD747908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8DFB4F9D-91D7-40F5-A5BE-44B547F52F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5430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58FA2-3B18-41D2-A7B7-0248935762D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DE6A5931-3F89-4BBA-B108-CCADF46E89CD}"/>
              </a:ext>
            </a:extLst>
          </p:cNvPr>
          <p:cNvGraphicFramePr>
            <a:graphicFrameLocks noGrp="1"/>
          </p:cNvGraphicFramePr>
          <p:nvPr>
            <p:ph type="chart" sz="quarter" idx="13"/>
            <p:extLst>
              <p:ext uri="{D42A27DB-BD31-4B8C-83A1-F6EECF244321}">
                <p14:modId xmlns:p14="http://schemas.microsoft.com/office/powerpoint/2010/main" val="3433036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D37488-9866-4A58-B885-A5EEBC80C43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8214AFB-3094-4173-B5F7-AEB894DA7E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945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8D523-B832-42C5-8008-8CE9E115A7B4}"/>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DD1BB289-4C33-461D-ADC1-01B69F614DCE}"/>
              </a:ext>
            </a:extLst>
          </p:cNvPr>
          <p:cNvGraphicFramePr>
            <a:graphicFrameLocks noGrp="1"/>
          </p:cNvGraphicFramePr>
          <p:nvPr>
            <p:ph type="chart" sz="quarter" idx="13"/>
            <p:extLst>
              <p:ext uri="{D42A27DB-BD31-4B8C-83A1-F6EECF244321}">
                <p14:modId xmlns:p14="http://schemas.microsoft.com/office/powerpoint/2010/main" val="1170489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289771-CD39-4EF6-B9BB-BE0E406ED69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690E593-7122-4CC8-A302-76E2DE1A7C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5517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D7F7A-D8E0-4BCF-A41E-D0568E5ABF7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982F9911-D23B-4599-AC82-C990EEC18BF5}"/>
              </a:ext>
            </a:extLst>
          </p:cNvPr>
          <p:cNvGraphicFramePr>
            <a:graphicFrameLocks noGrp="1"/>
          </p:cNvGraphicFramePr>
          <p:nvPr>
            <p:ph type="chart" sz="quarter" idx="13"/>
            <p:extLst>
              <p:ext uri="{D42A27DB-BD31-4B8C-83A1-F6EECF244321}">
                <p14:modId xmlns:p14="http://schemas.microsoft.com/office/powerpoint/2010/main" val="2057985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8D5E2A-54EC-425F-A4FD-89347337CF8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D504ED8-3D71-4EB4-BC73-B786E02D79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98349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92651-17A3-4E37-AC57-589D7171CCB2}"/>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DBAE75A-58E7-473A-A00D-B6E957C66CF1}"/>
              </a:ext>
            </a:extLst>
          </p:cNvPr>
          <p:cNvGraphicFramePr>
            <a:graphicFrameLocks noGrp="1"/>
          </p:cNvGraphicFramePr>
          <p:nvPr>
            <p:ph type="chart" sz="quarter" idx="13"/>
            <p:extLst>
              <p:ext uri="{D42A27DB-BD31-4B8C-83A1-F6EECF244321}">
                <p14:modId xmlns:p14="http://schemas.microsoft.com/office/powerpoint/2010/main" val="3252022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75ECBA-6579-4260-9509-824E604AC08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DCFF4CE-5C87-4953-825C-38E2BFBE5A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07632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EEFDC-3330-481F-89AE-1A86D61C3D68}"/>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776A637-078E-4AE9-8511-129FF61E129A}"/>
              </a:ext>
            </a:extLst>
          </p:cNvPr>
          <p:cNvGraphicFramePr>
            <a:graphicFrameLocks noGrp="1"/>
          </p:cNvGraphicFramePr>
          <p:nvPr>
            <p:ph type="tbl" sz="quarter" idx="13"/>
            <p:extLst>
              <p:ext uri="{D42A27DB-BD31-4B8C-83A1-F6EECF244321}">
                <p14:modId xmlns:p14="http://schemas.microsoft.com/office/powerpoint/2010/main" val="3425940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35347734"/>
                    </a:ext>
                  </a:extLst>
                </a:gridCol>
                <a:gridCol w="2468880">
                  <a:extLst>
                    <a:ext uri="{9D8B030D-6E8A-4147-A177-3AD203B41FA5}">
                      <a16:colId xmlns:a16="http://schemas.microsoft.com/office/drawing/2014/main" val="1586818035"/>
                    </a:ext>
                  </a:extLst>
                </a:gridCol>
                <a:gridCol w="822960">
                  <a:extLst>
                    <a:ext uri="{9D8B030D-6E8A-4147-A177-3AD203B41FA5}">
                      <a16:colId xmlns:a16="http://schemas.microsoft.com/office/drawing/2014/main" val="2684207915"/>
                    </a:ext>
                  </a:extLst>
                </a:gridCol>
                <a:gridCol w="822960">
                  <a:extLst>
                    <a:ext uri="{9D8B030D-6E8A-4147-A177-3AD203B41FA5}">
                      <a16:colId xmlns:a16="http://schemas.microsoft.com/office/drawing/2014/main" val="1100665842"/>
                    </a:ext>
                  </a:extLst>
                </a:gridCol>
                <a:gridCol w="822960">
                  <a:extLst>
                    <a:ext uri="{9D8B030D-6E8A-4147-A177-3AD203B41FA5}">
                      <a16:colId xmlns:a16="http://schemas.microsoft.com/office/drawing/2014/main" val="3516250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45429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Mirta Lucero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(67)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1994628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Gladys Neli Pallero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(38)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611042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Pocha Bogao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(32)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028911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Nora Zeballos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866522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Yolanda Canossa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340639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Graciela Cavali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984528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Rosa Nuñez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4028124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Matias Carabajal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580921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Gry Sell Juarez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4228979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Viviana Fernandez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848803236"/>
                  </a:ext>
                </a:extLst>
              </a:tr>
            </a:tbl>
          </a:graphicData>
        </a:graphic>
      </p:graphicFrame>
      <p:sp>
        <p:nvSpPr>
          <p:cNvPr id="4" name="Text Placeholder 3">
            <a:extLst>
              <a:ext uri="{FF2B5EF4-FFF2-40B4-BE49-F238E27FC236}">
                <a16:creationId xmlns:a16="http://schemas.microsoft.com/office/drawing/2014/main" id="{A68A6BBE-564E-42C7-8CE2-DFD368405C7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192424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302F5-954B-41BA-A002-DDB304CC063B}"/>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7FEB3E14-574C-47B8-8152-295757771291}"/>
              </a:ext>
            </a:extLst>
          </p:cNvPr>
          <p:cNvGraphicFramePr>
            <a:graphicFrameLocks noGrp="1"/>
          </p:cNvGraphicFramePr>
          <p:nvPr>
            <p:ph type="tbl" sz="quarter" idx="13"/>
            <p:extLst>
              <p:ext uri="{D42A27DB-BD31-4B8C-83A1-F6EECF244321}">
                <p14:modId xmlns:p14="http://schemas.microsoft.com/office/powerpoint/2010/main" val="137938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30890073"/>
                    </a:ext>
                  </a:extLst>
                </a:gridCol>
                <a:gridCol w="2468880">
                  <a:extLst>
                    <a:ext uri="{9D8B030D-6E8A-4147-A177-3AD203B41FA5}">
                      <a16:colId xmlns:a16="http://schemas.microsoft.com/office/drawing/2014/main" val="427348235"/>
                    </a:ext>
                  </a:extLst>
                </a:gridCol>
                <a:gridCol w="822960">
                  <a:extLst>
                    <a:ext uri="{9D8B030D-6E8A-4147-A177-3AD203B41FA5}">
                      <a16:colId xmlns:a16="http://schemas.microsoft.com/office/drawing/2014/main" val="2511002913"/>
                    </a:ext>
                  </a:extLst>
                </a:gridCol>
                <a:gridCol w="822960">
                  <a:extLst>
                    <a:ext uri="{9D8B030D-6E8A-4147-A177-3AD203B41FA5}">
                      <a16:colId xmlns:a16="http://schemas.microsoft.com/office/drawing/2014/main" val="3816010980"/>
                    </a:ext>
                  </a:extLst>
                </a:gridCol>
                <a:gridCol w="822960">
                  <a:extLst>
                    <a:ext uri="{9D8B030D-6E8A-4147-A177-3AD203B41FA5}">
                      <a16:colId xmlns:a16="http://schemas.microsoft.com/office/drawing/2014/main" val="1494424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61792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Mabel Martinez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880885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Ilda Sosa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630670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Cristina Frias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24521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Ines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48590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Giorgis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137827927"/>
                  </a:ext>
                </a:extLst>
              </a:tr>
            </a:tbl>
          </a:graphicData>
        </a:graphic>
      </p:graphicFrame>
      <p:sp>
        <p:nvSpPr>
          <p:cNvPr id="4" name="Text Placeholder 3">
            <a:extLst>
              <a:ext uri="{FF2B5EF4-FFF2-40B4-BE49-F238E27FC236}">
                <a16:creationId xmlns:a16="http://schemas.microsoft.com/office/drawing/2014/main" id="{130785CE-7EC1-4EC9-A1D8-4D739AD0FF6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776786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1A2C0-CD76-4FE9-86A9-32DB15C88A96}"/>
              </a:ext>
            </a:extLst>
          </p:cNvPr>
          <p:cNvSpPr>
            <a:spLocks noGrp="1"/>
          </p:cNvSpPr>
          <p:nvPr>
            <p:ph type="title"/>
          </p:nvPr>
        </p:nvSpPr>
        <p:spPr/>
        <p:txBody>
          <a:bodyPr/>
          <a:lstStyle/>
          <a:p>
            <a:r>
              <a:rPr lang="en-US"/>
              <a:t>Facebook User Posts Table - 1 of 7</a:t>
            </a:r>
          </a:p>
        </p:txBody>
      </p:sp>
      <p:graphicFrame>
        <p:nvGraphicFramePr>
          <p:cNvPr id="5" name="Table Placeholder 4">
            <a:extLst>
              <a:ext uri="{FF2B5EF4-FFF2-40B4-BE49-F238E27FC236}">
                <a16:creationId xmlns:a16="http://schemas.microsoft.com/office/drawing/2014/main" id="{C819EEAB-028B-4925-B2DC-6BA497090905}"/>
              </a:ext>
            </a:extLst>
          </p:cNvPr>
          <p:cNvGraphicFramePr>
            <a:graphicFrameLocks noGrp="1"/>
          </p:cNvGraphicFramePr>
          <p:nvPr>
            <p:ph type="tbl" sz="quarter" idx="13"/>
            <p:extLst>
              <p:ext uri="{D42A27DB-BD31-4B8C-83A1-F6EECF244321}">
                <p14:modId xmlns:p14="http://schemas.microsoft.com/office/powerpoint/2010/main" val="82625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96381535"/>
                    </a:ext>
                  </a:extLst>
                </a:gridCol>
                <a:gridCol w="822960">
                  <a:extLst>
                    <a:ext uri="{9D8B030D-6E8A-4147-A177-3AD203B41FA5}">
                      <a16:colId xmlns:a16="http://schemas.microsoft.com/office/drawing/2014/main" val="3099284367"/>
                    </a:ext>
                  </a:extLst>
                </a:gridCol>
                <a:gridCol w="822960">
                  <a:extLst>
                    <a:ext uri="{9D8B030D-6E8A-4147-A177-3AD203B41FA5}">
                      <a16:colId xmlns:a16="http://schemas.microsoft.com/office/drawing/2014/main" val="49128736"/>
                    </a:ext>
                  </a:extLst>
                </a:gridCol>
                <a:gridCol w="822960">
                  <a:extLst>
                    <a:ext uri="{9D8B030D-6E8A-4147-A177-3AD203B41FA5}">
                      <a16:colId xmlns:a16="http://schemas.microsoft.com/office/drawing/2014/main" val="3809500009"/>
                    </a:ext>
                  </a:extLst>
                </a:gridCol>
                <a:gridCol w="822960">
                  <a:extLst>
                    <a:ext uri="{9D8B030D-6E8A-4147-A177-3AD203B41FA5}">
                      <a16:colId xmlns:a16="http://schemas.microsoft.com/office/drawing/2014/main" val="2722895651"/>
                    </a:ext>
                  </a:extLst>
                </a:gridCol>
                <a:gridCol w="822960">
                  <a:extLst>
                    <a:ext uri="{9D8B030D-6E8A-4147-A177-3AD203B41FA5}">
                      <a16:colId xmlns:a16="http://schemas.microsoft.com/office/drawing/2014/main" val="570711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59576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Lidia Navarro - 2017-09-30 10:18:38</a:t>
                      </a:r>
                      <a:r>
                        <a:rPr kumimoji="0" lang="es-ES" sz="1000" b="0" i="0" u="none" strike="noStrike" kern="1200" cap="none" spc="0" normalizeH="0" baseline="0" noProof="0">
                          <a:ln>
                            <a:noFill/>
                          </a:ln>
                          <a:solidFill>
                            <a:prstClr val="black"/>
                          </a:solidFill>
                          <a:effectLst/>
                          <a:uLnTx/>
                          <a:uFillTx/>
                          <a:latin typeface="+mn-lt"/>
                          <a:ea typeface="+mn-ea"/>
                          <a:cs typeface="+mn-cs"/>
                        </a:rPr>
                        <a:t>
Hola buenos días quisiera saber cuándo empiezan a pagar las becas de 2500 ??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2832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Hugo Pedro Lozano - 2017-09-29 12:10:18</a:t>
                      </a:r>
                      <a:r>
                        <a:rPr kumimoji="0" lang="es-ES" sz="1000" b="0" i="0" u="none" strike="noStrike" kern="1200" cap="none" spc="0" normalizeH="0" baseline="0" noProof="0">
                          <a:ln>
                            <a:noFill/>
                          </a:ln>
                          <a:solidFill>
                            <a:prstClr val="black"/>
                          </a:solidFill>
                          <a:effectLst/>
                          <a:uLnTx/>
                          <a:uFillTx/>
                          <a:latin typeface="+mn-lt"/>
                          <a:ea typeface="+mn-ea"/>
                          <a:cs typeface="+mn-cs"/>
                        </a:rPr>
                        <a:t>
Quiero dar a conocer pero sobre todo es UNA ADVERTENCIA, UNA SERIA ADVERTENCIA: Con Respeto quiero comentar que la visita de Macri a la Provincia de San Luis NO es un acto para el pueblo, mas bien es UNA PARADA MILITAR. Entiendase BIEN, UNA PARADA MILITAR
Por la experiencia ya vivida en 1955 , los 60 y los 70.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0414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Sebastian Perez - 2017-09-29 11:31:36</a:t>
                      </a:r>
                      <a:r>
                        <a:rPr kumimoji="0" lang="es-ES" sz="1000" b="0" i="0" u="none" strike="noStrike" kern="1200" cap="none" spc="0" normalizeH="0" baseline="0" noProof="0">
                          <a:ln>
                            <a:noFill/>
                          </a:ln>
                          <a:solidFill>
                            <a:prstClr val="black"/>
                          </a:solidFill>
                          <a:effectLst/>
                          <a:uLnTx/>
                          <a:uFillTx/>
                          <a:latin typeface="+mn-lt"/>
                          <a:ea typeface="+mn-ea"/>
                          <a:cs typeface="+mn-cs"/>
                        </a:rPr>
                        <a:t>
Buenas.......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09/29/2017 12:52:08</a:t>
                      </a:r>
                    </a:p>
                  </a:txBody>
                  <a:tcPr/>
                </a:tc>
                <a:extLst>
                  <a:ext uri="{0D108BD9-81ED-4DB2-BD59-A6C34878D82A}">
                    <a16:rowId xmlns:a16="http://schemas.microsoft.com/office/drawing/2014/main" val="92986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Monica Guillo Carpinello - 2017-09-28 11:27:59</a:t>
                      </a:r>
                      <a:r>
                        <a:rPr kumimoji="0" lang="es-ES" sz="1000" b="0" i="0" u="none" strike="noStrike" kern="1200" cap="none" spc="0" normalizeH="0" baseline="0" noProof="0">
                          <a:ln>
                            <a:noFill/>
                          </a:ln>
                          <a:solidFill>
                            <a:prstClr val="black"/>
                          </a:solidFill>
                          <a:effectLst/>
                          <a:uLnTx/>
                          <a:uFillTx/>
                          <a:latin typeface="+mn-lt"/>
                          <a:ea typeface="+mn-ea"/>
                          <a:cs typeface="+mn-cs"/>
                        </a:rPr>
                        <a:t>
Para que la trata sea delito de lesa humanidad
Mié 27 de septiembre de 2017
Se presentó en el Congreso un proyecto de ley para declarar como delito de lesa humanidad la trata de personas. La iniciativa ya ingresó al Congreso a través del Senado y será analizada por las comisiones de Trabajo y Justicia.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3447101"/>
                  </a:ext>
                </a:extLst>
              </a:tr>
            </a:tbl>
          </a:graphicData>
        </a:graphic>
      </p:graphicFrame>
      <p:sp>
        <p:nvSpPr>
          <p:cNvPr id="4" name="Text Placeholder 3">
            <a:extLst>
              <a:ext uri="{FF2B5EF4-FFF2-40B4-BE49-F238E27FC236}">
                <a16:creationId xmlns:a16="http://schemas.microsoft.com/office/drawing/2014/main" id="{6DE50BCB-58CA-4C57-A97A-6F535388D81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681063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CC83A-C50A-4DE1-934A-833B3775128E}"/>
              </a:ext>
            </a:extLst>
          </p:cNvPr>
          <p:cNvSpPr>
            <a:spLocks noGrp="1"/>
          </p:cNvSpPr>
          <p:nvPr>
            <p:ph type="title"/>
          </p:nvPr>
        </p:nvSpPr>
        <p:spPr/>
        <p:txBody>
          <a:bodyPr/>
          <a:lstStyle/>
          <a:p>
            <a:r>
              <a:rPr lang="en-US"/>
              <a:t>Facebook User Posts Table - 2 of 7</a:t>
            </a:r>
          </a:p>
        </p:txBody>
      </p:sp>
      <p:graphicFrame>
        <p:nvGraphicFramePr>
          <p:cNvPr id="5" name="Table Placeholder 4">
            <a:extLst>
              <a:ext uri="{FF2B5EF4-FFF2-40B4-BE49-F238E27FC236}">
                <a16:creationId xmlns:a16="http://schemas.microsoft.com/office/drawing/2014/main" id="{2FB4F321-CF58-4BBE-AC24-4A88482D5E20}"/>
              </a:ext>
            </a:extLst>
          </p:cNvPr>
          <p:cNvGraphicFramePr>
            <a:graphicFrameLocks noGrp="1"/>
          </p:cNvGraphicFramePr>
          <p:nvPr>
            <p:ph type="tbl" sz="quarter" idx="13"/>
            <p:extLst>
              <p:ext uri="{D42A27DB-BD31-4B8C-83A1-F6EECF244321}">
                <p14:modId xmlns:p14="http://schemas.microsoft.com/office/powerpoint/2010/main" val="36996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10245612"/>
                    </a:ext>
                  </a:extLst>
                </a:gridCol>
                <a:gridCol w="822960">
                  <a:extLst>
                    <a:ext uri="{9D8B030D-6E8A-4147-A177-3AD203B41FA5}">
                      <a16:colId xmlns:a16="http://schemas.microsoft.com/office/drawing/2014/main" val="4233754212"/>
                    </a:ext>
                  </a:extLst>
                </a:gridCol>
                <a:gridCol w="822960">
                  <a:extLst>
                    <a:ext uri="{9D8B030D-6E8A-4147-A177-3AD203B41FA5}">
                      <a16:colId xmlns:a16="http://schemas.microsoft.com/office/drawing/2014/main" val="1875098304"/>
                    </a:ext>
                  </a:extLst>
                </a:gridCol>
                <a:gridCol w="822960">
                  <a:extLst>
                    <a:ext uri="{9D8B030D-6E8A-4147-A177-3AD203B41FA5}">
                      <a16:colId xmlns:a16="http://schemas.microsoft.com/office/drawing/2014/main" val="2364020564"/>
                    </a:ext>
                  </a:extLst>
                </a:gridCol>
                <a:gridCol w="822960">
                  <a:extLst>
                    <a:ext uri="{9D8B030D-6E8A-4147-A177-3AD203B41FA5}">
                      <a16:colId xmlns:a16="http://schemas.microsoft.com/office/drawing/2014/main" val="2791319989"/>
                    </a:ext>
                  </a:extLst>
                </a:gridCol>
                <a:gridCol w="822960">
                  <a:extLst>
                    <a:ext uri="{9D8B030D-6E8A-4147-A177-3AD203B41FA5}">
                      <a16:colId xmlns:a16="http://schemas.microsoft.com/office/drawing/2014/main" val="1929028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89964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Monica Guillo Carpinello - 2017-09-28 09:52:58</a:t>
                      </a:r>
                      <a:r>
                        <a:rPr kumimoji="0" lang="es-ES" sz="1000" b="0" i="0" u="none" strike="noStrike" kern="1200" cap="none" spc="0" normalizeH="0" baseline="0" noProof="0">
                          <a:ln>
                            <a:noFill/>
                          </a:ln>
                          <a:solidFill>
                            <a:prstClr val="black"/>
                          </a:solidFill>
                          <a:effectLst/>
                          <a:uLnTx/>
                          <a:uFillTx/>
                          <a:latin typeface="+mn-lt"/>
                          <a:ea typeface="+mn-ea"/>
                          <a:cs typeface="+mn-cs"/>
                        </a:rPr>
                        <a:t>
Por si suma, hablemos claro: VIOLENCIA DE GENERO:
Siempre te tienen que recibir una denuncia por violencia de género. Sea el juez que sea, de la jurisdicción que sea, sea la Policía, tengas o no pruebas, provenga del ámbito que sea, si no te la toman en el momento se habilita para iniciar acciones legales por revictimización contemplado en la ley 26485.
BASTA DE INOPERANCIA E IGNORANCIA LEGAL por parte de aquellos que nos tienen que proteger
"Vaya mañana a la Fiscalía, no se la puedo tomar"
"Esa amenaza por mensaje no sirve de prueba, no se la puedo tomar"
"Como el que la agredió es un compañero de trabajo tiene que resolverlo en el ámbito de la empresa, no se la puedo tomar"
"Ah pero usted que hacía a la una de la mañana en esa calle solitaria.."
"Siempre sale usted así vestida?"
"Ah pero eso pasó en ....., tiene que ir a hacer la denuncia allá"
¿Les suena? Se llama REVICTIMIZACION y la ley nos ampara. Denunciemos todo esto.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7358771"/>
                  </a:ext>
                </a:extLst>
              </a:tr>
            </a:tbl>
          </a:graphicData>
        </a:graphic>
      </p:graphicFrame>
      <p:sp>
        <p:nvSpPr>
          <p:cNvPr id="4" name="Text Placeholder 3">
            <a:extLst>
              <a:ext uri="{FF2B5EF4-FFF2-40B4-BE49-F238E27FC236}">
                <a16:creationId xmlns:a16="http://schemas.microsoft.com/office/drawing/2014/main" id="{1BB3B633-B256-4BB9-94A5-41C6CF75D65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817748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1AE2C-B279-4943-A366-BDFBD7B4DD46}"/>
              </a:ext>
            </a:extLst>
          </p:cNvPr>
          <p:cNvSpPr>
            <a:spLocks noGrp="1"/>
          </p:cNvSpPr>
          <p:nvPr>
            <p:ph type="title"/>
          </p:nvPr>
        </p:nvSpPr>
        <p:spPr/>
        <p:txBody>
          <a:bodyPr/>
          <a:lstStyle/>
          <a:p>
            <a:r>
              <a:rPr lang="en-US"/>
              <a:t>Facebook User Posts Table - 3 of 7</a:t>
            </a:r>
          </a:p>
        </p:txBody>
      </p:sp>
      <p:graphicFrame>
        <p:nvGraphicFramePr>
          <p:cNvPr id="5" name="Table Placeholder 4">
            <a:extLst>
              <a:ext uri="{FF2B5EF4-FFF2-40B4-BE49-F238E27FC236}">
                <a16:creationId xmlns:a16="http://schemas.microsoft.com/office/drawing/2014/main" id="{3782955B-F8AF-4982-B54B-34521E3627C1}"/>
              </a:ext>
            </a:extLst>
          </p:cNvPr>
          <p:cNvGraphicFramePr>
            <a:graphicFrameLocks noGrp="1"/>
          </p:cNvGraphicFramePr>
          <p:nvPr>
            <p:ph type="tbl" sz="quarter" idx="13"/>
            <p:extLst>
              <p:ext uri="{D42A27DB-BD31-4B8C-83A1-F6EECF244321}">
                <p14:modId xmlns:p14="http://schemas.microsoft.com/office/powerpoint/2010/main" val="677434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35349125"/>
                    </a:ext>
                  </a:extLst>
                </a:gridCol>
                <a:gridCol w="822960">
                  <a:extLst>
                    <a:ext uri="{9D8B030D-6E8A-4147-A177-3AD203B41FA5}">
                      <a16:colId xmlns:a16="http://schemas.microsoft.com/office/drawing/2014/main" val="992519915"/>
                    </a:ext>
                  </a:extLst>
                </a:gridCol>
                <a:gridCol w="822960">
                  <a:extLst>
                    <a:ext uri="{9D8B030D-6E8A-4147-A177-3AD203B41FA5}">
                      <a16:colId xmlns:a16="http://schemas.microsoft.com/office/drawing/2014/main" val="3487543271"/>
                    </a:ext>
                  </a:extLst>
                </a:gridCol>
                <a:gridCol w="822960">
                  <a:extLst>
                    <a:ext uri="{9D8B030D-6E8A-4147-A177-3AD203B41FA5}">
                      <a16:colId xmlns:a16="http://schemas.microsoft.com/office/drawing/2014/main" val="2277123544"/>
                    </a:ext>
                  </a:extLst>
                </a:gridCol>
                <a:gridCol w="822960">
                  <a:extLst>
                    <a:ext uri="{9D8B030D-6E8A-4147-A177-3AD203B41FA5}">
                      <a16:colId xmlns:a16="http://schemas.microsoft.com/office/drawing/2014/main" val="1736337284"/>
                    </a:ext>
                  </a:extLst>
                </a:gridCol>
                <a:gridCol w="822960">
                  <a:extLst>
                    <a:ext uri="{9D8B030D-6E8A-4147-A177-3AD203B41FA5}">
                      <a16:colId xmlns:a16="http://schemas.microsoft.com/office/drawing/2014/main" val="1308600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09969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 Marcelo Benedetti - 2017-09-27 20:34:57</a:t>
                      </a:r>
                      <a:r>
                        <a:rPr kumimoji="0" lang="es-ES" sz="1000" b="0" i="0" u="none" strike="noStrike" kern="1200" cap="none" spc="0" normalizeH="0" baseline="0" noProof="0">
                          <a:ln>
                            <a:noFill/>
                          </a:ln>
                          <a:solidFill>
                            <a:prstClr val="black"/>
                          </a:solidFill>
                          <a:effectLst/>
                          <a:uLnTx/>
                          <a:uFillTx/>
                          <a:latin typeface="+mn-lt"/>
                          <a:ea typeface="+mn-ea"/>
                          <a:cs typeface="+mn-cs"/>
                        </a:rPr>
                        <a:t>
Hola.buenas noche.soy Marcelo claudio benedetti.dni 22134821.soy una persona d 46 años con discapacidad intelectual mental.tengo el certificado.yo cobro una pension de 4920 pesos y pago 2300 por una pieza con la luz.aparte de   tener la discapacidad,tengo sida hace  6 años y mi salud no es buena dado que no vivo bien en donde vivo,una,la dueña me maltrata,y otra que no tengo un baño decente para bañarme,el baño es compartido y esta afuera y tiene la puerta toda rota y con calefon de 20 lt plastico.mi pieza es muy humeda,tiene todo el piso roto y la dueña no arregla nada.les juro que vivo emfermo,me agarran principios de neumonia cada 2 x3.y no me alcanza la plata para comer,hago una comida y con eso como al mediodia y dejo lo que queda para el dia siguiente al mediodia.de noche no ceno porque no me alcanza la plata.me gustaria vivir en otro lado mejor para mejorar mi calidad de vida pero no me alcanza y no tengo ayuda de nadie.necesito ayuda por el amor de dios se los pido! ya no se qu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9399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Laura Rosell - 2017-09-26 22:00:44</a:t>
                      </a:r>
                      <a:r>
                        <a:rPr kumimoji="0" lang="es-ES" sz="1000" b="0" i="0" u="none" strike="noStrike" kern="1200" cap="none" spc="0" normalizeH="0" baseline="0" noProof="0">
                          <a:ln>
                            <a:noFill/>
                          </a:ln>
                          <a:solidFill>
                            <a:prstClr val="black"/>
                          </a:solidFill>
                          <a:effectLst/>
                          <a:uLnTx/>
                          <a:uFillTx/>
                          <a:latin typeface="+mn-lt"/>
                          <a:ea typeface="+mn-ea"/>
                          <a:cs typeface="+mn-cs"/>
                        </a:rPr>
                        <a:t>
Buenas noches! Saben cuando hacen la entrega de tablets x el barrio pueblo nuevo? 🤔🤔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812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Javier Avila - 2017-09-26 21:22:33</a:t>
                      </a:r>
                      <a:r>
                        <a:rPr kumimoji="0" lang="es-ES" sz="1000" b="0" i="0" u="none" strike="noStrike" kern="1200" cap="none" spc="0" normalizeH="0" baseline="0" noProof="0">
                          <a:ln>
                            <a:noFill/>
                          </a:ln>
                          <a:solidFill>
                            <a:prstClr val="black"/>
                          </a:solidFill>
                          <a:effectLst/>
                          <a:uLnTx/>
                          <a:uFillTx/>
                          <a:latin typeface="+mn-lt"/>
                          <a:ea typeface="+mn-ea"/>
                          <a:cs typeface="+mn-cs"/>
                        </a:rPr>
                        <a:t>
https://m.facebook.com/story.php?story_fbid=1381663498613640&amp;id=967087196737941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8038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Roxana Veliz - 2017-09-26 15:00:47</a:t>
                      </a:r>
                      <a:r>
                        <a:rPr kumimoji="0" lang="es-ES" sz="1000" b="0" i="0" u="none" strike="noStrike" kern="1200" cap="none" spc="0" normalizeH="0" baseline="0" noProof="0">
                          <a:ln>
                            <a:noFill/>
                          </a:ln>
                          <a:solidFill>
                            <a:prstClr val="black"/>
                          </a:solidFill>
                          <a:effectLst/>
                          <a:uLnTx/>
                          <a:uFillTx/>
                          <a:latin typeface="+mn-lt"/>
                          <a:ea typeface="+mn-ea"/>
                          <a:cs typeface="+mn-cs"/>
                        </a:rPr>
                        <a:t>
cuando se empieza con el proyecto d las mujeres emprendedoras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09/27/2017 08:03:14</a:t>
                      </a:r>
                    </a:p>
                  </a:txBody>
                  <a:tcPr/>
                </a:tc>
                <a:extLst>
                  <a:ext uri="{0D108BD9-81ED-4DB2-BD59-A6C34878D82A}">
                    <a16:rowId xmlns:a16="http://schemas.microsoft.com/office/drawing/2014/main" val="54898787"/>
                  </a:ext>
                </a:extLst>
              </a:tr>
            </a:tbl>
          </a:graphicData>
        </a:graphic>
      </p:graphicFrame>
      <p:sp>
        <p:nvSpPr>
          <p:cNvPr id="4" name="Text Placeholder 3">
            <a:extLst>
              <a:ext uri="{FF2B5EF4-FFF2-40B4-BE49-F238E27FC236}">
                <a16:creationId xmlns:a16="http://schemas.microsoft.com/office/drawing/2014/main" id="{72EA8A12-9247-47A9-9AE5-9EBC4EC07A8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37831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82361-8B5D-4D57-9AF9-649FB4B8AC7C}"/>
              </a:ext>
            </a:extLst>
          </p:cNvPr>
          <p:cNvSpPr>
            <a:spLocks noGrp="1"/>
          </p:cNvSpPr>
          <p:nvPr>
            <p:ph type="title"/>
          </p:nvPr>
        </p:nvSpPr>
        <p:spPr/>
        <p:txBody>
          <a:bodyPr/>
          <a:lstStyle/>
          <a:p>
            <a:r>
              <a:rPr lang="en-US"/>
              <a:t>Facebook User Posts Table - 4 of 7</a:t>
            </a:r>
          </a:p>
        </p:txBody>
      </p:sp>
      <p:graphicFrame>
        <p:nvGraphicFramePr>
          <p:cNvPr id="5" name="Table Placeholder 4">
            <a:extLst>
              <a:ext uri="{FF2B5EF4-FFF2-40B4-BE49-F238E27FC236}">
                <a16:creationId xmlns:a16="http://schemas.microsoft.com/office/drawing/2014/main" id="{C65C003D-CC8F-4173-BFF4-CF7C52A49382}"/>
              </a:ext>
            </a:extLst>
          </p:cNvPr>
          <p:cNvGraphicFramePr>
            <a:graphicFrameLocks noGrp="1"/>
          </p:cNvGraphicFramePr>
          <p:nvPr>
            <p:ph type="tbl" sz="quarter" idx="13"/>
            <p:extLst>
              <p:ext uri="{D42A27DB-BD31-4B8C-83A1-F6EECF244321}">
                <p14:modId xmlns:p14="http://schemas.microsoft.com/office/powerpoint/2010/main" val="2036451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65323928"/>
                    </a:ext>
                  </a:extLst>
                </a:gridCol>
                <a:gridCol w="822960">
                  <a:extLst>
                    <a:ext uri="{9D8B030D-6E8A-4147-A177-3AD203B41FA5}">
                      <a16:colId xmlns:a16="http://schemas.microsoft.com/office/drawing/2014/main" val="1598489467"/>
                    </a:ext>
                  </a:extLst>
                </a:gridCol>
                <a:gridCol w="822960">
                  <a:extLst>
                    <a:ext uri="{9D8B030D-6E8A-4147-A177-3AD203B41FA5}">
                      <a16:colId xmlns:a16="http://schemas.microsoft.com/office/drawing/2014/main" val="364067281"/>
                    </a:ext>
                  </a:extLst>
                </a:gridCol>
                <a:gridCol w="822960">
                  <a:extLst>
                    <a:ext uri="{9D8B030D-6E8A-4147-A177-3AD203B41FA5}">
                      <a16:colId xmlns:a16="http://schemas.microsoft.com/office/drawing/2014/main" val="3525068954"/>
                    </a:ext>
                  </a:extLst>
                </a:gridCol>
                <a:gridCol w="822960">
                  <a:extLst>
                    <a:ext uri="{9D8B030D-6E8A-4147-A177-3AD203B41FA5}">
                      <a16:colId xmlns:a16="http://schemas.microsoft.com/office/drawing/2014/main" val="3651267262"/>
                    </a:ext>
                  </a:extLst>
                </a:gridCol>
                <a:gridCol w="822960">
                  <a:extLst>
                    <a:ext uri="{9D8B030D-6E8A-4147-A177-3AD203B41FA5}">
                      <a16:colId xmlns:a16="http://schemas.microsoft.com/office/drawing/2014/main" val="4027805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9796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Oscar Las Tapias - 2017-09-26 11:21:05</a:t>
                      </a:r>
                      <a:r>
                        <a:rPr kumimoji="0" lang="es-ES" sz="1000" b="0" i="0" u="none" strike="noStrike" kern="1200" cap="none" spc="0" normalizeH="0" baseline="0" noProof="0">
                          <a:ln>
                            <a:noFill/>
                          </a:ln>
                          <a:solidFill>
                            <a:prstClr val="black"/>
                          </a:solidFill>
                          <a:effectLst/>
                          <a:uLnTx/>
                          <a:uFillTx/>
                          <a:latin typeface="+mn-lt"/>
                          <a:ea typeface="+mn-ea"/>
                          <a:cs typeface="+mn-cs"/>
                        </a:rPr>
                        <a:t>
Que emprendimiento de puede hacer con una heladera. CUBITOS? HELADOS? O es para quedar bien . NO LO ENTIENDO.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757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Macarena Villegas - 2017-09-25 23:08:38</a:t>
                      </a:r>
                      <a:r>
                        <a:rPr kumimoji="0" lang="es-ES" sz="1000" b="0" i="0" u="none" strike="noStrike" kern="1200" cap="none" spc="0" normalizeH="0" baseline="0" noProof="0">
                          <a:ln>
                            <a:noFill/>
                          </a:ln>
                          <a:solidFill>
                            <a:prstClr val="black"/>
                          </a:solidFill>
                          <a:effectLst/>
                          <a:uLnTx/>
                          <a:uFillTx/>
                          <a:latin typeface="+mn-lt"/>
                          <a:ea typeface="+mn-ea"/>
                          <a:cs typeface="+mn-cs"/>
                        </a:rPr>
                        <a:t>
Buenas noches , me podrían informar algo sobre las becas ? , Porque no sé si estoy aprobada o no...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089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Ingrid Castro - 2017-09-25 08:53:33</a:t>
                      </a:r>
                      <a:r>
                        <a:rPr kumimoji="0" lang="es-ES" sz="1000" b="0" i="0" u="none" strike="noStrike" kern="1200" cap="none" spc="0" normalizeH="0" baseline="0" noProof="0">
                          <a:ln>
                            <a:noFill/>
                          </a:ln>
                          <a:solidFill>
                            <a:prstClr val="black"/>
                          </a:solidFill>
                          <a:effectLst/>
                          <a:uLnTx/>
                          <a:uFillTx/>
                          <a:latin typeface="+mn-lt"/>
                          <a:ea typeface="+mn-ea"/>
                          <a:cs typeface="+mn-cs"/>
                        </a:rPr>
                        <a:t>
Buen día, por que aun Personas de la punta no tenemos las tablets?
Por que??
De seguridad comunitaria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09/25/2017 09:43:21</a:t>
                      </a:r>
                    </a:p>
                  </a:txBody>
                  <a:tcPr/>
                </a:tc>
                <a:extLst>
                  <a:ext uri="{0D108BD9-81ED-4DB2-BD59-A6C34878D82A}">
                    <a16:rowId xmlns:a16="http://schemas.microsoft.com/office/drawing/2014/main" val="1660051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Zuly Rodriguez - 2017-09-23 08:24:55</a:t>
                      </a:r>
                      <a:r>
                        <a:rPr kumimoji="0" lang="es-ES" sz="1000" b="0" i="0" u="none" strike="noStrike" kern="1200" cap="none" spc="0" normalizeH="0" baseline="0" noProof="0">
                          <a:ln>
                            <a:noFill/>
                          </a:ln>
                          <a:solidFill>
                            <a:prstClr val="black"/>
                          </a:solidFill>
                          <a:effectLst/>
                          <a:uLnTx/>
                          <a:uFillTx/>
                          <a:latin typeface="+mn-lt"/>
                          <a:ea typeface="+mn-ea"/>
                          <a:cs typeface="+mn-cs"/>
                        </a:rPr>
                        <a:t>
HOLAAA.BUEN DIA SAN LUICEÑOS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296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Monica Guillo Carpinello - 2017-09-22 13:11:50</a:t>
                      </a:r>
                      <a:r>
                        <a:rPr kumimoji="0" lang="es-ES" sz="1000" b="0" i="0" u="none" strike="noStrike" kern="1200" cap="none" spc="0" normalizeH="0" baseline="0" noProof="0">
                          <a:ln>
                            <a:noFill/>
                          </a:ln>
                          <a:solidFill>
                            <a:prstClr val="black"/>
                          </a:solidFill>
                          <a:effectLst/>
                          <a:uLnTx/>
                          <a:uFillTx/>
                          <a:latin typeface="+mn-lt"/>
                          <a:ea typeface="+mn-ea"/>
                          <a:cs typeface="+mn-cs"/>
                        </a:rPr>
                        <a:t>
CREACIÓN POLICÍA PROTECCIÓN ANIMAL EN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788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Monica Guillo Carpinello - 2017-09-22 13:11:10</a:t>
                      </a:r>
                      <a:r>
                        <a:rPr kumimoji="0" lang="es-ES" sz="1000" b="0" i="0" u="none" strike="noStrike" kern="1200" cap="none" spc="0" normalizeH="0" baseline="0" noProof="0">
                          <a:ln>
                            <a:noFill/>
                          </a:ln>
                          <a:solidFill>
                            <a:prstClr val="black"/>
                          </a:solidFill>
                          <a:effectLst/>
                          <a:uLnTx/>
                          <a:uFillTx/>
                          <a:latin typeface="+mn-lt"/>
                          <a:ea typeface="+mn-ea"/>
                          <a:cs typeface="+mn-cs"/>
                        </a:rPr>
                        <a:t>
POLICÍA PROTECCIÓN ANIMAL EN SAN LUIS!!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4023797"/>
                  </a:ext>
                </a:extLst>
              </a:tr>
            </a:tbl>
          </a:graphicData>
        </a:graphic>
      </p:graphicFrame>
      <p:sp>
        <p:nvSpPr>
          <p:cNvPr id="4" name="Text Placeholder 3">
            <a:extLst>
              <a:ext uri="{FF2B5EF4-FFF2-40B4-BE49-F238E27FC236}">
                <a16:creationId xmlns:a16="http://schemas.microsoft.com/office/drawing/2014/main" id="{C3118929-4CDF-41F4-8153-CCEFA3328EF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501699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2DD7C-44C2-4EFC-A10E-11A1D8780B98}"/>
              </a:ext>
            </a:extLst>
          </p:cNvPr>
          <p:cNvSpPr>
            <a:spLocks noGrp="1"/>
          </p:cNvSpPr>
          <p:nvPr>
            <p:ph type="title"/>
          </p:nvPr>
        </p:nvSpPr>
        <p:spPr/>
        <p:txBody>
          <a:bodyPr/>
          <a:lstStyle/>
          <a:p>
            <a:r>
              <a:rPr lang="en-US"/>
              <a:t>Facebook User Posts Table - 5 of 7</a:t>
            </a:r>
          </a:p>
        </p:txBody>
      </p:sp>
      <p:graphicFrame>
        <p:nvGraphicFramePr>
          <p:cNvPr id="5" name="Table Placeholder 4">
            <a:extLst>
              <a:ext uri="{FF2B5EF4-FFF2-40B4-BE49-F238E27FC236}">
                <a16:creationId xmlns:a16="http://schemas.microsoft.com/office/drawing/2014/main" id="{B87DF69D-8D92-49CE-B22B-FE3326E5BD9F}"/>
              </a:ext>
            </a:extLst>
          </p:cNvPr>
          <p:cNvGraphicFramePr>
            <a:graphicFrameLocks noGrp="1"/>
          </p:cNvGraphicFramePr>
          <p:nvPr>
            <p:ph type="tbl" sz="quarter" idx="13"/>
            <p:extLst>
              <p:ext uri="{D42A27DB-BD31-4B8C-83A1-F6EECF244321}">
                <p14:modId xmlns:p14="http://schemas.microsoft.com/office/powerpoint/2010/main" val="2787667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24055232"/>
                    </a:ext>
                  </a:extLst>
                </a:gridCol>
                <a:gridCol w="822960">
                  <a:extLst>
                    <a:ext uri="{9D8B030D-6E8A-4147-A177-3AD203B41FA5}">
                      <a16:colId xmlns:a16="http://schemas.microsoft.com/office/drawing/2014/main" val="2384091848"/>
                    </a:ext>
                  </a:extLst>
                </a:gridCol>
                <a:gridCol w="822960">
                  <a:extLst>
                    <a:ext uri="{9D8B030D-6E8A-4147-A177-3AD203B41FA5}">
                      <a16:colId xmlns:a16="http://schemas.microsoft.com/office/drawing/2014/main" val="585609463"/>
                    </a:ext>
                  </a:extLst>
                </a:gridCol>
                <a:gridCol w="822960">
                  <a:extLst>
                    <a:ext uri="{9D8B030D-6E8A-4147-A177-3AD203B41FA5}">
                      <a16:colId xmlns:a16="http://schemas.microsoft.com/office/drawing/2014/main" val="3231047717"/>
                    </a:ext>
                  </a:extLst>
                </a:gridCol>
                <a:gridCol w="822960">
                  <a:extLst>
                    <a:ext uri="{9D8B030D-6E8A-4147-A177-3AD203B41FA5}">
                      <a16:colId xmlns:a16="http://schemas.microsoft.com/office/drawing/2014/main" val="3179435528"/>
                    </a:ext>
                  </a:extLst>
                </a:gridCol>
                <a:gridCol w="822960">
                  <a:extLst>
                    <a:ext uri="{9D8B030D-6E8A-4147-A177-3AD203B41FA5}">
                      <a16:colId xmlns:a16="http://schemas.microsoft.com/office/drawing/2014/main" val="4223904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68236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Claudia Palacios Novillo - 2017-09-22 12:27:31</a:t>
                      </a:r>
                      <a:r>
                        <a:rPr kumimoji="0" lang="es-ES" sz="1000" b="0" i="0" u="none" strike="noStrike" kern="1200" cap="none" spc="0" normalizeH="0" baseline="0" noProof="0">
                          <a:ln>
                            <a:noFill/>
                          </a:ln>
                          <a:solidFill>
                            <a:prstClr val="black"/>
                          </a:solidFill>
                          <a:effectLst/>
                          <a:uLnTx/>
                          <a:uFillTx/>
                          <a:latin typeface="+mn-lt"/>
                          <a:ea typeface="+mn-ea"/>
                          <a:cs typeface="+mn-cs"/>
                        </a:rPr>
                        <a:t>
Necesito comunicarme con alguien que de respuestas, a quien debo dirigirme? Hace 8 años que me.inscribi en el Ministerio de Salud y que espero que me llamen por un 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8025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Adriana Alexandra Dias - 2017-09-22 11:49:54</a:t>
                      </a:r>
                      <a:r>
                        <a:rPr kumimoji="0" lang="es-ES" sz="1000" b="0" i="0" u="none" strike="noStrike" kern="1200" cap="none" spc="0" normalizeH="0" baseline="0" noProof="0">
                          <a:ln>
                            <a:noFill/>
                          </a:ln>
                          <a:solidFill>
                            <a:prstClr val="black"/>
                          </a:solidFill>
                          <a:effectLst/>
                          <a:uLnTx/>
                          <a:uFillTx/>
                          <a:latin typeface="+mn-lt"/>
                          <a:ea typeface="+mn-ea"/>
                          <a:cs typeface="+mn-cs"/>
                        </a:rPr>
                        <a:t>
HOLA. TENGO UNA CONSULTA. SI ALGUIEN ME PUEDE ASESORAR. A MI ME TOCO EN LA PARTE DE SALUD (PAÑUELOS SOLIDARIOS) Y AUN NO ME HAN LLAMADO. QUE TENGO QUE HACER. NECESITO CON URGENCIA TRABAJAR. SI ALGUIEN ME PUEDE DECIR.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967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Yesica Torres - 2017-09-21 17:00:49</a:t>
                      </a:r>
                      <a:r>
                        <a:rPr kumimoji="0" lang="es-ES" sz="1000" b="0" i="0" u="none" strike="noStrike" kern="1200" cap="none" spc="0" normalizeH="0" baseline="0" noProof="0">
                          <a:ln>
                            <a:noFill/>
                          </a:ln>
                          <a:solidFill>
                            <a:prstClr val="black"/>
                          </a:solidFill>
                          <a:effectLst/>
                          <a:uLnTx/>
                          <a:uFillTx/>
                          <a:latin typeface="+mn-lt"/>
                          <a:ea typeface="+mn-ea"/>
                          <a:cs typeface="+mn-cs"/>
                        </a:rPr>
                        <a:t>
hola  buenas  tardes quiero colocar  un merendero solidario soy de la ciudad de la punta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2732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Catina Sotelo - 2017-09-21 12:27:17</a:t>
                      </a:r>
                      <a:r>
                        <a:rPr kumimoji="0" lang="es-ES" sz="1000" b="0" i="0" u="none" strike="noStrike" kern="1200" cap="none" spc="0" normalizeH="0" baseline="0" noProof="0">
                          <a:ln>
                            <a:noFill/>
                          </a:ln>
                          <a:solidFill>
                            <a:prstClr val="black"/>
                          </a:solidFill>
                          <a:effectLst/>
                          <a:uLnTx/>
                          <a:uFillTx/>
                          <a:latin typeface="+mn-lt"/>
                          <a:ea typeface="+mn-ea"/>
                          <a:cs typeface="+mn-cs"/>
                        </a:rPr>
                        <a:t>
Bendiciones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4588867"/>
                  </a:ext>
                </a:extLst>
              </a:tr>
            </a:tbl>
          </a:graphicData>
        </a:graphic>
      </p:graphicFrame>
      <p:sp>
        <p:nvSpPr>
          <p:cNvPr id="4" name="Text Placeholder 3">
            <a:extLst>
              <a:ext uri="{FF2B5EF4-FFF2-40B4-BE49-F238E27FC236}">
                <a16:creationId xmlns:a16="http://schemas.microsoft.com/office/drawing/2014/main" id="{4A691A8A-6D32-4178-B90E-DB2220D60CC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663672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DE032-264D-4EEE-A2CD-E48351A91164}"/>
              </a:ext>
            </a:extLst>
          </p:cNvPr>
          <p:cNvSpPr>
            <a:spLocks noGrp="1"/>
          </p:cNvSpPr>
          <p:nvPr>
            <p:ph type="title"/>
          </p:nvPr>
        </p:nvSpPr>
        <p:spPr/>
        <p:txBody>
          <a:bodyPr/>
          <a:lstStyle/>
          <a:p>
            <a:r>
              <a:rPr lang="en-US"/>
              <a:t>Facebook User Posts Table - 6 of 7</a:t>
            </a:r>
          </a:p>
        </p:txBody>
      </p:sp>
      <p:graphicFrame>
        <p:nvGraphicFramePr>
          <p:cNvPr id="5" name="Table Placeholder 4">
            <a:extLst>
              <a:ext uri="{FF2B5EF4-FFF2-40B4-BE49-F238E27FC236}">
                <a16:creationId xmlns:a16="http://schemas.microsoft.com/office/drawing/2014/main" id="{A74C26A9-6C78-4B4E-8CD0-641031B53AF1}"/>
              </a:ext>
            </a:extLst>
          </p:cNvPr>
          <p:cNvGraphicFramePr>
            <a:graphicFrameLocks noGrp="1"/>
          </p:cNvGraphicFramePr>
          <p:nvPr>
            <p:ph type="tbl" sz="quarter" idx="13"/>
            <p:extLst>
              <p:ext uri="{D42A27DB-BD31-4B8C-83A1-F6EECF244321}">
                <p14:modId xmlns:p14="http://schemas.microsoft.com/office/powerpoint/2010/main" val="45022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50327187"/>
                    </a:ext>
                  </a:extLst>
                </a:gridCol>
                <a:gridCol w="822960">
                  <a:extLst>
                    <a:ext uri="{9D8B030D-6E8A-4147-A177-3AD203B41FA5}">
                      <a16:colId xmlns:a16="http://schemas.microsoft.com/office/drawing/2014/main" val="1238410609"/>
                    </a:ext>
                  </a:extLst>
                </a:gridCol>
                <a:gridCol w="822960">
                  <a:extLst>
                    <a:ext uri="{9D8B030D-6E8A-4147-A177-3AD203B41FA5}">
                      <a16:colId xmlns:a16="http://schemas.microsoft.com/office/drawing/2014/main" val="2446669919"/>
                    </a:ext>
                  </a:extLst>
                </a:gridCol>
                <a:gridCol w="822960">
                  <a:extLst>
                    <a:ext uri="{9D8B030D-6E8A-4147-A177-3AD203B41FA5}">
                      <a16:colId xmlns:a16="http://schemas.microsoft.com/office/drawing/2014/main" val="254341754"/>
                    </a:ext>
                  </a:extLst>
                </a:gridCol>
                <a:gridCol w="822960">
                  <a:extLst>
                    <a:ext uri="{9D8B030D-6E8A-4147-A177-3AD203B41FA5}">
                      <a16:colId xmlns:a16="http://schemas.microsoft.com/office/drawing/2014/main" val="1538818193"/>
                    </a:ext>
                  </a:extLst>
                </a:gridCol>
                <a:gridCol w="822960">
                  <a:extLst>
                    <a:ext uri="{9D8B030D-6E8A-4147-A177-3AD203B41FA5}">
                      <a16:colId xmlns:a16="http://schemas.microsoft.com/office/drawing/2014/main" val="2138085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92293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Alejandro Lusso - 2017-09-21 09:48:16</a:t>
                      </a:r>
                      <a:r>
                        <a:rPr kumimoji="0" lang="es-ES" sz="1000" b="0" i="0" u="none" strike="noStrike" kern="1200" cap="none" spc="0" normalizeH="0" baseline="0" noProof="0">
                          <a:ln>
                            <a:noFill/>
                          </a:ln>
                          <a:solidFill>
                            <a:prstClr val="black"/>
                          </a:solidFill>
                          <a:effectLst/>
                          <a:uLnTx/>
                          <a:uFillTx/>
                          <a:latin typeface="+mn-lt"/>
                          <a:ea typeface="+mn-ea"/>
                          <a:cs typeface="+mn-cs"/>
                        </a:rPr>
                        <a:t>
Edificio nuevo con departamentos a estrenar. Amplios y cómodos ambientes, en un barrio muy tranquilo a tres cuadras del área peatonal. 
El edificio cuenta con una piscina en el último piso con vista de la ciudad entre las sierras, a demás un amplio quincho totalmente equipado. 
Para más información u otras consultas comunicarse al: 3541-337265 o al 3573-693813.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0910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Claudia Palacios Novillo - 2017-09-20 22:03:39</a:t>
                      </a:r>
                      <a:r>
                        <a:rPr kumimoji="0" lang="es-ES" sz="1000" b="0" i="0" u="none" strike="noStrike" kern="1200" cap="none" spc="0" normalizeH="0" baseline="0" noProof="0">
                          <a:ln>
                            <a:noFill/>
                          </a:ln>
                          <a:solidFill>
                            <a:prstClr val="black"/>
                          </a:solidFill>
                          <a:effectLst/>
                          <a:uLnTx/>
                          <a:uFillTx/>
                          <a:latin typeface="+mn-lt"/>
                          <a:ea typeface="+mn-ea"/>
                          <a:cs typeface="+mn-cs"/>
                        </a:rPr>
                        <a:t>
Necesito contactarme por privado. Como tengo que hacer o a quien dirigirme?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289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Analia Martin de Sol - 2017-09-19 20:27:06</a:t>
                      </a:r>
                      <a:r>
                        <a:rPr kumimoji="0" lang="es-ES" sz="1000" b="0" i="0" u="none" strike="noStrike" kern="1200" cap="none" spc="0" normalizeH="0" baseline="0" noProof="0">
                          <a:ln>
                            <a:noFill/>
                          </a:ln>
                          <a:solidFill>
                            <a:prstClr val="black"/>
                          </a:solidFill>
                          <a:effectLst/>
                          <a:uLnTx/>
                          <a:uFillTx/>
                          <a:latin typeface="+mn-lt"/>
                          <a:ea typeface="+mn-ea"/>
                          <a:cs typeface="+mn-cs"/>
                        </a:rPr>
                        <a:t>
HOLA BUENA TARDES NECESITO INFORMACION SOBRE ALGUNAS CABAÑAS PARA ALQUILAR EN MERLO,CERCA DE PARQUE DE LAS PIEDRAS!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3975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Gloria Lagos - 2017-09-19 13:46:10</a:t>
                      </a:r>
                      <a:r>
                        <a:rPr kumimoji="0" lang="es-ES" sz="1000" b="0" i="0" u="none" strike="noStrike" kern="1200" cap="none" spc="0" normalizeH="0" baseline="0" noProof="0">
                          <a:ln>
                            <a:noFill/>
                          </a:ln>
                          <a:solidFill>
                            <a:prstClr val="black"/>
                          </a:solidFill>
                          <a:effectLst/>
                          <a:uLnTx/>
                          <a:uFillTx/>
                          <a:latin typeface="+mn-lt"/>
                          <a:ea typeface="+mn-ea"/>
                          <a:cs typeface="+mn-cs"/>
                        </a:rPr>
                        <a:t>
buenas tarde necesitaria comunicarme x privado como tengo q hacer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7909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 Avila - 2017-09-19 12:26:03</a:t>
                      </a:r>
                      <a:r>
                        <a:rPr kumimoji="0" lang="es-ES" sz="1000" b="0" i="0" u="none" strike="noStrike" kern="1200" cap="none" spc="0" normalizeH="0" baseline="0" noProof="0">
                          <a:ln>
                            <a:noFill/>
                          </a:ln>
                          <a:solidFill>
                            <a:prstClr val="black"/>
                          </a:solidFill>
                          <a:effectLst/>
                          <a:uLnTx/>
                          <a:uFillTx/>
                          <a:latin typeface="+mn-lt"/>
                          <a:ea typeface="+mn-ea"/>
                          <a:cs typeface="+mn-cs"/>
                        </a:rPr>
                        <a:t>
Quisiera saber quien esta encargado de mis 15 sueño real?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43273128"/>
                  </a:ext>
                </a:extLst>
              </a:tr>
            </a:tbl>
          </a:graphicData>
        </a:graphic>
      </p:graphicFrame>
      <p:sp>
        <p:nvSpPr>
          <p:cNvPr id="4" name="Text Placeholder 3">
            <a:extLst>
              <a:ext uri="{FF2B5EF4-FFF2-40B4-BE49-F238E27FC236}">
                <a16:creationId xmlns:a16="http://schemas.microsoft.com/office/drawing/2014/main" id="{0AA235CC-A96B-4B73-90BC-2490DB55F4D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09961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B92F8-6D03-4B20-939B-953A67998870}"/>
              </a:ext>
            </a:extLst>
          </p:cNvPr>
          <p:cNvSpPr>
            <a:spLocks noGrp="1"/>
          </p:cNvSpPr>
          <p:nvPr>
            <p:ph type="title"/>
          </p:nvPr>
        </p:nvSpPr>
        <p:spPr/>
        <p:txBody>
          <a:bodyPr/>
          <a:lstStyle/>
          <a:p>
            <a:r>
              <a:rPr lang="en-US"/>
              <a:t>Facebook User Posts Table - 7 of 7</a:t>
            </a:r>
          </a:p>
        </p:txBody>
      </p:sp>
      <p:graphicFrame>
        <p:nvGraphicFramePr>
          <p:cNvPr id="5" name="Table Placeholder 4">
            <a:extLst>
              <a:ext uri="{FF2B5EF4-FFF2-40B4-BE49-F238E27FC236}">
                <a16:creationId xmlns:a16="http://schemas.microsoft.com/office/drawing/2014/main" id="{52900000-8C26-415B-A2B0-C1470B3C5B41}"/>
              </a:ext>
            </a:extLst>
          </p:cNvPr>
          <p:cNvGraphicFramePr>
            <a:graphicFrameLocks noGrp="1"/>
          </p:cNvGraphicFramePr>
          <p:nvPr>
            <p:ph type="tbl" sz="quarter" idx="13"/>
            <p:extLst>
              <p:ext uri="{D42A27DB-BD31-4B8C-83A1-F6EECF244321}">
                <p14:modId xmlns:p14="http://schemas.microsoft.com/office/powerpoint/2010/main" val="814553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03462967"/>
                    </a:ext>
                  </a:extLst>
                </a:gridCol>
                <a:gridCol w="822960">
                  <a:extLst>
                    <a:ext uri="{9D8B030D-6E8A-4147-A177-3AD203B41FA5}">
                      <a16:colId xmlns:a16="http://schemas.microsoft.com/office/drawing/2014/main" val="2826863965"/>
                    </a:ext>
                  </a:extLst>
                </a:gridCol>
                <a:gridCol w="822960">
                  <a:extLst>
                    <a:ext uri="{9D8B030D-6E8A-4147-A177-3AD203B41FA5}">
                      <a16:colId xmlns:a16="http://schemas.microsoft.com/office/drawing/2014/main" val="561177303"/>
                    </a:ext>
                  </a:extLst>
                </a:gridCol>
                <a:gridCol w="822960">
                  <a:extLst>
                    <a:ext uri="{9D8B030D-6E8A-4147-A177-3AD203B41FA5}">
                      <a16:colId xmlns:a16="http://schemas.microsoft.com/office/drawing/2014/main" val="2636372248"/>
                    </a:ext>
                  </a:extLst>
                </a:gridCol>
                <a:gridCol w="822960">
                  <a:extLst>
                    <a:ext uri="{9D8B030D-6E8A-4147-A177-3AD203B41FA5}">
                      <a16:colId xmlns:a16="http://schemas.microsoft.com/office/drawing/2014/main" val="1758509173"/>
                    </a:ext>
                  </a:extLst>
                </a:gridCol>
                <a:gridCol w="822960">
                  <a:extLst>
                    <a:ext uri="{9D8B030D-6E8A-4147-A177-3AD203B41FA5}">
                      <a16:colId xmlns:a16="http://schemas.microsoft.com/office/drawing/2014/main" val="3162248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5456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Angie Anabel Flores N-Bloq - 2017-09-19 11:20:05</a:t>
                      </a:r>
                      <a:r>
                        <a:rPr kumimoji="0" lang="es-ES" sz="1000" b="0" i="0" u="none" strike="noStrike" kern="1200" cap="none" spc="0" normalizeH="0" baseline="0" noProof="0">
                          <a:ln>
                            <a:noFill/>
                          </a:ln>
                          <a:solidFill>
                            <a:prstClr val="black"/>
                          </a:solidFill>
                          <a:effectLst/>
                          <a:uLnTx/>
                          <a:uFillTx/>
                          <a:latin typeface="+mn-lt"/>
                          <a:ea typeface="+mn-ea"/>
                          <a:cs typeface="+mn-cs"/>
                        </a:rPr>
                        <a:t>
Hola soy de merlo .. A mi hijo hace poco le hicieron entrega de una tablet pero esta tiene una falla no le funciona bien el táctil quería saber como si el gobierno se encarga del arreglo agradezco su respuesta ..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5636333"/>
                  </a:ext>
                </a:extLst>
              </a:tr>
            </a:tbl>
          </a:graphicData>
        </a:graphic>
      </p:graphicFrame>
      <p:sp>
        <p:nvSpPr>
          <p:cNvPr id="4" name="Text Placeholder 3">
            <a:extLst>
              <a:ext uri="{FF2B5EF4-FFF2-40B4-BE49-F238E27FC236}">
                <a16:creationId xmlns:a16="http://schemas.microsoft.com/office/drawing/2014/main" id="{53D27373-2912-4DE4-93F0-3718B7D73FF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64556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BA19E-433F-4973-90D4-F5B60E2EF2C1}"/>
              </a:ext>
            </a:extLst>
          </p:cNvPr>
          <p:cNvSpPr>
            <a:spLocks noGrp="1"/>
          </p:cNvSpPr>
          <p:nvPr>
            <p:ph type="title"/>
          </p:nvPr>
        </p:nvSpPr>
        <p:spPr/>
        <p:txBody>
          <a:bodyPr/>
          <a:lstStyle/>
          <a:p>
            <a:r>
              <a:rPr lang="en-US"/>
              <a:t>Facebook Questions Table - 1 of 3</a:t>
            </a:r>
          </a:p>
        </p:txBody>
      </p:sp>
      <p:graphicFrame>
        <p:nvGraphicFramePr>
          <p:cNvPr id="5" name="Table Placeholder 4">
            <a:extLst>
              <a:ext uri="{FF2B5EF4-FFF2-40B4-BE49-F238E27FC236}">
                <a16:creationId xmlns:a16="http://schemas.microsoft.com/office/drawing/2014/main" id="{15C50700-AA78-4BBD-B3F0-4CE12FA09B9B}"/>
              </a:ext>
            </a:extLst>
          </p:cNvPr>
          <p:cNvGraphicFramePr>
            <a:graphicFrameLocks noGrp="1"/>
          </p:cNvGraphicFramePr>
          <p:nvPr>
            <p:ph type="tbl" sz="quarter" idx="13"/>
            <p:extLst>
              <p:ext uri="{D42A27DB-BD31-4B8C-83A1-F6EECF244321}">
                <p14:modId xmlns:p14="http://schemas.microsoft.com/office/powerpoint/2010/main" val="3944195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72355404"/>
                    </a:ext>
                  </a:extLst>
                </a:gridCol>
                <a:gridCol w="1645920">
                  <a:extLst>
                    <a:ext uri="{9D8B030D-6E8A-4147-A177-3AD203B41FA5}">
                      <a16:colId xmlns:a16="http://schemas.microsoft.com/office/drawing/2014/main" val="2858875402"/>
                    </a:ext>
                  </a:extLst>
                </a:gridCol>
                <a:gridCol w="822960">
                  <a:extLst>
                    <a:ext uri="{9D8B030D-6E8A-4147-A177-3AD203B41FA5}">
                      <a16:colId xmlns:a16="http://schemas.microsoft.com/office/drawing/2014/main" val="2085088294"/>
                    </a:ext>
                  </a:extLst>
                </a:gridCol>
                <a:gridCol w="822960">
                  <a:extLst>
                    <a:ext uri="{9D8B030D-6E8A-4147-A177-3AD203B41FA5}">
                      <a16:colId xmlns:a16="http://schemas.microsoft.com/office/drawing/2014/main" val="3114733397"/>
                    </a:ext>
                  </a:extLst>
                </a:gridCol>
                <a:gridCol w="822960">
                  <a:extLst>
                    <a:ext uri="{9D8B030D-6E8A-4147-A177-3AD203B41FA5}">
                      <a16:colId xmlns:a16="http://schemas.microsoft.com/office/drawing/2014/main" val="1963416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63330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Lidia Navarro - 2017-09-30 10:18:38</a:t>
                      </a:r>
                      <a:r>
                        <a:rPr kumimoji="0" lang="es-ES" sz="1000" b="0" i="0" u="none" strike="noStrike" kern="1200" cap="none" spc="0" normalizeH="0" baseline="0" noProof="0">
                          <a:ln>
                            <a:noFill/>
                          </a:ln>
                          <a:solidFill>
                            <a:prstClr val="black"/>
                          </a:solidFill>
                          <a:effectLst/>
                          <a:uLnTx/>
                          <a:uFillTx/>
                          <a:latin typeface="+mn-lt"/>
                          <a:ea typeface="+mn-ea"/>
                          <a:cs typeface="+mn-cs"/>
                        </a:rPr>
                        <a:t>
Hola buenos días quisiera saber cuándo empiezan a pagar las becas de 2500 ??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035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Monica Guillo Carpinello - 2017-09-28 09:52:58</a:t>
                      </a:r>
                      <a:r>
                        <a:rPr kumimoji="0" lang="es-ES" sz="1000" b="0" i="0" u="none" strike="noStrike" kern="1200" cap="none" spc="0" normalizeH="0" baseline="0" noProof="0">
                          <a:ln>
                            <a:noFill/>
                          </a:ln>
                          <a:solidFill>
                            <a:prstClr val="black"/>
                          </a:solidFill>
                          <a:effectLst/>
                          <a:uLnTx/>
                          <a:uFillTx/>
                          <a:latin typeface="+mn-lt"/>
                          <a:ea typeface="+mn-ea"/>
                          <a:cs typeface="+mn-cs"/>
                        </a:rPr>
                        <a:t>
Por si suma, hablemos claro: VIOLENCIA DE GENERO:
Siempre te tienen que recibir una denuncia por violencia de género. Sea el juez que sea, de la jurisdicción que sea, sea la Policía, tengas o no pruebas, provenga del ámbito que sea, si no te la toman en el momento se habilita para iniciar acciones legales por revictimización contemplado en la ley 26485.
BASTA DE INOPERANCIA E IGNORANCIA LEGAL por parte de aquellos que nos tienen que proteger
"Vaya mañana a la Fiscalía, no se la puedo tomar"
"Esa amenaza por mensaje no sirve de prueba, no se la puedo tomar"
"Como el que la agredió es un compañero de trabajo tiene que resolverlo en el ámbito de la empresa, no se la puedo tomar"
"Ah pero usted que hacía a la una de la mañana en esa calle solitaria.."
"Siempre sale usted así vestida?"
"Ah pero eso pasó en ....., tiene que ir a hacer la denuncia allá"
¿Les suena? Se llama REVICTIMIZACION y la ley nos ampara. Denunciemos todo esto.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7101773"/>
                  </a:ext>
                </a:extLst>
              </a:tr>
            </a:tbl>
          </a:graphicData>
        </a:graphic>
      </p:graphicFrame>
      <p:sp>
        <p:nvSpPr>
          <p:cNvPr id="4" name="Text Placeholder 3">
            <a:extLst>
              <a:ext uri="{FF2B5EF4-FFF2-40B4-BE49-F238E27FC236}">
                <a16:creationId xmlns:a16="http://schemas.microsoft.com/office/drawing/2014/main" id="{F37B55FD-5D40-4C36-8C5D-1FE7822FB4B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182467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68BFB-3F4F-42CE-ADC1-C469C42BE8E3}"/>
              </a:ext>
            </a:extLst>
          </p:cNvPr>
          <p:cNvSpPr>
            <a:spLocks noGrp="1"/>
          </p:cNvSpPr>
          <p:nvPr>
            <p:ph type="title"/>
          </p:nvPr>
        </p:nvSpPr>
        <p:spPr/>
        <p:txBody>
          <a:bodyPr/>
          <a:lstStyle/>
          <a:p>
            <a:r>
              <a:rPr lang="en-US"/>
              <a:t>Facebook Questions Table - 2 of 3</a:t>
            </a:r>
          </a:p>
        </p:txBody>
      </p:sp>
      <p:graphicFrame>
        <p:nvGraphicFramePr>
          <p:cNvPr id="5" name="Table Placeholder 4">
            <a:extLst>
              <a:ext uri="{FF2B5EF4-FFF2-40B4-BE49-F238E27FC236}">
                <a16:creationId xmlns:a16="http://schemas.microsoft.com/office/drawing/2014/main" id="{E6DBFBBC-9DFF-428A-8681-1ADF22C18D50}"/>
              </a:ext>
            </a:extLst>
          </p:cNvPr>
          <p:cNvGraphicFramePr>
            <a:graphicFrameLocks noGrp="1"/>
          </p:cNvGraphicFramePr>
          <p:nvPr>
            <p:ph type="tbl" sz="quarter" idx="13"/>
            <p:extLst>
              <p:ext uri="{D42A27DB-BD31-4B8C-83A1-F6EECF244321}">
                <p14:modId xmlns:p14="http://schemas.microsoft.com/office/powerpoint/2010/main" val="3367766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47543654"/>
                    </a:ext>
                  </a:extLst>
                </a:gridCol>
                <a:gridCol w="1645920">
                  <a:extLst>
                    <a:ext uri="{9D8B030D-6E8A-4147-A177-3AD203B41FA5}">
                      <a16:colId xmlns:a16="http://schemas.microsoft.com/office/drawing/2014/main" val="2276347271"/>
                    </a:ext>
                  </a:extLst>
                </a:gridCol>
                <a:gridCol w="822960">
                  <a:extLst>
                    <a:ext uri="{9D8B030D-6E8A-4147-A177-3AD203B41FA5}">
                      <a16:colId xmlns:a16="http://schemas.microsoft.com/office/drawing/2014/main" val="2679737858"/>
                    </a:ext>
                  </a:extLst>
                </a:gridCol>
                <a:gridCol w="822960">
                  <a:extLst>
                    <a:ext uri="{9D8B030D-6E8A-4147-A177-3AD203B41FA5}">
                      <a16:colId xmlns:a16="http://schemas.microsoft.com/office/drawing/2014/main" val="2285118675"/>
                    </a:ext>
                  </a:extLst>
                </a:gridCol>
                <a:gridCol w="822960">
                  <a:extLst>
                    <a:ext uri="{9D8B030D-6E8A-4147-A177-3AD203B41FA5}">
                      <a16:colId xmlns:a16="http://schemas.microsoft.com/office/drawing/2014/main" val="3099660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5538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Laura Rosell - 2017-09-26 22:00:44</a:t>
                      </a:r>
                      <a:r>
                        <a:rPr kumimoji="0" lang="es-ES" sz="1000" b="0" i="0" u="none" strike="noStrike" kern="1200" cap="none" spc="0" normalizeH="0" baseline="0" noProof="0">
                          <a:ln>
                            <a:noFill/>
                          </a:ln>
                          <a:solidFill>
                            <a:prstClr val="black"/>
                          </a:solidFill>
                          <a:effectLst/>
                          <a:uLnTx/>
                          <a:uFillTx/>
                          <a:latin typeface="+mn-lt"/>
                          <a:ea typeface="+mn-ea"/>
                          <a:cs typeface="+mn-cs"/>
                        </a:rPr>
                        <a:t>
Buenas noches! Saben cuando hacen la entrega de tablets x el barrio pueblo nuevo? 🤔🤔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27453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Oscar Las Tapias - 2017-09-26 11:21:05</a:t>
                      </a:r>
                      <a:r>
                        <a:rPr kumimoji="0" lang="es-ES" sz="1000" b="0" i="0" u="none" strike="noStrike" kern="1200" cap="none" spc="0" normalizeH="0" baseline="0" noProof="0">
                          <a:ln>
                            <a:noFill/>
                          </a:ln>
                          <a:solidFill>
                            <a:prstClr val="black"/>
                          </a:solidFill>
                          <a:effectLst/>
                          <a:uLnTx/>
                          <a:uFillTx/>
                          <a:latin typeface="+mn-lt"/>
                          <a:ea typeface="+mn-ea"/>
                          <a:cs typeface="+mn-cs"/>
                        </a:rPr>
                        <a:t>
Que emprendimiento de puede hacer con una heladera. CUBITOS? HELADOS? O es para quedar bien . NO LO ENTIENDO.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54750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Macarena Villegas - 2017-09-25 23:08:38</a:t>
                      </a:r>
                      <a:r>
                        <a:rPr kumimoji="0" lang="es-ES" sz="1000" b="0" i="0" u="none" strike="noStrike" kern="1200" cap="none" spc="0" normalizeH="0" baseline="0" noProof="0">
                          <a:ln>
                            <a:noFill/>
                          </a:ln>
                          <a:solidFill>
                            <a:prstClr val="black"/>
                          </a:solidFill>
                          <a:effectLst/>
                          <a:uLnTx/>
                          <a:uFillTx/>
                          <a:latin typeface="+mn-lt"/>
                          <a:ea typeface="+mn-ea"/>
                          <a:cs typeface="+mn-cs"/>
                        </a:rPr>
                        <a:t>
Buenas noches , me podrían informar algo sobre las becas ? , Porque no sé si estoy aprobada o no...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7526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Ingrid Castro - 2017-09-25 08:53:33</a:t>
                      </a:r>
                      <a:r>
                        <a:rPr kumimoji="0" lang="es-ES" sz="1000" b="0" i="0" u="none" strike="noStrike" kern="1200" cap="none" spc="0" normalizeH="0" baseline="0" noProof="0">
                          <a:ln>
                            <a:noFill/>
                          </a:ln>
                          <a:solidFill>
                            <a:prstClr val="black"/>
                          </a:solidFill>
                          <a:effectLst/>
                          <a:uLnTx/>
                          <a:uFillTx/>
                          <a:latin typeface="+mn-lt"/>
                          <a:ea typeface="+mn-ea"/>
                          <a:cs typeface="+mn-cs"/>
                        </a:rPr>
                        <a:t>
Buen día, por que aun Personas de la punta no tenemos las tablets?
Por que??
De seguridad comunitaria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09/25/2017 09:43:21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53490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Maria Claudia Palacios Novillo - 2017-09-22 12:27:31</a:t>
                      </a:r>
                      <a:r>
                        <a:rPr kumimoji="0" lang="es-ES" sz="1000" b="0" i="0" u="none" strike="noStrike" kern="1200" cap="none" spc="0" normalizeH="0" baseline="0" noProof="0">
                          <a:ln>
                            <a:noFill/>
                          </a:ln>
                          <a:solidFill>
                            <a:prstClr val="black"/>
                          </a:solidFill>
                          <a:effectLst/>
                          <a:uLnTx/>
                          <a:uFillTx/>
                          <a:latin typeface="+mn-lt"/>
                          <a:ea typeface="+mn-ea"/>
                          <a:cs typeface="+mn-cs"/>
                        </a:rPr>
                        <a:t>
Necesito comunicarme con alguien que de respuestas, a quien debo dirigirme? Hace 8 años que me.inscribi en el Ministerio de Salud y que espero que me llamen por un 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53132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Maria Claudia Palacios Novillo - 2017-09-20 22:03:39</a:t>
                      </a:r>
                      <a:r>
                        <a:rPr kumimoji="0" lang="es-ES" sz="1000" b="0" i="0" u="none" strike="noStrike" kern="1200" cap="none" spc="0" normalizeH="0" baseline="0" noProof="0">
                          <a:ln>
                            <a:noFill/>
                          </a:ln>
                          <a:solidFill>
                            <a:prstClr val="black"/>
                          </a:solidFill>
                          <a:effectLst/>
                          <a:uLnTx/>
                          <a:uFillTx/>
                          <a:latin typeface="+mn-lt"/>
                          <a:ea typeface="+mn-ea"/>
                          <a:cs typeface="+mn-cs"/>
                        </a:rPr>
                        <a:t>
Necesito contactarme por privado. Como tengo que hacer o a quien dirigirme?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13171965"/>
                  </a:ext>
                </a:extLst>
              </a:tr>
            </a:tbl>
          </a:graphicData>
        </a:graphic>
      </p:graphicFrame>
      <p:sp>
        <p:nvSpPr>
          <p:cNvPr id="4" name="Text Placeholder 3">
            <a:extLst>
              <a:ext uri="{FF2B5EF4-FFF2-40B4-BE49-F238E27FC236}">
                <a16:creationId xmlns:a16="http://schemas.microsoft.com/office/drawing/2014/main" id="{059093C9-8501-4427-8ACD-E374375D1EE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89229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4654A-C79A-49C7-8744-4C8C7192FC84}"/>
              </a:ext>
            </a:extLst>
          </p:cNvPr>
          <p:cNvSpPr>
            <a:spLocks noGrp="1"/>
          </p:cNvSpPr>
          <p:nvPr>
            <p:ph type="title"/>
          </p:nvPr>
        </p:nvSpPr>
        <p:spPr/>
        <p:txBody>
          <a:bodyPr/>
          <a:lstStyle/>
          <a:p>
            <a:r>
              <a:rPr lang="en-US"/>
              <a:t>Facebook Questions Table - 3 of 3</a:t>
            </a:r>
          </a:p>
        </p:txBody>
      </p:sp>
      <p:graphicFrame>
        <p:nvGraphicFramePr>
          <p:cNvPr id="5" name="Table Placeholder 4">
            <a:extLst>
              <a:ext uri="{FF2B5EF4-FFF2-40B4-BE49-F238E27FC236}">
                <a16:creationId xmlns:a16="http://schemas.microsoft.com/office/drawing/2014/main" id="{B5616A5F-DD16-41BC-AF3B-436A6CE53C01}"/>
              </a:ext>
            </a:extLst>
          </p:cNvPr>
          <p:cNvGraphicFramePr>
            <a:graphicFrameLocks noGrp="1"/>
          </p:cNvGraphicFramePr>
          <p:nvPr>
            <p:ph type="tbl" sz="quarter" idx="13"/>
            <p:extLst>
              <p:ext uri="{D42A27DB-BD31-4B8C-83A1-F6EECF244321}">
                <p14:modId xmlns:p14="http://schemas.microsoft.com/office/powerpoint/2010/main" val="3960436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59858537"/>
                    </a:ext>
                  </a:extLst>
                </a:gridCol>
                <a:gridCol w="1645920">
                  <a:extLst>
                    <a:ext uri="{9D8B030D-6E8A-4147-A177-3AD203B41FA5}">
                      <a16:colId xmlns:a16="http://schemas.microsoft.com/office/drawing/2014/main" val="1724428947"/>
                    </a:ext>
                  </a:extLst>
                </a:gridCol>
                <a:gridCol w="822960">
                  <a:extLst>
                    <a:ext uri="{9D8B030D-6E8A-4147-A177-3AD203B41FA5}">
                      <a16:colId xmlns:a16="http://schemas.microsoft.com/office/drawing/2014/main" val="426115082"/>
                    </a:ext>
                  </a:extLst>
                </a:gridCol>
                <a:gridCol w="822960">
                  <a:extLst>
                    <a:ext uri="{9D8B030D-6E8A-4147-A177-3AD203B41FA5}">
                      <a16:colId xmlns:a16="http://schemas.microsoft.com/office/drawing/2014/main" val="4221157386"/>
                    </a:ext>
                  </a:extLst>
                </a:gridCol>
                <a:gridCol w="822960">
                  <a:extLst>
                    <a:ext uri="{9D8B030D-6E8A-4147-A177-3AD203B41FA5}">
                      <a16:colId xmlns:a16="http://schemas.microsoft.com/office/drawing/2014/main" val="1039379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52052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 Avila - 2017-09-19 12:26:03</a:t>
                      </a:r>
                      <a:r>
                        <a:rPr kumimoji="0" lang="es-ES" sz="1000" b="0" i="0" u="none" strike="noStrike" kern="1200" cap="none" spc="0" normalizeH="0" baseline="0" noProof="0">
                          <a:ln>
                            <a:noFill/>
                          </a:ln>
                          <a:solidFill>
                            <a:prstClr val="black"/>
                          </a:solidFill>
                          <a:effectLst/>
                          <a:uLnTx/>
                          <a:uFillTx/>
                          <a:latin typeface="+mn-lt"/>
                          <a:ea typeface="+mn-ea"/>
                          <a:cs typeface="+mn-cs"/>
                        </a:rPr>
                        <a:t>
Quisiera saber quien esta encargado de mis 15 sueño real?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83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Avila Jessi - 2017-09-18 20:19:26</a:t>
                      </a:r>
                      <a:r>
                        <a:rPr kumimoji="0" lang="es-ES" sz="1000" b="0" i="0" u="none" strike="noStrike" kern="1200" cap="none" spc="0" normalizeH="0" baseline="0" noProof="0">
                          <a:ln>
                            <a:noFill/>
                          </a:ln>
                          <a:solidFill>
                            <a:prstClr val="black"/>
                          </a:solidFill>
                          <a:effectLst/>
                          <a:uLnTx/>
                          <a:uFillTx/>
                          <a:latin typeface="+mn-lt"/>
                          <a:ea typeface="+mn-ea"/>
                          <a:cs typeface="+mn-cs"/>
                        </a:rPr>
                        <a:t>
Hola queria preguntar que andan repartiendo las tablet a domicilio y ami no me la han entregado?y por lo etendido,hasta hoy todo el dia tenian q entregar...quiero saber si me la van a entregar???gracias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09/19/2017 09:26:49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73345737"/>
                  </a:ext>
                </a:extLst>
              </a:tr>
            </a:tbl>
          </a:graphicData>
        </a:graphic>
      </p:graphicFrame>
      <p:sp>
        <p:nvSpPr>
          <p:cNvPr id="4" name="Text Placeholder 3">
            <a:extLst>
              <a:ext uri="{FF2B5EF4-FFF2-40B4-BE49-F238E27FC236}">
                <a16:creationId xmlns:a16="http://schemas.microsoft.com/office/drawing/2014/main" id="{EAE10BF1-FBAE-4A8F-8AF6-1934C0CC860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0069283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818B6-BF36-4BD3-9A9E-6B1DD10EA077}"/>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128E5F20-067C-4969-A789-FA99495495C4}"/>
              </a:ext>
            </a:extLst>
          </p:cNvPr>
          <p:cNvGraphicFramePr>
            <a:graphicFrameLocks noGrp="1"/>
          </p:cNvGraphicFramePr>
          <p:nvPr>
            <p:ph type="chart" sz="quarter" idx="13"/>
            <p:extLst>
              <p:ext uri="{D42A27DB-BD31-4B8C-83A1-F6EECF244321}">
                <p14:modId xmlns:p14="http://schemas.microsoft.com/office/powerpoint/2010/main" val="1019720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F92DAA-FC68-4E88-A655-572C6679255D}"/>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10ADF0C-6DBA-4AC2-8AFD-490165DBBC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8113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1853</Words>
  <Application>Microsoft Office PowerPoint</Application>
  <PresentationFormat>On-screen Show (4:3)</PresentationFormat>
  <Paragraphs>722</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7</vt:lpstr>
      <vt:lpstr>Facebook User Posts Table - 2 of 7</vt:lpstr>
      <vt:lpstr>Facebook User Posts Table - 3 of 7</vt:lpstr>
      <vt:lpstr>Facebook User Posts Table - 4 of 7</vt:lpstr>
      <vt:lpstr>Facebook User Posts Table - 5 of 7</vt:lpstr>
      <vt:lpstr>Facebook User Posts Table - 6 of 7</vt:lpstr>
      <vt:lpstr>Facebook User Posts Table - 7 of 7</vt:lpstr>
      <vt:lpstr>Facebook Questions Table - 1 of 3</vt:lpstr>
      <vt:lpstr>Facebook Questions Table - 2 of 3</vt:lpstr>
      <vt:lpstr>Facebook Questions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2017-10-09T08:16:01Z</dcterms:created>
  <dcterms:modified xsi:type="dcterms:W3CDTF">2017-10-09T08:17:22Z</dcterms:modified>
</cp:coreProperties>
</file>