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53444</c:v>
                </c:pt>
                <c:pt idx="1">
                  <c:v>53467</c:v>
                </c:pt>
                <c:pt idx="2">
                  <c:v>53479</c:v>
                </c:pt>
                <c:pt idx="3">
                  <c:v>53494</c:v>
                </c:pt>
                <c:pt idx="4">
                  <c:v>53496</c:v>
                </c:pt>
                <c:pt idx="5">
                  <c:v>53506</c:v>
                </c:pt>
                <c:pt idx="6">
                  <c:v>53498</c:v>
                </c:pt>
                <c:pt idx="7">
                  <c:v>53494</c:v>
                </c:pt>
                <c:pt idx="8">
                  <c:v>53491</c:v>
                </c:pt>
                <c:pt idx="9">
                  <c:v>53493</c:v>
                </c:pt>
                <c:pt idx="10">
                  <c:v>53483</c:v>
                </c:pt>
                <c:pt idx="11">
                  <c:v>53459</c:v>
                </c:pt>
                <c:pt idx="12">
                  <c:v>53447</c:v>
                </c:pt>
                <c:pt idx="13">
                  <c:v>53447</c:v>
                </c:pt>
                <c:pt idx="14">
                  <c:v>53444</c:v>
                </c:pt>
                <c:pt idx="15">
                  <c:v>53427</c:v>
                </c:pt>
                <c:pt idx="16">
                  <c:v>53410</c:v>
                </c:pt>
                <c:pt idx="17">
                  <c:v>53388</c:v>
                </c:pt>
                <c:pt idx="18">
                  <c:v>53357</c:v>
                </c:pt>
                <c:pt idx="19">
                  <c:v>53493</c:v>
                </c:pt>
                <c:pt idx="20">
                  <c:v>53848</c:v>
                </c:pt>
                <c:pt idx="21">
                  <c:v>54122</c:v>
                </c:pt>
                <c:pt idx="22">
                  <c:v>54368</c:v>
                </c:pt>
                <c:pt idx="23">
                  <c:v>54551</c:v>
                </c:pt>
                <c:pt idx="24">
                  <c:v>54764</c:v>
                </c:pt>
                <c:pt idx="25">
                  <c:v>55007</c:v>
                </c:pt>
                <c:pt idx="26">
                  <c:v>55043</c:v>
                </c:pt>
                <c:pt idx="27">
                  <c:v>55042</c:v>
                </c:pt>
                <c:pt idx="28">
                  <c:v>55032</c:v>
                </c:pt>
                <c:pt idx="29">
                  <c:v>55026</c:v>
                </c:pt>
              </c:numCache>
            </c:numRef>
          </c:val>
          <c:smooth val="0"/>
          <c:extLst>
            <c:ext xmlns:c16="http://schemas.microsoft.com/office/drawing/2014/chart" uri="{C3380CC4-5D6E-409C-BE32-E72D297353CC}">
              <c16:uniqueId val="{00000000-0FC8-47FE-AE7F-2CEED417A680}"/>
            </c:ext>
          </c:extLst>
        </c:ser>
        <c:dLbls>
          <c:showLegendKey val="0"/>
          <c:showVal val="0"/>
          <c:showCatName val="0"/>
          <c:showSerName val="0"/>
          <c:showPercent val="0"/>
          <c:showBubbleSize val="0"/>
        </c:dLbls>
        <c:smooth val="0"/>
        <c:axId val="294638584"/>
        <c:axId val="294639240"/>
      </c:lineChart>
      <c:dateAx>
        <c:axId val="294638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9240"/>
        <c:crosses val="autoZero"/>
        <c:auto val="1"/>
        <c:lblOffset val="100"/>
        <c:baseTimeUnit val="days"/>
      </c:dateAx>
      <c:valAx>
        <c:axId val="29463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3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0205-44D3-8686-903805FB9FB7}"/>
            </c:ext>
          </c:extLst>
        </c:ser>
        <c:dLbls>
          <c:showLegendKey val="0"/>
          <c:showVal val="0"/>
          <c:showCatName val="0"/>
          <c:showSerName val="0"/>
          <c:showPercent val="0"/>
          <c:showBubbleSize val="0"/>
        </c:dLbls>
        <c:axId val="243940336"/>
        <c:axId val="243940992"/>
      </c:radarChart>
      <c:catAx>
        <c:axId val="24394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40992"/>
        <c:crosses val="autoZero"/>
        <c:auto val="1"/>
        <c:lblAlgn val="ctr"/>
        <c:lblOffset val="100"/>
        <c:noMultiLvlLbl val="0"/>
      </c:catAx>
      <c:valAx>
        <c:axId val="24394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94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0.71670502816295001</c:v>
                </c:pt>
                <c:pt idx="1">
                  <c:v>0.91572350575250006</c:v>
                </c:pt>
                <c:pt idx="2">
                  <c:v>2.4086922372038</c:v>
                </c:pt>
                <c:pt idx="3">
                  <c:v>2.0753094267658998</c:v>
                </c:pt>
                <c:pt idx="4">
                  <c:v>0.46172539489671999</c:v>
                </c:pt>
                <c:pt idx="5">
                  <c:v>0.71680903160689002</c:v>
                </c:pt>
                <c:pt idx="6">
                  <c:v>0.71025382228702005</c:v>
                </c:pt>
                <c:pt idx="7">
                  <c:v>0.71033348287721998</c:v>
                </c:pt>
                <c:pt idx="8">
                  <c:v>0</c:v>
                </c:pt>
                <c:pt idx="9">
                  <c:v>0</c:v>
                </c:pt>
                <c:pt idx="10">
                  <c:v>1.4171402931499</c:v>
                </c:pt>
                <c:pt idx="11">
                  <c:v>0.86027940378897005</c:v>
                </c:pt>
                <c:pt idx="12">
                  <c:v>2.1264787133867999</c:v>
                </c:pt>
                <c:pt idx="13">
                  <c:v>1.0992197878272001</c:v>
                </c:pt>
                <c:pt idx="14">
                  <c:v>0.68855833099448005</c:v>
                </c:pt>
                <c:pt idx="15">
                  <c:v>1.0916690059573999</c:v>
                </c:pt>
                <c:pt idx="16">
                  <c:v>1.0271194478765</c:v>
                </c:pt>
                <c:pt idx="17">
                  <c:v>0.73035075563213003</c:v>
                </c:pt>
                <c:pt idx="18">
                  <c:v>0</c:v>
                </c:pt>
                <c:pt idx="19">
                  <c:v>1.7023865231633</c:v>
                </c:pt>
                <c:pt idx="20">
                  <c:v>1.3651326004596001</c:v>
                </c:pt>
                <c:pt idx="21">
                  <c:v>0.75761785681208005</c:v>
                </c:pt>
                <c:pt idx="22">
                  <c:v>0.59667557685808004</c:v>
                </c:pt>
                <c:pt idx="23">
                  <c:v>1.1360228183893999</c:v>
                </c:pt>
                <c:pt idx="24">
                  <c:v>0</c:v>
                </c:pt>
                <c:pt idx="25">
                  <c:v>1.539582763961</c:v>
                </c:pt>
                <c:pt idx="26">
                  <c:v>0.65197637437528</c:v>
                </c:pt>
                <c:pt idx="27">
                  <c:v>0</c:v>
                </c:pt>
                <c:pt idx="28">
                  <c:v>4.4215709431837</c:v>
                </c:pt>
                <c:pt idx="29">
                  <c:v>1.2584273746570001</c:v>
                </c:pt>
              </c:numCache>
            </c:numRef>
          </c:val>
          <c:smooth val="0"/>
          <c:extLst>
            <c:ext xmlns:c16="http://schemas.microsoft.com/office/drawing/2014/chart" uri="{C3380CC4-5D6E-409C-BE32-E72D297353CC}">
              <c16:uniqueId val="{00000000-4560-4A2F-8E55-1F27E4735129}"/>
            </c:ext>
          </c:extLst>
        </c:ser>
        <c:dLbls>
          <c:showLegendKey val="0"/>
          <c:showVal val="0"/>
          <c:showCatName val="0"/>
          <c:showSerName val="0"/>
          <c:showPercent val="0"/>
          <c:showBubbleSize val="0"/>
        </c:dLbls>
        <c:smooth val="0"/>
        <c:axId val="295890976"/>
        <c:axId val="295886712"/>
      </c:lineChart>
      <c:dateAx>
        <c:axId val="29589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86712"/>
        <c:crosses val="autoZero"/>
        <c:auto val="1"/>
        <c:lblOffset val="100"/>
        <c:baseTimeUnit val="days"/>
      </c:dateAx>
      <c:valAx>
        <c:axId val="29588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9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c:v>
                </c:pt>
                <c:pt idx="1">
                  <c:v>48</c:v>
                </c:pt>
                <c:pt idx="2">
                  <c:v>43</c:v>
                </c:pt>
                <c:pt idx="3">
                  <c:v>87</c:v>
                </c:pt>
                <c:pt idx="4">
                  <c:v>53</c:v>
                </c:pt>
                <c:pt idx="5">
                  <c:v>49</c:v>
                </c:pt>
                <c:pt idx="6">
                  <c:v>45</c:v>
                </c:pt>
              </c:numCache>
            </c:numRef>
          </c:val>
          <c:extLst>
            <c:ext xmlns:c16="http://schemas.microsoft.com/office/drawing/2014/chart" uri="{C3380CC4-5D6E-409C-BE32-E72D297353CC}">
              <c16:uniqueId val="{00000000-AC50-42EE-8F6F-057D9EEBCF52}"/>
            </c:ext>
          </c:extLst>
        </c:ser>
        <c:dLbls>
          <c:showLegendKey val="0"/>
          <c:showVal val="0"/>
          <c:showCatName val="0"/>
          <c:showSerName val="0"/>
          <c:showPercent val="0"/>
          <c:showBubbleSize val="0"/>
        </c:dLbls>
        <c:gapWidth val="219"/>
        <c:overlap val="-27"/>
        <c:axId val="295892288"/>
        <c:axId val="242932944"/>
      </c:barChart>
      <c:catAx>
        <c:axId val="29589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32944"/>
        <c:crosses val="autoZero"/>
        <c:auto val="1"/>
        <c:lblAlgn val="ctr"/>
        <c:lblOffset val="100"/>
        <c:noMultiLvlLbl val="0"/>
      </c:catAx>
      <c:valAx>
        <c:axId val="24293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9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9</c:v>
                </c:pt>
                <c:pt idx="1">
                  <c:v>23</c:v>
                </c:pt>
                <c:pt idx="2">
                  <c:v>12</c:v>
                </c:pt>
                <c:pt idx="3">
                  <c:v>15</c:v>
                </c:pt>
                <c:pt idx="4">
                  <c:v>2</c:v>
                </c:pt>
                <c:pt idx="5">
                  <c:v>10</c:v>
                </c:pt>
                <c:pt idx="6">
                  <c:v>-8</c:v>
                </c:pt>
                <c:pt idx="7">
                  <c:v>-4</c:v>
                </c:pt>
                <c:pt idx="8">
                  <c:v>-3</c:v>
                </c:pt>
                <c:pt idx="9">
                  <c:v>2</c:v>
                </c:pt>
                <c:pt idx="10">
                  <c:v>-10</c:v>
                </c:pt>
                <c:pt idx="11">
                  <c:v>-24</c:v>
                </c:pt>
                <c:pt idx="12">
                  <c:v>-12</c:v>
                </c:pt>
                <c:pt idx="13">
                  <c:v>0</c:v>
                </c:pt>
                <c:pt idx="14">
                  <c:v>-3</c:v>
                </c:pt>
                <c:pt idx="15">
                  <c:v>-17</c:v>
                </c:pt>
                <c:pt idx="16">
                  <c:v>-17</c:v>
                </c:pt>
                <c:pt idx="17">
                  <c:v>-22</c:v>
                </c:pt>
                <c:pt idx="18">
                  <c:v>-31</c:v>
                </c:pt>
                <c:pt idx="19">
                  <c:v>136</c:v>
                </c:pt>
                <c:pt idx="20">
                  <c:v>355</c:v>
                </c:pt>
                <c:pt idx="21">
                  <c:v>274</c:v>
                </c:pt>
                <c:pt idx="22">
                  <c:v>246</c:v>
                </c:pt>
                <c:pt idx="23">
                  <c:v>183</c:v>
                </c:pt>
                <c:pt idx="24">
                  <c:v>213</c:v>
                </c:pt>
                <c:pt idx="25">
                  <c:v>243</c:v>
                </c:pt>
                <c:pt idx="26">
                  <c:v>36</c:v>
                </c:pt>
                <c:pt idx="27">
                  <c:v>-1</c:v>
                </c:pt>
                <c:pt idx="28">
                  <c:v>-10</c:v>
                </c:pt>
                <c:pt idx="29">
                  <c:v>-6</c:v>
                </c:pt>
              </c:numCache>
            </c:numRef>
          </c:val>
          <c:smooth val="0"/>
          <c:extLst>
            <c:ext xmlns:c16="http://schemas.microsoft.com/office/drawing/2014/chart" uri="{C3380CC4-5D6E-409C-BE32-E72D297353CC}">
              <c16:uniqueId val="{00000000-EB80-4C70-9602-E61416ED7614}"/>
            </c:ext>
          </c:extLst>
        </c:ser>
        <c:dLbls>
          <c:showLegendKey val="0"/>
          <c:showVal val="0"/>
          <c:showCatName val="0"/>
          <c:showSerName val="0"/>
          <c:showPercent val="0"/>
          <c:showBubbleSize val="0"/>
        </c:dLbls>
        <c:smooth val="0"/>
        <c:axId val="247750992"/>
        <c:axId val="247749352"/>
      </c:lineChart>
      <c:dateAx>
        <c:axId val="247750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49352"/>
        <c:crosses val="autoZero"/>
        <c:auto val="1"/>
        <c:lblOffset val="100"/>
        <c:baseTimeUnit val="days"/>
      </c:dateAx>
      <c:valAx>
        <c:axId val="24774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5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c:v>
                </c:pt>
                <c:pt idx="1">
                  <c:v>4</c:v>
                </c:pt>
                <c:pt idx="2">
                  <c:v>1</c:v>
                </c:pt>
                <c:pt idx="3">
                  <c:v>3</c:v>
                </c:pt>
                <c:pt idx="4">
                  <c:v>1</c:v>
                </c:pt>
                <c:pt idx="5">
                  <c:v>2</c:v>
                </c:pt>
                <c:pt idx="6">
                  <c:v>1</c:v>
                </c:pt>
                <c:pt idx="7">
                  <c:v>1</c:v>
                </c:pt>
                <c:pt idx="8">
                  <c:v>0</c:v>
                </c:pt>
                <c:pt idx="9">
                  <c:v>0</c:v>
                </c:pt>
                <c:pt idx="10">
                  <c:v>1</c:v>
                </c:pt>
                <c:pt idx="11">
                  <c:v>1</c:v>
                </c:pt>
                <c:pt idx="12">
                  <c:v>3</c:v>
                </c:pt>
                <c:pt idx="13">
                  <c:v>2</c:v>
                </c:pt>
                <c:pt idx="14">
                  <c:v>1</c:v>
                </c:pt>
                <c:pt idx="15">
                  <c:v>3</c:v>
                </c:pt>
                <c:pt idx="16">
                  <c:v>3</c:v>
                </c:pt>
                <c:pt idx="17">
                  <c:v>1</c:v>
                </c:pt>
                <c:pt idx="18">
                  <c:v>0</c:v>
                </c:pt>
                <c:pt idx="19">
                  <c:v>2</c:v>
                </c:pt>
                <c:pt idx="20">
                  <c:v>3</c:v>
                </c:pt>
                <c:pt idx="21">
                  <c:v>4</c:v>
                </c:pt>
                <c:pt idx="22">
                  <c:v>6</c:v>
                </c:pt>
                <c:pt idx="23">
                  <c:v>3</c:v>
                </c:pt>
                <c:pt idx="24">
                  <c:v>0</c:v>
                </c:pt>
                <c:pt idx="25">
                  <c:v>3</c:v>
                </c:pt>
                <c:pt idx="26">
                  <c:v>4</c:v>
                </c:pt>
                <c:pt idx="27">
                  <c:v>0</c:v>
                </c:pt>
                <c:pt idx="28">
                  <c:v>2</c:v>
                </c:pt>
                <c:pt idx="29">
                  <c:v>4</c:v>
                </c:pt>
              </c:numCache>
            </c:numRef>
          </c:val>
          <c:smooth val="0"/>
          <c:extLst>
            <c:ext xmlns:c16="http://schemas.microsoft.com/office/drawing/2014/chart" uri="{C3380CC4-5D6E-409C-BE32-E72D297353CC}">
              <c16:uniqueId val="{00000000-BC09-40E5-8661-4E3D8437A05A}"/>
            </c:ext>
          </c:extLst>
        </c:ser>
        <c:dLbls>
          <c:showLegendKey val="0"/>
          <c:showVal val="0"/>
          <c:showCatName val="0"/>
          <c:showSerName val="0"/>
          <c:showPercent val="0"/>
          <c:showBubbleSize val="0"/>
        </c:dLbls>
        <c:smooth val="0"/>
        <c:axId val="356047328"/>
        <c:axId val="356042080"/>
      </c:lineChart>
      <c:dateAx>
        <c:axId val="35604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42080"/>
        <c:crosses val="autoZero"/>
        <c:auto val="1"/>
        <c:lblOffset val="100"/>
        <c:baseTimeUnit val="days"/>
      </c:dateAx>
      <c:valAx>
        <c:axId val="35604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4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11</c:v>
                </c:pt>
                <c:pt idx="3">
                  <c:v>6</c:v>
                </c:pt>
                <c:pt idx="4">
                  <c:v>9</c:v>
                </c:pt>
                <c:pt idx="5">
                  <c:v>17</c:v>
                </c:pt>
                <c:pt idx="6">
                  <c:v>7</c:v>
                </c:pt>
              </c:numCache>
            </c:numRef>
          </c:val>
          <c:extLst>
            <c:ext xmlns:c16="http://schemas.microsoft.com/office/drawing/2014/chart" uri="{C3380CC4-5D6E-409C-BE32-E72D297353CC}">
              <c16:uniqueId val="{00000000-51E1-49C4-8161-1740EE36217E}"/>
            </c:ext>
          </c:extLst>
        </c:ser>
        <c:dLbls>
          <c:showLegendKey val="0"/>
          <c:showVal val="0"/>
          <c:showCatName val="0"/>
          <c:showSerName val="0"/>
          <c:showPercent val="0"/>
          <c:showBubbleSize val="0"/>
        </c:dLbls>
        <c:gapWidth val="219"/>
        <c:overlap val="-27"/>
        <c:axId val="359923144"/>
        <c:axId val="359922160"/>
      </c:barChart>
      <c:catAx>
        <c:axId val="35992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2160"/>
        <c:crosses val="autoZero"/>
        <c:auto val="1"/>
        <c:lblAlgn val="ctr"/>
        <c:lblOffset val="100"/>
        <c:noMultiLvlLbl val="0"/>
      </c:catAx>
      <c:valAx>
        <c:axId val="35992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1.6513321655757001</c:v>
                </c:pt>
                <c:pt idx="1">
                  <c:v>1.1955379367567001</c:v>
                </c:pt>
                <c:pt idx="2">
                  <c:v>1.2455894801244001</c:v>
                </c:pt>
                <c:pt idx="3">
                  <c:v>1.1533142804462</c:v>
                </c:pt>
                <c:pt idx="4">
                  <c:v>1.5639757024472001</c:v>
                </c:pt>
                <c:pt idx="5">
                  <c:v>0.91323705660009002</c:v>
                </c:pt>
                <c:pt idx="6">
                  <c:v>1.2617050138946</c:v>
                </c:pt>
              </c:numCache>
            </c:numRef>
          </c:val>
          <c:extLst>
            <c:ext xmlns:c16="http://schemas.microsoft.com/office/drawing/2014/chart" uri="{C3380CC4-5D6E-409C-BE32-E72D297353CC}">
              <c16:uniqueId val="{00000000-632C-4CC3-9CA2-9B643FFB6743}"/>
            </c:ext>
          </c:extLst>
        </c:ser>
        <c:dLbls>
          <c:showLegendKey val="0"/>
          <c:showVal val="0"/>
          <c:showCatName val="0"/>
          <c:showSerName val="0"/>
          <c:showPercent val="0"/>
          <c:showBubbleSize val="0"/>
        </c:dLbls>
        <c:gapWidth val="219"/>
        <c:overlap val="-27"/>
        <c:axId val="359928064"/>
        <c:axId val="359922488"/>
      </c:barChart>
      <c:catAx>
        <c:axId val="35992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2488"/>
        <c:crosses val="autoZero"/>
        <c:auto val="1"/>
        <c:lblAlgn val="ctr"/>
        <c:lblOffset val="100"/>
        <c:noMultiLvlLbl val="0"/>
      </c:catAx>
      <c:valAx>
        <c:axId val="35992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Claudio Poggi</c:v>
                </c:pt>
              </c:strCache>
            </c:strRef>
          </c:cat>
          <c:val>
            <c:numRef>
              <c:f>Sheet1!$B$2</c:f>
              <c:numCache>
                <c:formatCode>General</c:formatCode>
                <c:ptCount val="1"/>
                <c:pt idx="0">
                  <c:v>49</c:v>
                </c:pt>
              </c:numCache>
            </c:numRef>
          </c:val>
          <c:extLst>
            <c:ext xmlns:c16="http://schemas.microsoft.com/office/drawing/2014/chart" uri="{C3380CC4-5D6E-409C-BE32-E72D297353CC}">
              <c16:uniqueId val="{00000000-5B1A-47BD-A058-0C4266A9932E}"/>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Claudio Poggi</c:v>
                </c:pt>
              </c:strCache>
            </c:strRef>
          </c:cat>
          <c:val>
            <c:numRef>
              <c:f>Sheet1!$C$2</c:f>
              <c:numCache>
                <c:formatCode>General</c:formatCode>
                <c:ptCount val="1"/>
                <c:pt idx="0">
                  <c:v>11</c:v>
                </c:pt>
              </c:numCache>
            </c:numRef>
          </c:val>
          <c:extLst>
            <c:ext xmlns:c16="http://schemas.microsoft.com/office/drawing/2014/chart" uri="{C3380CC4-5D6E-409C-BE32-E72D297353CC}">
              <c16:uniqueId val="{00000001-5B1A-47BD-A058-0C4266A9932E}"/>
            </c:ext>
          </c:extLst>
        </c:ser>
        <c:dLbls>
          <c:showLegendKey val="0"/>
          <c:showVal val="0"/>
          <c:showCatName val="0"/>
          <c:showSerName val="0"/>
          <c:showPercent val="0"/>
          <c:showBubbleSize val="0"/>
        </c:dLbls>
        <c:gapWidth val="150"/>
        <c:overlap val="100"/>
        <c:axId val="359925440"/>
        <c:axId val="359926424"/>
      </c:barChart>
      <c:catAx>
        <c:axId val="35992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6424"/>
        <c:crosses val="autoZero"/>
        <c:auto val="1"/>
        <c:lblAlgn val="ctr"/>
        <c:lblOffset val="100"/>
        <c:noMultiLvlLbl val="0"/>
      </c:catAx>
      <c:valAx>
        <c:axId val="359926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0.88000442583952998</c:v>
                </c:pt>
                <c:pt idx="1">
                  <c:v>0</c:v>
                </c:pt>
                <c:pt idx="2">
                  <c:v>0</c:v>
                </c:pt>
                <c:pt idx="3">
                  <c:v>0</c:v>
                </c:pt>
                <c:pt idx="4">
                  <c:v>0</c:v>
                </c:pt>
                <c:pt idx="5">
                  <c:v>0</c:v>
                </c:pt>
                <c:pt idx="6">
                  <c:v>0</c:v>
                </c:pt>
                <c:pt idx="7">
                  <c:v>2.3106570527597001</c:v>
                </c:pt>
                <c:pt idx="8">
                  <c:v>0</c:v>
                </c:pt>
                <c:pt idx="9">
                  <c:v>1.8016855072197</c:v>
                </c:pt>
                <c:pt idx="10">
                  <c:v>0.90237950344538997</c:v>
                </c:pt>
                <c:pt idx="11">
                  <c:v>1.0554397870679</c:v>
                </c:pt>
                <c:pt idx="12">
                  <c:v>0.75091743965183</c:v>
                </c:pt>
                <c:pt idx="13">
                  <c:v>0.97460674571707995</c:v>
                </c:pt>
                <c:pt idx="14">
                  <c:v>0.85658435834546998</c:v>
                </c:pt>
                <c:pt idx="15">
                  <c:v>2.5663722253982</c:v>
                </c:pt>
                <c:pt idx="16">
                  <c:v>1.342504656352</c:v>
                </c:pt>
                <c:pt idx="17">
                  <c:v>4.4375188251855002</c:v>
                </c:pt>
                <c:pt idx="18">
                  <c:v>0.85492466852306004</c:v>
                </c:pt>
                <c:pt idx="19">
                  <c:v>0.57535913843657005</c:v>
                </c:pt>
                <c:pt idx="20">
                  <c:v>0.96578141094710002</c:v>
                </c:pt>
                <c:pt idx="21">
                  <c:v>0.70321672475580999</c:v>
                </c:pt>
                <c:pt idx="22">
                  <c:v>1.157304347597</c:v>
                </c:pt>
                <c:pt idx="23">
                  <c:v>0.93311450015675002</c:v>
                </c:pt>
              </c:numCache>
            </c:numRef>
          </c:val>
          <c:smooth val="0"/>
          <c:extLst>
            <c:ext xmlns:c16="http://schemas.microsoft.com/office/drawing/2014/chart" uri="{C3380CC4-5D6E-409C-BE32-E72D297353CC}">
              <c16:uniqueId val="{00000000-0801-4BE1-95DD-C2C8EB687203}"/>
            </c:ext>
          </c:extLst>
        </c:ser>
        <c:dLbls>
          <c:showLegendKey val="0"/>
          <c:showVal val="0"/>
          <c:showCatName val="0"/>
          <c:showSerName val="0"/>
          <c:showPercent val="0"/>
          <c:showBubbleSize val="0"/>
        </c:dLbls>
        <c:smooth val="0"/>
        <c:axId val="359901168"/>
        <c:axId val="359904120"/>
      </c:lineChart>
      <c:catAx>
        <c:axId val="35990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4120"/>
        <c:crosses val="autoZero"/>
        <c:auto val="1"/>
        <c:lblAlgn val="ctr"/>
        <c:lblOffset val="100"/>
        <c:noMultiLvlLbl val="0"/>
      </c:catAx>
      <c:valAx>
        <c:axId val="35990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 Poggi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c:v>
                </c:pt>
                <c:pt idx="1">
                  <c:v>0</c:v>
                </c:pt>
                <c:pt idx="2">
                  <c:v>0</c:v>
                </c:pt>
                <c:pt idx="3">
                  <c:v>0</c:v>
                </c:pt>
                <c:pt idx="4">
                  <c:v>0</c:v>
                </c:pt>
                <c:pt idx="5">
                  <c:v>0</c:v>
                </c:pt>
                <c:pt idx="6">
                  <c:v>0</c:v>
                </c:pt>
                <c:pt idx="7">
                  <c:v>1</c:v>
                </c:pt>
                <c:pt idx="8">
                  <c:v>0</c:v>
                </c:pt>
                <c:pt idx="9">
                  <c:v>1</c:v>
                </c:pt>
                <c:pt idx="10">
                  <c:v>3</c:v>
                </c:pt>
                <c:pt idx="11">
                  <c:v>6</c:v>
                </c:pt>
                <c:pt idx="12">
                  <c:v>5</c:v>
                </c:pt>
                <c:pt idx="13">
                  <c:v>2</c:v>
                </c:pt>
                <c:pt idx="14">
                  <c:v>4</c:v>
                </c:pt>
                <c:pt idx="15">
                  <c:v>3</c:v>
                </c:pt>
                <c:pt idx="16">
                  <c:v>1</c:v>
                </c:pt>
                <c:pt idx="17">
                  <c:v>3</c:v>
                </c:pt>
                <c:pt idx="18">
                  <c:v>5</c:v>
                </c:pt>
                <c:pt idx="19">
                  <c:v>2</c:v>
                </c:pt>
                <c:pt idx="20">
                  <c:v>7</c:v>
                </c:pt>
                <c:pt idx="21">
                  <c:v>3</c:v>
                </c:pt>
                <c:pt idx="22">
                  <c:v>7</c:v>
                </c:pt>
                <c:pt idx="23">
                  <c:v>2</c:v>
                </c:pt>
              </c:numCache>
            </c:numRef>
          </c:val>
          <c:smooth val="0"/>
          <c:extLst>
            <c:ext xmlns:c16="http://schemas.microsoft.com/office/drawing/2014/chart" uri="{C3380CC4-5D6E-409C-BE32-E72D297353CC}">
              <c16:uniqueId val="{00000000-C6E9-449A-8351-4CC677CA7875}"/>
            </c:ext>
          </c:extLst>
        </c:ser>
        <c:dLbls>
          <c:showLegendKey val="0"/>
          <c:showVal val="0"/>
          <c:showCatName val="0"/>
          <c:showSerName val="0"/>
          <c:showPercent val="0"/>
          <c:showBubbleSize val="0"/>
        </c:dLbls>
        <c:smooth val="0"/>
        <c:axId val="359902152"/>
        <c:axId val="359908384"/>
      </c:lineChart>
      <c:catAx>
        <c:axId val="35990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8384"/>
        <c:crosses val="autoZero"/>
        <c:auto val="1"/>
        <c:lblAlgn val="ctr"/>
        <c:lblOffset val="100"/>
        <c:noMultiLvlLbl val="0"/>
      </c:catAx>
      <c:valAx>
        <c:axId val="35990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1.1202752880411999</c:v>
                </c:pt>
                <c:pt idx="3">
                  <c:v>0</c:v>
                </c:pt>
                <c:pt idx="4">
                  <c:v>1.6945546547457</c:v>
                </c:pt>
                <c:pt idx="5">
                  <c:v>0</c:v>
                </c:pt>
                <c:pt idx="6">
                  <c:v>0</c:v>
                </c:pt>
              </c:numCache>
            </c:numRef>
          </c:val>
          <c:extLst>
            <c:ext xmlns:c16="http://schemas.microsoft.com/office/drawing/2014/chart" uri="{C3380CC4-5D6E-409C-BE32-E72D297353CC}">
              <c16:uniqueId val="{00000000-9725-49E0-9B91-BC527C285C75}"/>
            </c:ext>
          </c:extLst>
        </c:ser>
        <c:dLbls>
          <c:showLegendKey val="0"/>
          <c:showVal val="0"/>
          <c:showCatName val="0"/>
          <c:showSerName val="0"/>
          <c:showPercent val="0"/>
          <c:showBubbleSize val="0"/>
        </c:dLbls>
        <c:gapWidth val="219"/>
        <c:overlap val="-27"/>
        <c:axId val="359903136"/>
        <c:axId val="359906744"/>
      </c:barChart>
      <c:catAx>
        <c:axId val="35990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6744"/>
        <c:crosses val="autoZero"/>
        <c:auto val="1"/>
        <c:lblAlgn val="ctr"/>
        <c:lblOffset val="100"/>
        <c:noMultiLvlLbl val="0"/>
      </c:catAx>
      <c:valAx>
        <c:axId val="35990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Claudio Poggi</c:v>
                </c:pt>
              </c:strCache>
            </c:strRef>
          </c:cat>
          <c:val>
            <c:numRef>
              <c:f>Sheet1!$B$2</c:f>
              <c:numCache>
                <c:formatCode>General</c:formatCode>
                <c:ptCount val="1"/>
                <c:pt idx="0">
                  <c:v>29137</c:v>
                </c:pt>
              </c:numCache>
            </c:numRef>
          </c:val>
          <c:extLst>
            <c:ext xmlns:c16="http://schemas.microsoft.com/office/drawing/2014/chart" uri="{C3380CC4-5D6E-409C-BE32-E72D297353CC}">
              <c16:uniqueId val="{00000000-7BAB-49D7-BB9C-0D9CCE9F91B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Claudio Poggi</c:v>
                </c:pt>
              </c:strCache>
            </c:strRef>
          </c:cat>
          <c:val>
            <c:numRef>
              <c:f>Sheet1!$C$2</c:f>
              <c:numCache>
                <c:formatCode>General</c:formatCode>
                <c:ptCount val="1"/>
                <c:pt idx="0">
                  <c:v>3312</c:v>
                </c:pt>
              </c:numCache>
            </c:numRef>
          </c:val>
          <c:extLst>
            <c:ext xmlns:c16="http://schemas.microsoft.com/office/drawing/2014/chart" uri="{C3380CC4-5D6E-409C-BE32-E72D297353CC}">
              <c16:uniqueId val="{00000001-7BAB-49D7-BB9C-0D9CCE9F91B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Claudio Poggi</c:v>
                </c:pt>
              </c:strCache>
            </c:strRef>
          </c:cat>
          <c:val>
            <c:numRef>
              <c:f>Sheet1!$D$2</c:f>
              <c:numCache>
                <c:formatCode>General</c:formatCode>
                <c:ptCount val="1"/>
                <c:pt idx="0">
                  <c:v>255</c:v>
                </c:pt>
              </c:numCache>
            </c:numRef>
          </c:val>
          <c:extLst>
            <c:ext xmlns:c16="http://schemas.microsoft.com/office/drawing/2014/chart" uri="{C3380CC4-5D6E-409C-BE32-E72D297353CC}">
              <c16:uniqueId val="{00000002-7BAB-49D7-BB9C-0D9CCE9F91B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Claudio Poggi</c:v>
                </c:pt>
              </c:strCache>
            </c:strRef>
          </c:cat>
          <c:val>
            <c:numRef>
              <c:f>Sheet1!$E$2</c:f>
              <c:numCache>
                <c:formatCode>General</c:formatCode>
                <c:ptCount val="1"/>
                <c:pt idx="0">
                  <c:v>38</c:v>
                </c:pt>
              </c:numCache>
            </c:numRef>
          </c:val>
          <c:extLst>
            <c:ext xmlns:c16="http://schemas.microsoft.com/office/drawing/2014/chart" uri="{C3380CC4-5D6E-409C-BE32-E72D297353CC}">
              <c16:uniqueId val="{00000003-7BAB-49D7-BB9C-0D9CCE9F91B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Claudio Poggi</c:v>
                </c:pt>
              </c:strCache>
            </c:strRef>
          </c:cat>
          <c:val>
            <c:numRef>
              <c:f>Sheet1!$F$2</c:f>
              <c:numCache>
                <c:formatCode>General</c:formatCode>
                <c:ptCount val="1"/>
                <c:pt idx="0">
                  <c:v>38</c:v>
                </c:pt>
              </c:numCache>
            </c:numRef>
          </c:val>
          <c:extLst>
            <c:ext xmlns:c16="http://schemas.microsoft.com/office/drawing/2014/chart" uri="{C3380CC4-5D6E-409C-BE32-E72D297353CC}">
              <c16:uniqueId val="{00000004-7BAB-49D7-BB9C-0D9CCE9F91B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Claudio Poggi</c:v>
                </c:pt>
              </c:strCache>
            </c:strRef>
          </c:cat>
          <c:val>
            <c:numRef>
              <c:f>Sheet1!$G$2</c:f>
              <c:numCache>
                <c:formatCode>General</c:formatCode>
                <c:ptCount val="1"/>
                <c:pt idx="0">
                  <c:v>234</c:v>
                </c:pt>
              </c:numCache>
            </c:numRef>
          </c:val>
          <c:extLst>
            <c:ext xmlns:c16="http://schemas.microsoft.com/office/drawing/2014/chart" uri="{C3380CC4-5D6E-409C-BE32-E72D297353CC}">
              <c16:uniqueId val="{00000005-7BAB-49D7-BB9C-0D9CCE9F91B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Claudio Poggi</c:v>
                </c:pt>
              </c:strCache>
            </c:strRef>
          </c:cat>
          <c:val>
            <c:numRef>
              <c:f>Sheet1!$H$2</c:f>
              <c:numCache>
                <c:formatCode>General</c:formatCode>
                <c:ptCount val="1"/>
                <c:pt idx="0">
                  <c:v>2347</c:v>
                </c:pt>
              </c:numCache>
            </c:numRef>
          </c:val>
          <c:extLst>
            <c:ext xmlns:c16="http://schemas.microsoft.com/office/drawing/2014/chart" uri="{C3380CC4-5D6E-409C-BE32-E72D297353CC}">
              <c16:uniqueId val="{00000006-7BAB-49D7-BB9C-0D9CCE9F91B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Claudio Poggi</c:v>
                </c:pt>
              </c:strCache>
            </c:strRef>
          </c:cat>
          <c:val>
            <c:numRef>
              <c:f>Sheet1!$I$2</c:f>
              <c:numCache>
                <c:formatCode>General</c:formatCode>
                <c:ptCount val="1"/>
                <c:pt idx="0">
                  <c:v>4387</c:v>
                </c:pt>
              </c:numCache>
            </c:numRef>
          </c:val>
          <c:extLst>
            <c:ext xmlns:c16="http://schemas.microsoft.com/office/drawing/2014/chart" uri="{C3380CC4-5D6E-409C-BE32-E72D297353CC}">
              <c16:uniqueId val="{00000007-7BAB-49D7-BB9C-0D9CCE9F91B5}"/>
            </c:ext>
          </c:extLst>
        </c:ser>
        <c:dLbls>
          <c:showLegendKey val="0"/>
          <c:showVal val="0"/>
          <c:showCatName val="0"/>
          <c:showSerName val="0"/>
          <c:showPercent val="0"/>
          <c:showBubbleSize val="0"/>
        </c:dLbls>
        <c:gapWidth val="150"/>
        <c:overlap val="100"/>
        <c:axId val="359915272"/>
        <c:axId val="359911664"/>
      </c:barChart>
      <c:catAx>
        <c:axId val="35991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11664"/>
        <c:crosses val="autoZero"/>
        <c:auto val="1"/>
        <c:lblAlgn val="ctr"/>
        <c:lblOffset val="100"/>
        <c:noMultiLvlLbl val="0"/>
      </c:catAx>
      <c:valAx>
        <c:axId val="359911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1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Claudio Poggi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E4A-4DE7-ABB9-58E4EBCB9AED}"/>
            </c:ext>
          </c:extLst>
        </c:ser>
        <c:dLbls>
          <c:showLegendKey val="0"/>
          <c:showVal val="0"/>
          <c:showCatName val="0"/>
          <c:showSerName val="0"/>
          <c:showPercent val="0"/>
          <c:showBubbleSize val="0"/>
        </c:dLbls>
        <c:gapWidth val="219"/>
        <c:overlap val="-27"/>
        <c:axId val="361287512"/>
        <c:axId val="361284560"/>
      </c:barChart>
      <c:catAx>
        <c:axId val="36128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84560"/>
        <c:crosses val="autoZero"/>
        <c:auto val="1"/>
        <c:lblAlgn val="ctr"/>
        <c:lblOffset val="100"/>
        <c:noMultiLvlLbl val="0"/>
      </c:catAx>
      <c:valAx>
        <c:axId val="36128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8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30D4B-E07E-4705-95C1-2310525AB68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1E23813-44F2-46C6-B6E4-96027E51D97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26753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C6EC-A515-4D0C-911B-DDD37BBF610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518A8AD-C1F9-4E1A-AE27-B829168BD3DF}"/>
              </a:ext>
            </a:extLst>
          </p:cNvPr>
          <p:cNvGraphicFramePr>
            <a:graphicFrameLocks noGrp="1"/>
          </p:cNvGraphicFramePr>
          <p:nvPr>
            <p:ph type="tbl" sz="quarter" idx="13"/>
            <p:extLst>
              <p:ext uri="{D42A27DB-BD31-4B8C-83A1-F6EECF244321}">
                <p14:modId xmlns:p14="http://schemas.microsoft.com/office/powerpoint/2010/main" val="3602495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984425"/>
                    </a:ext>
                  </a:extLst>
                </a:gridCol>
                <a:gridCol w="740664">
                  <a:extLst>
                    <a:ext uri="{9D8B030D-6E8A-4147-A177-3AD203B41FA5}">
                      <a16:colId xmlns:a16="http://schemas.microsoft.com/office/drawing/2014/main" val="1527822656"/>
                    </a:ext>
                  </a:extLst>
                </a:gridCol>
                <a:gridCol w="740664">
                  <a:extLst>
                    <a:ext uri="{9D8B030D-6E8A-4147-A177-3AD203B41FA5}">
                      <a16:colId xmlns:a16="http://schemas.microsoft.com/office/drawing/2014/main" val="2003110977"/>
                    </a:ext>
                  </a:extLst>
                </a:gridCol>
                <a:gridCol w="740664">
                  <a:extLst>
                    <a:ext uri="{9D8B030D-6E8A-4147-A177-3AD203B41FA5}">
                      <a16:colId xmlns:a16="http://schemas.microsoft.com/office/drawing/2014/main" val="3637646950"/>
                    </a:ext>
                  </a:extLst>
                </a:gridCol>
                <a:gridCol w="740664">
                  <a:extLst>
                    <a:ext uri="{9D8B030D-6E8A-4147-A177-3AD203B41FA5}">
                      <a16:colId xmlns:a16="http://schemas.microsoft.com/office/drawing/2014/main" val="2100762930"/>
                    </a:ext>
                  </a:extLst>
                </a:gridCol>
                <a:gridCol w="740664">
                  <a:extLst>
                    <a:ext uri="{9D8B030D-6E8A-4147-A177-3AD203B41FA5}">
                      <a16:colId xmlns:a16="http://schemas.microsoft.com/office/drawing/2014/main" val="2229366924"/>
                    </a:ext>
                  </a:extLst>
                </a:gridCol>
                <a:gridCol w="740664">
                  <a:extLst>
                    <a:ext uri="{9D8B030D-6E8A-4147-A177-3AD203B41FA5}">
                      <a16:colId xmlns:a16="http://schemas.microsoft.com/office/drawing/2014/main" val="3230832384"/>
                    </a:ext>
                  </a:extLst>
                </a:gridCol>
                <a:gridCol w="740664">
                  <a:extLst>
                    <a:ext uri="{9D8B030D-6E8A-4147-A177-3AD203B41FA5}">
                      <a16:colId xmlns:a16="http://schemas.microsoft.com/office/drawing/2014/main" val="2853961859"/>
                    </a:ext>
                  </a:extLst>
                </a:gridCol>
                <a:gridCol w="740664">
                  <a:extLst>
                    <a:ext uri="{9D8B030D-6E8A-4147-A177-3AD203B41FA5}">
                      <a16:colId xmlns:a16="http://schemas.microsoft.com/office/drawing/2014/main" val="3882541814"/>
                    </a:ext>
                  </a:extLst>
                </a:gridCol>
                <a:gridCol w="740664">
                  <a:extLst>
                    <a:ext uri="{9D8B030D-6E8A-4147-A177-3AD203B41FA5}">
                      <a16:colId xmlns:a16="http://schemas.microsoft.com/office/drawing/2014/main" val="26915589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51316978"/>
                  </a:ext>
                </a:extLst>
              </a:tr>
              <a:tr h="370840">
                <a:tc>
                  <a:txBody>
                    <a:bodyPr/>
                    <a:lstStyle/>
                    <a:p>
                      <a:r>
                        <a:rPr lang="en-US" sz="1000"/>
                        <a:t>Claudio Poggi</a:t>
                      </a:r>
                    </a:p>
                  </a:txBody>
                  <a:tcPr/>
                </a:tc>
                <a:tc>
                  <a:txBody>
                    <a:bodyPr/>
                    <a:lstStyle/>
                    <a:p>
                      <a:r>
                        <a:rPr lang="en-US" sz="1000"/>
                        <a:t>55026</a:t>
                      </a:r>
                    </a:p>
                  </a:txBody>
                  <a:tcPr/>
                </a:tc>
                <a:tc>
                  <a:txBody>
                    <a:bodyPr/>
                    <a:lstStyle/>
                    <a:p>
                      <a:r>
                        <a:rPr lang="en-US" sz="1000"/>
                        <a:t>1591</a:t>
                      </a:r>
                    </a:p>
                  </a:txBody>
                  <a:tcPr/>
                </a:tc>
                <a:tc>
                  <a:txBody>
                    <a:bodyPr/>
                    <a:lstStyle/>
                    <a:p>
                      <a:r>
                        <a:rPr lang="en-US" sz="1000"/>
                        <a:t>60</a:t>
                      </a:r>
                    </a:p>
                  </a:txBody>
                  <a:tcPr/>
                </a:tc>
                <a:tc>
                  <a:txBody>
                    <a:bodyPr/>
                    <a:lstStyle/>
                    <a:p>
                      <a:r>
                        <a:rPr lang="en-US" sz="1000"/>
                        <a:t>33014</a:t>
                      </a:r>
                    </a:p>
                  </a:txBody>
                  <a:tcPr/>
                </a:tc>
                <a:tc>
                  <a:txBody>
                    <a:bodyPr/>
                    <a:lstStyle/>
                    <a:p>
                      <a:r>
                        <a:rPr lang="en-US" sz="1000"/>
                        <a:t>2347</a:t>
                      </a:r>
                    </a:p>
                  </a:txBody>
                  <a:tcPr/>
                </a:tc>
                <a:tc>
                  <a:txBody>
                    <a:bodyPr/>
                    <a:lstStyle/>
                    <a:p>
                      <a:r>
                        <a:rPr lang="en-US" sz="1000"/>
                        <a:t>4387</a:t>
                      </a:r>
                    </a:p>
                  </a:txBody>
                  <a:tcPr/>
                </a:tc>
                <a:tc>
                  <a:txBody>
                    <a:bodyPr/>
                    <a:lstStyle/>
                    <a:p>
                      <a:r>
                        <a:rPr lang="en-US" sz="1000"/>
                        <a:t>0</a:t>
                      </a:r>
                    </a:p>
                  </a:txBody>
                  <a:tcPr/>
                </a:tc>
                <a:tc>
                  <a:txBody>
                    <a:bodyPr/>
                    <a:lstStyle/>
                    <a:p>
                      <a:r>
                        <a:rPr lang="en-US" sz="1000"/>
                        <a:t>1.2216%</a:t>
                      </a:r>
                    </a:p>
                  </a:txBody>
                  <a:tcPr/>
                </a:tc>
                <a:tc>
                  <a:txBody>
                    <a:bodyPr/>
                    <a:lstStyle/>
                    <a:p>
                      <a:r>
                        <a:rPr lang="en-US" sz="1000"/>
                        <a:t>0.0%</a:t>
                      </a:r>
                    </a:p>
                  </a:txBody>
                  <a:tcPr/>
                </a:tc>
                <a:extLst>
                  <a:ext uri="{0D108BD9-81ED-4DB2-BD59-A6C34878D82A}">
                    <a16:rowId xmlns:a16="http://schemas.microsoft.com/office/drawing/2014/main" val="2484819942"/>
                  </a:ext>
                </a:extLst>
              </a:tr>
            </a:tbl>
          </a:graphicData>
        </a:graphic>
      </p:graphicFrame>
      <p:sp>
        <p:nvSpPr>
          <p:cNvPr id="4" name="Text Placeholder 3">
            <a:extLst>
              <a:ext uri="{FF2B5EF4-FFF2-40B4-BE49-F238E27FC236}">
                <a16:creationId xmlns:a16="http://schemas.microsoft.com/office/drawing/2014/main" id="{E9CB9A0D-1E1A-4B73-BFD4-C76045C3600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18155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C21B-7BBE-4F52-A21F-004DEBF70EB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D85A2DE-1F94-4B09-B97D-6B0DFFF0A587}"/>
              </a:ext>
            </a:extLst>
          </p:cNvPr>
          <p:cNvGraphicFramePr>
            <a:graphicFrameLocks noGrp="1"/>
          </p:cNvGraphicFramePr>
          <p:nvPr>
            <p:ph type="chart" sz="quarter" idx="13"/>
            <p:extLst>
              <p:ext uri="{D42A27DB-BD31-4B8C-83A1-F6EECF244321}">
                <p14:modId xmlns:p14="http://schemas.microsoft.com/office/powerpoint/2010/main" val="4188122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69782-BC04-4DF4-AF3B-AC1129EC288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342932D-67A0-4B32-A587-BC61386157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79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24F3-C9B4-49A0-9E98-C932C5540A8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4E7C683-84A9-4837-A036-6F61A04FF3C8}"/>
              </a:ext>
            </a:extLst>
          </p:cNvPr>
          <p:cNvGraphicFramePr>
            <a:graphicFrameLocks noGrp="1"/>
          </p:cNvGraphicFramePr>
          <p:nvPr>
            <p:ph type="chart" sz="quarter" idx="13"/>
            <p:extLst>
              <p:ext uri="{D42A27DB-BD31-4B8C-83A1-F6EECF244321}">
                <p14:modId xmlns:p14="http://schemas.microsoft.com/office/powerpoint/2010/main" val="1460467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931EC-3602-4833-9146-202DB8C79EB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230F58D-AEE2-4715-BEC6-2E385AA733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8646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7231-DDC2-43CD-BD81-3120AD95780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80A0D25-32FB-48D5-BD1A-0CB35CC1F481}"/>
              </a:ext>
            </a:extLst>
          </p:cNvPr>
          <p:cNvGraphicFramePr>
            <a:graphicFrameLocks noGrp="1"/>
          </p:cNvGraphicFramePr>
          <p:nvPr>
            <p:ph type="chart" sz="quarter" idx="13"/>
            <p:extLst>
              <p:ext uri="{D42A27DB-BD31-4B8C-83A1-F6EECF244321}">
                <p14:modId xmlns:p14="http://schemas.microsoft.com/office/powerpoint/2010/main" val="3127240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059DB6-D017-41F6-989F-454BE9780BE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F27D913-4554-43ED-AF27-A0CD009E69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922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EF5D6-0999-440B-B61F-338330F98ABE}"/>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C5535A8-96B0-4FB2-84CE-5B1ACEEE11F0}"/>
              </a:ext>
            </a:extLst>
          </p:cNvPr>
          <p:cNvGraphicFramePr>
            <a:graphicFrameLocks noGrp="1"/>
          </p:cNvGraphicFramePr>
          <p:nvPr>
            <p:ph type="chart" sz="quarter" idx="13"/>
            <p:extLst>
              <p:ext uri="{D42A27DB-BD31-4B8C-83A1-F6EECF244321}">
                <p14:modId xmlns:p14="http://schemas.microsoft.com/office/powerpoint/2010/main" val="841514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80971F-2D74-4DA0-985F-48FDC9E5D54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45AC5A3-F782-4D1F-84D0-29F04F4392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722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ED27-47F8-4401-83F6-BABC0A83E9F2}"/>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5DAD6E2-6DBF-410C-ACBE-BCE01D639B34}"/>
              </a:ext>
            </a:extLst>
          </p:cNvPr>
          <p:cNvGraphicFramePr>
            <a:graphicFrameLocks noGrp="1"/>
          </p:cNvGraphicFramePr>
          <p:nvPr>
            <p:ph type="chart" sz="quarter" idx="13"/>
            <p:extLst>
              <p:ext uri="{D42A27DB-BD31-4B8C-83A1-F6EECF244321}">
                <p14:modId xmlns:p14="http://schemas.microsoft.com/office/powerpoint/2010/main" val="3501006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1B4350-4F4C-4BF6-B70A-F1DD2C2A0DB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77DE5DB-9BEF-45F2-A6D9-6B2C4E481E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4193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2624E-7338-40C3-B11A-FF1E3420167D}"/>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FC6286C2-5522-4C0E-9C91-979BB3F9F836}"/>
              </a:ext>
            </a:extLst>
          </p:cNvPr>
          <p:cNvGraphicFramePr>
            <a:graphicFrameLocks noGrp="1"/>
          </p:cNvGraphicFramePr>
          <p:nvPr>
            <p:ph type="tbl" sz="quarter" idx="13"/>
            <p:extLst>
              <p:ext uri="{D42A27DB-BD31-4B8C-83A1-F6EECF244321}">
                <p14:modId xmlns:p14="http://schemas.microsoft.com/office/powerpoint/2010/main" val="253868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4070399"/>
                    </a:ext>
                  </a:extLst>
                </a:gridCol>
                <a:gridCol w="658368">
                  <a:extLst>
                    <a:ext uri="{9D8B030D-6E8A-4147-A177-3AD203B41FA5}">
                      <a16:colId xmlns:a16="http://schemas.microsoft.com/office/drawing/2014/main" val="3847804104"/>
                    </a:ext>
                  </a:extLst>
                </a:gridCol>
                <a:gridCol w="658368">
                  <a:extLst>
                    <a:ext uri="{9D8B030D-6E8A-4147-A177-3AD203B41FA5}">
                      <a16:colId xmlns:a16="http://schemas.microsoft.com/office/drawing/2014/main" val="3582886572"/>
                    </a:ext>
                  </a:extLst>
                </a:gridCol>
                <a:gridCol w="658368">
                  <a:extLst>
                    <a:ext uri="{9D8B030D-6E8A-4147-A177-3AD203B41FA5}">
                      <a16:colId xmlns:a16="http://schemas.microsoft.com/office/drawing/2014/main" val="2325859901"/>
                    </a:ext>
                  </a:extLst>
                </a:gridCol>
                <a:gridCol w="658368">
                  <a:extLst>
                    <a:ext uri="{9D8B030D-6E8A-4147-A177-3AD203B41FA5}">
                      <a16:colId xmlns:a16="http://schemas.microsoft.com/office/drawing/2014/main" val="244592877"/>
                    </a:ext>
                  </a:extLst>
                </a:gridCol>
                <a:gridCol w="658368">
                  <a:extLst>
                    <a:ext uri="{9D8B030D-6E8A-4147-A177-3AD203B41FA5}">
                      <a16:colId xmlns:a16="http://schemas.microsoft.com/office/drawing/2014/main" val="1259324059"/>
                    </a:ext>
                  </a:extLst>
                </a:gridCol>
                <a:gridCol w="658368">
                  <a:extLst>
                    <a:ext uri="{9D8B030D-6E8A-4147-A177-3AD203B41FA5}">
                      <a16:colId xmlns:a16="http://schemas.microsoft.com/office/drawing/2014/main" val="1913990026"/>
                    </a:ext>
                  </a:extLst>
                </a:gridCol>
                <a:gridCol w="658368">
                  <a:extLst>
                    <a:ext uri="{9D8B030D-6E8A-4147-A177-3AD203B41FA5}">
                      <a16:colId xmlns:a16="http://schemas.microsoft.com/office/drawing/2014/main" val="101016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918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- 2017-09-29 17:20:00</a:t>
                      </a:r>
                      <a:r>
                        <a:rPr kumimoji="0" lang="es-ES" sz="1000" b="0" i="0" u="none" strike="noStrike" kern="1200" cap="none" spc="0" normalizeH="0" baseline="0" noProof="0">
                          <a:ln>
                            <a:noFill/>
                          </a:ln>
                          <a:solidFill>
                            <a:prstClr val="black"/>
                          </a:solidFill>
                          <a:effectLst/>
                          <a:uLnTx/>
                          <a:uFillTx/>
                          <a:latin typeface="+mn-lt"/>
                          <a:ea typeface="+mn-ea"/>
                          <a:cs typeface="+mn-cs"/>
                        </a:rPr>
                        <a:t>
Nos une la verdad, la libertad, el respeto, la dignidad. Se que queres un San Luis con esos valores, ¿Qué tal si lo construimos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36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- 2017-09-13 15:11:48</a:t>
                      </a:r>
                      <a:r>
                        <a:rPr kumimoji="0" lang="es-ES" sz="1000" b="0" i="0" u="none" strike="noStrike" kern="1200" cap="none" spc="0" normalizeH="0" baseline="0" noProof="0">
                          <a:ln>
                            <a:noFill/>
                          </a:ln>
                          <a:solidFill>
                            <a:prstClr val="black"/>
                          </a:solidFill>
                          <a:effectLst/>
                          <a:uLnTx/>
                          <a:uFillTx/>
                          <a:latin typeface="+mn-lt"/>
                          <a:ea typeface="+mn-ea"/>
                          <a:cs typeface="+mn-cs"/>
                        </a:rPr>
                        <a:t>
BASTA DE PERSEGUIR A LOS QUE PIENSAN DIFERENTE
Hoy acompañe hasta las oficinas del INADI a Regina Funes. “La Chona”, como le decimos todos los que la queremos, como la conocen en Potrerillos y en todo el departamento San Martin.
Chona, desde hace 34 años, es la enfermera del Centro de Salud de Potrerillos. 
Cada mañana, abre las puertas de la salita del lugar para atender y cuidar la salud de sus vecinos. Lo hace con la misma pasión, solidaridad y responsabilidad que lo hacen los miles de trabajadores de nuestro sistema público de salud, cada vez que atienden a un paciente enfermo.
Chona, es nuestra candidata a senadora por el departamento y desde que tomó la decisión de construir un mejor futuro para todos los sanluiseños, empezaron a perseguirla. 
Al no encontrarle ninguna mancha en su legajo de 34 años de servidora pública, el pasado viernes, el gobierno de los hermanos Rodríguez Saá, decidió trasladarla al Centro de Salud de Bajo de Veliz. La trasladan a 120 km del lugar donde viv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7589639"/>
                  </a:ext>
                </a:extLst>
              </a:tr>
            </a:tbl>
          </a:graphicData>
        </a:graphic>
      </p:graphicFrame>
      <p:sp>
        <p:nvSpPr>
          <p:cNvPr id="4" name="Text Placeholder 3">
            <a:extLst>
              <a:ext uri="{FF2B5EF4-FFF2-40B4-BE49-F238E27FC236}">
                <a16:creationId xmlns:a16="http://schemas.microsoft.com/office/drawing/2014/main" id="{0E8A6FD3-0FBD-439F-92CA-4B25E7BE0EC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17513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1795D-8757-47BC-8DFF-7D457422B929}"/>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2045EA17-7AEF-48F9-B470-D5055622C7B2}"/>
              </a:ext>
            </a:extLst>
          </p:cNvPr>
          <p:cNvGraphicFramePr>
            <a:graphicFrameLocks noGrp="1"/>
          </p:cNvGraphicFramePr>
          <p:nvPr>
            <p:ph type="tbl" sz="quarter" idx="13"/>
            <p:extLst>
              <p:ext uri="{D42A27DB-BD31-4B8C-83A1-F6EECF244321}">
                <p14:modId xmlns:p14="http://schemas.microsoft.com/office/powerpoint/2010/main" val="266426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7197710"/>
                    </a:ext>
                  </a:extLst>
                </a:gridCol>
                <a:gridCol w="658368">
                  <a:extLst>
                    <a:ext uri="{9D8B030D-6E8A-4147-A177-3AD203B41FA5}">
                      <a16:colId xmlns:a16="http://schemas.microsoft.com/office/drawing/2014/main" val="843144306"/>
                    </a:ext>
                  </a:extLst>
                </a:gridCol>
                <a:gridCol w="658368">
                  <a:extLst>
                    <a:ext uri="{9D8B030D-6E8A-4147-A177-3AD203B41FA5}">
                      <a16:colId xmlns:a16="http://schemas.microsoft.com/office/drawing/2014/main" val="1595037260"/>
                    </a:ext>
                  </a:extLst>
                </a:gridCol>
                <a:gridCol w="658368">
                  <a:extLst>
                    <a:ext uri="{9D8B030D-6E8A-4147-A177-3AD203B41FA5}">
                      <a16:colId xmlns:a16="http://schemas.microsoft.com/office/drawing/2014/main" val="2927811294"/>
                    </a:ext>
                  </a:extLst>
                </a:gridCol>
                <a:gridCol w="658368">
                  <a:extLst>
                    <a:ext uri="{9D8B030D-6E8A-4147-A177-3AD203B41FA5}">
                      <a16:colId xmlns:a16="http://schemas.microsoft.com/office/drawing/2014/main" val="3467524534"/>
                    </a:ext>
                  </a:extLst>
                </a:gridCol>
                <a:gridCol w="658368">
                  <a:extLst>
                    <a:ext uri="{9D8B030D-6E8A-4147-A177-3AD203B41FA5}">
                      <a16:colId xmlns:a16="http://schemas.microsoft.com/office/drawing/2014/main" val="3629429911"/>
                    </a:ext>
                  </a:extLst>
                </a:gridCol>
                <a:gridCol w="658368">
                  <a:extLst>
                    <a:ext uri="{9D8B030D-6E8A-4147-A177-3AD203B41FA5}">
                      <a16:colId xmlns:a16="http://schemas.microsoft.com/office/drawing/2014/main" val="1511535948"/>
                    </a:ext>
                  </a:extLst>
                </a:gridCol>
                <a:gridCol w="658368">
                  <a:extLst>
                    <a:ext uri="{9D8B030D-6E8A-4147-A177-3AD203B41FA5}">
                      <a16:colId xmlns:a16="http://schemas.microsoft.com/office/drawing/2014/main" val="22231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394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- 2017-09-04 17:13:40</a:t>
                      </a:r>
                      <a:r>
                        <a:rPr kumimoji="0" lang="es-ES" sz="1000" b="0" i="0" u="none" strike="noStrike" kern="1200" cap="none" spc="0" normalizeH="0" baseline="0" noProof="0">
                          <a:ln>
                            <a:noFill/>
                          </a:ln>
                          <a:solidFill>
                            <a:prstClr val="black"/>
                          </a:solidFill>
                          <a:effectLst/>
                          <a:uLnTx/>
                          <a:uFillTx/>
                          <a:latin typeface="+mn-lt"/>
                          <a:ea typeface="+mn-ea"/>
                          <a:cs typeface="+mn-cs"/>
                        </a:rPr>
                        <a:t>
AVANZAMOS JUNTOS Y EN EQUIPO
Dando las gracias por el apoyo del 13 de agosto y con la mirada puesta en las elecciones del 22 de octubre, conversamos con los vecinos del Ba. San Martín de San Luis. Juntos y unidos vamos a construir el futuro de nuestra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023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- 2017-09-03 11:15:21</a:t>
                      </a:r>
                      <a:r>
                        <a:rPr kumimoji="0" lang="es-ES" sz="1000" b="0" i="0" u="none" strike="noStrike" kern="1200" cap="none" spc="0" normalizeH="0" baseline="0" noProof="0">
                          <a:ln>
                            <a:noFill/>
                          </a:ln>
                          <a:solidFill>
                            <a:prstClr val="black"/>
                          </a:solidFill>
                          <a:effectLst/>
                          <a:uLnTx/>
                          <a:uFillTx/>
                          <a:latin typeface="+mn-lt"/>
                          <a:ea typeface="+mn-ea"/>
                          <a:cs typeface="+mn-cs"/>
                        </a:rPr>
                        <a:t>
YA VENDRÁN TIEMPOS MEJORES...
Felicitaciones a los primos por la victoria, amistoso, pero victoria al fin. 
El domingo se presta para arrancar la mañana con unos lindos mates y disfrutando de los seres queridos. Disfrutemos del día y de las bromas sanas que nos regala la pasión del futbol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9878915"/>
                  </a:ext>
                </a:extLst>
              </a:tr>
            </a:tbl>
          </a:graphicData>
        </a:graphic>
      </p:graphicFrame>
      <p:sp>
        <p:nvSpPr>
          <p:cNvPr id="4" name="Text Placeholder 3">
            <a:extLst>
              <a:ext uri="{FF2B5EF4-FFF2-40B4-BE49-F238E27FC236}">
                <a16:creationId xmlns:a16="http://schemas.microsoft.com/office/drawing/2014/main" id="{455C8EC0-7E01-4456-A4FD-47126202B1C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62061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83F53-821F-4D7E-AC33-ED8991CDA1CA}"/>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EC4E707C-F57C-46AF-92E7-9044104E759F}"/>
              </a:ext>
            </a:extLst>
          </p:cNvPr>
          <p:cNvGraphicFramePr>
            <a:graphicFrameLocks noGrp="1"/>
          </p:cNvGraphicFramePr>
          <p:nvPr>
            <p:ph type="tbl" sz="quarter" idx="13"/>
            <p:extLst>
              <p:ext uri="{D42A27DB-BD31-4B8C-83A1-F6EECF244321}">
                <p14:modId xmlns:p14="http://schemas.microsoft.com/office/powerpoint/2010/main" val="412368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1004064"/>
                    </a:ext>
                  </a:extLst>
                </a:gridCol>
                <a:gridCol w="658368">
                  <a:extLst>
                    <a:ext uri="{9D8B030D-6E8A-4147-A177-3AD203B41FA5}">
                      <a16:colId xmlns:a16="http://schemas.microsoft.com/office/drawing/2014/main" val="890105357"/>
                    </a:ext>
                  </a:extLst>
                </a:gridCol>
                <a:gridCol w="658368">
                  <a:extLst>
                    <a:ext uri="{9D8B030D-6E8A-4147-A177-3AD203B41FA5}">
                      <a16:colId xmlns:a16="http://schemas.microsoft.com/office/drawing/2014/main" val="4172848353"/>
                    </a:ext>
                  </a:extLst>
                </a:gridCol>
                <a:gridCol w="658368">
                  <a:extLst>
                    <a:ext uri="{9D8B030D-6E8A-4147-A177-3AD203B41FA5}">
                      <a16:colId xmlns:a16="http://schemas.microsoft.com/office/drawing/2014/main" val="1718941128"/>
                    </a:ext>
                  </a:extLst>
                </a:gridCol>
                <a:gridCol w="658368">
                  <a:extLst>
                    <a:ext uri="{9D8B030D-6E8A-4147-A177-3AD203B41FA5}">
                      <a16:colId xmlns:a16="http://schemas.microsoft.com/office/drawing/2014/main" val="3184770578"/>
                    </a:ext>
                  </a:extLst>
                </a:gridCol>
                <a:gridCol w="658368">
                  <a:extLst>
                    <a:ext uri="{9D8B030D-6E8A-4147-A177-3AD203B41FA5}">
                      <a16:colId xmlns:a16="http://schemas.microsoft.com/office/drawing/2014/main" val="1775353327"/>
                    </a:ext>
                  </a:extLst>
                </a:gridCol>
                <a:gridCol w="658368">
                  <a:extLst>
                    <a:ext uri="{9D8B030D-6E8A-4147-A177-3AD203B41FA5}">
                      <a16:colId xmlns:a16="http://schemas.microsoft.com/office/drawing/2014/main" val="3448831370"/>
                    </a:ext>
                  </a:extLst>
                </a:gridCol>
                <a:gridCol w="658368">
                  <a:extLst>
                    <a:ext uri="{9D8B030D-6E8A-4147-A177-3AD203B41FA5}">
                      <a16:colId xmlns:a16="http://schemas.microsoft.com/office/drawing/2014/main" val="88189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948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- 2017-09-21 22:11:39</a:t>
                      </a:r>
                      <a:r>
                        <a:rPr kumimoji="0" lang="es-ES" sz="1000" b="0" i="0" u="none" strike="noStrike" kern="1200" cap="none" spc="0" normalizeH="0" baseline="0" noProof="0">
                          <a:ln>
                            <a:noFill/>
                          </a:ln>
                          <a:solidFill>
                            <a:prstClr val="black"/>
                          </a:solidFill>
                          <a:effectLst/>
                          <a:uLnTx/>
                          <a:uFillTx/>
                          <a:latin typeface="+mn-lt"/>
                          <a:ea typeface="+mn-ea"/>
                          <a:cs typeface="+mn-cs"/>
                        </a:rPr>
                        <a:t>
EL VALOR DE LA AMISTAD
Santi y Emanuel viven en Naschel, Se definen el uno al otro, como su mejor amigo. Los dos tienen solo ocho años. 
Santi es fanatico de River, a diferencia de Emanuel, que es hincha de Boca. "Cuando se juega el superclásico, cada uno lo ve en su casa y no nos cargamos" me contaron ellos mismos, para explicarme como hacían para cuidar su amistad.
Con un simple ejemplo, los chicos nos muestran lo simple que puede ser, convivir en las diferencias. Hermosa enseñanza de estos dos grandes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914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- 2017-09-20 07:52:02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JUBILADO
Un gran abrazo para  todos nuestros abuelos de la provincia de San Luis que hoy festejan el día del jubilado. En cada mate compartido, cada charla, cada encuentro con cada uno de ustedes, disfruto muchísimo de la alegría y del cariño que me regalan.
Espero que pronto podamos compartir un partido de truco o bochas, como lo hicimos tantas veces, como los que compartíamos cuando hacíamos las Olimpiadas Grandes Amigos, Que disfruten mucho del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4086649"/>
                  </a:ext>
                </a:extLst>
              </a:tr>
            </a:tbl>
          </a:graphicData>
        </a:graphic>
      </p:graphicFrame>
      <p:sp>
        <p:nvSpPr>
          <p:cNvPr id="4" name="Text Placeholder 3">
            <a:extLst>
              <a:ext uri="{FF2B5EF4-FFF2-40B4-BE49-F238E27FC236}">
                <a16:creationId xmlns:a16="http://schemas.microsoft.com/office/drawing/2014/main" id="{23CC4B08-0D28-4B9C-858E-6434C1A964A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901156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C3A9-6933-4B4A-954C-254546D69E1B}"/>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2A0D15EB-27B1-4F40-B4B0-1ADBC103E79E}"/>
              </a:ext>
            </a:extLst>
          </p:cNvPr>
          <p:cNvGraphicFramePr>
            <a:graphicFrameLocks noGrp="1"/>
          </p:cNvGraphicFramePr>
          <p:nvPr>
            <p:ph type="tbl" sz="quarter" idx="13"/>
            <p:extLst>
              <p:ext uri="{D42A27DB-BD31-4B8C-83A1-F6EECF244321}">
                <p14:modId xmlns:p14="http://schemas.microsoft.com/office/powerpoint/2010/main" val="153401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4316463"/>
                    </a:ext>
                  </a:extLst>
                </a:gridCol>
                <a:gridCol w="658368">
                  <a:extLst>
                    <a:ext uri="{9D8B030D-6E8A-4147-A177-3AD203B41FA5}">
                      <a16:colId xmlns:a16="http://schemas.microsoft.com/office/drawing/2014/main" val="1652760444"/>
                    </a:ext>
                  </a:extLst>
                </a:gridCol>
                <a:gridCol w="658368">
                  <a:extLst>
                    <a:ext uri="{9D8B030D-6E8A-4147-A177-3AD203B41FA5}">
                      <a16:colId xmlns:a16="http://schemas.microsoft.com/office/drawing/2014/main" val="374322674"/>
                    </a:ext>
                  </a:extLst>
                </a:gridCol>
                <a:gridCol w="658368">
                  <a:extLst>
                    <a:ext uri="{9D8B030D-6E8A-4147-A177-3AD203B41FA5}">
                      <a16:colId xmlns:a16="http://schemas.microsoft.com/office/drawing/2014/main" val="1604243336"/>
                    </a:ext>
                  </a:extLst>
                </a:gridCol>
                <a:gridCol w="658368">
                  <a:extLst>
                    <a:ext uri="{9D8B030D-6E8A-4147-A177-3AD203B41FA5}">
                      <a16:colId xmlns:a16="http://schemas.microsoft.com/office/drawing/2014/main" val="3434545083"/>
                    </a:ext>
                  </a:extLst>
                </a:gridCol>
                <a:gridCol w="658368">
                  <a:extLst>
                    <a:ext uri="{9D8B030D-6E8A-4147-A177-3AD203B41FA5}">
                      <a16:colId xmlns:a16="http://schemas.microsoft.com/office/drawing/2014/main" val="1390927817"/>
                    </a:ext>
                  </a:extLst>
                </a:gridCol>
                <a:gridCol w="658368">
                  <a:extLst>
                    <a:ext uri="{9D8B030D-6E8A-4147-A177-3AD203B41FA5}">
                      <a16:colId xmlns:a16="http://schemas.microsoft.com/office/drawing/2014/main" val="1162513179"/>
                    </a:ext>
                  </a:extLst>
                </a:gridCol>
                <a:gridCol w="658368">
                  <a:extLst>
                    <a:ext uri="{9D8B030D-6E8A-4147-A177-3AD203B41FA5}">
                      <a16:colId xmlns:a16="http://schemas.microsoft.com/office/drawing/2014/main" val="605851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098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- 2017-09-26 20:02:56</a:t>
                      </a:r>
                      <a:r>
                        <a:rPr kumimoji="0" lang="es-ES" sz="1000" b="0" i="0" u="none" strike="noStrike" kern="1200" cap="none" spc="0" normalizeH="0" baseline="0" noProof="0">
                          <a:ln>
                            <a:noFill/>
                          </a:ln>
                          <a:solidFill>
                            <a:prstClr val="black"/>
                          </a:solidFill>
                          <a:effectLst/>
                          <a:uLnTx/>
                          <a:uFillTx/>
                          <a:latin typeface="+mn-lt"/>
                          <a:ea typeface="+mn-ea"/>
                          <a:cs typeface="+mn-cs"/>
                        </a:rPr>
                        <a:t>
EL CARIÑO DE NUESTROS CHICOS 
Durante la visita que realicé a los vecinos del Barrio Eva Perón, los alumnos de la Escuela N° 51 me regalaron una hermosa sorpresa. Siempre me sentí un afortunado por el amor y la relación  que tengo con los chicos de San Luis. Muchas gracias por el saludo, lo de hoy fue muy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365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- 2017-09-30 09:50:41</a:t>
                      </a:r>
                      <a:r>
                        <a:rPr kumimoji="0" lang="es-ES" sz="1000" b="0" i="0" u="none" strike="noStrike" kern="1200" cap="none" spc="0" normalizeH="0" baseline="0" noProof="0">
                          <a:ln>
                            <a:noFill/>
                          </a:ln>
                          <a:solidFill>
                            <a:prstClr val="black"/>
                          </a:solidFill>
                          <a:effectLst/>
                          <a:uLnTx/>
                          <a:uFillTx/>
                          <a:latin typeface="+mn-lt"/>
                          <a:ea typeface="+mn-ea"/>
                          <a:cs typeface="+mn-cs"/>
                        </a:rPr>
                        <a:t>
QUE TENGAN UN GRAN DÍA
El sábado pinta hermoso, soleado y con buen clima. Un dia deal para encontrarnos con los vecinos del departamento Pedernera. Nos volvemos a encontrar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615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- 2017-09-24 15:58:40</a:t>
                      </a:r>
                      <a:r>
                        <a:rPr kumimoji="0" lang="es-ES" sz="1000" b="0" i="0" u="none" strike="noStrike" kern="1200" cap="none" spc="0" normalizeH="0" baseline="0" noProof="0">
                          <a:ln>
                            <a:noFill/>
                          </a:ln>
                          <a:solidFill>
                            <a:prstClr val="black"/>
                          </a:solidFill>
                          <a:effectLst/>
                          <a:uLnTx/>
                          <a:uFillTx/>
                          <a:latin typeface="+mn-lt"/>
                          <a:ea typeface="+mn-ea"/>
                          <a:cs typeface="+mn-cs"/>
                        </a:rPr>
                        <a:t>
ESPERO QUE HAYAN DISFRUTADO DEL ALMUERZO
Siempre que visito a los vecinos de Anchorena me tratan recontra bien, pero me parece que esta vez exageraron 😉😉😉. 
Un rico asado de domingo coronó la caminata que realizamos por esa linda localidad de nuestro sur provincial. Pensándolo bien, menos mal que, tanto como diputado nacional como cuando fui gobernador, siempre le hice caso a Raffaella Carra cuando decía "Hay que venir al sur". Los que llegamos con un amor, sentimos que comemos mejor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5408813"/>
                  </a:ext>
                </a:extLst>
              </a:tr>
            </a:tbl>
          </a:graphicData>
        </a:graphic>
      </p:graphicFrame>
      <p:sp>
        <p:nvSpPr>
          <p:cNvPr id="4" name="Text Placeholder 3">
            <a:extLst>
              <a:ext uri="{FF2B5EF4-FFF2-40B4-BE49-F238E27FC236}">
                <a16:creationId xmlns:a16="http://schemas.microsoft.com/office/drawing/2014/main" id="{2043EBB0-541D-4ECF-B430-FC76B41A1BC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79541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C462-1DB8-4145-8522-F5954A24E19C}"/>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9A797BA3-A851-494B-B734-B61EC9C869D2}"/>
              </a:ext>
            </a:extLst>
          </p:cNvPr>
          <p:cNvGraphicFramePr>
            <a:graphicFrameLocks noGrp="1"/>
          </p:cNvGraphicFramePr>
          <p:nvPr>
            <p:ph type="tbl" sz="quarter" idx="13"/>
            <p:extLst>
              <p:ext uri="{D42A27DB-BD31-4B8C-83A1-F6EECF244321}">
                <p14:modId xmlns:p14="http://schemas.microsoft.com/office/powerpoint/2010/main" val="61968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3015807"/>
                    </a:ext>
                  </a:extLst>
                </a:gridCol>
                <a:gridCol w="658368">
                  <a:extLst>
                    <a:ext uri="{9D8B030D-6E8A-4147-A177-3AD203B41FA5}">
                      <a16:colId xmlns:a16="http://schemas.microsoft.com/office/drawing/2014/main" val="26353168"/>
                    </a:ext>
                  </a:extLst>
                </a:gridCol>
                <a:gridCol w="658368">
                  <a:extLst>
                    <a:ext uri="{9D8B030D-6E8A-4147-A177-3AD203B41FA5}">
                      <a16:colId xmlns:a16="http://schemas.microsoft.com/office/drawing/2014/main" val="1003194070"/>
                    </a:ext>
                  </a:extLst>
                </a:gridCol>
                <a:gridCol w="658368">
                  <a:extLst>
                    <a:ext uri="{9D8B030D-6E8A-4147-A177-3AD203B41FA5}">
                      <a16:colId xmlns:a16="http://schemas.microsoft.com/office/drawing/2014/main" val="2263977060"/>
                    </a:ext>
                  </a:extLst>
                </a:gridCol>
                <a:gridCol w="658368">
                  <a:extLst>
                    <a:ext uri="{9D8B030D-6E8A-4147-A177-3AD203B41FA5}">
                      <a16:colId xmlns:a16="http://schemas.microsoft.com/office/drawing/2014/main" val="626780399"/>
                    </a:ext>
                  </a:extLst>
                </a:gridCol>
                <a:gridCol w="658368">
                  <a:extLst>
                    <a:ext uri="{9D8B030D-6E8A-4147-A177-3AD203B41FA5}">
                      <a16:colId xmlns:a16="http://schemas.microsoft.com/office/drawing/2014/main" val="1719804740"/>
                    </a:ext>
                  </a:extLst>
                </a:gridCol>
                <a:gridCol w="658368">
                  <a:extLst>
                    <a:ext uri="{9D8B030D-6E8A-4147-A177-3AD203B41FA5}">
                      <a16:colId xmlns:a16="http://schemas.microsoft.com/office/drawing/2014/main" val="889190300"/>
                    </a:ext>
                  </a:extLst>
                </a:gridCol>
                <a:gridCol w="658368">
                  <a:extLst>
                    <a:ext uri="{9D8B030D-6E8A-4147-A177-3AD203B41FA5}">
                      <a16:colId xmlns:a16="http://schemas.microsoft.com/office/drawing/2014/main" val="3734617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073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- 2017-09-04 14:53:33</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Illia me encontre con el cariño, alegría y buena onda de nuestros chicos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545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- 2017-09-17 10:10:00</a:t>
                      </a:r>
                      <a:r>
                        <a:rPr kumimoji="0" lang="es-ES" sz="1000" b="0" i="0" u="none" strike="noStrike" kern="1200" cap="none" spc="0" normalizeH="0" baseline="0" noProof="0">
                          <a:ln>
                            <a:noFill/>
                          </a:ln>
                          <a:solidFill>
                            <a:prstClr val="black"/>
                          </a:solidFill>
                          <a:effectLst/>
                          <a:uLnTx/>
                          <a:uFillTx/>
                          <a:latin typeface="+mn-lt"/>
                          <a:ea typeface="+mn-ea"/>
                          <a:cs typeface="+mn-cs"/>
                        </a:rPr>
                        <a:t>
UN DOMINGO EN BICICLETA
Disfrutemos del día que nos regala un hermoso sol a todos los sanluiseños. Les deseo que lo pasen junto a sus seres queridos y puedan hacer todas esas cosas que durante la semana vamos posponiendo. Yo ando con ganas de repetir un lindo gusto que me dí ayer en La Toma, ando con ganas de subirme a una bicicleta que me lleve a todos lados
Que pasen un hermoso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255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- 2017-09-30 17:12:18</a:t>
                      </a:r>
                      <a:r>
                        <a:rPr kumimoji="0" lang="es-ES" sz="1000" b="0" i="0" u="none" strike="noStrike" kern="1200" cap="none" spc="0" normalizeH="0" baseline="0" noProof="0">
                          <a:ln>
                            <a:noFill/>
                          </a:ln>
                          <a:solidFill>
                            <a:prstClr val="black"/>
                          </a:solidFill>
                          <a:effectLst/>
                          <a:uLnTx/>
                          <a:uFillTx/>
                          <a:latin typeface="+mn-lt"/>
                          <a:ea typeface="+mn-ea"/>
                          <a:cs typeface="+mn-cs"/>
                        </a:rPr>
                        <a:t>
ARRANCAMOS CON UN MATE
En  la Plaza de la Salud, me encontré con Jesica, quien me recomendó tomarme un rico mate antes de iniciar la visita a los vecinos de la avenida Mitre de Villa Mercedes. Con un mate y una sonrisa, siempre nos sentimos mejor. Seguimos avanzando juntos rumbo al 22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6567229"/>
                  </a:ext>
                </a:extLst>
              </a:tr>
            </a:tbl>
          </a:graphicData>
        </a:graphic>
      </p:graphicFrame>
      <p:sp>
        <p:nvSpPr>
          <p:cNvPr id="4" name="Text Placeholder 3">
            <a:extLst>
              <a:ext uri="{FF2B5EF4-FFF2-40B4-BE49-F238E27FC236}">
                <a16:creationId xmlns:a16="http://schemas.microsoft.com/office/drawing/2014/main" id="{D939A168-D706-49EE-9252-EC7B4B3A4F3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13484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EEDB-EBB6-418A-A15F-9FA89D2D6437}"/>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D166554F-50BD-4A05-A286-FF91A5068336}"/>
              </a:ext>
            </a:extLst>
          </p:cNvPr>
          <p:cNvGraphicFramePr>
            <a:graphicFrameLocks noGrp="1"/>
          </p:cNvGraphicFramePr>
          <p:nvPr>
            <p:ph type="tbl" sz="quarter" idx="13"/>
            <p:extLst>
              <p:ext uri="{D42A27DB-BD31-4B8C-83A1-F6EECF244321}">
                <p14:modId xmlns:p14="http://schemas.microsoft.com/office/powerpoint/2010/main" val="317903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295223"/>
                    </a:ext>
                  </a:extLst>
                </a:gridCol>
                <a:gridCol w="658368">
                  <a:extLst>
                    <a:ext uri="{9D8B030D-6E8A-4147-A177-3AD203B41FA5}">
                      <a16:colId xmlns:a16="http://schemas.microsoft.com/office/drawing/2014/main" val="983806625"/>
                    </a:ext>
                  </a:extLst>
                </a:gridCol>
                <a:gridCol w="658368">
                  <a:extLst>
                    <a:ext uri="{9D8B030D-6E8A-4147-A177-3AD203B41FA5}">
                      <a16:colId xmlns:a16="http://schemas.microsoft.com/office/drawing/2014/main" val="2213597782"/>
                    </a:ext>
                  </a:extLst>
                </a:gridCol>
                <a:gridCol w="658368">
                  <a:extLst>
                    <a:ext uri="{9D8B030D-6E8A-4147-A177-3AD203B41FA5}">
                      <a16:colId xmlns:a16="http://schemas.microsoft.com/office/drawing/2014/main" val="1752293927"/>
                    </a:ext>
                  </a:extLst>
                </a:gridCol>
                <a:gridCol w="658368">
                  <a:extLst>
                    <a:ext uri="{9D8B030D-6E8A-4147-A177-3AD203B41FA5}">
                      <a16:colId xmlns:a16="http://schemas.microsoft.com/office/drawing/2014/main" val="135790247"/>
                    </a:ext>
                  </a:extLst>
                </a:gridCol>
                <a:gridCol w="658368">
                  <a:extLst>
                    <a:ext uri="{9D8B030D-6E8A-4147-A177-3AD203B41FA5}">
                      <a16:colId xmlns:a16="http://schemas.microsoft.com/office/drawing/2014/main" val="1820682903"/>
                    </a:ext>
                  </a:extLst>
                </a:gridCol>
                <a:gridCol w="658368">
                  <a:extLst>
                    <a:ext uri="{9D8B030D-6E8A-4147-A177-3AD203B41FA5}">
                      <a16:colId xmlns:a16="http://schemas.microsoft.com/office/drawing/2014/main" val="465994528"/>
                    </a:ext>
                  </a:extLst>
                </a:gridCol>
                <a:gridCol w="658368">
                  <a:extLst>
                    <a:ext uri="{9D8B030D-6E8A-4147-A177-3AD203B41FA5}">
                      <a16:colId xmlns:a16="http://schemas.microsoft.com/office/drawing/2014/main" val="15998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766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- 2017-09-11 00:00:24</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MAESTRO
Quiero desearles a todos los docentes de la provincia de San Luis, un  feliz día del maestro La educación  es la clave del progreso de un pueblo, hay que apostar a la educación inclusiva y de calidad, y son ustedes,  “maestros”,  los actores fundamentales para ese objetivo. Gracias por el esfuerzo que realizan cada día frente al aula, gracias por la vocación y el amor con que educan cada día, a miles y miles de niños y jóvenes sanluiseños No tengo dudas, que el futuro de San Luis pasa por la educación.
Feliz día maestros sanluiseños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622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- 2017-09-16 16:36:59</a:t>
                      </a:r>
                      <a:r>
                        <a:rPr kumimoji="0" lang="es-ES" sz="1000" b="0" i="0" u="none" strike="noStrike" kern="1200" cap="none" spc="0" normalizeH="0" baseline="0" noProof="0">
                          <a:ln>
                            <a:noFill/>
                          </a:ln>
                          <a:solidFill>
                            <a:prstClr val="black"/>
                          </a:solidFill>
                          <a:effectLst/>
                          <a:uLnTx/>
                          <a:uFillTx/>
                          <a:latin typeface="+mn-lt"/>
                          <a:ea typeface="+mn-ea"/>
                          <a:cs typeface="+mn-cs"/>
                        </a:rPr>
                        <a:t>
VAMOS A LA RUTA
Seguimos recorriendo la provincia, visitando a los vecinos, agradeciendo el apoyo que nos dieron y redoblando el esfuerzo de cara al 22 de octubre
Vamos rumbo a La Toma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970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- 2017-09-26 15:22:30</a:t>
                      </a:r>
                      <a:r>
                        <a:rPr kumimoji="0" lang="es-ES" sz="1000" b="0" i="0" u="none" strike="noStrike" kern="1200" cap="none" spc="0" normalizeH="0" baseline="0" noProof="0">
                          <a:ln>
                            <a:noFill/>
                          </a:ln>
                          <a:solidFill>
                            <a:prstClr val="black"/>
                          </a:solidFill>
                          <a:effectLst/>
                          <a:uLnTx/>
                          <a:uFillTx/>
                          <a:latin typeface="+mn-lt"/>
                          <a:ea typeface="+mn-ea"/>
                          <a:cs typeface="+mn-cs"/>
                        </a:rPr>
                        <a:t>
Caminando bajo la lluvia,  en Villa Mercedes,  seguimos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6438776"/>
                  </a:ext>
                </a:extLst>
              </a:tr>
            </a:tbl>
          </a:graphicData>
        </a:graphic>
      </p:graphicFrame>
      <p:sp>
        <p:nvSpPr>
          <p:cNvPr id="4" name="Text Placeholder 3">
            <a:extLst>
              <a:ext uri="{FF2B5EF4-FFF2-40B4-BE49-F238E27FC236}">
                <a16:creationId xmlns:a16="http://schemas.microsoft.com/office/drawing/2014/main" id="{61BFA26B-AF2A-421E-8752-14081E2C2E6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31093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6BBCD-5DEF-46DD-B23D-39F1A5A046F5}"/>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E559BBAD-4809-4D09-80EF-E6E514C706CC}"/>
              </a:ext>
            </a:extLst>
          </p:cNvPr>
          <p:cNvGraphicFramePr>
            <a:graphicFrameLocks noGrp="1"/>
          </p:cNvGraphicFramePr>
          <p:nvPr>
            <p:ph type="tbl" sz="quarter" idx="13"/>
            <p:extLst>
              <p:ext uri="{D42A27DB-BD31-4B8C-83A1-F6EECF244321}">
                <p14:modId xmlns:p14="http://schemas.microsoft.com/office/powerpoint/2010/main" val="63254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0888657"/>
                    </a:ext>
                  </a:extLst>
                </a:gridCol>
                <a:gridCol w="658368">
                  <a:extLst>
                    <a:ext uri="{9D8B030D-6E8A-4147-A177-3AD203B41FA5}">
                      <a16:colId xmlns:a16="http://schemas.microsoft.com/office/drawing/2014/main" val="1062973976"/>
                    </a:ext>
                  </a:extLst>
                </a:gridCol>
                <a:gridCol w="658368">
                  <a:extLst>
                    <a:ext uri="{9D8B030D-6E8A-4147-A177-3AD203B41FA5}">
                      <a16:colId xmlns:a16="http://schemas.microsoft.com/office/drawing/2014/main" val="3020840154"/>
                    </a:ext>
                  </a:extLst>
                </a:gridCol>
                <a:gridCol w="658368">
                  <a:extLst>
                    <a:ext uri="{9D8B030D-6E8A-4147-A177-3AD203B41FA5}">
                      <a16:colId xmlns:a16="http://schemas.microsoft.com/office/drawing/2014/main" val="1684501531"/>
                    </a:ext>
                  </a:extLst>
                </a:gridCol>
                <a:gridCol w="658368">
                  <a:extLst>
                    <a:ext uri="{9D8B030D-6E8A-4147-A177-3AD203B41FA5}">
                      <a16:colId xmlns:a16="http://schemas.microsoft.com/office/drawing/2014/main" val="2388695304"/>
                    </a:ext>
                  </a:extLst>
                </a:gridCol>
                <a:gridCol w="658368">
                  <a:extLst>
                    <a:ext uri="{9D8B030D-6E8A-4147-A177-3AD203B41FA5}">
                      <a16:colId xmlns:a16="http://schemas.microsoft.com/office/drawing/2014/main" val="3996529994"/>
                    </a:ext>
                  </a:extLst>
                </a:gridCol>
                <a:gridCol w="658368">
                  <a:extLst>
                    <a:ext uri="{9D8B030D-6E8A-4147-A177-3AD203B41FA5}">
                      <a16:colId xmlns:a16="http://schemas.microsoft.com/office/drawing/2014/main" val="35887104"/>
                    </a:ext>
                  </a:extLst>
                </a:gridCol>
                <a:gridCol w="658368">
                  <a:extLst>
                    <a:ext uri="{9D8B030D-6E8A-4147-A177-3AD203B41FA5}">
                      <a16:colId xmlns:a16="http://schemas.microsoft.com/office/drawing/2014/main" val="237239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386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- 2017-09-14 22:55:51</a:t>
                      </a:r>
                      <a:r>
                        <a:rPr kumimoji="0" lang="es-ES" sz="1000" b="0" i="0" u="none" strike="noStrike" kern="1200" cap="none" spc="0" normalizeH="0" baseline="0" noProof="0">
                          <a:ln>
                            <a:noFill/>
                          </a:ln>
                          <a:solidFill>
                            <a:prstClr val="black"/>
                          </a:solidFill>
                          <a:effectLst/>
                          <a:uLnTx/>
                          <a:uFillTx/>
                          <a:latin typeface="+mn-lt"/>
                          <a:ea typeface="+mn-ea"/>
                          <a:cs typeface="+mn-cs"/>
                        </a:rPr>
                        <a:t>
Durante la tarde, me crucé con la caravana de festejos por el título de abogado, que obtuvo después de rendir la última materia, Franco Molina Aballay
El futuro de San Luis pasa por la educación, felicitaciones al nuevo abogado sanluiseño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936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- 2017-09-23 22:47:48</a:t>
                      </a:r>
                      <a:r>
                        <a:rPr kumimoji="0" lang="es-ES" sz="1000" b="0" i="0" u="none" strike="noStrike" kern="1200" cap="none" spc="0" normalizeH="0" baseline="0" noProof="0">
                          <a:ln>
                            <a:noFill/>
                          </a:ln>
                          <a:solidFill>
                            <a:prstClr val="black"/>
                          </a:solidFill>
                          <a:effectLst/>
                          <a:uLnTx/>
                          <a:uFillTx/>
                          <a:latin typeface="+mn-lt"/>
                          <a:ea typeface="+mn-ea"/>
                          <a:cs typeface="+mn-cs"/>
                        </a:rPr>
                        <a:t>
ALMUERZO JUNTO AL PUEBLO DE LAS CHACRAS
Carne a la masa y empanada, buena música y charlas amables con nuestros vecinos. Pasamos un hermoso mediodía junto a más de 300 vecinos de Las Chacras en el departamento San Martin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678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- 2017-09-02 11:34:06</a:t>
                      </a:r>
                      <a:r>
                        <a:rPr kumimoji="0" lang="es-ES" sz="1000" b="0" i="0" u="none" strike="noStrike" kern="1200" cap="none" spc="0" normalizeH="0" baseline="0" noProof="0">
                          <a:ln>
                            <a:noFill/>
                          </a:ln>
                          <a:solidFill>
                            <a:prstClr val="black"/>
                          </a:solidFill>
                          <a:effectLst/>
                          <a:uLnTx/>
                          <a:uFillTx/>
                          <a:latin typeface="+mn-lt"/>
                          <a:ea typeface="+mn-ea"/>
                          <a:cs typeface="+mn-cs"/>
                        </a:rPr>
                        <a:t>
EL VALOR DE EMPRENDER
Salvador junto a sus hijos abre todos los dias las puertas de su panadería Andrea, ubicada en la esquina de Riobamba y Pasó de la Patria
Un emprendedor de la vida, una familia, como la de miles de sanluiseños, que la pelea todos los días para que, con esfuerzo y pasión, poder construir su propio futuro
Gracias Salvador por la invitacion,  por la charla y por el lindo momento compartido junto a tus hijos.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5560492"/>
                  </a:ext>
                </a:extLst>
              </a:tr>
            </a:tbl>
          </a:graphicData>
        </a:graphic>
      </p:graphicFrame>
      <p:sp>
        <p:nvSpPr>
          <p:cNvPr id="4" name="Text Placeholder 3">
            <a:extLst>
              <a:ext uri="{FF2B5EF4-FFF2-40B4-BE49-F238E27FC236}">
                <a16:creationId xmlns:a16="http://schemas.microsoft.com/office/drawing/2014/main" id="{B16139CA-82BE-4583-A5B1-DF066BB1072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91248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13C4-3FE8-4520-888C-EBFD9A52500F}"/>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792CCF1F-7230-4927-8CD4-ED73F79798A3}"/>
              </a:ext>
            </a:extLst>
          </p:cNvPr>
          <p:cNvGraphicFramePr>
            <a:graphicFrameLocks noGrp="1"/>
          </p:cNvGraphicFramePr>
          <p:nvPr>
            <p:ph type="tbl" sz="quarter" idx="13"/>
            <p:extLst>
              <p:ext uri="{D42A27DB-BD31-4B8C-83A1-F6EECF244321}">
                <p14:modId xmlns:p14="http://schemas.microsoft.com/office/powerpoint/2010/main" val="357864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8411612"/>
                    </a:ext>
                  </a:extLst>
                </a:gridCol>
                <a:gridCol w="658368">
                  <a:extLst>
                    <a:ext uri="{9D8B030D-6E8A-4147-A177-3AD203B41FA5}">
                      <a16:colId xmlns:a16="http://schemas.microsoft.com/office/drawing/2014/main" val="1255310411"/>
                    </a:ext>
                  </a:extLst>
                </a:gridCol>
                <a:gridCol w="658368">
                  <a:extLst>
                    <a:ext uri="{9D8B030D-6E8A-4147-A177-3AD203B41FA5}">
                      <a16:colId xmlns:a16="http://schemas.microsoft.com/office/drawing/2014/main" val="4228910796"/>
                    </a:ext>
                  </a:extLst>
                </a:gridCol>
                <a:gridCol w="658368">
                  <a:extLst>
                    <a:ext uri="{9D8B030D-6E8A-4147-A177-3AD203B41FA5}">
                      <a16:colId xmlns:a16="http://schemas.microsoft.com/office/drawing/2014/main" val="1467831967"/>
                    </a:ext>
                  </a:extLst>
                </a:gridCol>
                <a:gridCol w="658368">
                  <a:extLst>
                    <a:ext uri="{9D8B030D-6E8A-4147-A177-3AD203B41FA5}">
                      <a16:colId xmlns:a16="http://schemas.microsoft.com/office/drawing/2014/main" val="1857342456"/>
                    </a:ext>
                  </a:extLst>
                </a:gridCol>
                <a:gridCol w="658368">
                  <a:extLst>
                    <a:ext uri="{9D8B030D-6E8A-4147-A177-3AD203B41FA5}">
                      <a16:colId xmlns:a16="http://schemas.microsoft.com/office/drawing/2014/main" val="1851180766"/>
                    </a:ext>
                  </a:extLst>
                </a:gridCol>
                <a:gridCol w="658368">
                  <a:extLst>
                    <a:ext uri="{9D8B030D-6E8A-4147-A177-3AD203B41FA5}">
                      <a16:colId xmlns:a16="http://schemas.microsoft.com/office/drawing/2014/main" val="546353084"/>
                    </a:ext>
                  </a:extLst>
                </a:gridCol>
                <a:gridCol w="658368">
                  <a:extLst>
                    <a:ext uri="{9D8B030D-6E8A-4147-A177-3AD203B41FA5}">
                      <a16:colId xmlns:a16="http://schemas.microsoft.com/office/drawing/2014/main" val="631164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274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- 2017-09-02 13:24:32</a:t>
                      </a:r>
                      <a:r>
                        <a:rPr kumimoji="0" lang="es-ES" sz="1000" b="0" i="0" u="none" strike="noStrike" kern="1200" cap="none" spc="0" normalizeH="0" baseline="0" noProof="0">
                          <a:ln>
                            <a:noFill/>
                          </a:ln>
                          <a:solidFill>
                            <a:prstClr val="black"/>
                          </a:solidFill>
                          <a:effectLst/>
                          <a:uLnTx/>
                          <a:uFillTx/>
                          <a:latin typeface="+mn-lt"/>
                          <a:ea typeface="+mn-ea"/>
                          <a:cs typeface="+mn-cs"/>
                        </a:rPr>
                        <a:t>
DONDE NACE EL CHORRILLERO
Nuestro tradicional viento se hizo sentir con su energía característica y lo hemos honrado yendo a visitarlos en donde tienes su cuna de nacimiento
Juntos y en equipo recorrimos las calles de Juana Koslay, dialogando con los vecinos del desafío que se presenta el próximo 22 de octubre. Sigamos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70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- 2017-09-13 00:05:45</a:t>
                      </a:r>
                      <a:r>
                        <a:rPr kumimoji="0" lang="es-ES" sz="1000" b="0" i="0" u="none" strike="noStrike" kern="1200" cap="none" spc="0" normalizeH="0" baseline="0" noProof="0">
                          <a:ln>
                            <a:noFill/>
                          </a:ln>
                          <a:solidFill>
                            <a:prstClr val="black"/>
                          </a:solidFill>
                          <a:effectLst/>
                          <a:uLnTx/>
                          <a:uFillTx/>
                          <a:latin typeface="+mn-lt"/>
                          <a:ea typeface="+mn-ea"/>
                          <a:cs typeface="+mn-cs"/>
                        </a:rPr>
                        <a:t>
visitando a los vecinos de San Luis conseguí a una gran fotógrafa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3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- 2017-09-20 22:26:12</a:t>
                      </a:r>
                      <a:r>
                        <a:rPr kumimoji="0" lang="es-ES" sz="1000" b="0" i="0" u="none" strike="noStrike" kern="1200" cap="none" spc="0" normalizeH="0" baseline="0" noProof="0">
                          <a:ln>
                            <a:noFill/>
                          </a:ln>
                          <a:solidFill>
                            <a:prstClr val="black"/>
                          </a:solidFill>
                          <a:effectLst/>
                          <a:uLnTx/>
                          <a:uFillTx/>
                          <a:latin typeface="+mn-lt"/>
                          <a:ea typeface="+mn-ea"/>
                          <a:cs typeface="+mn-cs"/>
                        </a:rPr>
                        <a:t>
Nos seguimos preparando para el domingo 22 de octubre, al igual que el lunes pasado en San Luis, nos reunimos, esta vez, en Villa Mercedes. Comenzamos a planificar las nuevas capacitaciones de fiscales. El futuro de San Luis nos invita a redoblar los esfuerzos, ese es el camino que recorreremos, avanzando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835882"/>
                  </a:ext>
                </a:extLst>
              </a:tr>
            </a:tbl>
          </a:graphicData>
        </a:graphic>
      </p:graphicFrame>
      <p:sp>
        <p:nvSpPr>
          <p:cNvPr id="4" name="Text Placeholder 3">
            <a:extLst>
              <a:ext uri="{FF2B5EF4-FFF2-40B4-BE49-F238E27FC236}">
                <a16:creationId xmlns:a16="http://schemas.microsoft.com/office/drawing/2014/main" id="{81808836-BCF3-4984-8935-CCEBB0EA088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97250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43C1B-199D-4AC2-96BA-FBADD45FF646}"/>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B5EEA2AB-8187-4E8E-8DBE-F51DB22DC875}"/>
              </a:ext>
            </a:extLst>
          </p:cNvPr>
          <p:cNvGraphicFramePr>
            <a:graphicFrameLocks noGrp="1"/>
          </p:cNvGraphicFramePr>
          <p:nvPr>
            <p:ph type="tbl" sz="quarter" idx="13"/>
            <p:extLst>
              <p:ext uri="{D42A27DB-BD31-4B8C-83A1-F6EECF244321}">
                <p14:modId xmlns:p14="http://schemas.microsoft.com/office/powerpoint/2010/main" val="72026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9395255"/>
                    </a:ext>
                  </a:extLst>
                </a:gridCol>
                <a:gridCol w="658368">
                  <a:extLst>
                    <a:ext uri="{9D8B030D-6E8A-4147-A177-3AD203B41FA5}">
                      <a16:colId xmlns:a16="http://schemas.microsoft.com/office/drawing/2014/main" val="2756010605"/>
                    </a:ext>
                  </a:extLst>
                </a:gridCol>
                <a:gridCol w="658368">
                  <a:extLst>
                    <a:ext uri="{9D8B030D-6E8A-4147-A177-3AD203B41FA5}">
                      <a16:colId xmlns:a16="http://schemas.microsoft.com/office/drawing/2014/main" val="2800669356"/>
                    </a:ext>
                  </a:extLst>
                </a:gridCol>
                <a:gridCol w="658368">
                  <a:extLst>
                    <a:ext uri="{9D8B030D-6E8A-4147-A177-3AD203B41FA5}">
                      <a16:colId xmlns:a16="http://schemas.microsoft.com/office/drawing/2014/main" val="977238903"/>
                    </a:ext>
                  </a:extLst>
                </a:gridCol>
                <a:gridCol w="658368">
                  <a:extLst>
                    <a:ext uri="{9D8B030D-6E8A-4147-A177-3AD203B41FA5}">
                      <a16:colId xmlns:a16="http://schemas.microsoft.com/office/drawing/2014/main" val="3381112762"/>
                    </a:ext>
                  </a:extLst>
                </a:gridCol>
                <a:gridCol w="658368">
                  <a:extLst>
                    <a:ext uri="{9D8B030D-6E8A-4147-A177-3AD203B41FA5}">
                      <a16:colId xmlns:a16="http://schemas.microsoft.com/office/drawing/2014/main" val="2002465582"/>
                    </a:ext>
                  </a:extLst>
                </a:gridCol>
                <a:gridCol w="658368">
                  <a:extLst>
                    <a:ext uri="{9D8B030D-6E8A-4147-A177-3AD203B41FA5}">
                      <a16:colId xmlns:a16="http://schemas.microsoft.com/office/drawing/2014/main" val="3040882660"/>
                    </a:ext>
                  </a:extLst>
                </a:gridCol>
                <a:gridCol w="658368">
                  <a:extLst>
                    <a:ext uri="{9D8B030D-6E8A-4147-A177-3AD203B41FA5}">
                      <a16:colId xmlns:a16="http://schemas.microsoft.com/office/drawing/2014/main" val="270257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388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- 2017-09-29 18:19:06</a:t>
                      </a:r>
                      <a:r>
                        <a:rPr kumimoji="0" lang="es-ES" sz="1000" b="0" i="0" u="none" strike="noStrike" kern="1200" cap="none" spc="0" normalizeH="0" baseline="0" noProof="0">
                          <a:ln>
                            <a:noFill/>
                          </a:ln>
                          <a:solidFill>
                            <a:prstClr val="black"/>
                          </a:solidFill>
                          <a:effectLst/>
                          <a:uLnTx/>
                          <a:uFillTx/>
                          <a:latin typeface="+mn-lt"/>
                          <a:ea typeface="+mn-ea"/>
                          <a:cs typeface="+mn-cs"/>
                        </a:rPr>
                        <a:t>
UN SUEÑO PARA CAZADOR
Durante la visita a los vecinos de Cazador, compartí unos mates junto a Jorge y María. Puesteros desde hace 15 años, su sueño es desarrollar una avícola en el lugar
 San Luis no produce huevos y ellos sueñan con un emprendimiento que va a generar trabajo en un lugar donde hace falta generar oportunidades laborales. En el San Luis que vamos a construir entre todos, vamos a hacerle la vida más fácil a los emprendedores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248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- 2017-09-26 12:05:42</a:t>
                      </a:r>
                      <a:r>
                        <a:rPr kumimoji="0" lang="es-ES" sz="1000" b="0" i="0" u="none" strike="noStrike" kern="1200" cap="none" spc="0" normalizeH="0" baseline="0" noProof="0">
                          <a:ln>
                            <a:noFill/>
                          </a:ln>
                          <a:solidFill>
                            <a:prstClr val="black"/>
                          </a:solidFill>
                          <a:effectLst/>
                          <a:uLnTx/>
                          <a:uFillTx/>
                          <a:latin typeface="+mn-lt"/>
                          <a:ea typeface="+mn-ea"/>
                          <a:cs typeface="+mn-cs"/>
                        </a:rPr>
                        <a:t>
AVANZAMOS JUNTOS 
Ni el frío ni la llovizna podía ser una excusa para no volvernos a encontrar con los vecinos de Villa Mercedes. Junto a Mónica,  nuestra cándidata a senadora  provincial y el resto de los candidatos del Frente,  seguimos redoblando los esfuerzos con la mirada puesta en el 22 de octubre. El futuro de San Luis  lo construimos entre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927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- 2017-09-16 18:30:57</a:t>
                      </a:r>
                      <a:r>
                        <a:rPr kumimoji="0" lang="es-ES" sz="1000" b="0" i="0" u="none" strike="noStrike" kern="1200" cap="none" spc="0" normalizeH="0" baseline="0" noProof="0">
                          <a:ln>
                            <a:noFill/>
                          </a:ln>
                          <a:solidFill>
                            <a:prstClr val="black"/>
                          </a:solidFill>
                          <a:effectLst/>
                          <a:uLnTx/>
                          <a:uFillTx/>
                          <a:latin typeface="+mn-lt"/>
                          <a:ea typeface="+mn-ea"/>
                          <a:cs typeface="+mn-cs"/>
                        </a:rPr>
                        <a:t>
Seguimos avanzando juntos, hoy, junto a los vecinos de La Toma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0025110"/>
                  </a:ext>
                </a:extLst>
              </a:tr>
            </a:tbl>
          </a:graphicData>
        </a:graphic>
      </p:graphicFrame>
      <p:sp>
        <p:nvSpPr>
          <p:cNvPr id="4" name="Text Placeholder 3">
            <a:extLst>
              <a:ext uri="{FF2B5EF4-FFF2-40B4-BE49-F238E27FC236}">
                <a16:creationId xmlns:a16="http://schemas.microsoft.com/office/drawing/2014/main" id="{22644732-B774-46AB-A541-23398DC6403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61528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48A9-033B-4095-B273-7EF02C123125}"/>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D5084D91-D6C6-4135-A971-DCB12AB9B6DB}"/>
              </a:ext>
            </a:extLst>
          </p:cNvPr>
          <p:cNvGraphicFramePr>
            <a:graphicFrameLocks noGrp="1"/>
          </p:cNvGraphicFramePr>
          <p:nvPr>
            <p:ph type="tbl" sz="quarter" idx="13"/>
            <p:extLst>
              <p:ext uri="{D42A27DB-BD31-4B8C-83A1-F6EECF244321}">
                <p14:modId xmlns:p14="http://schemas.microsoft.com/office/powerpoint/2010/main" val="86579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8039010"/>
                    </a:ext>
                  </a:extLst>
                </a:gridCol>
                <a:gridCol w="658368">
                  <a:extLst>
                    <a:ext uri="{9D8B030D-6E8A-4147-A177-3AD203B41FA5}">
                      <a16:colId xmlns:a16="http://schemas.microsoft.com/office/drawing/2014/main" val="2203773530"/>
                    </a:ext>
                  </a:extLst>
                </a:gridCol>
                <a:gridCol w="658368">
                  <a:extLst>
                    <a:ext uri="{9D8B030D-6E8A-4147-A177-3AD203B41FA5}">
                      <a16:colId xmlns:a16="http://schemas.microsoft.com/office/drawing/2014/main" val="3908238596"/>
                    </a:ext>
                  </a:extLst>
                </a:gridCol>
                <a:gridCol w="658368">
                  <a:extLst>
                    <a:ext uri="{9D8B030D-6E8A-4147-A177-3AD203B41FA5}">
                      <a16:colId xmlns:a16="http://schemas.microsoft.com/office/drawing/2014/main" val="3758462094"/>
                    </a:ext>
                  </a:extLst>
                </a:gridCol>
                <a:gridCol w="658368">
                  <a:extLst>
                    <a:ext uri="{9D8B030D-6E8A-4147-A177-3AD203B41FA5}">
                      <a16:colId xmlns:a16="http://schemas.microsoft.com/office/drawing/2014/main" val="2543420024"/>
                    </a:ext>
                  </a:extLst>
                </a:gridCol>
                <a:gridCol w="658368">
                  <a:extLst>
                    <a:ext uri="{9D8B030D-6E8A-4147-A177-3AD203B41FA5}">
                      <a16:colId xmlns:a16="http://schemas.microsoft.com/office/drawing/2014/main" val="2661655615"/>
                    </a:ext>
                  </a:extLst>
                </a:gridCol>
                <a:gridCol w="658368">
                  <a:extLst>
                    <a:ext uri="{9D8B030D-6E8A-4147-A177-3AD203B41FA5}">
                      <a16:colId xmlns:a16="http://schemas.microsoft.com/office/drawing/2014/main" val="3974714678"/>
                    </a:ext>
                  </a:extLst>
                </a:gridCol>
                <a:gridCol w="658368">
                  <a:extLst>
                    <a:ext uri="{9D8B030D-6E8A-4147-A177-3AD203B41FA5}">
                      <a16:colId xmlns:a16="http://schemas.microsoft.com/office/drawing/2014/main" val="269931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921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 Poggi - 2017-09-17 23:10:43</a:t>
                      </a:r>
                      <a:r>
                        <a:rPr kumimoji="0" lang="es-ES" sz="1000" b="0" i="0" u="none" strike="noStrike" kern="1200" cap="none" spc="0" normalizeH="0" baseline="0" noProof="0">
                          <a:ln>
                            <a:noFill/>
                          </a:ln>
                          <a:solidFill>
                            <a:prstClr val="black"/>
                          </a:solidFill>
                          <a:effectLst/>
                          <a:uLnTx/>
                          <a:uFillTx/>
                          <a:latin typeface="+mn-lt"/>
                          <a:ea typeface="+mn-ea"/>
                          <a:cs typeface="+mn-cs"/>
                        </a:rPr>
                        <a:t>
JUNTO A NUESTROS ABUELOS
Empezaron los festejos por la llegada del día del jubilado y nuestros abuelos, me invitaron a una cena que realizaron en la ciudad de San Luis.
Cada vez que me junto con ellos, me transmiten una energía y unas pilas que realmente transforman cada encuentro en un momento único
Gracias por haberme permitido celebrar su día junto a ustedes y por la buena onda que siempre transmiten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9184991"/>
                  </a:ext>
                </a:extLst>
              </a:tr>
            </a:tbl>
          </a:graphicData>
        </a:graphic>
      </p:graphicFrame>
      <p:sp>
        <p:nvSpPr>
          <p:cNvPr id="4" name="Text Placeholder 3">
            <a:extLst>
              <a:ext uri="{FF2B5EF4-FFF2-40B4-BE49-F238E27FC236}">
                <a16:creationId xmlns:a16="http://schemas.microsoft.com/office/drawing/2014/main" id="{41B65833-17C2-4027-B674-A3291626A0A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7009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1D5C3-2A77-4C30-BDCC-5622CD54E24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0D14D44-B063-40AE-BB30-6F3D45A8DFA6}"/>
              </a:ext>
            </a:extLst>
          </p:cNvPr>
          <p:cNvGraphicFramePr>
            <a:graphicFrameLocks noGrp="1"/>
          </p:cNvGraphicFramePr>
          <p:nvPr>
            <p:ph type="chart" sz="quarter" idx="13"/>
            <p:extLst>
              <p:ext uri="{D42A27DB-BD31-4B8C-83A1-F6EECF244321}">
                <p14:modId xmlns:p14="http://schemas.microsoft.com/office/powerpoint/2010/main" val="3256418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471E5-1F50-4957-8503-7D3FE6B4DE7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E94EFB0-2F70-46DC-BE9B-895576E78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3092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5CEC1-EC85-483C-9225-4CDDB6BB8DD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EAF241CE-8307-496E-B1FD-B413F3C5A977}"/>
              </a:ext>
            </a:extLst>
          </p:cNvPr>
          <p:cNvGraphicFramePr>
            <a:graphicFrameLocks noGrp="1"/>
          </p:cNvGraphicFramePr>
          <p:nvPr>
            <p:ph type="chart" sz="quarter" idx="13"/>
            <p:extLst>
              <p:ext uri="{D42A27DB-BD31-4B8C-83A1-F6EECF244321}">
                <p14:modId xmlns:p14="http://schemas.microsoft.com/office/powerpoint/2010/main" val="983685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D9DE85-A397-4E68-9790-6BCBE80C932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B624DA4-FF09-4609-990D-D948C82963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672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FE947-1EB7-447C-9484-0FEF3ABE729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72A9D1A9-CCC4-4C08-AE42-9B225AD877E1}"/>
              </a:ext>
            </a:extLst>
          </p:cNvPr>
          <p:cNvGraphicFramePr>
            <a:graphicFrameLocks noGrp="1"/>
          </p:cNvGraphicFramePr>
          <p:nvPr>
            <p:ph type="chart" sz="quarter" idx="13"/>
            <p:extLst>
              <p:ext uri="{D42A27DB-BD31-4B8C-83A1-F6EECF244321}">
                <p14:modId xmlns:p14="http://schemas.microsoft.com/office/powerpoint/2010/main" val="220220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515DA-73F5-49E5-AC80-22B2C0B0CE8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7E88A0C-C310-492D-A109-E2A55C506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251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DFE74-B2DC-4827-81A1-995F903E22A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EF12DB7-DC9D-4719-8649-5F03ECE2B1CC}"/>
              </a:ext>
            </a:extLst>
          </p:cNvPr>
          <p:cNvGraphicFramePr>
            <a:graphicFrameLocks noGrp="1"/>
          </p:cNvGraphicFramePr>
          <p:nvPr>
            <p:ph type="chart" sz="quarter" idx="13"/>
            <p:extLst>
              <p:ext uri="{D42A27DB-BD31-4B8C-83A1-F6EECF244321}">
                <p14:modId xmlns:p14="http://schemas.microsoft.com/office/powerpoint/2010/main" val="476245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A31F8-08BF-4B67-A93E-B9EEEEE3A64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D0112BB-587D-4005-AB2A-2636FC3C6D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276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DE68B-A920-4C8C-9A1C-3E4307961FCF}"/>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E2BD974-9631-4E0A-9F67-7FABEC310CA2}"/>
              </a:ext>
            </a:extLst>
          </p:cNvPr>
          <p:cNvGraphicFramePr>
            <a:graphicFrameLocks noGrp="1"/>
          </p:cNvGraphicFramePr>
          <p:nvPr>
            <p:ph type="chart" sz="quarter" idx="13"/>
            <p:extLst>
              <p:ext uri="{D42A27DB-BD31-4B8C-83A1-F6EECF244321}">
                <p14:modId xmlns:p14="http://schemas.microsoft.com/office/powerpoint/2010/main" val="1460844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A329B-4490-4BFC-920A-23A39282226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2D35E5B-BB5F-4D12-B38B-648BA6B66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4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DB1A-ACAC-46F8-8980-699CE631A75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5DA7D11E-76A1-44DA-980B-D29EE0FA7CC6}"/>
              </a:ext>
            </a:extLst>
          </p:cNvPr>
          <p:cNvGraphicFramePr>
            <a:graphicFrameLocks noGrp="1"/>
          </p:cNvGraphicFramePr>
          <p:nvPr>
            <p:ph type="chart" sz="quarter" idx="13"/>
            <p:extLst>
              <p:ext uri="{D42A27DB-BD31-4B8C-83A1-F6EECF244321}">
                <p14:modId xmlns:p14="http://schemas.microsoft.com/office/powerpoint/2010/main" val="1639328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76F26-0233-4F3A-9EF7-448065D5135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BEE06CE-7C04-4A04-B890-2CEBC4D932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051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474E3-2EA8-490A-BC79-44719BA61F2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04C23CF-C299-44F5-9679-5C4EECB93F77}"/>
              </a:ext>
            </a:extLst>
          </p:cNvPr>
          <p:cNvGraphicFramePr>
            <a:graphicFrameLocks noGrp="1"/>
          </p:cNvGraphicFramePr>
          <p:nvPr>
            <p:ph type="chart" sz="quarter" idx="13"/>
            <p:extLst>
              <p:ext uri="{D42A27DB-BD31-4B8C-83A1-F6EECF244321}">
                <p14:modId xmlns:p14="http://schemas.microsoft.com/office/powerpoint/2010/main" val="3739226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4A6374-660E-49D5-BC78-FC1DE6FE218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AA44F02-CAFB-443D-92F2-5DAEEA9C7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03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9215-572E-4815-B7ED-A2E4EDD7F83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2082FFD-CB65-4B8A-8E64-8AE637294A60}"/>
              </a:ext>
            </a:extLst>
          </p:cNvPr>
          <p:cNvGraphicFramePr>
            <a:graphicFrameLocks noGrp="1"/>
          </p:cNvGraphicFramePr>
          <p:nvPr>
            <p:ph type="chart" sz="quarter" idx="13"/>
            <p:extLst>
              <p:ext uri="{D42A27DB-BD31-4B8C-83A1-F6EECF244321}">
                <p14:modId xmlns:p14="http://schemas.microsoft.com/office/powerpoint/2010/main" val="4048048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53AAB-9A63-4B9D-AA75-D0184299193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2561257-1ECD-4959-AF6D-C1B640122A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753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29E3-6B31-4D7A-88F4-FCEB0A58740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98F76C12-FB87-4541-BB13-8F7DF2847438}"/>
              </a:ext>
            </a:extLst>
          </p:cNvPr>
          <p:cNvGraphicFramePr>
            <a:graphicFrameLocks noGrp="1"/>
          </p:cNvGraphicFramePr>
          <p:nvPr>
            <p:ph type="tbl" sz="quarter" idx="13"/>
            <p:extLst>
              <p:ext uri="{D42A27DB-BD31-4B8C-83A1-F6EECF244321}">
                <p14:modId xmlns:p14="http://schemas.microsoft.com/office/powerpoint/2010/main" val="310214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7977184"/>
                    </a:ext>
                  </a:extLst>
                </a:gridCol>
                <a:gridCol w="2468880">
                  <a:extLst>
                    <a:ext uri="{9D8B030D-6E8A-4147-A177-3AD203B41FA5}">
                      <a16:colId xmlns:a16="http://schemas.microsoft.com/office/drawing/2014/main" val="801373159"/>
                    </a:ext>
                  </a:extLst>
                </a:gridCol>
                <a:gridCol w="822960">
                  <a:extLst>
                    <a:ext uri="{9D8B030D-6E8A-4147-A177-3AD203B41FA5}">
                      <a16:colId xmlns:a16="http://schemas.microsoft.com/office/drawing/2014/main" val="281122438"/>
                    </a:ext>
                  </a:extLst>
                </a:gridCol>
                <a:gridCol w="822960">
                  <a:extLst>
                    <a:ext uri="{9D8B030D-6E8A-4147-A177-3AD203B41FA5}">
                      <a16:colId xmlns:a16="http://schemas.microsoft.com/office/drawing/2014/main" val="558351307"/>
                    </a:ext>
                  </a:extLst>
                </a:gridCol>
                <a:gridCol w="822960">
                  <a:extLst>
                    <a:ext uri="{9D8B030D-6E8A-4147-A177-3AD203B41FA5}">
                      <a16:colId xmlns:a16="http://schemas.microsoft.com/office/drawing/2014/main" val="1249791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6498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Cordido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88812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González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72213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 Giulietti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97639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Olga Garbero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60618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Facundo Villalba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46176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Mary 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04605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Mario Aldomá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18555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Elena Arrua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44208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Myriam Moran Pedernera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97491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Maria Cappena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589863859"/>
                  </a:ext>
                </a:extLst>
              </a:tr>
            </a:tbl>
          </a:graphicData>
        </a:graphic>
      </p:graphicFrame>
      <p:sp>
        <p:nvSpPr>
          <p:cNvPr id="4" name="Text Placeholder 3">
            <a:extLst>
              <a:ext uri="{FF2B5EF4-FFF2-40B4-BE49-F238E27FC236}">
                <a16:creationId xmlns:a16="http://schemas.microsoft.com/office/drawing/2014/main" id="{9E2CAFA9-BFB0-41A5-964F-9FE52D32FD2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1707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3DCA-5773-445C-A1C6-1A91EBBD9BEE}"/>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3079482E-9941-46A2-B015-38554815F8B6}"/>
              </a:ext>
            </a:extLst>
          </p:cNvPr>
          <p:cNvGraphicFramePr>
            <a:graphicFrameLocks noGrp="1"/>
          </p:cNvGraphicFramePr>
          <p:nvPr>
            <p:ph type="tbl" sz="quarter" idx="13"/>
            <p:extLst>
              <p:ext uri="{D42A27DB-BD31-4B8C-83A1-F6EECF244321}">
                <p14:modId xmlns:p14="http://schemas.microsoft.com/office/powerpoint/2010/main" val="1524086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7513230"/>
                    </a:ext>
                  </a:extLst>
                </a:gridCol>
                <a:gridCol w="2468880">
                  <a:extLst>
                    <a:ext uri="{9D8B030D-6E8A-4147-A177-3AD203B41FA5}">
                      <a16:colId xmlns:a16="http://schemas.microsoft.com/office/drawing/2014/main" val="702215980"/>
                    </a:ext>
                  </a:extLst>
                </a:gridCol>
                <a:gridCol w="822960">
                  <a:extLst>
                    <a:ext uri="{9D8B030D-6E8A-4147-A177-3AD203B41FA5}">
                      <a16:colId xmlns:a16="http://schemas.microsoft.com/office/drawing/2014/main" val="4198704487"/>
                    </a:ext>
                  </a:extLst>
                </a:gridCol>
                <a:gridCol w="822960">
                  <a:extLst>
                    <a:ext uri="{9D8B030D-6E8A-4147-A177-3AD203B41FA5}">
                      <a16:colId xmlns:a16="http://schemas.microsoft.com/office/drawing/2014/main" val="1278694106"/>
                    </a:ext>
                  </a:extLst>
                </a:gridCol>
                <a:gridCol w="822960">
                  <a:extLst>
                    <a:ext uri="{9D8B030D-6E8A-4147-A177-3AD203B41FA5}">
                      <a16:colId xmlns:a16="http://schemas.microsoft.com/office/drawing/2014/main" val="1595828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9549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Ezee Serra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7188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Ochoa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15186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Galussi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38308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Werfil Nicolas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7813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Raul Perdomo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Poggi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994388199"/>
                  </a:ext>
                </a:extLst>
              </a:tr>
            </a:tbl>
          </a:graphicData>
        </a:graphic>
      </p:graphicFrame>
      <p:sp>
        <p:nvSpPr>
          <p:cNvPr id="4" name="Text Placeholder 3">
            <a:extLst>
              <a:ext uri="{FF2B5EF4-FFF2-40B4-BE49-F238E27FC236}">
                <a16:creationId xmlns:a16="http://schemas.microsoft.com/office/drawing/2014/main" id="{0509FD23-5B10-4D98-9D3E-240A4B4BB16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77387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C3D92-4F51-4DA8-80CE-91BBB545A28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E2809EA-360F-4125-BC6A-B11808649F68}"/>
              </a:ext>
            </a:extLst>
          </p:cNvPr>
          <p:cNvGraphicFramePr>
            <a:graphicFrameLocks noGrp="1"/>
          </p:cNvGraphicFramePr>
          <p:nvPr>
            <p:ph type="chart" sz="quarter" idx="13"/>
            <p:extLst>
              <p:ext uri="{D42A27DB-BD31-4B8C-83A1-F6EECF244321}">
                <p14:modId xmlns:p14="http://schemas.microsoft.com/office/powerpoint/2010/main" val="1683815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D80D1-6A2E-4075-836F-AB5BCD7764A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C477029-0E1D-4D24-9ABD-236F800932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5772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924</Words>
  <Application>Microsoft Office PowerPoint</Application>
  <PresentationFormat>On-screen Show (4:3)</PresentationFormat>
  <Paragraphs>455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2017-10-09T07:44:01Z</dcterms:created>
  <dcterms:modified xsi:type="dcterms:W3CDTF">2017-10-09T07:44:55Z</dcterms:modified>
</cp:coreProperties>
</file>