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32082</c:v>
                </c:pt>
                <c:pt idx="1">
                  <c:v>32117</c:v>
                </c:pt>
                <c:pt idx="2">
                  <c:v>32173</c:v>
                </c:pt>
                <c:pt idx="3">
                  <c:v>32249</c:v>
                </c:pt>
                <c:pt idx="4">
                  <c:v>32365</c:v>
                </c:pt>
                <c:pt idx="5">
                  <c:v>32481</c:v>
                </c:pt>
                <c:pt idx="6">
                  <c:v>32658</c:v>
                </c:pt>
                <c:pt idx="7">
                  <c:v>33096</c:v>
                </c:pt>
                <c:pt idx="8">
                  <c:v>33621</c:v>
                </c:pt>
                <c:pt idx="9">
                  <c:v>33788</c:v>
                </c:pt>
                <c:pt idx="10">
                  <c:v>34075</c:v>
                </c:pt>
                <c:pt idx="11">
                  <c:v>34599</c:v>
                </c:pt>
                <c:pt idx="12">
                  <c:v>34727</c:v>
                </c:pt>
                <c:pt idx="13">
                  <c:v>34833</c:v>
                </c:pt>
                <c:pt idx="14">
                  <c:v>34923</c:v>
                </c:pt>
                <c:pt idx="15">
                  <c:v>34954</c:v>
                </c:pt>
                <c:pt idx="16">
                  <c:v>34986</c:v>
                </c:pt>
                <c:pt idx="17">
                  <c:v>35024</c:v>
                </c:pt>
                <c:pt idx="18">
                  <c:v>35081</c:v>
                </c:pt>
                <c:pt idx="19">
                  <c:v>35153</c:v>
                </c:pt>
                <c:pt idx="20">
                  <c:v>35246</c:v>
                </c:pt>
                <c:pt idx="21">
                  <c:v>35286</c:v>
                </c:pt>
                <c:pt idx="22">
                  <c:v>35316</c:v>
                </c:pt>
                <c:pt idx="23">
                  <c:v>35348</c:v>
                </c:pt>
                <c:pt idx="24">
                  <c:v>35375</c:v>
                </c:pt>
                <c:pt idx="25">
                  <c:v>35411</c:v>
                </c:pt>
                <c:pt idx="26">
                  <c:v>35485</c:v>
                </c:pt>
                <c:pt idx="27">
                  <c:v>35570</c:v>
                </c:pt>
                <c:pt idx="28">
                  <c:v>35630</c:v>
                </c:pt>
                <c:pt idx="29">
                  <c:v>35676</c:v>
                </c:pt>
              </c:numCache>
            </c:numRef>
          </c:val>
          <c:smooth val="0"/>
          <c:extLst>
            <c:ext xmlns:c16="http://schemas.microsoft.com/office/drawing/2014/chart" uri="{C3380CC4-5D6E-409C-BE32-E72D297353CC}">
              <c16:uniqueId val="{00000000-C4F1-4C38-B1D5-B6B3052C1952}"/>
            </c:ext>
          </c:extLst>
        </c:ser>
        <c:dLbls>
          <c:showLegendKey val="0"/>
          <c:showVal val="0"/>
          <c:showCatName val="0"/>
          <c:showSerName val="0"/>
          <c:showPercent val="0"/>
          <c:showBubbleSize val="0"/>
        </c:dLbls>
        <c:smooth val="0"/>
        <c:axId val="241835264"/>
        <c:axId val="284570048"/>
      </c:lineChart>
      <c:dateAx>
        <c:axId val="24183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70048"/>
        <c:crosses val="autoZero"/>
        <c:auto val="1"/>
        <c:lblOffset val="100"/>
        <c:baseTimeUnit val="days"/>
      </c:dateAx>
      <c:valAx>
        <c:axId val="28457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3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FFB-4F97-B54E-42A6133B97DA}"/>
            </c:ext>
          </c:extLst>
        </c:ser>
        <c:dLbls>
          <c:showLegendKey val="0"/>
          <c:showVal val="0"/>
          <c:showCatName val="0"/>
          <c:showSerName val="0"/>
          <c:showPercent val="0"/>
          <c:showBubbleSize val="0"/>
        </c:dLbls>
        <c:axId val="284568080"/>
        <c:axId val="241199112"/>
      </c:radarChart>
      <c:catAx>
        <c:axId val="28456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99112"/>
        <c:crosses val="autoZero"/>
        <c:auto val="1"/>
        <c:lblAlgn val="ctr"/>
        <c:lblOffset val="100"/>
        <c:noMultiLvlLbl val="0"/>
      </c:catAx>
      <c:valAx>
        <c:axId val="24119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6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1.1286130172593001</c:v>
                </c:pt>
                <c:pt idx="1">
                  <c:v>2.9845166516091002</c:v>
                </c:pt>
                <c:pt idx="2">
                  <c:v>0</c:v>
                </c:pt>
                <c:pt idx="3">
                  <c:v>1.3097233864208</c:v>
                </c:pt>
                <c:pt idx="4">
                  <c:v>1.4021729037051001</c:v>
                </c:pt>
                <c:pt idx="5">
                  <c:v>1.3411261553013001</c:v>
                </c:pt>
                <c:pt idx="6">
                  <c:v>2.7510823175411998</c:v>
                </c:pt>
                <c:pt idx="7">
                  <c:v>1.7580679502387999</c:v>
                </c:pt>
                <c:pt idx="8">
                  <c:v>0.35107353891454002</c:v>
                </c:pt>
                <c:pt idx="9">
                  <c:v>0.32993116544029999</c:v>
                </c:pt>
                <c:pt idx="10">
                  <c:v>0.82304284184570997</c:v>
                </c:pt>
                <c:pt idx="11">
                  <c:v>1.5138718636402999</c:v>
                </c:pt>
                <c:pt idx="12">
                  <c:v>0.74956417093565997</c:v>
                </c:pt>
                <c:pt idx="13">
                  <c:v>0.76582214254304004</c:v>
                </c:pt>
                <c:pt idx="14">
                  <c:v>0.43132490395091</c:v>
                </c:pt>
                <c:pt idx="15">
                  <c:v>0.57959814528594</c:v>
                </c:pt>
                <c:pt idx="16">
                  <c:v>0.44609665427508999</c:v>
                </c:pt>
                <c:pt idx="17">
                  <c:v>0.40392498041405001</c:v>
                </c:pt>
                <c:pt idx="18">
                  <c:v>0.37272355022117998</c:v>
                </c:pt>
                <c:pt idx="19">
                  <c:v>0.57836735244438997</c:v>
                </c:pt>
                <c:pt idx="20">
                  <c:v>0.345653759103</c:v>
                </c:pt>
                <c:pt idx="21">
                  <c:v>0.35683691165190001</c:v>
                </c:pt>
                <c:pt idx="22">
                  <c:v>0.39517294127644997</c:v>
                </c:pt>
                <c:pt idx="23">
                  <c:v>0.36192403486924002</c:v>
                </c:pt>
                <c:pt idx="24">
                  <c:v>0.40515445453089</c:v>
                </c:pt>
                <c:pt idx="25">
                  <c:v>0.20060463933545999</c:v>
                </c:pt>
                <c:pt idx="26">
                  <c:v>0.90093555733366004</c:v>
                </c:pt>
                <c:pt idx="27">
                  <c:v>0.49599044759138</c:v>
                </c:pt>
                <c:pt idx="28">
                  <c:v>0.52655771195097001</c:v>
                </c:pt>
                <c:pt idx="29">
                  <c:v>0.43831578625285</c:v>
                </c:pt>
              </c:numCache>
            </c:numRef>
          </c:val>
          <c:smooth val="0"/>
          <c:extLst>
            <c:ext xmlns:c16="http://schemas.microsoft.com/office/drawing/2014/chart" uri="{C3380CC4-5D6E-409C-BE32-E72D297353CC}">
              <c16:uniqueId val="{00000000-2FF7-42BA-A64C-0191821F35C6}"/>
            </c:ext>
          </c:extLst>
        </c:ser>
        <c:dLbls>
          <c:showLegendKey val="0"/>
          <c:showVal val="0"/>
          <c:showCatName val="0"/>
          <c:showSerName val="0"/>
          <c:showPercent val="0"/>
          <c:showBubbleSize val="0"/>
        </c:dLbls>
        <c:smooth val="0"/>
        <c:axId val="286527144"/>
        <c:axId val="286526816"/>
      </c:lineChart>
      <c:dateAx>
        <c:axId val="28652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6816"/>
        <c:crosses val="autoZero"/>
        <c:auto val="1"/>
        <c:lblOffset val="100"/>
        <c:baseTimeUnit val="days"/>
      </c:dateAx>
      <c:valAx>
        <c:axId val="28652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107</c:v>
                </c:pt>
                <c:pt idx="1">
                  <c:v>183</c:v>
                </c:pt>
                <c:pt idx="2">
                  <c:v>98</c:v>
                </c:pt>
                <c:pt idx="3">
                  <c:v>115</c:v>
                </c:pt>
                <c:pt idx="4">
                  <c:v>134</c:v>
                </c:pt>
                <c:pt idx="5">
                  <c:v>133</c:v>
                </c:pt>
                <c:pt idx="6">
                  <c:v>72</c:v>
                </c:pt>
              </c:numCache>
            </c:numRef>
          </c:val>
          <c:extLst>
            <c:ext xmlns:c16="http://schemas.microsoft.com/office/drawing/2014/chart" uri="{C3380CC4-5D6E-409C-BE32-E72D297353CC}">
              <c16:uniqueId val="{00000000-478F-4540-95E3-09A9BA7BE2E6}"/>
            </c:ext>
          </c:extLst>
        </c:ser>
        <c:dLbls>
          <c:showLegendKey val="0"/>
          <c:showVal val="0"/>
          <c:showCatName val="0"/>
          <c:showSerName val="0"/>
          <c:showPercent val="0"/>
          <c:showBubbleSize val="0"/>
        </c:dLbls>
        <c:gapWidth val="219"/>
        <c:overlap val="-27"/>
        <c:axId val="286522552"/>
        <c:axId val="286522880"/>
      </c:barChart>
      <c:catAx>
        <c:axId val="28652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2880"/>
        <c:crosses val="autoZero"/>
        <c:auto val="1"/>
        <c:lblAlgn val="ctr"/>
        <c:lblOffset val="100"/>
        <c:noMultiLvlLbl val="0"/>
      </c:catAx>
      <c:valAx>
        <c:axId val="28652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44</c:v>
                </c:pt>
                <c:pt idx="1">
                  <c:v>35</c:v>
                </c:pt>
                <c:pt idx="2">
                  <c:v>56</c:v>
                </c:pt>
                <c:pt idx="3">
                  <c:v>76</c:v>
                </c:pt>
                <c:pt idx="4">
                  <c:v>116</c:v>
                </c:pt>
                <c:pt idx="5">
                  <c:v>116</c:v>
                </c:pt>
                <c:pt idx="6">
                  <c:v>177</c:v>
                </c:pt>
                <c:pt idx="7">
                  <c:v>438</c:v>
                </c:pt>
                <c:pt idx="8">
                  <c:v>525</c:v>
                </c:pt>
                <c:pt idx="9">
                  <c:v>167</c:v>
                </c:pt>
                <c:pt idx="10">
                  <c:v>287</c:v>
                </c:pt>
                <c:pt idx="11">
                  <c:v>524</c:v>
                </c:pt>
                <c:pt idx="12">
                  <c:v>128</c:v>
                </c:pt>
                <c:pt idx="13">
                  <c:v>106</c:v>
                </c:pt>
                <c:pt idx="14">
                  <c:v>90</c:v>
                </c:pt>
                <c:pt idx="15">
                  <c:v>31</c:v>
                </c:pt>
                <c:pt idx="16">
                  <c:v>32</c:v>
                </c:pt>
                <c:pt idx="17">
                  <c:v>38</c:v>
                </c:pt>
                <c:pt idx="18">
                  <c:v>57</c:v>
                </c:pt>
                <c:pt idx="19">
                  <c:v>72</c:v>
                </c:pt>
                <c:pt idx="20">
                  <c:v>93</c:v>
                </c:pt>
                <c:pt idx="21">
                  <c:v>40</c:v>
                </c:pt>
                <c:pt idx="22">
                  <c:v>30</c:v>
                </c:pt>
                <c:pt idx="23">
                  <c:v>32</c:v>
                </c:pt>
                <c:pt idx="24">
                  <c:v>27</c:v>
                </c:pt>
                <c:pt idx="25">
                  <c:v>36</c:v>
                </c:pt>
                <c:pt idx="26">
                  <c:v>74</c:v>
                </c:pt>
                <c:pt idx="27">
                  <c:v>85</c:v>
                </c:pt>
                <c:pt idx="28">
                  <c:v>60</c:v>
                </c:pt>
                <c:pt idx="29">
                  <c:v>46</c:v>
                </c:pt>
              </c:numCache>
            </c:numRef>
          </c:val>
          <c:smooth val="0"/>
          <c:extLst>
            <c:ext xmlns:c16="http://schemas.microsoft.com/office/drawing/2014/chart" uri="{C3380CC4-5D6E-409C-BE32-E72D297353CC}">
              <c16:uniqueId val="{00000000-A00F-4DB1-B80A-069C8EC86184}"/>
            </c:ext>
          </c:extLst>
        </c:ser>
        <c:dLbls>
          <c:showLegendKey val="0"/>
          <c:showVal val="0"/>
          <c:showCatName val="0"/>
          <c:showSerName val="0"/>
          <c:showPercent val="0"/>
          <c:showBubbleSize val="0"/>
        </c:dLbls>
        <c:smooth val="0"/>
        <c:axId val="287909672"/>
        <c:axId val="287911968"/>
      </c:lineChart>
      <c:dateAx>
        <c:axId val="28790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11968"/>
        <c:crosses val="autoZero"/>
        <c:auto val="1"/>
        <c:lblOffset val="100"/>
        <c:baseTimeUnit val="days"/>
      </c:dateAx>
      <c:valAx>
        <c:axId val="28791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0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c:v>
                </c:pt>
                <c:pt idx="1">
                  <c:v>1</c:v>
                </c:pt>
                <c:pt idx="2">
                  <c:v>0</c:v>
                </c:pt>
                <c:pt idx="3">
                  <c:v>8</c:v>
                </c:pt>
                <c:pt idx="4">
                  <c:v>11</c:v>
                </c:pt>
                <c:pt idx="5">
                  <c:v>6</c:v>
                </c:pt>
                <c:pt idx="6">
                  <c:v>8</c:v>
                </c:pt>
                <c:pt idx="7">
                  <c:v>25</c:v>
                </c:pt>
                <c:pt idx="8">
                  <c:v>9</c:v>
                </c:pt>
                <c:pt idx="9">
                  <c:v>10</c:v>
                </c:pt>
                <c:pt idx="10">
                  <c:v>30</c:v>
                </c:pt>
                <c:pt idx="11">
                  <c:v>11</c:v>
                </c:pt>
                <c:pt idx="12">
                  <c:v>28</c:v>
                </c:pt>
                <c:pt idx="13">
                  <c:v>17</c:v>
                </c:pt>
                <c:pt idx="14">
                  <c:v>16</c:v>
                </c:pt>
                <c:pt idx="15">
                  <c:v>12</c:v>
                </c:pt>
                <c:pt idx="16">
                  <c:v>10</c:v>
                </c:pt>
                <c:pt idx="17">
                  <c:v>33</c:v>
                </c:pt>
                <c:pt idx="18">
                  <c:v>17</c:v>
                </c:pt>
                <c:pt idx="19">
                  <c:v>19</c:v>
                </c:pt>
                <c:pt idx="20">
                  <c:v>24</c:v>
                </c:pt>
                <c:pt idx="21">
                  <c:v>19</c:v>
                </c:pt>
                <c:pt idx="22">
                  <c:v>10</c:v>
                </c:pt>
                <c:pt idx="23">
                  <c:v>8</c:v>
                </c:pt>
                <c:pt idx="24">
                  <c:v>15</c:v>
                </c:pt>
                <c:pt idx="25">
                  <c:v>15</c:v>
                </c:pt>
                <c:pt idx="26">
                  <c:v>11</c:v>
                </c:pt>
                <c:pt idx="27">
                  <c:v>19</c:v>
                </c:pt>
                <c:pt idx="28">
                  <c:v>11</c:v>
                </c:pt>
                <c:pt idx="29">
                  <c:v>11</c:v>
                </c:pt>
              </c:numCache>
            </c:numRef>
          </c:val>
          <c:smooth val="0"/>
          <c:extLst>
            <c:ext xmlns:c16="http://schemas.microsoft.com/office/drawing/2014/chart" uri="{C3380CC4-5D6E-409C-BE32-E72D297353CC}">
              <c16:uniqueId val="{00000000-FDE6-4FE9-9393-5DE72542F59D}"/>
            </c:ext>
          </c:extLst>
        </c:ser>
        <c:dLbls>
          <c:showLegendKey val="0"/>
          <c:showVal val="0"/>
          <c:showCatName val="0"/>
          <c:showSerName val="0"/>
          <c:showPercent val="0"/>
          <c:showBubbleSize val="0"/>
        </c:dLbls>
        <c:smooth val="0"/>
        <c:axId val="351304008"/>
        <c:axId val="351316800"/>
      </c:lineChart>
      <c:dateAx>
        <c:axId val="35130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16800"/>
        <c:crosses val="autoZero"/>
        <c:auto val="1"/>
        <c:lblOffset val="100"/>
        <c:baseTimeUnit val="days"/>
      </c:dateAx>
      <c:valAx>
        <c:axId val="35131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c:v>
                </c:pt>
                <c:pt idx="1">
                  <c:v>54</c:v>
                </c:pt>
                <c:pt idx="2">
                  <c:v>64</c:v>
                </c:pt>
                <c:pt idx="3">
                  <c:v>68</c:v>
                </c:pt>
                <c:pt idx="4">
                  <c:v>77</c:v>
                </c:pt>
                <c:pt idx="5">
                  <c:v>43</c:v>
                </c:pt>
                <c:pt idx="6">
                  <c:v>28</c:v>
                </c:pt>
              </c:numCache>
            </c:numRef>
          </c:val>
          <c:extLst>
            <c:ext xmlns:c16="http://schemas.microsoft.com/office/drawing/2014/chart" uri="{C3380CC4-5D6E-409C-BE32-E72D297353CC}">
              <c16:uniqueId val="{00000000-00F3-491C-A209-E6908284341E}"/>
            </c:ext>
          </c:extLst>
        </c:ser>
        <c:dLbls>
          <c:showLegendKey val="0"/>
          <c:showVal val="0"/>
          <c:showCatName val="0"/>
          <c:showSerName val="0"/>
          <c:showPercent val="0"/>
          <c:showBubbleSize val="0"/>
        </c:dLbls>
        <c:gapWidth val="219"/>
        <c:overlap val="-27"/>
        <c:axId val="344670024"/>
        <c:axId val="344669368"/>
      </c:barChart>
      <c:catAx>
        <c:axId val="34467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9368"/>
        <c:crosses val="autoZero"/>
        <c:auto val="1"/>
        <c:lblAlgn val="ctr"/>
        <c:lblOffset val="100"/>
        <c:noMultiLvlLbl val="0"/>
      </c:catAx>
      <c:valAx>
        <c:axId val="34466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0.63728851720589996</c:v>
                </c:pt>
                <c:pt idx="1">
                  <c:v>0.76454003517965996</c:v>
                </c:pt>
                <c:pt idx="2">
                  <c:v>0.79584698485787997</c:v>
                </c:pt>
                <c:pt idx="3">
                  <c:v>0.77976466421155999</c:v>
                </c:pt>
                <c:pt idx="4">
                  <c:v>0.90010936553041998</c:v>
                </c:pt>
                <c:pt idx="5">
                  <c:v>0.51867212796291995</c:v>
                </c:pt>
                <c:pt idx="6">
                  <c:v>0.38951647248822002</c:v>
                </c:pt>
              </c:numCache>
            </c:numRef>
          </c:val>
          <c:extLst>
            <c:ext xmlns:c16="http://schemas.microsoft.com/office/drawing/2014/chart" uri="{C3380CC4-5D6E-409C-BE32-E72D297353CC}">
              <c16:uniqueId val="{00000000-199C-4DF7-9900-4CE00223B4F6}"/>
            </c:ext>
          </c:extLst>
        </c:ser>
        <c:dLbls>
          <c:showLegendKey val="0"/>
          <c:showVal val="0"/>
          <c:showCatName val="0"/>
          <c:showSerName val="0"/>
          <c:showPercent val="0"/>
          <c:showBubbleSize val="0"/>
        </c:dLbls>
        <c:gapWidth val="219"/>
        <c:overlap val="-27"/>
        <c:axId val="344668056"/>
        <c:axId val="344665432"/>
      </c:barChart>
      <c:catAx>
        <c:axId val="34466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5432"/>
        <c:crosses val="autoZero"/>
        <c:auto val="1"/>
        <c:lblAlgn val="ctr"/>
        <c:lblOffset val="100"/>
        <c:noMultiLvlLbl val="0"/>
      </c:catAx>
      <c:valAx>
        <c:axId val="34466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Alberto Rodríguez Saá</c:v>
                </c:pt>
              </c:strCache>
            </c:strRef>
          </c:cat>
          <c:val>
            <c:numRef>
              <c:f>Sheet1!$B$2</c:f>
              <c:numCache>
                <c:formatCode>General</c:formatCode>
                <c:ptCount val="1"/>
                <c:pt idx="0">
                  <c:v>35</c:v>
                </c:pt>
              </c:numCache>
            </c:numRef>
          </c:val>
          <c:extLst>
            <c:ext xmlns:c16="http://schemas.microsoft.com/office/drawing/2014/chart" uri="{C3380CC4-5D6E-409C-BE32-E72D297353CC}">
              <c16:uniqueId val="{00000000-1CBC-4512-92FD-DC6F5D45D29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Alberto Rodríguez Saá</c:v>
                </c:pt>
              </c:strCache>
            </c:strRef>
          </c:cat>
          <c:val>
            <c:numRef>
              <c:f>Sheet1!$C$2</c:f>
              <c:numCache>
                <c:formatCode>General</c:formatCode>
                <c:ptCount val="1"/>
                <c:pt idx="0">
                  <c:v>12</c:v>
                </c:pt>
              </c:numCache>
            </c:numRef>
          </c:val>
          <c:extLst>
            <c:ext xmlns:c16="http://schemas.microsoft.com/office/drawing/2014/chart" uri="{C3380CC4-5D6E-409C-BE32-E72D297353CC}">
              <c16:uniqueId val="{00000001-1CBC-4512-92FD-DC6F5D45D29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Alberto Rodríguez Saá</c:v>
                </c:pt>
              </c:strCache>
            </c:strRef>
          </c:cat>
          <c:val>
            <c:numRef>
              <c:f>Sheet1!$D$2</c:f>
              <c:numCache>
                <c:formatCode>General</c:formatCode>
                <c:ptCount val="1"/>
                <c:pt idx="0">
                  <c:v>327</c:v>
                </c:pt>
              </c:numCache>
            </c:numRef>
          </c:val>
          <c:extLst>
            <c:ext xmlns:c16="http://schemas.microsoft.com/office/drawing/2014/chart" uri="{C3380CC4-5D6E-409C-BE32-E72D297353CC}">
              <c16:uniqueId val="{00000002-1CBC-4512-92FD-DC6F5D45D29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Alberto Rodríguez Saá</c:v>
                </c:pt>
              </c:strCache>
            </c:strRef>
          </c:cat>
          <c:val>
            <c:numRef>
              <c:f>Sheet1!$E$2</c:f>
              <c:numCache>
                <c:formatCode>General</c:formatCode>
                <c:ptCount val="1"/>
                <c:pt idx="0">
                  <c:v>5</c:v>
                </c:pt>
              </c:numCache>
            </c:numRef>
          </c:val>
          <c:extLst>
            <c:ext xmlns:c16="http://schemas.microsoft.com/office/drawing/2014/chart" uri="{C3380CC4-5D6E-409C-BE32-E72D297353CC}">
              <c16:uniqueId val="{00000003-1CBC-4512-92FD-DC6F5D45D29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Alberto Rodríguez Saá</c:v>
                </c:pt>
              </c:strCache>
            </c:strRef>
          </c:cat>
          <c:val>
            <c:numRef>
              <c:f>Sheet1!$F$2</c:f>
              <c:numCache>
                <c:formatCode>General</c:formatCode>
                <c:ptCount val="1"/>
                <c:pt idx="0">
                  <c:v>41</c:v>
                </c:pt>
              </c:numCache>
            </c:numRef>
          </c:val>
          <c:extLst>
            <c:ext xmlns:c16="http://schemas.microsoft.com/office/drawing/2014/chart" uri="{C3380CC4-5D6E-409C-BE32-E72D297353CC}">
              <c16:uniqueId val="{00000004-1CBC-4512-92FD-DC6F5D45D295}"/>
            </c:ext>
          </c:extLst>
        </c:ser>
        <c:dLbls>
          <c:showLegendKey val="0"/>
          <c:showVal val="0"/>
          <c:showCatName val="0"/>
          <c:showSerName val="0"/>
          <c:showPercent val="0"/>
          <c:showBubbleSize val="0"/>
        </c:dLbls>
        <c:gapWidth val="150"/>
        <c:overlap val="100"/>
        <c:axId val="344665104"/>
        <c:axId val="344665760"/>
      </c:barChart>
      <c:catAx>
        <c:axId val="34466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5760"/>
        <c:crosses val="autoZero"/>
        <c:auto val="1"/>
        <c:lblAlgn val="ctr"/>
        <c:lblOffset val="100"/>
        <c:noMultiLvlLbl val="0"/>
      </c:catAx>
      <c:valAx>
        <c:axId val="344665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1.2452503297699</c:v>
                </c:pt>
                <c:pt idx="8">
                  <c:v>0.69891520485105996</c:v>
                </c:pt>
                <c:pt idx="9">
                  <c:v>1.1375894108906</c:v>
                </c:pt>
                <c:pt idx="10">
                  <c:v>0.68212034680980005</c:v>
                </c:pt>
                <c:pt idx="11">
                  <c:v>0.71810269454322995</c:v>
                </c:pt>
                <c:pt idx="12">
                  <c:v>0.70580591813833005</c:v>
                </c:pt>
                <c:pt idx="13">
                  <c:v>0.67640554144599996</c:v>
                </c:pt>
                <c:pt idx="14">
                  <c:v>0.53005671513215002</c:v>
                </c:pt>
                <c:pt idx="15">
                  <c:v>0.70858010140981997</c:v>
                </c:pt>
                <c:pt idx="16">
                  <c:v>0.60310968046778002</c:v>
                </c:pt>
                <c:pt idx="17">
                  <c:v>0.99669245762211001</c:v>
                </c:pt>
                <c:pt idx="18">
                  <c:v>0.85284881775048005</c:v>
                </c:pt>
                <c:pt idx="19">
                  <c:v>0.63493001004075</c:v>
                </c:pt>
                <c:pt idx="20">
                  <c:v>0.52517079125076005</c:v>
                </c:pt>
                <c:pt idx="21">
                  <c:v>0.99595416691275995</c:v>
                </c:pt>
                <c:pt idx="22">
                  <c:v>0.47545921682122</c:v>
                </c:pt>
                <c:pt idx="23">
                  <c:v>0</c:v>
                </c:pt>
              </c:numCache>
            </c:numRef>
          </c:val>
          <c:smooth val="0"/>
          <c:extLst>
            <c:ext xmlns:c16="http://schemas.microsoft.com/office/drawing/2014/chart" uri="{C3380CC4-5D6E-409C-BE32-E72D297353CC}">
              <c16:uniqueId val="{00000000-2A82-4BD0-8140-B7721DF072E1}"/>
            </c:ext>
          </c:extLst>
        </c:ser>
        <c:dLbls>
          <c:showLegendKey val="0"/>
          <c:showVal val="0"/>
          <c:showCatName val="0"/>
          <c:showSerName val="0"/>
          <c:showPercent val="0"/>
          <c:showBubbleSize val="0"/>
        </c:dLbls>
        <c:smooth val="0"/>
        <c:axId val="344676912"/>
        <c:axId val="344677568"/>
      </c:lineChart>
      <c:catAx>
        <c:axId val="34467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7568"/>
        <c:crosses val="autoZero"/>
        <c:auto val="1"/>
        <c:lblAlgn val="ctr"/>
        <c:lblOffset val="100"/>
        <c:noMultiLvlLbl val="0"/>
      </c:catAx>
      <c:valAx>
        <c:axId val="34467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Alberto Rodríguez Saá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c:v>
                </c:pt>
                <c:pt idx="8">
                  <c:v>3</c:v>
                </c:pt>
                <c:pt idx="9">
                  <c:v>19</c:v>
                </c:pt>
                <c:pt idx="10">
                  <c:v>49</c:v>
                </c:pt>
                <c:pt idx="11">
                  <c:v>61</c:v>
                </c:pt>
                <c:pt idx="12">
                  <c:v>54</c:v>
                </c:pt>
                <c:pt idx="13">
                  <c:v>45</c:v>
                </c:pt>
                <c:pt idx="14">
                  <c:v>41</c:v>
                </c:pt>
                <c:pt idx="15">
                  <c:v>33</c:v>
                </c:pt>
                <c:pt idx="16">
                  <c:v>40</c:v>
                </c:pt>
                <c:pt idx="17">
                  <c:v>24</c:v>
                </c:pt>
                <c:pt idx="18">
                  <c:v>24</c:v>
                </c:pt>
                <c:pt idx="19">
                  <c:v>13</c:v>
                </c:pt>
                <c:pt idx="20">
                  <c:v>6</c:v>
                </c:pt>
                <c:pt idx="21">
                  <c:v>4</c:v>
                </c:pt>
                <c:pt idx="22">
                  <c:v>1</c:v>
                </c:pt>
                <c:pt idx="23">
                  <c:v>0</c:v>
                </c:pt>
              </c:numCache>
            </c:numRef>
          </c:val>
          <c:smooth val="0"/>
          <c:extLst>
            <c:ext xmlns:c16="http://schemas.microsoft.com/office/drawing/2014/chart" uri="{C3380CC4-5D6E-409C-BE32-E72D297353CC}">
              <c16:uniqueId val="{00000000-8216-40AE-BCBB-253C64811AFD}"/>
            </c:ext>
          </c:extLst>
        </c:ser>
        <c:dLbls>
          <c:showLegendKey val="0"/>
          <c:showVal val="0"/>
          <c:showCatName val="0"/>
          <c:showSerName val="0"/>
          <c:showPercent val="0"/>
          <c:showBubbleSize val="0"/>
        </c:dLbls>
        <c:smooth val="0"/>
        <c:axId val="344681176"/>
        <c:axId val="344682816"/>
      </c:lineChart>
      <c:catAx>
        <c:axId val="34468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2816"/>
        <c:crosses val="autoZero"/>
        <c:auto val="1"/>
        <c:lblAlgn val="ctr"/>
        <c:lblOffset val="100"/>
        <c:noMultiLvlLbl val="0"/>
      </c:catAx>
      <c:valAx>
        <c:axId val="34468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1.7544677724007001</c:v>
                </c:pt>
                <c:pt idx="1">
                  <c:v>1.4773784054461001</c:v>
                </c:pt>
                <c:pt idx="2">
                  <c:v>0.62873544044389995</c:v>
                </c:pt>
                <c:pt idx="3">
                  <c:v>0</c:v>
                </c:pt>
                <c:pt idx="4">
                  <c:v>0.65101505179204</c:v>
                </c:pt>
                <c:pt idx="5">
                  <c:v>0</c:v>
                </c:pt>
                <c:pt idx="6">
                  <c:v>0</c:v>
                </c:pt>
              </c:numCache>
            </c:numRef>
          </c:val>
          <c:extLst>
            <c:ext xmlns:c16="http://schemas.microsoft.com/office/drawing/2014/chart" uri="{C3380CC4-5D6E-409C-BE32-E72D297353CC}">
              <c16:uniqueId val="{00000000-56C6-4FFD-8DC0-ACE85CB37B00}"/>
            </c:ext>
          </c:extLst>
        </c:ser>
        <c:dLbls>
          <c:showLegendKey val="0"/>
          <c:showVal val="0"/>
          <c:showCatName val="0"/>
          <c:showSerName val="0"/>
          <c:showPercent val="0"/>
          <c:showBubbleSize val="0"/>
        </c:dLbls>
        <c:gapWidth val="219"/>
        <c:overlap val="-27"/>
        <c:axId val="344681832"/>
        <c:axId val="344682488"/>
      </c:barChart>
      <c:catAx>
        <c:axId val="34468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2488"/>
        <c:crosses val="autoZero"/>
        <c:auto val="1"/>
        <c:lblAlgn val="ctr"/>
        <c:lblOffset val="100"/>
        <c:noMultiLvlLbl val="0"/>
      </c:catAx>
      <c:valAx>
        <c:axId val="34468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Alberto Rodríguez Saá</c:v>
                </c:pt>
              </c:strCache>
            </c:strRef>
          </c:cat>
          <c:val>
            <c:numRef>
              <c:f>Sheet1!$B$2</c:f>
              <c:numCache>
                <c:formatCode>General</c:formatCode>
                <c:ptCount val="1"/>
                <c:pt idx="0">
                  <c:v>71709</c:v>
                </c:pt>
              </c:numCache>
            </c:numRef>
          </c:val>
          <c:extLst>
            <c:ext xmlns:c16="http://schemas.microsoft.com/office/drawing/2014/chart" uri="{C3380CC4-5D6E-409C-BE32-E72D297353CC}">
              <c16:uniqueId val="{00000000-29C1-4DD0-867D-76D1F5D2745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Alberto Rodríguez Saá</c:v>
                </c:pt>
              </c:strCache>
            </c:strRef>
          </c:cat>
          <c:val>
            <c:numRef>
              <c:f>Sheet1!$C$2</c:f>
              <c:numCache>
                <c:formatCode>General</c:formatCode>
                <c:ptCount val="1"/>
                <c:pt idx="0">
                  <c:v>8911</c:v>
                </c:pt>
              </c:numCache>
            </c:numRef>
          </c:val>
          <c:extLst>
            <c:ext xmlns:c16="http://schemas.microsoft.com/office/drawing/2014/chart" uri="{C3380CC4-5D6E-409C-BE32-E72D297353CC}">
              <c16:uniqueId val="{00000001-29C1-4DD0-867D-76D1F5D2745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Alberto Rodríguez Saá</c:v>
                </c:pt>
              </c:strCache>
            </c:strRef>
          </c:cat>
          <c:val>
            <c:numRef>
              <c:f>Sheet1!$D$2</c:f>
              <c:numCache>
                <c:formatCode>General</c:formatCode>
                <c:ptCount val="1"/>
                <c:pt idx="0">
                  <c:v>190</c:v>
                </c:pt>
              </c:numCache>
            </c:numRef>
          </c:val>
          <c:extLst>
            <c:ext xmlns:c16="http://schemas.microsoft.com/office/drawing/2014/chart" uri="{C3380CC4-5D6E-409C-BE32-E72D297353CC}">
              <c16:uniqueId val="{00000002-29C1-4DD0-867D-76D1F5D2745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Alberto Rodríguez Saá</c:v>
                </c:pt>
              </c:strCache>
            </c:strRef>
          </c:cat>
          <c:val>
            <c:numRef>
              <c:f>Sheet1!$E$2</c:f>
              <c:numCache>
                <c:formatCode>General</c:formatCode>
                <c:ptCount val="1"/>
                <c:pt idx="0">
                  <c:v>131</c:v>
                </c:pt>
              </c:numCache>
            </c:numRef>
          </c:val>
          <c:extLst>
            <c:ext xmlns:c16="http://schemas.microsoft.com/office/drawing/2014/chart" uri="{C3380CC4-5D6E-409C-BE32-E72D297353CC}">
              <c16:uniqueId val="{00000003-29C1-4DD0-867D-76D1F5D2745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Alberto Rodríguez Saá</c:v>
                </c:pt>
              </c:strCache>
            </c:strRef>
          </c:cat>
          <c:val>
            <c:numRef>
              <c:f>Sheet1!$F$2</c:f>
              <c:numCache>
                <c:formatCode>General</c:formatCode>
                <c:ptCount val="1"/>
                <c:pt idx="0">
                  <c:v>123</c:v>
                </c:pt>
              </c:numCache>
            </c:numRef>
          </c:val>
          <c:extLst>
            <c:ext xmlns:c16="http://schemas.microsoft.com/office/drawing/2014/chart" uri="{C3380CC4-5D6E-409C-BE32-E72D297353CC}">
              <c16:uniqueId val="{00000004-29C1-4DD0-867D-76D1F5D2745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Alberto Rodríguez Saá</c:v>
                </c:pt>
              </c:strCache>
            </c:strRef>
          </c:cat>
          <c:val>
            <c:numRef>
              <c:f>Sheet1!$G$2</c:f>
              <c:numCache>
                <c:formatCode>General</c:formatCode>
                <c:ptCount val="1"/>
                <c:pt idx="0">
                  <c:v>171</c:v>
                </c:pt>
              </c:numCache>
            </c:numRef>
          </c:val>
          <c:extLst>
            <c:ext xmlns:c16="http://schemas.microsoft.com/office/drawing/2014/chart" uri="{C3380CC4-5D6E-409C-BE32-E72D297353CC}">
              <c16:uniqueId val="{00000005-29C1-4DD0-867D-76D1F5D2745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Alberto Rodríguez Saá</c:v>
                </c:pt>
              </c:strCache>
            </c:strRef>
          </c:cat>
          <c:val>
            <c:numRef>
              <c:f>Sheet1!$H$2</c:f>
              <c:numCache>
                <c:formatCode>General</c:formatCode>
                <c:ptCount val="1"/>
                <c:pt idx="0">
                  <c:v>3288</c:v>
                </c:pt>
              </c:numCache>
            </c:numRef>
          </c:val>
          <c:extLst>
            <c:ext xmlns:c16="http://schemas.microsoft.com/office/drawing/2014/chart" uri="{C3380CC4-5D6E-409C-BE32-E72D297353CC}">
              <c16:uniqueId val="{00000006-29C1-4DD0-867D-76D1F5D2745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Alberto Rodríguez Saá</c:v>
                </c:pt>
              </c:strCache>
            </c:strRef>
          </c:cat>
          <c:val>
            <c:numRef>
              <c:f>Sheet1!$I$2</c:f>
              <c:numCache>
                <c:formatCode>General</c:formatCode>
                <c:ptCount val="1"/>
                <c:pt idx="0">
                  <c:v>17984</c:v>
                </c:pt>
              </c:numCache>
            </c:numRef>
          </c:val>
          <c:extLst>
            <c:ext xmlns:c16="http://schemas.microsoft.com/office/drawing/2014/chart" uri="{C3380CC4-5D6E-409C-BE32-E72D297353CC}">
              <c16:uniqueId val="{00000007-29C1-4DD0-867D-76D1F5D2745C}"/>
            </c:ext>
          </c:extLst>
        </c:ser>
        <c:dLbls>
          <c:showLegendKey val="0"/>
          <c:showVal val="0"/>
          <c:showCatName val="0"/>
          <c:showSerName val="0"/>
          <c:showPercent val="0"/>
          <c:showBubbleSize val="0"/>
        </c:dLbls>
        <c:gapWidth val="150"/>
        <c:overlap val="100"/>
        <c:axId val="344659528"/>
        <c:axId val="344654280"/>
      </c:barChart>
      <c:catAx>
        <c:axId val="34465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54280"/>
        <c:crosses val="autoZero"/>
        <c:auto val="1"/>
        <c:lblAlgn val="ctr"/>
        <c:lblOffset val="100"/>
        <c:noMultiLvlLbl val="0"/>
      </c:catAx>
      <c:valAx>
        <c:axId val="344654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5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Alberto Rodríguez Saá</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68A-4DF3-8705-DCB4EEA356B6}"/>
            </c:ext>
          </c:extLst>
        </c:ser>
        <c:dLbls>
          <c:showLegendKey val="0"/>
          <c:showVal val="0"/>
          <c:showCatName val="0"/>
          <c:showSerName val="0"/>
          <c:showPercent val="0"/>
          <c:showBubbleSize val="0"/>
        </c:dLbls>
        <c:gapWidth val="219"/>
        <c:overlap val="-27"/>
        <c:axId val="290029944"/>
        <c:axId val="290030600"/>
      </c:barChart>
      <c:catAx>
        <c:axId val="29002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30600"/>
        <c:crosses val="autoZero"/>
        <c:auto val="1"/>
        <c:lblAlgn val="ctr"/>
        <c:lblOffset val="100"/>
        <c:noMultiLvlLbl val="0"/>
      </c:catAx>
      <c:valAx>
        <c:axId val="29003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2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E32A6-A8F7-4A9F-874A-598F2696769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0AEDDFD-E113-49AA-8703-F0374BB654C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33984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0569-7EC8-42F8-9794-E54BE723DAF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5B039AE-395C-43E0-90D8-DF91A8C003E3}"/>
              </a:ext>
            </a:extLst>
          </p:cNvPr>
          <p:cNvGraphicFramePr>
            <a:graphicFrameLocks noGrp="1"/>
          </p:cNvGraphicFramePr>
          <p:nvPr>
            <p:ph type="tbl" sz="quarter" idx="13"/>
            <p:extLst>
              <p:ext uri="{D42A27DB-BD31-4B8C-83A1-F6EECF244321}">
                <p14:modId xmlns:p14="http://schemas.microsoft.com/office/powerpoint/2010/main" val="376049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5763721"/>
                    </a:ext>
                  </a:extLst>
                </a:gridCol>
                <a:gridCol w="740664">
                  <a:extLst>
                    <a:ext uri="{9D8B030D-6E8A-4147-A177-3AD203B41FA5}">
                      <a16:colId xmlns:a16="http://schemas.microsoft.com/office/drawing/2014/main" val="1400574939"/>
                    </a:ext>
                  </a:extLst>
                </a:gridCol>
                <a:gridCol w="740664">
                  <a:extLst>
                    <a:ext uri="{9D8B030D-6E8A-4147-A177-3AD203B41FA5}">
                      <a16:colId xmlns:a16="http://schemas.microsoft.com/office/drawing/2014/main" val="997979526"/>
                    </a:ext>
                  </a:extLst>
                </a:gridCol>
                <a:gridCol w="740664">
                  <a:extLst>
                    <a:ext uri="{9D8B030D-6E8A-4147-A177-3AD203B41FA5}">
                      <a16:colId xmlns:a16="http://schemas.microsoft.com/office/drawing/2014/main" val="4013798580"/>
                    </a:ext>
                  </a:extLst>
                </a:gridCol>
                <a:gridCol w="740664">
                  <a:extLst>
                    <a:ext uri="{9D8B030D-6E8A-4147-A177-3AD203B41FA5}">
                      <a16:colId xmlns:a16="http://schemas.microsoft.com/office/drawing/2014/main" val="3138450205"/>
                    </a:ext>
                  </a:extLst>
                </a:gridCol>
                <a:gridCol w="740664">
                  <a:extLst>
                    <a:ext uri="{9D8B030D-6E8A-4147-A177-3AD203B41FA5}">
                      <a16:colId xmlns:a16="http://schemas.microsoft.com/office/drawing/2014/main" val="150885364"/>
                    </a:ext>
                  </a:extLst>
                </a:gridCol>
                <a:gridCol w="740664">
                  <a:extLst>
                    <a:ext uri="{9D8B030D-6E8A-4147-A177-3AD203B41FA5}">
                      <a16:colId xmlns:a16="http://schemas.microsoft.com/office/drawing/2014/main" val="1586034408"/>
                    </a:ext>
                  </a:extLst>
                </a:gridCol>
                <a:gridCol w="740664">
                  <a:extLst>
                    <a:ext uri="{9D8B030D-6E8A-4147-A177-3AD203B41FA5}">
                      <a16:colId xmlns:a16="http://schemas.microsoft.com/office/drawing/2014/main" val="2295620005"/>
                    </a:ext>
                  </a:extLst>
                </a:gridCol>
                <a:gridCol w="740664">
                  <a:extLst>
                    <a:ext uri="{9D8B030D-6E8A-4147-A177-3AD203B41FA5}">
                      <a16:colId xmlns:a16="http://schemas.microsoft.com/office/drawing/2014/main" val="482288372"/>
                    </a:ext>
                  </a:extLst>
                </a:gridCol>
                <a:gridCol w="740664">
                  <a:extLst>
                    <a:ext uri="{9D8B030D-6E8A-4147-A177-3AD203B41FA5}">
                      <a16:colId xmlns:a16="http://schemas.microsoft.com/office/drawing/2014/main" val="27984088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54552131"/>
                  </a:ext>
                </a:extLst>
              </a:tr>
              <a:tr h="370840">
                <a:tc>
                  <a:txBody>
                    <a:bodyPr/>
                    <a:lstStyle/>
                    <a:p>
                      <a:r>
                        <a:rPr lang="en-US" sz="1000"/>
                        <a:t>Alberto Rodríguez Saá</a:t>
                      </a:r>
                    </a:p>
                  </a:txBody>
                  <a:tcPr/>
                </a:tc>
                <a:tc>
                  <a:txBody>
                    <a:bodyPr/>
                    <a:lstStyle/>
                    <a:p>
                      <a:r>
                        <a:rPr lang="en-US" sz="1000"/>
                        <a:t>35676</a:t>
                      </a:r>
                    </a:p>
                  </a:txBody>
                  <a:tcPr/>
                </a:tc>
                <a:tc>
                  <a:txBody>
                    <a:bodyPr/>
                    <a:lstStyle/>
                    <a:p>
                      <a:r>
                        <a:rPr lang="en-US" sz="1000"/>
                        <a:t>3638</a:t>
                      </a:r>
                    </a:p>
                  </a:txBody>
                  <a:tcPr/>
                </a:tc>
                <a:tc>
                  <a:txBody>
                    <a:bodyPr/>
                    <a:lstStyle/>
                    <a:p>
                      <a:r>
                        <a:rPr lang="en-US" sz="1000"/>
                        <a:t>420</a:t>
                      </a:r>
                    </a:p>
                  </a:txBody>
                  <a:tcPr/>
                </a:tc>
                <a:tc>
                  <a:txBody>
                    <a:bodyPr/>
                    <a:lstStyle/>
                    <a:p>
                      <a:r>
                        <a:rPr lang="en-US" sz="1000"/>
                        <a:t>81235</a:t>
                      </a:r>
                    </a:p>
                  </a:txBody>
                  <a:tcPr/>
                </a:tc>
                <a:tc>
                  <a:txBody>
                    <a:bodyPr/>
                    <a:lstStyle/>
                    <a:p>
                      <a:r>
                        <a:rPr lang="en-US" sz="1000"/>
                        <a:t>3288</a:t>
                      </a:r>
                    </a:p>
                  </a:txBody>
                  <a:tcPr/>
                </a:tc>
                <a:tc>
                  <a:txBody>
                    <a:bodyPr/>
                    <a:lstStyle/>
                    <a:p>
                      <a:r>
                        <a:rPr lang="en-US" sz="1000"/>
                        <a:t>17984</a:t>
                      </a:r>
                    </a:p>
                  </a:txBody>
                  <a:tcPr/>
                </a:tc>
                <a:tc>
                  <a:txBody>
                    <a:bodyPr/>
                    <a:lstStyle/>
                    <a:p>
                      <a:r>
                        <a:rPr lang="en-US" sz="1000"/>
                        <a:t>0</a:t>
                      </a:r>
                    </a:p>
                  </a:txBody>
                  <a:tcPr/>
                </a:tc>
                <a:tc>
                  <a:txBody>
                    <a:bodyPr/>
                    <a:lstStyle/>
                    <a:p>
                      <a:r>
                        <a:rPr lang="en-US" sz="1000"/>
                        <a:t>0.7209%</a:t>
                      </a:r>
                    </a:p>
                  </a:txBody>
                  <a:tcPr/>
                </a:tc>
                <a:tc>
                  <a:txBody>
                    <a:bodyPr/>
                    <a:lstStyle/>
                    <a:p>
                      <a:r>
                        <a:rPr lang="en-US" sz="1000"/>
                        <a:t>0.0%</a:t>
                      </a:r>
                    </a:p>
                  </a:txBody>
                  <a:tcPr/>
                </a:tc>
                <a:extLst>
                  <a:ext uri="{0D108BD9-81ED-4DB2-BD59-A6C34878D82A}">
                    <a16:rowId xmlns:a16="http://schemas.microsoft.com/office/drawing/2014/main" val="2405789268"/>
                  </a:ext>
                </a:extLst>
              </a:tr>
            </a:tbl>
          </a:graphicData>
        </a:graphic>
      </p:graphicFrame>
      <p:sp>
        <p:nvSpPr>
          <p:cNvPr id="4" name="Text Placeholder 3">
            <a:extLst>
              <a:ext uri="{FF2B5EF4-FFF2-40B4-BE49-F238E27FC236}">
                <a16:creationId xmlns:a16="http://schemas.microsoft.com/office/drawing/2014/main" id="{E328C895-ECFB-4126-82BD-0B863E0AD83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81716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D5AFE-D9D2-4CCA-BF15-2934C903C28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5580EE8-25E2-4F66-BDCF-FE92B3BC0C1F}"/>
              </a:ext>
            </a:extLst>
          </p:cNvPr>
          <p:cNvGraphicFramePr>
            <a:graphicFrameLocks noGrp="1"/>
          </p:cNvGraphicFramePr>
          <p:nvPr>
            <p:ph type="chart" sz="quarter" idx="13"/>
            <p:extLst>
              <p:ext uri="{D42A27DB-BD31-4B8C-83A1-F6EECF244321}">
                <p14:modId xmlns:p14="http://schemas.microsoft.com/office/powerpoint/2010/main" val="3314555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80263-6AF8-45A1-B7A3-45F98284F51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DA0C23E-79A0-466F-93B0-240F9F37F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37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099D-2746-4966-B5ED-7D88434BD7B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97A9E28-CCC5-4301-A60B-5D9FC166D707}"/>
              </a:ext>
            </a:extLst>
          </p:cNvPr>
          <p:cNvGraphicFramePr>
            <a:graphicFrameLocks noGrp="1"/>
          </p:cNvGraphicFramePr>
          <p:nvPr>
            <p:ph type="chart" sz="quarter" idx="13"/>
            <p:extLst>
              <p:ext uri="{D42A27DB-BD31-4B8C-83A1-F6EECF244321}">
                <p14:modId xmlns:p14="http://schemas.microsoft.com/office/powerpoint/2010/main" val="3530231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6F0A8-60CD-45F5-98D3-699B26AA6EC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08BC8C5-0222-4E4A-B836-C89243B59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990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FC73-635A-429C-8816-2C5095094C5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9590B63-84A7-41A1-9DB0-E908EEFC2D5F}"/>
              </a:ext>
            </a:extLst>
          </p:cNvPr>
          <p:cNvGraphicFramePr>
            <a:graphicFrameLocks noGrp="1"/>
          </p:cNvGraphicFramePr>
          <p:nvPr>
            <p:ph type="chart" sz="quarter" idx="13"/>
            <p:extLst>
              <p:ext uri="{D42A27DB-BD31-4B8C-83A1-F6EECF244321}">
                <p14:modId xmlns:p14="http://schemas.microsoft.com/office/powerpoint/2010/main" val="1154970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1665D8-B6A1-4C3E-95E1-41384DB2874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CEBF3E6-F824-42AB-9630-5E317E5025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6203-9380-4B5C-A2AD-699B404A08D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3CA14F0-FE18-4D2F-8E24-C5246EA0FE97}"/>
              </a:ext>
            </a:extLst>
          </p:cNvPr>
          <p:cNvGraphicFramePr>
            <a:graphicFrameLocks noGrp="1"/>
          </p:cNvGraphicFramePr>
          <p:nvPr>
            <p:ph type="chart" sz="quarter" idx="13"/>
            <p:extLst>
              <p:ext uri="{D42A27DB-BD31-4B8C-83A1-F6EECF244321}">
                <p14:modId xmlns:p14="http://schemas.microsoft.com/office/powerpoint/2010/main" val="1579997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85A25-42D0-43F2-89C7-6E8EC001AC2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70F2955-C972-4F5F-B349-0E4ACA1E3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36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FF3A-02A7-47C8-8A2C-A0E529ACC3D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EA0655F-26A4-4AF6-811B-02A1550876E8}"/>
              </a:ext>
            </a:extLst>
          </p:cNvPr>
          <p:cNvGraphicFramePr>
            <a:graphicFrameLocks noGrp="1"/>
          </p:cNvGraphicFramePr>
          <p:nvPr>
            <p:ph type="chart" sz="quarter" idx="13"/>
            <p:extLst>
              <p:ext uri="{D42A27DB-BD31-4B8C-83A1-F6EECF244321}">
                <p14:modId xmlns:p14="http://schemas.microsoft.com/office/powerpoint/2010/main" val="774797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B84FD5-E919-435A-9DDE-4F376D964A4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20490C5-C318-427B-ACF0-29AADCA7C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589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5B65-D324-4BC7-8FC4-43E2F82A5165}"/>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F7DF2312-3AA0-43A6-80E0-5B3081BC4E7E}"/>
              </a:ext>
            </a:extLst>
          </p:cNvPr>
          <p:cNvGraphicFramePr>
            <a:graphicFrameLocks noGrp="1"/>
          </p:cNvGraphicFramePr>
          <p:nvPr>
            <p:ph type="tbl" sz="quarter" idx="13"/>
            <p:extLst>
              <p:ext uri="{D42A27DB-BD31-4B8C-83A1-F6EECF244321}">
                <p14:modId xmlns:p14="http://schemas.microsoft.com/office/powerpoint/2010/main" val="1600073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1611328"/>
                    </a:ext>
                  </a:extLst>
                </a:gridCol>
                <a:gridCol w="658368">
                  <a:extLst>
                    <a:ext uri="{9D8B030D-6E8A-4147-A177-3AD203B41FA5}">
                      <a16:colId xmlns:a16="http://schemas.microsoft.com/office/drawing/2014/main" val="2496144514"/>
                    </a:ext>
                  </a:extLst>
                </a:gridCol>
                <a:gridCol w="658368">
                  <a:extLst>
                    <a:ext uri="{9D8B030D-6E8A-4147-A177-3AD203B41FA5}">
                      <a16:colId xmlns:a16="http://schemas.microsoft.com/office/drawing/2014/main" val="4020718907"/>
                    </a:ext>
                  </a:extLst>
                </a:gridCol>
                <a:gridCol w="658368">
                  <a:extLst>
                    <a:ext uri="{9D8B030D-6E8A-4147-A177-3AD203B41FA5}">
                      <a16:colId xmlns:a16="http://schemas.microsoft.com/office/drawing/2014/main" val="1240821190"/>
                    </a:ext>
                  </a:extLst>
                </a:gridCol>
                <a:gridCol w="658368">
                  <a:extLst>
                    <a:ext uri="{9D8B030D-6E8A-4147-A177-3AD203B41FA5}">
                      <a16:colId xmlns:a16="http://schemas.microsoft.com/office/drawing/2014/main" val="2781541147"/>
                    </a:ext>
                  </a:extLst>
                </a:gridCol>
                <a:gridCol w="658368">
                  <a:extLst>
                    <a:ext uri="{9D8B030D-6E8A-4147-A177-3AD203B41FA5}">
                      <a16:colId xmlns:a16="http://schemas.microsoft.com/office/drawing/2014/main" val="4010796545"/>
                    </a:ext>
                  </a:extLst>
                </a:gridCol>
                <a:gridCol w="658368">
                  <a:extLst>
                    <a:ext uri="{9D8B030D-6E8A-4147-A177-3AD203B41FA5}">
                      <a16:colId xmlns:a16="http://schemas.microsoft.com/office/drawing/2014/main" val="1384480293"/>
                    </a:ext>
                  </a:extLst>
                </a:gridCol>
                <a:gridCol w="658368">
                  <a:extLst>
                    <a:ext uri="{9D8B030D-6E8A-4147-A177-3AD203B41FA5}">
                      <a16:colId xmlns:a16="http://schemas.microsoft.com/office/drawing/2014/main" val="11900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680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- 2017-09-12 09:00:52</a:t>
                      </a:r>
                      <a:r>
                        <a:rPr kumimoji="0" lang="es-ES" sz="1000" b="0" i="0" u="none" strike="noStrike" kern="1200" cap="none" spc="0" normalizeH="0" baseline="0" noProof="0">
                          <a:ln>
                            <a:noFill/>
                          </a:ln>
                          <a:solidFill>
                            <a:prstClr val="black"/>
                          </a:solidFill>
                          <a:effectLst/>
                          <a:uLnTx/>
                          <a:uFillTx/>
                          <a:latin typeface="+mn-lt"/>
                          <a:ea typeface="+mn-ea"/>
                          <a:cs typeface="+mn-cs"/>
                        </a:rPr>
                        <a:t>
¡Dale ME GUSTA y seguí la nueva página de Unidad Justicialista San Luis! #AdolfoSenador #SanLuisNosUne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897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- 2017-09-07 11:59:19</a:t>
                      </a:r>
                      <a:r>
                        <a:rPr kumimoji="0" lang="es-ES" sz="1000" b="0" i="0" u="none" strike="noStrike" kern="1200" cap="none" spc="0" normalizeH="0" baseline="0" noProof="0">
                          <a:ln>
                            <a:noFill/>
                          </a:ln>
                          <a:solidFill>
                            <a:prstClr val="black"/>
                          </a:solidFill>
                          <a:effectLst/>
                          <a:uLnTx/>
                          <a:uFillTx/>
                          <a:latin typeface="+mn-lt"/>
                          <a:ea typeface="+mn-ea"/>
                          <a:cs typeface="+mn-cs"/>
                        </a:rPr>
                        <a:t>
ɢʀᴀɴᴅᴇs ʟᴏɢʀᴏs ᴇɴ sᴀʟᴜᴅ.-
Lucas Olguín, de 3 años, y Daiana Aguilar, de 15 años, de Villa Mercedes, fueron los pacientes que este miércoles recibieron los implantes cocleares. Con estas dos ya suman 32 intervenciones de estas características efectuadas en San Luis.
bit.ly/2wK7KOp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- 2017-09-07 12:35:49</a:t>
                      </a:r>
                      <a:r>
                        <a:rPr kumimoji="0" lang="es-ES" sz="1000" b="0" i="0" u="none" strike="noStrike" kern="1200" cap="none" spc="0" normalizeH="0" baseline="0" noProof="0">
                          <a:ln>
                            <a:noFill/>
                          </a:ln>
                          <a:solidFill>
                            <a:prstClr val="black"/>
                          </a:solidFill>
                          <a:effectLst/>
                          <a:uLnTx/>
                          <a:uFillTx/>
                          <a:latin typeface="+mn-lt"/>
                          <a:ea typeface="+mn-ea"/>
                          <a:cs typeface="+mn-cs"/>
                        </a:rPr>
                        <a:t>
ᴇsᴛᴀᴍᴏs ᴅᴇғᴇɴᴅɪᴇɴᴅᴏ ʟᴏs ɪɴᴛᴇʀᴇsᴇs ᴅᴇ ɴᴜᴇsᴛʀᴀ ᴘʀᴏᴠɪɴᴄɪᴀ
El vicegobernador Carlos Ponce firmó un documento en contra del pedido de Buenos Aires a la Nación, para la ampliación del Fondo del Conurbano. Si el Gobierno nacional aumenta dicho fondo, podrían verse afectados los fondos coparticipables que reciben las provincias.
Leé la nota completa acá: bit.ly/coparticipacion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8633178"/>
                  </a:ext>
                </a:extLst>
              </a:tr>
            </a:tbl>
          </a:graphicData>
        </a:graphic>
      </p:graphicFrame>
      <p:sp>
        <p:nvSpPr>
          <p:cNvPr id="4" name="Text Placeholder 3">
            <a:extLst>
              <a:ext uri="{FF2B5EF4-FFF2-40B4-BE49-F238E27FC236}">
                <a16:creationId xmlns:a16="http://schemas.microsoft.com/office/drawing/2014/main" id="{38318441-CD02-46B9-87D3-972A693A76E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43901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9EDF-C1DB-4AE1-9512-4A1FA7EB6073}"/>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F9E91BB1-07BF-4963-BDD0-7EC0DEA1A531}"/>
              </a:ext>
            </a:extLst>
          </p:cNvPr>
          <p:cNvGraphicFramePr>
            <a:graphicFrameLocks noGrp="1"/>
          </p:cNvGraphicFramePr>
          <p:nvPr>
            <p:ph type="tbl" sz="quarter" idx="13"/>
            <p:extLst>
              <p:ext uri="{D42A27DB-BD31-4B8C-83A1-F6EECF244321}">
                <p14:modId xmlns:p14="http://schemas.microsoft.com/office/powerpoint/2010/main" val="393152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6175654"/>
                    </a:ext>
                  </a:extLst>
                </a:gridCol>
                <a:gridCol w="658368">
                  <a:extLst>
                    <a:ext uri="{9D8B030D-6E8A-4147-A177-3AD203B41FA5}">
                      <a16:colId xmlns:a16="http://schemas.microsoft.com/office/drawing/2014/main" val="667724093"/>
                    </a:ext>
                  </a:extLst>
                </a:gridCol>
                <a:gridCol w="658368">
                  <a:extLst>
                    <a:ext uri="{9D8B030D-6E8A-4147-A177-3AD203B41FA5}">
                      <a16:colId xmlns:a16="http://schemas.microsoft.com/office/drawing/2014/main" val="1215252234"/>
                    </a:ext>
                  </a:extLst>
                </a:gridCol>
                <a:gridCol w="658368">
                  <a:extLst>
                    <a:ext uri="{9D8B030D-6E8A-4147-A177-3AD203B41FA5}">
                      <a16:colId xmlns:a16="http://schemas.microsoft.com/office/drawing/2014/main" val="1308411848"/>
                    </a:ext>
                  </a:extLst>
                </a:gridCol>
                <a:gridCol w="658368">
                  <a:extLst>
                    <a:ext uri="{9D8B030D-6E8A-4147-A177-3AD203B41FA5}">
                      <a16:colId xmlns:a16="http://schemas.microsoft.com/office/drawing/2014/main" val="1685920289"/>
                    </a:ext>
                  </a:extLst>
                </a:gridCol>
                <a:gridCol w="658368">
                  <a:extLst>
                    <a:ext uri="{9D8B030D-6E8A-4147-A177-3AD203B41FA5}">
                      <a16:colId xmlns:a16="http://schemas.microsoft.com/office/drawing/2014/main" val="1054856212"/>
                    </a:ext>
                  </a:extLst>
                </a:gridCol>
                <a:gridCol w="658368">
                  <a:extLst>
                    <a:ext uri="{9D8B030D-6E8A-4147-A177-3AD203B41FA5}">
                      <a16:colId xmlns:a16="http://schemas.microsoft.com/office/drawing/2014/main" val="1857703915"/>
                    </a:ext>
                  </a:extLst>
                </a:gridCol>
                <a:gridCol w="658368">
                  <a:extLst>
                    <a:ext uri="{9D8B030D-6E8A-4147-A177-3AD203B41FA5}">
                      <a16:colId xmlns:a16="http://schemas.microsoft.com/office/drawing/2014/main" val="156668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420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- 2017-09-04 18:03:55</a:t>
                      </a:r>
                      <a:r>
                        <a:rPr kumimoji="0" lang="es-ES" sz="1000" b="0" i="0" u="none" strike="noStrike" kern="1200" cap="none" spc="0" normalizeH="0" baseline="0" noProof="0">
                          <a:ln>
                            <a:noFill/>
                          </a:ln>
                          <a:solidFill>
                            <a:prstClr val="black"/>
                          </a:solidFill>
                          <a:effectLst/>
                          <a:uLnTx/>
                          <a:uFillTx/>
                          <a:latin typeface="+mn-lt"/>
                          <a:ea typeface="+mn-ea"/>
                          <a:cs typeface="+mn-cs"/>
                        </a:rPr>
                        <a:t>
‪#UnaFamiliaUnaCasa contará con una gran inversión provincial, para que todos los sanluiseños cumplan el sueño de tener una vivienda digna.‬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033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- 2017-09-07 17:11:46</a:t>
                      </a:r>
                      <a:r>
                        <a:rPr kumimoji="0" lang="es-ES" sz="1000" b="0" i="0" u="none" strike="noStrike" kern="1200" cap="none" spc="0" normalizeH="0" baseline="0" noProof="0">
                          <a:ln>
                            <a:noFill/>
                          </a:ln>
                          <a:solidFill>
                            <a:prstClr val="black"/>
                          </a:solidFill>
                          <a:effectLst/>
                          <a:uLnTx/>
                          <a:uFillTx/>
                          <a:latin typeface="+mn-lt"/>
                          <a:ea typeface="+mn-ea"/>
                          <a:cs typeface="+mn-cs"/>
                        </a:rPr>
                        <a:t>
ᴄᴏᴍᴇɴᴢó ʟᴀ ғɪᴇsᴛᴀ ᴅᴇ ʟᴀ ʟɪᴛᴇʀᴀᴛᴜʀᴀ ʏ ᴇʟ ᴀʀᴛᴇ ᴇɴ ᴠɪʟʟᴀ ᴍᴇʀᴄᴇᴅᴇs.-
La quinta edición de la Feria del Libro abrió sus puertas esta mañana con un acto realizado  en el teatro de la Casa de la Cultura. La muestra abarca 102 sellos editoriales agrupados en 67 stands y una variada agenda de talleres y muestras actividades que se extenderán hasta el sábado
Leé la nota completa acá:bit.ly/feriadellibroevillamercedes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842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17:30:00</a:t>
                      </a:r>
                      <a:r>
                        <a:rPr kumimoji="0" lang="en-US" sz="1000" b="0" i="0" u="none" strike="noStrike" kern="1200" cap="none" spc="0" normalizeH="0" baseline="0" noProof="0">
                          <a:ln>
                            <a:noFill/>
                          </a:ln>
                          <a:solidFill>
                            <a:prstClr val="black"/>
                          </a:solidFill>
                          <a:effectLst/>
                          <a:uLnTx/>
                          <a:uFillTx/>
                          <a:latin typeface="+mn-lt"/>
                          <a:ea typeface="+mn-ea"/>
                          <a:cs typeface="+mn-cs"/>
                        </a:rPr>
                        <a:t>
ᴄᴏɴ ᴏʀɢᴜʟʟᴏ ʏ ᴇᴍᴏᴄɪóɴ ᴀɴᴜɴᴄɪᴏ ǫᴜᴇ ʜᴇᴍᴏs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ɪɴᴀʟɪᴢᴀᴅᴏ ʟᴀs ᴏʙʀᴀs ᴅᴇ ᴠɪᴠɪᴇɴᴅᴀs ᴇɴ ᴠɪʟʟᴀ ᴅᴇ ᴍᴇʀʟᴏ.
El 16 de septiembre entregaremos 272 viviendas en Villa de Merlo.
Leé la nota completa acá:bit.ly/viviendasmerlo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893523"/>
                  </a:ext>
                </a:extLst>
              </a:tr>
            </a:tbl>
          </a:graphicData>
        </a:graphic>
      </p:graphicFrame>
      <p:sp>
        <p:nvSpPr>
          <p:cNvPr id="4" name="Text Placeholder 3">
            <a:extLst>
              <a:ext uri="{FF2B5EF4-FFF2-40B4-BE49-F238E27FC236}">
                <a16:creationId xmlns:a16="http://schemas.microsoft.com/office/drawing/2014/main" id="{78EA0917-3D20-47C6-8C82-73492B19D73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83976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535-794C-4388-954E-3FC75CB6562F}"/>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4D7831B5-DCDC-4922-84E6-C13115D57173}"/>
              </a:ext>
            </a:extLst>
          </p:cNvPr>
          <p:cNvGraphicFramePr>
            <a:graphicFrameLocks noGrp="1"/>
          </p:cNvGraphicFramePr>
          <p:nvPr>
            <p:ph type="tbl" sz="quarter" idx="13"/>
            <p:extLst>
              <p:ext uri="{D42A27DB-BD31-4B8C-83A1-F6EECF244321}">
                <p14:modId xmlns:p14="http://schemas.microsoft.com/office/powerpoint/2010/main" val="101936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0995392"/>
                    </a:ext>
                  </a:extLst>
                </a:gridCol>
                <a:gridCol w="658368">
                  <a:extLst>
                    <a:ext uri="{9D8B030D-6E8A-4147-A177-3AD203B41FA5}">
                      <a16:colId xmlns:a16="http://schemas.microsoft.com/office/drawing/2014/main" val="2577224148"/>
                    </a:ext>
                  </a:extLst>
                </a:gridCol>
                <a:gridCol w="658368">
                  <a:extLst>
                    <a:ext uri="{9D8B030D-6E8A-4147-A177-3AD203B41FA5}">
                      <a16:colId xmlns:a16="http://schemas.microsoft.com/office/drawing/2014/main" val="3660654223"/>
                    </a:ext>
                  </a:extLst>
                </a:gridCol>
                <a:gridCol w="658368">
                  <a:extLst>
                    <a:ext uri="{9D8B030D-6E8A-4147-A177-3AD203B41FA5}">
                      <a16:colId xmlns:a16="http://schemas.microsoft.com/office/drawing/2014/main" val="2517675311"/>
                    </a:ext>
                  </a:extLst>
                </a:gridCol>
                <a:gridCol w="658368">
                  <a:extLst>
                    <a:ext uri="{9D8B030D-6E8A-4147-A177-3AD203B41FA5}">
                      <a16:colId xmlns:a16="http://schemas.microsoft.com/office/drawing/2014/main" val="3581231893"/>
                    </a:ext>
                  </a:extLst>
                </a:gridCol>
                <a:gridCol w="658368">
                  <a:extLst>
                    <a:ext uri="{9D8B030D-6E8A-4147-A177-3AD203B41FA5}">
                      <a16:colId xmlns:a16="http://schemas.microsoft.com/office/drawing/2014/main" val="508466"/>
                    </a:ext>
                  </a:extLst>
                </a:gridCol>
                <a:gridCol w="658368">
                  <a:extLst>
                    <a:ext uri="{9D8B030D-6E8A-4147-A177-3AD203B41FA5}">
                      <a16:colId xmlns:a16="http://schemas.microsoft.com/office/drawing/2014/main" val="4215752051"/>
                    </a:ext>
                  </a:extLst>
                </a:gridCol>
                <a:gridCol w="658368">
                  <a:extLst>
                    <a:ext uri="{9D8B030D-6E8A-4147-A177-3AD203B41FA5}">
                      <a16:colId xmlns:a16="http://schemas.microsoft.com/office/drawing/2014/main" val="83143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97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- 2017-09-12 11:08:34</a:t>
                      </a:r>
                      <a:r>
                        <a:rPr kumimoji="0" lang="es-ES" sz="1000" b="0" i="0" u="none" strike="noStrike" kern="1200" cap="none" spc="0" normalizeH="0" baseline="0" noProof="0">
                          <a:ln>
                            <a:noFill/>
                          </a:ln>
                          <a:solidFill>
                            <a:prstClr val="black"/>
                          </a:solidFill>
                          <a:effectLst/>
                          <a:uLnTx/>
                          <a:uFillTx/>
                          <a:latin typeface="+mn-lt"/>
                          <a:ea typeface="+mn-ea"/>
                          <a:cs typeface="+mn-cs"/>
                        </a:rPr>
                        <a:t>
LOS CAMBIOS EN EL SISTEMA DE SALUD SE ESTÁN CONCRETANDO Y YA SON UNA REALIDAD.-
La Ministro Corvalán compartió la mañana con cien pacientes crónicos de centros de salud de San Luis, entre mates, le comentaron las experiencias que realizan en los talleres para su calidad de vida saludable, además del viaje que realizarán al congreso de Salud en Mar del Plata en Octubre donde la Provincia colabora con el traslado la totalidad de estos enfermos crónicos.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720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- 2017-09-27 13:01:06</a:t>
                      </a:r>
                      <a:r>
                        <a:rPr kumimoji="0" lang="es-ES" sz="1000" b="0" i="0" u="none" strike="noStrike" kern="1200" cap="none" spc="0" normalizeH="0" baseline="0" noProof="0">
                          <a:ln>
                            <a:noFill/>
                          </a:ln>
                          <a:solidFill>
                            <a:prstClr val="black"/>
                          </a:solidFill>
                          <a:effectLst/>
                          <a:uLnTx/>
                          <a:uFillTx/>
                          <a:latin typeface="+mn-lt"/>
                          <a:ea typeface="+mn-ea"/>
                          <a:cs typeface="+mn-cs"/>
                        </a:rPr>
                        <a:t>
ULTIMANDO LOS DETALLES PARA LA INAUGURACIÓN DEL HOSPITAL DE LA PEDRERA.-
Funcionará para toda la comunidad y, principalmente, asistirá a los adultos mayores. Sería inaugurado la primera semana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219665"/>
                  </a:ext>
                </a:extLst>
              </a:tr>
            </a:tbl>
          </a:graphicData>
        </a:graphic>
      </p:graphicFrame>
      <p:sp>
        <p:nvSpPr>
          <p:cNvPr id="4" name="Text Placeholder 3">
            <a:extLst>
              <a:ext uri="{FF2B5EF4-FFF2-40B4-BE49-F238E27FC236}">
                <a16:creationId xmlns:a16="http://schemas.microsoft.com/office/drawing/2014/main" id="{BECA9067-0000-44BF-8812-BE928F7E08C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90934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55CEF-CC49-4795-80D5-9F6D3046B583}"/>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69F373AD-8566-4A98-8EAD-6E968E866687}"/>
              </a:ext>
            </a:extLst>
          </p:cNvPr>
          <p:cNvGraphicFramePr>
            <a:graphicFrameLocks noGrp="1"/>
          </p:cNvGraphicFramePr>
          <p:nvPr>
            <p:ph type="tbl" sz="quarter" idx="13"/>
            <p:extLst>
              <p:ext uri="{D42A27DB-BD31-4B8C-83A1-F6EECF244321}">
                <p14:modId xmlns:p14="http://schemas.microsoft.com/office/powerpoint/2010/main" val="2936062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9698875"/>
                    </a:ext>
                  </a:extLst>
                </a:gridCol>
                <a:gridCol w="658368">
                  <a:extLst>
                    <a:ext uri="{9D8B030D-6E8A-4147-A177-3AD203B41FA5}">
                      <a16:colId xmlns:a16="http://schemas.microsoft.com/office/drawing/2014/main" val="919362917"/>
                    </a:ext>
                  </a:extLst>
                </a:gridCol>
                <a:gridCol w="658368">
                  <a:extLst>
                    <a:ext uri="{9D8B030D-6E8A-4147-A177-3AD203B41FA5}">
                      <a16:colId xmlns:a16="http://schemas.microsoft.com/office/drawing/2014/main" val="3466746131"/>
                    </a:ext>
                  </a:extLst>
                </a:gridCol>
                <a:gridCol w="658368">
                  <a:extLst>
                    <a:ext uri="{9D8B030D-6E8A-4147-A177-3AD203B41FA5}">
                      <a16:colId xmlns:a16="http://schemas.microsoft.com/office/drawing/2014/main" val="1910863584"/>
                    </a:ext>
                  </a:extLst>
                </a:gridCol>
                <a:gridCol w="658368">
                  <a:extLst>
                    <a:ext uri="{9D8B030D-6E8A-4147-A177-3AD203B41FA5}">
                      <a16:colId xmlns:a16="http://schemas.microsoft.com/office/drawing/2014/main" val="1927700205"/>
                    </a:ext>
                  </a:extLst>
                </a:gridCol>
                <a:gridCol w="658368">
                  <a:extLst>
                    <a:ext uri="{9D8B030D-6E8A-4147-A177-3AD203B41FA5}">
                      <a16:colId xmlns:a16="http://schemas.microsoft.com/office/drawing/2014/main" val="2038855710"/>
                    </a:ext>
                  </a:extLst>
                </a:gridCol>
                <a:gridCol w="658368">
                  <a:extLst>
                    <a:ext uri="{9D8B030D-6E8A-4147-A177-3AD203B41FA5}">
                      <a16:colId xmlns:a16="http://schemas.microsoft.com/office/drawing/2014/main" val="4136190637"/>
                    </a:ext>
                  </a:extLst>
                </a:gridCol>
                <a:gridCol w="658368">
                  <a:extLst>
                    <a:ext uri="{9D8B030D-6E8A-4147-A177-3AD203B41FA5}">
                      <a16:colId xmlns:a16="http://schemas.microsoft.com/office/drawing/2014/main" val="330935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33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- 2017-09-08 13:17:45</a:t>
                      </a:r>
                      <a:r>
                        <a:rPr kumimoji="0" lang="es-ES" sz="1000" b="0" i="0" u="none" strike="noStrike" kern="1200" cap="none" spc="0" normalizeH="0" baseline="0" noProof="0">
                          <a:ln>
                            <a:noFill/>
                          </a:ln>
                          <a:solidFill>
                            <a:prstClr val="black"/>
                          </a:solidFill>
                          <a:effectLst/>
                          <a:uLnTx/>
                          <a:uFillTx/>
                          <a:latin typeface="+mn-lt"/>
                          <a:ea typeface="+mn-ea"/>
                          <a:cs typeface="+mn-cs"/>
                        </a:rPr>
                        <a:t>
No puedo creer como el PAMI y Nación juegan con la salud de nuestros abuelos.
¡En San Luis no vamos a permitir que nuestros jubilados sean olvidados!
EL PAMI, LA NACIÓN Y EL CALVARIO AL QUE SOMETE A LOS ABUELOS PUNTANOS. 
Una vez más el PAMI y su pésimo servicio de salud para los adultos mayores vuelve a desproteger a sus afiliados puntanos, a los abuelos sanluiseños. Uno de sus prestadores del PAMI es el sanatorio privado Ramos Mejía, donde el fin de semana una paciente no recibió la atención que necesitaba. Ante los reclamos de su familia, la seccional San Luis del organismo nacional -dirigida por el dirigente de Cambiemos Héctor Urquiza- sólo respondió diciendo que “Estaba analizando la situación, que hacían reuniones para ver qué hacer”. Mientras, miles de pacientes, en absoluta vulnerabilidad por su edad, sufren no sólo por sus problemas de salud, también por el abandono y la indiferencia.
El último ejemplo de ello (y los reclamos ya se cuentan por cientos) fue lo ocurrido con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4905956"/>
                  </a:ext>
                </a:extLst>
              </a:tr>
            </a:tbl>
          </a:graphicData>
        </a:graphic>
      </p:graphicFrame>
      <p:sp>
        <p:nvSpPr>
          <p:cNvPr id="4" name="Text Placeholder 3">
            <a:extLst>
              <a:ext uri="{FF2B5EF4-FFF2-40B4-BE49-F238E27FC236}">
                <a16:creationId xmlns:a16="http://schemas.microsoft.com/office/drawing/2014/main" id="{6A7D082B-586E-448C-AF40-790DBEEAB3F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2142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2388E-50CA-45BF-9239-DC1C706A43AA}"/>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F99FBC53-C061-4A74-809F-E28E9DFF558F}"/>
              </a:ext>
            </a:extLst>
          </p:cNvPr>
          <p:cNvGraphicFramePr>
            <a:graphicFrameLocks noGrp="1"/>
          </p:cNvGraphicFramePr>
          <p:nvPr>
            <p:ph type="tbl" sz="quarter" idx="13"/>
            <p:extLst>
              <p:ext uri="{D42A27DB-BD31-4B8C-83A1-F6EECF244321}">
                <p14:modId xmlns:p14="http://schemas.microsoft.com/office/powerpoint/2010/main" val="14959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1842892"/>
                    </a:ext>
                  </a:extLst>
                </a:gridCol>
                <a:gridCol w="658368">
                  <a:extLst>
                    <a:ext uri="{9D8B030D-6E8A-4147-A177-3AD203B41FA5}">
                      <a16:colId xmlns:a16="http://schemas.microsoft.com/office/drawing/2014/main" val="529029922"/>
                    </a:ext>
                  </a:extLst>
                </a:gridCol>
                <a:gridCol w="658368">
                  <a:extLst>
                    <a:ext uri="{9D8B030D-6E8A-4147-A177-3AD203B41FA5}">
                      <a16:colId xmlns:a16="http://schemas.microsoft.com/office/drawing/2014/main" val="1500371211"/>
                    </a:ext>
                  </a:extLst>
                </a:gridCol>
                <a:gridCol w="658368">
                  <a:extLst>
                    <a:ext uri="{9D8B030D-6E8A-4147-A177-3AD203B41FA5}">
                      <a16:colId xmlns:a16="http://schemas.microsoft.com/office/drawing/2014/main" val="1045692885"/>
                    </a:ext>
                  </a:extLst>
                </a:gridCol>
                <a:gridCol w="658368">
                  <a:extLst>
                    <a:ext uri="{9D8B030D-6E8A-4147-A177-3AD203B41FA5}">
                      <a16:colId xmlns:a16="http://schemas.microsoft.com/office/drawing/2014/main" val="3496443654"/>
                    </a:ext>
                  </a:extLst>
                </a:gridCol>
                <a:gridCol w="658368">
                  <a:extLst>
                    <a:ext uri="{9D8B030D-6E8A-4147-A177-3AD203B41FA5}">
                      <a16:colId xmlns:a16="http://schemas.microsoft.com/office/drawing/2014/main" val="3566250954"/>
                    </a:ext>
                  </a:extLst>
                </a:gridCol>
                <a:gridCol w="658368">
                  <a:extLst>
                    <a:ext uri="{9D8B030D-6E8A-4147-A177-3AD203B41FA5}">
                      <a16:colId xmlns:a16="http://schemas.microsoft.com/office/drawing/2014/main" val="2607675737"/>
                    </a:ext>
                  </a:extLst>
                </a:gridCol>
                <a:gridCol w="658368">
                  <a:extLst>
                    <a:ext uri="{9D8B030D-6E8A-4147-A177-3AD203B41FA5}">
                      <a16:colId xmlns:a16="http://schemas.microsoft.com/office/drawing/2014/main" val="2407323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962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- 2017-09-02 09:00:00</a:t>
                      </a:r>
                      <a:r>
                        <a:rPr kumimoji="0" lang="es-ES" sz="1000" b="0" i="0" u="none" strike="noStrike" kern="1200" cap="none" spc="0" normalizeH="0" baseline="0" noProof="0">
                          <a:ln>
                            <a:noFill/>
                          </a:ln>
                          <a:solidFill>
                            <a:prstClr val="black"/>
                          </a:solidFill>
                          <a:effectLst/>
                          <a:uLnTx/>
                          <a:uFillTx/>
                          <a:latin typeface="+mn-lt"/>
                          <a:ea typeface="+mn-ea"/>
                          <a:cs typeface="+mn-cs"/>
                        </a:rPr>
                        <a:t>
Hoy en el día de la Industria, quiero recordar lo que fue la promoción industrial para todos nosotros en San Luis. 
Un suceso que desde 1983 marcó un antes y un después en la historia de la provincia. Más de 30.000 puestos de trabajo, más de 50.000 viviendas y justicia social para todos los ciudadanos.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493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- 2017-09-08 15:00:00</a:t>
                      </a:r>
                      <a:r>
                        <a:rPr kumimoji="0" lang="es-ES" sz="1000" b="0" i="0" u="none" strike="noStrike" kern="1200" cap="none" spc="0" normalizeH="0" baseline="0" noProof="0">
                          <a:ln>
                            <a:noFill/>
                          </a:ln>
                          <a:solidFill>
                            <a:prstClr val="black"/>
                          </a:solidFill>
                          <a:effectLst/>
                          <a:uLnTx/>
                          <a:uFillTx/>
                          <a:latin typeface="+mn-lt"/>
                          <a:ea typeface="+mn-ea"/>
                          <a:cs typeface="+mn-cs"/>
                        </a:rPr>
                        <a:t>
ʟᴀ ɪɴᴄʟᴜsɪóɴ ᴇs ɴᴜᴇsᴛʀᴏ ᴍáxɪᴍᴏ ᴏʙᴊᴇᴛɪᴠᴏ.-
Capacitan en lengua de señas a trabajadores de los parques: Mejorar la atención al público y más inclusión. A partir del taller “El lenguaje que nos une”, que organizó la Secretaría a cargo de Florencia Sergnese, los empleados pueden atender y ayudar también a las personas hipoacúsicas.
Leé la nota completa acá: bit.ly/lenguasseñas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887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- 2017-09-06 13:44:27</a:t>
                      </a:r>
                      <a:r>
                        <a:rPr kumimoji="0" lang="es-ES" sz="1000" b="0" i="0" u="none" strike="noStrike" kern="1200" cap="none" spc="0" normalizeH="0" baseline="0" noProof="0">
                          <a:ln>
                            <a:noFill/>
                          </a:ln>
                          <a:solidFill>
                            <a:prstClr val="black"/>
                          </a:solidFill>
                          <a:effectLst/>
                          <a:uLnTx/>
                          <a:uFillTx/>
                          <a:latin typeface="+mn-lt"/>
                          <a:ea typeface="+mn-ea"/>
                          <a:cs typeface="+mn-cs"/>
                        </a:rPr>
                        <a:t>
Los sueños de los jóvenes serán incluidos y cumplidos en el 2018. En el presupuesto del próximo año, enviado por el Ejecutivo a la Legislatura, contempla la continuidad de las becas “Soñamos Junto a Vos”, el boleto gratuito universitario interurbano y el Plan de Obra Social para jóvenes.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953220"/>
                  </a:ext>
                </a:extLst>
              </a:tr>
            </a:tbl>
          </a:graphicData>
        </a:graphic>
      </p:graphicFrame>
      <p:sp>
        <p:nvSpPr>
          <p:cNvPr id="4" name="Text Placeholder 3">
            <a:extLst>
              <a:ext uri="{FF2B5EF4-FFF2-40B4-BE49-F238E27FC236}">
                <a16:creationId xmlns:a16="http://schemas.microsoft.com/office/drawing/2014/main" id="{793250B8-EDC9-489B-8B60-4B23D64F857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47689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7CA9-EF24-4DAD-B508-ADB67D9BCF34}"/>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C33A29DB-B0C6-490D-B050-D9DAD3331E79}"/>
              </a:ext>
            </a:extLst>
          </p:cNvPr>
          <p:cNvGraphicFramePr>
            <a:graphicFrameLocks noGrp="1"/>
          </p:cNvGraphicFramePr>
          <p:nvPr>
            <p:ph type="tbl" sz="quarter" idx="13"/>
            <p:extLst>
              <p:ext uri="{D42A27DB-BD31-4B8C-83A1-F6EECF244321}">
                <p14:modId xmlns:p14="http://schemas.microsoft.com/office/powerpoint/2010/main" val="60760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9215217"/>
                    </a:ext>
                  </a:extLst>
                </a:gridCol>
                <a:gridCol w="658368">
                  <a:extLst>
                    <a:ext uri="{9D8B030D-6E8A-4147-A177-3AD203B41FA5}">
                      <a16:colId xmlns:a16="http://schemas.microsoft.com/office/drawing/2014/main" val="1020905278"/>
                    </a:ext>
                  </a:extLst>
                </a:gridCol>
                <a:gridCol w="658368">
                  <a:extLst>
                    <a:ext uri="{9D8B030D-6E8A-4147-A177-3AD203B41FA5}">
                      <a16:colId xmlns:a16="http://schemas.microsoft.com/office/drawing/2014/main" val="2160462890"/>
                    </a:ext>
                  </a:extLst>
                </a:gridCol>
                <a:gridCol w="658368">
                  <a:extLst>
                    <a:ext uri="{9D8B030D-6E8A-4147-A177-3AD203B41FA5}">
                      <a16:colId xmlns:a16="http://schemas.microsoft.com/office/drawing/2014/main" val="4288669335"/>
                    </a:ext>
                  </a:extLst>
                </a:gridCol>
                <a:gridCol w="658368">
                  <a:extLst>
                    <a:ext uri="{9D8B030D-6E8A-4147-A177-3AD203B41FA5}">
                      <a16:colId xmlns:a16="http://schemas.microsoft.com/office/drawing/2014/main" val="2198093231"/>
                    </a:ext>
                  </a:extLst>
                </a:gridCol>
                <a:gridCol w="658368">
                  <a:extLst>
                    <a:ext uri="{9D8B030D-6E8A-4147-A177-3AD203B41FA5}">
                      <a16:colId xmlns:a16="http://schemas.microsoft.com/office/drawing/2014/main" val="3587051152"/>
                    </a:ext>
                  </a:extLst>
                </a:gridCol>
                <a:gridCol w="658368">
                  <a:extLst>
                    <a:ext uri="{9D8B030D-6E8A-4147-A177-3AD203B41FA5}">
                      <a16:colId xmlns:a16="http://schemas.microsoft.com/office/drawing/2014/main" val="515468307"/>
                    </a:ext>
                  </a:extLst>
                </a:gridCol>
                <a:gridCol w="658368">
                  <a:extLst>
                    <a:ext uri="{9D8B030D-6E8A-4147-A177-3AD203B41FA5}">
                      <a16:colId xmlns:a16="http://schemas.microsoft.com/office/drawing/2014/main" val="123509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366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- 2017-09-07 13:35:41</a:t>
                      </a:r>
                      <a:r>
                        <a:rPr kumimoji="0" lang="en-US" sz="1000" b="0" i="0" u="none" strike="noStrike" kern="1200" cap="none" spc="0" normalizeH="0" baseline="0" noProof="0">
                          <a:ln>
                            <a:noFill/>
                          </a:ln>
                          <a:solidFill>
                            <a:prstClr val="black"/>
                          </a:solidFill>
                          <a:effectLst/>
                          <a:uLnTx/>
                          <a:uFillTx/>
                          <a:latin typeface="+mn-lt"/>
                          <a:ea typeface="+mn-ea"/>
                          <a:cs typeface="+mn-cs"/>
                        </a:rPr>
                        <a:t>
ᴇɴ ᴇʟ ᴀñᴏ ᴅᴇ ʟᴀ ᴊᴜᴠᴇɴᴛᴜᴅ, ɴᴏs ᴇsᴛᴀᴍᴏs ᴘʀᴇᴘᴀʀᴀɴᴅᴏ ᴘᴀʀᴀ ᴠɪᴠɪʀ ʟᴀ ᴍᴇᴊᴏʀ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ɪᴇsᴛᴀ ᴅᴇʟ ᴅíᴀ ᴅᴇʟ ᴇsᴛᴜᴅɪᴀɴᴛᴇ.
Leé la nota completa acá: bit.ly/fiestadelestudiante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388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10:55:29</a:t>
                      </a:r>
                      <a:r>
                        <a:rPr kumimoji="0" lang="en-US" sz="1000" b="0" i="0" u="none" strike="noStrike" kern="1200" cap="none" spc="0" normalizeH="0" baseline="0" noProof="0">
                          <a:ln>
                            <a:noFill/>
                          </a:ln>
                          <a:solidFill>
                            <a:prstClr val="black"/>
                          </a:solidFill>
                          <a:effectLst/>
                          <a:uLnTx/>
                          <a:uFillTx/>
                          <a:latin typeface="+mn-lt"/>
                          <a:ea typeface="+mn-ea"/>
                          <a:cs typeface="+mn-cs"/>
                        </a:rPr>
                        <a:t>
ʟɪʟɪᴀɴᴀ ɴᴇɢʀᴇ ᴅᴇ ᴀʟᴏɴsᴏ ʟᴏɢʀó ʟᴀ ᴠᴏᴛᴀᴄɪóɴ ᴜɴáɴɪᴍᴇ ᴅᴇʟ sᴇɴᴀᴅᴏ ᴅᴇ ʟᴀ ɴᴀᴄɪóɴ, ᴀɴᴛᴇ ᴇʟ ʀᴇᴘᴜᴅɪᴏ ᴀ ʟᴀ ɪɴᴛᴇʀᴠᴇɴᴄɪóɴ ᴅᴇ ʟᴀ ᴜɴᴠɪᴍᴇ.-
Leé la nota completa acá: bit.ly/unvime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380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- 2017-09-07 17:21:52</a:t>
                      </a:r>
                      <a:r>
                        <a:rPr kumimoji="0" lang="en-US" sz="1000" b="0" i="0" u="none" strike="noStrike" kern="1200" cap="none" spc="0" normalizeH="0" baseline="0" noProof="0">
                          <a:ln>
                            <a:noFill/>
                          </a:ln>
                          <a:solidFill>
                            <a:prstClr val="black"/>
                          </a:solidFill>
                          <a:effectLst/>
                          <a:uLnTx/>
                          <a:uFillTx/>
                          <a:latin typeface="+mn-lt"/>
                          <a:ea typeface="+mn-ea"/>
                          <a:cs typeface="+mn-cs"/>
                        </a:rPr>
                        <a:t>
ʜᴏʏ ᴠɪsɪᴛé ᴇʟ ᴘᴀʀᴀᴊᴇ "ʟᴀ ᴍᴀᴊᴀᴅᴀ" ʏ ᴀɴᴜɴᴄɪé ʟᴀ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ɪɢᴜʀᴀ ᴅᴇʟ ᴅᴇʟᴇɢᴀᴅᴏ ʀᴜʀᴀʟ.-                        
Junto a los vecinos compartimos una hermosa tarde de charla y mates. Gracias a todos por la compañía y el afecto.
Leé la nota completa acá: bit.ly/delegadorural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9252888"/>
                  </a:ext>
                </a:extLst>
              </a:tr>
            </a:tbl>
          </a:graphicData>
        </a:graphic>
      </p:graphicFrame>
      <p:sp>
        <p:nvSpPr>
          <p:cNvPr id="4" name="Text Placeholder 3">
            <a:extLst>
              <a:ext uri="{FF2B5EF4-FFF2-40B4-BE49-F238E27FC236}">
                <a16:creationId xmlns:a16="http://schemas.microsoft.com/office/drawing/2014/main" id="{962B1D50-778B-4DD1-8719-34395A4847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33022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952A-2630-48C6-85F8-5BA9BD2A156F}"/>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BCF86899-3D47-4C1B-A9D5-CE13DCE06BC3}"/>
              </a:ext>
            </a:extLst>
          </p:cNvPr>
          <p:cNvGraphicFramePr>
            <a:graphicFrameLocks noGrp="1"/>
          </p:cNvGraphicFramePr>
          <p:nvPr>
            <p:ph type="tbl" sz="quarter" idx="13"/>
            <p:extLst>
              <p:ext uri="{D42A27DB-BD31-4B8C-83A1-F6EECF244321}">
                <p14:modId xmlns:p14="http://schemas.microsoft.com/office/powerpoint/2010/main" val="18025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8923287"/>
                    </a:ext>
                  </a:extLst>
                </a:gridCol>
                <a:gridCol w="658368">
                  <a:extLst>
                    <a:ext uri="{9D8B030D-6E8A-4147-A177-3AD203B41FA5}">
                      <a16:colId xmlns:a16="http://schemas.microsoft.com/office/drawing/2014/main" val="1452306765"/>
                    </a:ext>
                  </a:extLst>
                </a:gridCol>
                <a:gridCol w="658368">
                  <a:extLst>
                    <a:ext uri="{9D8B030D-6E8A-4147-A177-3AD203B41FA5}">
                      <a16:colId xmlns:a16="http://schemas.microsoft.com/office/drawing/2014/main" val="2792163044"/>
                    </a:ext>
                  </a:extLst>
                </a:gridCol>
                <a:gridCol w="658368">
                  <a:extLst>
                    <a:ext uri="{9D8B030D-6E8A-4147-A177-3AD203B41FA5}">
                      <a16:colId xmlns:a16="http://schemas.microsoft.com/office/drawing/2014/main" val="748022027"/>
                    </a:ext>
                  </a:extLst>
                </a:gridCol>
                <a:gridCol w="658368">
                  <a:extLst>
                    <a:ext uri="{9D8B030D-6E8A-4147-A177-3AD203B41FA5}">
                      <a16:colId xmlns:a16="http://schemas.microsoft.com/office/drawing/2014/main" val="2362044050"/>
                    </a:ext>
                  </a:extLst>
                </a:gridCol>
                <a:gridCol w="658368">
                  <a:extLst>
                    <a:ext uri="{9D8B030D-6E8A-4147-A177-3AD203B41FA5}">
                      <a16:colId xmlns:a16="http://schemas.microsoft.com/office/drawing/2014/main" val="2097745594"/>
                    </a:ext>
                  </a:extLst>
                </a:gridCol>
                <a:gridCol w="658368">
                  <a:extLst>
                    <a:ext uri="{9D8B030D-6E8A-4147-A177-3AD203B41FA5}">
                      <a16:colId xmlns:a16="http://schemas.microsoft.com/office/drawing/2014/main" val="324917843"/>
                    </a:ext>
                  </a:extLst>
                </a:gridCol>
                <a:gridCol w="658368">
                  <a:extLst>
                    <a:ext uri="{9D8B030D-6E8A-4147-A177-3AD203B41FA5}">
                      <a16:colId xmlns:a16="http://schemas.microsoft.com/office/drawing/2014/main" val="69543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355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- 2017-09-05 15:30:00</a:t>
                      </a:r>
                      <a:r>
                        <a:rPr kumimoji="0" lang="es-ES" sz="1000" b="0" i="0" u="none" strike="noStrike" kern="1200" cap="none" spc="0" normalizeH="0" baseline="0" noProof="0">
                          <a:ln>
                            <a:noFill/>
                          </a:ln>
                          <a:solidFill>
                            <a:prstClr val="black"/>
                          </a:solidFill>
                          <a:effectLst/>
                          <a:uLnTx/>
                          <a:uFillTx/>
                          <a:latin typeface="+mn-lt"/>
                          <a:ea typeface="+mn-ea"/>
                          <a:cs typeface="+mn-cs"/>
                        </a:rPr>
                        <a:t>
4.712 millones de pesos serán destinados al desarrollo de la economía y creación de puestos de trabajo, orientados a las inversiones de rutas, caminos rurales, redes eléctricas, gas natural, frigoríficos, producción agropecuaria y promoción de emprendimientos productivos.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992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- 2017-09-05 11:05:20</a:t>
                      </a:r>
                      <a:r>
                        <a:rPr kumimoji="0" lang="es-ES" sz="1000" b="0" i="0" u="none" strike="noStrike" kern="1200" cap="none" spc="0" normalizeH="0" baseline="0" noProof="0">
                          <a:ln>
                            <a:noFill/>
                          </a:ln>
                          <a:solidFill>
                            <a:prstClr val="black"/>
                          </a:solidFill>
                          <a:effectLst/>
                          <a:uLnTx/>
                          <a:uFillTx/>
                          <a:latin typeface="+mn-lt"/>
                          <a:ea typeface="+mn-ea"/>
                          <a:cs typeface="+mn-cs"/>
                        </a:rPr>
                        <a:t>
¿Por qué se implementará un nuevo sistema de turnos médicos? 
Porque estamos escuchando a los pacientes y haciendo todos los cambios y mejoras necesarias. Estamos planificando y desarrollando un sistema ágil y eficaz. Vamos a descomprimir los turnos de la mañana para que los ciudadanos no tengan que ir a primera hora a pedirlos.En una primera etapa, se darán turnos para las especialidades de traumatología, pediatría, reumatología, neurocirugía y oftalmología. La implementación será desde este jueves de 14:00 a 17:00.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516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14:08:10</a:t>
                      </a:r>
                      <a:r>
                        <a:rPr kumimoji="0" lang="en-US" sz="1000" b="0" i="0" u="none" strike="noStrike" kern="1200" cap="none" spc="0" normalizeH="0" baseline="0" noProof="0">
                          <a:ln>
                            <a:noFill/>
                          </a:ln>
                          <a:solidFill>
                            <a:prstClr val="black"/>
                          </a:solidFill>
                          <a:effectLst/>
                          <a:uLnTx/>
                          <a:uFillTx/>
                          <a:latin typeface="+mn-lt"/>
                          <a:ea typeface="+mn-ea"/>
                          <a:cs typeface="+mn-cs"/>
                        </a:rPr>
                        <a:t>
ᴠᴀᴍᴏs ᴀ ᴘʀᴏᴍᴏᴠᴇʀ ʟᴏs ᴍɪᴄʀᴏᴇᴍᴘʀᴇɴᴅɪᴍɪᴇɴᴛᴏs ʟᴏᴄᴀʟᴇs ʏ ɢᴇɴᴇʀᴀʀ ᴍás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ᴜᴇɴᴛᴇs ʟᴀʙᴏʀᴀʟᴇs ᴘᴀʀᴀ ʟᴏs ᴠᴇᴄɪɴᴏs ᴅᴇ ᴄᴏɴᴄᴀʀáɴ.-
Leé la nota completa acá: bit.ly/crecimientoeconomico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530709"/>
                  </a:ext>
                </a:extLst>
              </a:tr>
            </a:tbl>
          </a:graphicData>
        </a:graphic>
      </p:graphicFrame>
      <p:sp>
        <p:nvSpPr>
          <p:cNvPr id="4" name="Text Placeholder 3">
            <a:extLst>
              <a:ext uri="{FF2B5EF4-FFF2-40B4-BE49-F238E27FC236}">
                <a16:creationId xmlns:a16="http://schemas.microsoft.com/office/drawing/2014/main" id="{C1ECB616-C68F-49EE-94FF-05EB9461BC9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10061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CF4A-5C12-4C8E-84F3-30C6EAD638D1}"/>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B29F7AC9-39C7-404F-8AC1-6C9B99FAAF09}"/>
              </a:ext>
            </a:extLst>
          </p:cNvPr>
          <p:cNvGraphicFramePr>
            <a:graphicFrameLocks noGrp="1"/>
          </p:cNvGraphicFramePr>
          <p:nvPr>
            <p:ph type="tbl" sz="quarter" idx="13"/>
            <p:extLst>
              <p:ext uri="{D42A27DB-BD31-4B8C-83A1-F6EECF244321}">
                <p14:modId xmlns:p14="http://schemas.microsoft.com/office/powerpoint/2010/main" val="319184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3504334"/>
                    </a:ext>
                  </a:extLst>
                </a:gridCol>
                <a:gridCol w="658368">
                  <a:extLst>
                    <a:ext uri="{9D8B030D-6E8A-4147-A177-3AD203B41FA5}">
                      <a16:colId xmlns:a16="http://schemas.microsoft.com/office/drawing/2014/main" val="2656288167"/>
                    </a:ext>
                  </a:extLst>
                </a:gridCol>
                <a:gridCol w="658368">
                  <a:extLst>
                    <a:ext uri="{9D8B030D-6E8A-4147-A177-3AD203B41FA5}">
                      <a16:colId xmlns:a16="http://schemas.microsoft.com/office/drawing/2014/main" val="3135438567"/>
                    </a:ext>
                  </a:extLst>
                </a:gridCol>
                <a:gridCol w="658368">
                  <a:extLst>
                    <a:ext uri="{9D8B030D-6E8A-4147-A177-3AD203B41FA5}">
                      <a16:colId xmlns:a16="http://schemas.microsoft.com/office/drawing/2014/main" val="3695145663"/>
                    </a:ext>
                  </a:extLst>
                </a:gridCol>
                <a:gridCol w="658368">
                  <a:extLst>
                    <a:ext uri="{9D8B030D-6E8A-4147-A177-3AD203B41FA5}">
                      <a16:colId xmlns:a16="http://schemas.microsoft.com/office/drawing/2014/main" val="304393554"/>
                    </a:ext>
                  </a:extLst>
                </a:gridCol>
                <a:gridCol w="658368">
                  <a:extLst>
                    <a:ext uri="{9D8B030D-6E8A-4147-A177-3AD203B41FA5}">
                      <a16:colId xmlns:a16="http://schemas.microsoft.com/office/drawing/2014/main" val="2008056872"/>
                    </a:ext>
                  </a:extLst>
                </a:gridCol>
                <a:gridCol w="658368">
                  <a:extLst>
                    <a:ext uri="{9D8B030D-6E8A-4147-A177-3AD203B41FA5}">
                      <a16:colId xmlns:a16="http://schemas.microsoft.com/office/drawing/2014/main" val="1140407456"/>
                    </a:ext>
                  </a:extLst>
                </a:gridCol>
                <a:gridCol w="658368">
                  <a:extLst>
                    <a:ext uri="{9D8B030D-6E8A-4147-A177-3AD203B41FA5}">
                      <a16:colId xmlns:a16="http://schemas.microsoft.com/office/drawing/2014/main" val="4122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624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- 2017-09-27 11:10:00</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EDUCACIÓN DE SAN LUIS, HABILITÓ UNA LÍNEA TELEFÓNICA  PARA DENUNCIAR CASOS DE BULLYING.- 
El teléfono de contacto es 2664 - 452000 (interno 3059). Puede realizarse de manera anónima.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261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- 2017-09-12 10:40:03</a:t>
                      </a:r>
                      <a:r>
                        <a:rPr kumimoji="0" lang="es-ES" sz="1000" b="0" i="0" u="none" strike="noStrike" kern="1200" cap="none" spc="0" normalizeH="0" baseline="0" noProof="0">
                          <a:ln>
                            <a:noFill/>
                          </a:ln>
                          <a:solidFill>
                            <a:prstClr val="black"/>
                          </a:solidFill>
                          <a:effectLst/>
                          <a:uLnTx/>
                          <a:uFillTx/>
                          <a:latin typeface="+mn-lt"/>
                          <a:ea typeface="+mn-ea"/>
                          <a:cs typeface="+mn-cs"/>
                        </a:rPr>
                        <a:t>
LA SALUD ES NUESTRA PRIORIDAD Y NUESTRO MÁXIMO OBJETIVO.
Destaco las acciones del nuevo director del Policlínico Regional Mercedes, entre ellas, un nuevo sistema de turnos digitales, mejoría en la limpieza, mayor seguridad en algunas áreas y  remodelaciones edilicias en dos salas del ala este.
Leé la nota completa acá: bit.ly/turnosdigital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875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14:20:00</a:t>
                      </a:r>
                      <a:r>
                        <a:rPr kumimoji="0" lang="en-US" sz="1000" b="0" i="0" u="none" strike="noStrike" kern="1200" cap="none" spc="0" normalizeH="0" baseline="0" noProof="0">
                          <a:ln>
                            <a:noFill/>
                          </a:ln>
                          <a:solidFill>
                            <a:prstClr val="black"/>
                          </a:solidFill>
                          <a:effectLst/>
                          <a:uLnTx/>
                          <a:uFillTx/>
                          <a:latin typeface="+mn-lt"/>
                          <a:ea typeface="+mn-ea"/>
                          <a:cs typeface="+mn-cs"/>
                        </a:rPr>
                        <a:t>
ᴇʟ ᴘʀᴏɢʀᴀᴍᴀ ǫᴜᴇ ᴛɪᴇɴᴇ ᴘᴏʀ ᴏʙᴊᴇᴛɪᴠᴏ ǫᴜᴇ ʟᴏs ᴍᴇᴅɪᴄᴀᴍᴇɴᴛᴏs sᴇᴀɴ ᴇɴᴛʀᴇɢᴀᴅᴏs ᴀ ᴛᴏᴅᴏs ʟᴏs ᴘᴀᴄɪᴇɴᴛᴇs ǫᴜᴇ ɴᴏ ᴛᴇɴɢᴀɴ ᴏʙʀᴀ sᴏᴄɪᴀʟ, ʟʟᴇɢó                        ᴀ ʟᴏs ʜᴏsᴘɪᴛᴀʟᴇs ᴅᴇʟ ᴏᴇsᴛᴇ ʏ ɴᴏʀᴛᴇ.-
Leé la nota completa acá: bit.ly/laboratorioamigo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039230"/>
                  </a:ext>
                </a:extLst>
              </a:tr>
            </a:tbl>
          </a:graphicData>
        </a:graphic>
      </p:graphicFrame>
      <p:sp>
        <p:nvSpPr>
          <p:cNvPr id="4" name="Text Placeholder 3">
            <a:extLst>
              <a:ext uri="{FF2B5EF4-FFF2-40B4-BE49-F238E27FC236}">
                <a16:creationId xmlns:a16="http://schemas.microsoft.com/office/drawing/2014/main" id="{0566745D-AD12-43C5-A4D3-B2E7B39B1E0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4362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F9BF-6FFD-4EFF-A15A-EC748F4BA22A}"/>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0F04BB4E-3502-4BC3-9DA4-E1F98E3D9416}"/>
              </a:ext>
            </a:extLst>
          </p:cNvPr>
          <p:cNvGraphicFramePr>
            <a:graphicFrameLocks noGrp="1"/>
          </p:cNvGraphicFramePr>
          <p:nvPr>
            <p:ph type="tbl" sz="quarter" idx="13"/>
            <p:extLst>
              <p:ext uri="{D42A27DB-BD31-4B8C-83A1-F6EECF244321}">
                <p14:modId xmlns:p14="http://schemas.microsoft.com/office/powerpoint/2010/main" val="186239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3324929"/>
                    </a:ext>
                  </a:extLst>
                </a:gridCol>
                <a:gridCol w="658368">
                  <a:extLst>
                    <a:ext uri="{9D8B030D-6E8A-4147-A177-3AD203B41FA5}">
                      <a16:colId xmlns:a16="http://schemas.microsoft.com/office/drawing/2014/main" val="4103308550"/>
                    </a:ext>
                  </a:extLst>
                </a:gridCol>
                <a:gridCol w="658368">
                  <a:extLst>
                    <a:ext uri="{9D8B030D-6E8A-4147-A177-3AD203B41FA5}">
                      <a16:colId xmlns:a16="http://schemas.microsoft.com/office/drawing/2014/main" val="2978051450"/>
                    </a:ext>
                  </a:extLst>
                </a:gridCol>
                <a:gridCol w="658368">
                  <a:extLst>
                    <a:ext uri="{9D8B030D-6E8A-4147-A177-3AD203B41FA5}">
                      <a16:colId xmlns:a16="http://schemas.microsoft.com/office/drawing/2014/main" val="2278231836"/>
                    </a:ext>
                  </a:extLst>
                </a:gridCol>
                <a:gridCol w="658368">
                  <a:extLst>
                    <a:ext uri="{9D8B030D-6E8A-4147-A177-3AD203B41FA5}">
                      <a16:colId xmlns:a16="http://schemas.microsoft.com/office/drawing/2014/main" val="3931772841"/>
                    </a:ext>
                  </a:extLst>
                </a:gridCol>
                <a:gridCol w="658368">
                  <a:extLst>
                    <a:ext uri="{9D8B030D-6E8A-4147-A177-3AD203B41FA5}">
                      <a16:colId xmlns:a16="http://schemas.microsoft.com/office/drawing/2014/main" val="1527781664"/>
                    </a:ext>
                  </a:extLst>
                </a:gridCol>
                <a:gridCol w="658368">
                  <a:extLst>
                    <a:ext uri="{9D8B030D-6E8A-4147-A177-3AD203B41FA5}">
                      <a16:colId xmlns:a16="http://schemas.microsoft.com/office/drawing/2014/main" val="1905611964"/>
                    </a:ext>
                  </a:extLst>
                </a:gridCol>
                <a:gridCol w="658368">
                  <a:extLst>
                    <a:ext uri="{9D8B030D-6E8A-4147-A177-3AD203B41FA5}">
                      <a16:colId xmlns:a16="http://schemas.microsoft.com/office/drawing/2014/main" val="280573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650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- 2017-09-01 11:13:45</a:t>
                      </a:r>
                      <a:r>
                        <a:rPr kumimoji="0" lang="es-ES" sz="1000" b="0" i="0" u="none" strike="noStrike" kern="1200" cap="none" spc="0" normalizeH="0" baseline="0" noProof="0">
                          <a:ln>
                            <a:noFill/>
                          </a:ln>
                          <a:solidFill>
                            <a:prstClr val="black"/>
                          </a:solidFill>
                          <a:effectLst/>
                          <a:uLnTx/>
                          <a:uFillTx/>
                          <a:latin typeface="+mn-lt"/>
                          <a:ea typeface="+mn-ea"/>
                          <a:cs typeface="+mn-cs"/>
                        </a:rPr>
                        <a:t>
¡Qué lindo viernes! Me puso muy feliz recibir por privado la alegría de Claudia, por tener su tarjeta de débito.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645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Alberto Rodríguez Saá - 2017-09-13 18:21:08</a:t>
                      </a:r>
                      <a:r>
                        <a:rPr kumimoji="0" lang="es-ES" sz="1000" b="0" i="0" u="none" strike="noStrike" kern="1200" cap="none" spc="0" normalizeH="0" baseline="0" noProof="0">
                          <a:ln>
                            <a:noFill/>
                          </a:ln>
                          <a:solidFill>
                            <a:prstClr val="black"/>
                          </a:solidFill>
                          <a:effectLst/>
                          <a:uLnTx/>
                          <a:uFillTx/>
                          <a:latin typeface="+mn-lt"/>
                          <a:ea typeface="+mn-ea"/>
                          <a:cs typeface="+mn-cs"/>
                        </a:rPr>
                        <a:t>
PUESTA EN FUNCIONAMIENTO DEL SERVICIO DE RADIOTERAPIA DE LA PROVINCIA DE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625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13:30:00</a:t>
                      </a:r>
                      <a:r>
                        <a:rPr kumimoji="0" lang="en-US" sz="1000" b="0" i="0" u="none" strike="noStrike" kern="1200" cap="none" spc="0" normalizeH="0" baseline="0" noProof="0">
                          <a:ln>
                            <a:noFill/>
                          </a:ln>
                          <a:solidFill>
                            <a:prstClr val="black"/>
                          </a:solidFill>
                          <a:effectLst/>
                          <a:uLnTx/>
                          <a:uFillTx/>
                          <a:latin typeface="+mn-lt"/>
                          <a:ea typeface="+mn-ea"/>
                          <a:cs typeface="+mn-cs"/>
                        </a:rPr>
                        <a:t>
ᴇsᴛᴀᴍᴏs ʟʟᴇᴠᴀɴᴅᴏ ʟᴀ ᴄᴏɴᴄɪᴇɴᴛɪᴢᴀᴄɪóɴ sᴏʙʀᴇ ʟᴀ ᴅᴏɴᴀᴄɪóɴ ᴅᴇ óʀɢᴀɴᴏs ᴀ ʟᴀs ᴄᴀʟʟᴇs ᴅᴇ ɴᴜᴇsᴛʀᴀ ᴘʀᴏᴠɪɴᴄɪᴀ.-
El Ministerio de Salud, mediante su Centro Único de Ablación e Implantes (CUCAI), continúa con la Campaña de Promoción y Concientización sobre Donación de Órganos.
Leé la nota completa acá: bit.ly/donacionorg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3372555"/>
                  </a:ext>
                </a:extLst>
              </a:tr>
            </a:tbl>
          </a:graphicData>
        </a:graphic>
      </p:graphicFrame>
      <p:sp>
        <p:nvSpPr>
          <p:cNvPr id="4" name="Text Placeholder 3">
            <a:extLst>
              <a:ext uri="{FF2B5EF4-FFF2-40B4-BE49-F238E27FC236}">
                <a16:creationId xmlns:a16="http://schemas.microsoft.com/office/drawing/2014/main" id="{94917EDE-1E12-4DEE-86A9-2F437C02D70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98431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330E-4BB1-4245-9368-3FBD16DFEA70}"/>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3692328D-8671-4E2A-BE45-06D5ECCF6B51}"/>
              </a:ext>
            </a:extLst>
          </p:cNvPr>
          <p:cNvGraphicFramePr>
            <a:graphicFrameLocks noGrp="1"/>
          </p:cNvGraphicFramePr>
          <p:nvPr>
            <p:ph type="tbl" sz="quarter" idx="13"/>
            <p:extLst>
              <p:ext uri="{D42A27DB-BD31-4B8C-83A1-F6EECF244321}">
                <p14:modId xmlns:p14="http://schemas.microsoft.com/office/powerpoint/2010/main" val="131487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4533922"/>
                    </a:ext>
                  </a:extLst>
                </a:gridCol>
                <a:gridCol w="658368">
                  <a:extLst>
                    <a:ext uri="{9D8B030D-6E8A-4147-A177-3AD203B41FA5}">
                      <a16:colId xmlns:a16="http://schemas.microsoft.com/office/drawing/2014/main" val="3001112543"/>
                    </a:ext>
                  </a:extLst>
                </a:gridCol>
                <a:gridCol w="658368">
                  <a:extLst>
                    <a:ext uri="{9D8B030D-6E8A-4147-A177-3AD203B41FA5}">
                      <a16:colId xmlns:a16="http://schemas.microsoft.com/office/drawing/2014/main" val="3274107435"/>
                    </a:ext>
                  </a:extLst>
                </a:gridCol>
                <a:gridCol w="658368">
                  <a:extLst>
                    <a:ext uri="{9D8B030D-6E8A-4147-A177-3AD203B41FA5}">
                      <a16:colId xmlns:a16="http://schemas.microsoft.com/office/drawing/2014/main" val="2792273704"/>
                    </a:ext>
                  </a:extLst>
                </a:gridCol>
                <a:gridCol w="658368">
                  <a:extLst>
                    <a:ext uri="{9D8B030D-6E8A-4147-A177-3AD203B41FA5}">
                      <a16:colId xmlns:a16="http://schemas.microsoft.com/office/drawing/2014/main" val="3234118109"/>
                    </a:ext>
                  </a:extLst>
                </a:gridCol>
                <a:gridCol w="658368">
                  <a:extLst>
                    <a:ext uri="{9D8B030D-6E8A-4147-A177-3AD203B41FA5}">
                      <a16:colId xmlns:a16="http://schemas.microsoft.com/office/drawing/2014/main" val="2014975235"/>
                    </a:ext>
                  </a:extLst>
                </a:gridCol>
                <a:gridCol w="658368">
                  <a:extLst>
                    <a:ext uri="{9D8B030D-6E8A-4147-A177-3AD203B41FA5}">
                      <a16:colId xmlns:a16="http://schemas.microsoft.com/office/drawing/2014/main" val="1644311690"/>
                    </a:ext>
                  </a:extLst>
                </a:gridCol>
                <a:gridCol w="658368">
                  <a:extLst>
                    <a:ext uri="{9D8B030D-6E8A-4147-A177-3AD203B41FA5}">
                      <a16:colId xmlns:a16="http://schemas.microsoft.com/office/drawing/2014/main" val="1242754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7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Alberto Rodríguez Saá - 2017-09-08 12:30:00</a:t>
                      </a:r>
                      <a:r>
                        <a:rPr kumimoji="0" lang="en-US" sz="1000" b="0" i="0" u="none" strike="noStrike" kern="1200" cap="none" spc="0" normalizeH="0" baseline="0" noProof="0">
                          <a:ln>
                            <a:noFill/>
                          </a:ln>
                          <a:solidFill>
                            <a:prstClr val="black"/>
                          </a:solidFill>
                          <a:effectLst/>
                          <a:uLnTx/>
                          <a:uFillTx/>
                          <a:latin typeface="+mn-lt"/>
                          <a:ea typeface="+mn-ea"/>
                          <a:cs typeface="+mn-cs"/>
                        </a:rPr>
                        <a:t>
ᴇsᴛᴀᴍᴏs ᴇsᴄᴜᴄʜᴀɴᴅᴏ ʟᴏs ʀᴇᴄʟᴀᴍᴏs ᴅᴇ ʟᴏs ᴠᴇᴄɪɴᴏs ʏ ᴀ ᴘᴀʀᴛɪʀ ᴅᴇʟ ʟᴜɴᴇs, ᴇʟ ᴛʀᴀɴsᴘᴏʀᴛᴇ ʟʟᴇɢᴀʀá ᴀʟ ʙᴀʀʀɪᴏ 274 ᴠɪᴠɪᴇɴᴅᴀs, ᴅᴇ ᴊᴜᴀɴᴀ ᴋᴏsʟᴀʏ.
La nueva línea contará con 10 unidades 0 km y tendrá 35 frecuencias diarias de lunes a sábado y 20, el domingo. El corredor incluirá San Luis–Juana Koslay, San Luis–Barrio 274 Viviendas y San Luis–El Volcán.
Leé la nota completa acá: bit.ly/transportenuevo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8927092"/>
                  </a:ext>
                </a:extLst>
              </a:tr>
            </a:tbl>
          </a:graphicData>
        </a:graphic>
      </p:graphicFrame>
      <p:sp>
        <p:nvSpPr>
          <p:cNvPr id="4" name="Text Placeholder 3">
            <a:extLst>
              <a:ext uri="{FF2B5EF4-FFF2-40B4-BE49-F238E27FC236}">
                <a16:creationId xmlns:a16="http://schemas.microsoft.com/office/drawing/2014/main" id="{D09F7238-6350-4363-B1EB-0B3F69EBE6A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37168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2A48-E0B3-4B12-A4CE-1309052DF72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65EEAE5-86D3-43F2-975B-7998160CD0F8}"/>
              </a:ext>
            </a:extLst>
          </p:cNvPr>
          <p:cNvGraphicFramePr>
            <a:graphicFrameLocks noGrp="1"/>
          </p:cNvGraphicFramePr>
          <p:nvPr>
            <p:ph type="chart" sz="quarter" idx="13"/>
            <p:extLst>
              <p:ext uri="{D42A27DB-BD31-4B8C-83A1-F6EECF244321}">
                <p14:modId xmlns:p14="http://schemas.microsoft.com/office/powerpoint/2010/main" val="328629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3A911-C3DB-40EE-B6D8-18977C2600F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F642C70-AFB5-4E19-AFAC-2E0B943058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461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EFC0A-138D-46DC-9063-D9362D29C1D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30D6353-8888-495A-BF52-0D926B704C91}"/>
              </a:ext>
            </a:extLst>
          </p:cNvPr>
          <p:cNvGraphicFramePr>
            <a:graphicFrameLocks noGrp="1"/>
          </p:cNvGraphicFramePr>
          <p:nvPr>
            <p:ph type="chart" sz="quarter" idx="13"/>
            <p:extLst>
              <p:ext uri="{D42A27DB-BD31-4B8C-83A1-F6EECF244321}">
                <p14:modId xmlns:p14="http://schemas.microsoft.com/office/powerpoint/2010/main" val="1255959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5403A-5C8D-470D-903C-4B0A855A6C8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C6EEEDA-2147-4E4F-8A41-5B3244C47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073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23A5-ECAC-40A8-BA88-E6D6CA17540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2AEB391-7634-47EA-AC0C-EE18DCCA620C}"/>
              </a:ext>
            </a:extLst>
          </p:cNvPr>
          <p:cNvGraphicFramePr>
            <a:graphicFrameLocks noGrp="1"/>
          </p:cNvGraphicFramePr>
          <p:nvPr>
            <p:ph type="chart" sz="quarter" idx="13"/>
            <p:extLst>
              <p:ext uri="{D42A27DB-BD31-4B8C-83A1-F6EECF244321}">
                <p14:modId xmlns:p14="http://schemas.microsoft.com/office/powerpoint/2010/main" val="2575511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F8744-2CA6-4696-AABD-6FAAEF7BFC4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66B0526-2968-4856-B8FF-2D38156AC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539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608D-7841-450F-B8F7-58983BBBBC1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8C7CE6D-AE33-43AE-B371-8A23CEE6B1F8}"/>
              </a:ext>
            </a:extLst>
          </p:cNvPr>
          <p:cNvGraphicFramePr>
            <a:graphicFrameLocks noGrp="1"/>
          </p:cNvGraphicFramePr>
          <p:nvPr>
            <p:ph type="chart" sz="quarter" idx="13"/>
            <p:extLst>
              <p:ext uri="{D42A27DB-BD31-4B8C-83A1-F6EECF244321}">
                <p14:modId xmlns:p14="http://schemas.microsoft.com/office/powerpoint/2010/main" val="381115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B50F1-19B2-44C6-9EFD-C45FC276A6B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02D3D52-2BE5-40E5-BAA6-C1C7B5D31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0988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1E80-7713-4A43-9CA7-D02F5C450FD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5EB61D8-CFCD-4AEC-A75A-F594F6D81DC9}"/>
              </a:ext>
            </a:extLst>
          </p:cNvPr>
          <p:cNvGraphicFramePr>
            <a:graphicFrameLocks noGrp="1"/>
          </p:cNvGraphicFramePr>
          <p:nvPr>
            <p:ph type="chart" sz="quarter" idx="13"/>
            <p:extLst>
              <p:ext uri="{D42A27DB-BD31-4B8C-83A1-F6EECF244321}">
                <p14:modId xmlns:p14="http://schemas.microsoft.com/office/powerpoint/2010/main" val="318575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745FF9-343F-41B0-BF24-642EB5FF0D9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A962221-F8BF-4042-80E8-C5F4292F6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969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4448-DC1A-45E1-88A7-D1150694113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6F0B089-99DD-47BE-901B-01CDE981DDED}"/>
              </a:ext>
            </a:extLst>
          </p:cNvPr>
          <p:cNvGraphicFramePr>
            <a:graphicFrameLocks noGrp="1"/>
          </p:cNvGraphicFramePr>
          <p:nvPr>
            <p:ph type="chart" sz="quarter" idx="13"/>
            <p:extLst>
              <p:ext uri="{D42A27DB-BD31-4B8C-83A1-F6EECF244321}">
                <p14:modId xmlns:p14="http://schemas.microsoft.com/office/powerpoint/2010/main" val="140594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8CAEA-2D8F-44EB-A45A-9EBF25ACB9B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0AAED0D-5983-4BDF-AC4D-9C3BEADB51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946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8C3F-1A61-488A-917D-1EC7A2D7747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CD94977-EDAA-46AB-9A9A-58BCF17FC850}"/>
              </a:ext>
            </a:extLst>
          </p:cNvPr>
          <p:cNvGraphicFramePr>
            <a:graphicFrameLocks noGrp="1"/>
          </p:cNvGraphicFramePr>
          <p:nvPr>
            <p:ph type="chart" sz="quarter" idx="13"/>
            <p:extLst>
              <p:ext uri="{D42A27DB-BD31-4B8C-83A1-F6EECF244321}">
                <p14:modId xmlns:p14="http://schemas.microsoft.com/office/powerpoint/2010/main" val="1967563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AB538-C492-40AD-8A27-EBFB627FC9E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7ED0A28-1D45-49E1-AC87-DBAADFFA5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659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CACF-A7D5-42C4-8101-93C0A2C23DD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C850339-C899-40CC-AA2A-1CD95040E8CC}"/>
              </a:ext>
            </a:extLst>
          </p:cNvPr>
          <p:cNvGraphicFramePr>
            <a:graphicFrameLocks noGrp="1"/>
          </p:cNvGraphicFramePr>
          <p:nvPr>
            <p:ph type="chart" sz="quarter" idx="13"/>
            <p:extLst>
              <p:ext uri="{D42A27DB-BD31-4B8C-83A1-F6EECF244321}">
                <p14:modId xmlns:p14="http://schemas.microsoft.com/office/powerpoint/2010/main" val="2721365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B20BB6-7943-42E6-A810-C582F823A5E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3C5BB13-FFD0-4700-B1BA-D185F6BC42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6682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EC4F1-0EE0-4A14-AB24-EC5F699CBB6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469A87AD-9E41-433F-AE86-6D6C8BD06739}"/>
              </a:ext>
            </a:extLst>
          </p:cNvPr>
          <p:cNvGraphicFramePr>
            <a:graphicFrameLocks noGrp="1"/>
          </p:cNvGraphicFramePr>
          <p:nvPr>
            <p:ph type="tbl" sz="quarter" idx="13"/>
            <p:extLst>
              <p:ext uri="{D42A27DB-BD31-4B8C-83A1-F6EECF244321}">
                <p14:modId xmlns:p14="http://schemas.microsoft.com/office/powerpoint/2010/main" val="267038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9025652"/>
                    </a:ext>
                  </a:extLst>
                </a:gridCol>
                <a:gridCol w="2468880">
                  <a:extLst>
                    <a:ext uri="{9D8B030D-6E8A-4147-A177-3AD203B41FA5}">
                      <a16:colId xmlns:a16="http://schemas.microsoft.com/office/drawing/2014/main" val="2922959961"/>
                    </a:ext>
                  </a:extLst>
                </a:gridCol>
                <a:gridCol w="822960">
                  <a:extLst>
                    <a:ext uri="{9D8B030D-6E8A-4147-A177-3AD203B41FA5}">
                      <a16:colId xmlns:a16="http://schemas.microsoft.com/office/drawing/2014/main" val="2455984570"/>
                    </a:ext>
                  </a:extLst>
                </a:gridCol>
                <a:gridCol w="822960">
                  <a:extLst>
                    <a:ext uri="{9D8B030D-6E8A-4147-A177-3AD203B41FA5}">
                      <a16:colId xmlns:a16="http://schemas.microsoft.com/office/drawing/2014/main" val="3277428080"/>
                    </a:ext>
                  </a:extLst>
                </a:gridCol>
                <a:gridCol w="822960">
                  <a:extLst>
                    <a:ext uri="{9D8B030D-6E8A-4147-A177-3AD203B41FA5}">
                      <a16:colId xmlns:a16="http://schemas.microsoft.com/office/drawing/2014/main" val="397890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1583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76888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Nievas Cristian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55041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Vallejos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00006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9204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Ignacio Toranzo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69317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6805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Lucero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048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Corvalan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8304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Ponce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46126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Patito David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56588436"/>
                  </a:ext>
                </a:extLst>
              </a:tr>
            </a:tbl>
          </a:graphicData>
        </a:graphic>
      </p:graphicFrame>
      <p:sp>
        <p:nvSpPr>
          <p:cNvPr id="4" name="Text Placeholder 3">
            <a:extLst>
              <a:ext uri="{FF2B5EF4-FFF2-40B4-BE49-F238E27FC236}">
                <a16:creationId xmlns:a16="http://schemas.microsoft.com/office/drawing/2014/main" id="{85DF01C6-A990-4CF2-9A44-297B3915669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71369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A624-7A0F-414F-837F-E6F83660C53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90ECA61-66A2-43BC-B425-41B565CBBE5A}"/>
              </a:ext>
            </a:extLst>
          </p:cNvPr>
          <p:cNvGraphicFramePr>
            <a:graphicFrameLocks noGrp="1"/>
          </p:cNvGraphicFramePr>
          <p:nvPr>
            <p:ph type="tbl" sz="quarter" idx="13"/>
            <p:extLst>
              <p:ext uri="{D42A27DB-BD31-4B8C-83A1-F6EECF244321}">
                <p14:modId xmlns:p14="http://schemas.microsoft.com/office/powerpoint/2010/main" val="277311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8130699"/>
                    </a:ext>
                  </a:extLst>
                </a:gridCol>
                <a:gridCol w="2468880">
                  <a:extLst>
                    <a:ext uri="{9D8B030D-6E8A-4147-A177-3AD203B41FA5}">
                      <a16:colId xmlns:a16="http://schemas.microsoft.com/office/drawing/2014/main" val="1121819669"/>
                    </a:ext>
                  </a:extLst>
                </a:gridCol>
                <a:gridCol w="822960">
                  <a:extLst>
                    <a:ext uri="{9D8B030D-6E8A-4147-A177-3AD203B41FA5}">
                      <a16:colId xmlns:a16="http://schemas.microsoft.com/office/drawing/2014/main" val="3213218469"/>
                    </a:ext>
                  </a:extLst>
                </a:gridCol>
                <a:gridCol w="822960">
                  <a:extLst>
                    <a:ext uri="{9D8B030D-6E8A-4147-A177-3AD203B41FA5}">
                      <a16:colId xmlns:a16="http://schemas.microsoft.com/office/drawing/2014/main" val="4185257060"/>
                    </a:ext>
                  </a:extLst>
                </a:gridCol>
                <a:gridCol w="822960">
                  <a:extLst>
                    <a:ext uri="{9D8B030D-6E8A-4147-A177-3AD203B41FA5}">
                      <a16:colId xmlns:a16="http://schemas.microsoft.com/office/drawing/2014/main" val="367358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5783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Nilda Aguilar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14425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Griselda Garro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20584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Arce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52895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8794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Olguin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Rodríguez Saá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28366459"/>
                  </a:ext>
                </a:extLst>
              </a:tr>
            </a:tbl>
          </a:graphicData>
        </a:graphic>
      </p:graphicFrame>
      <p:sp>
        <p:nvSpPr>
          <p:cNvPr id="4" name="Text Placeholder 3">
            <a:extLst>
              <a:ext uri="{FF2B5EF4-FFF2-40B4-BE49-F238E27FC236}">
                <a16:creationId xmlns:a16="http://schemas.microsoft.com/office/drawing/2014/main" id="{C9828B8A-7703-4FFC-BDE5-FDDBF6DA3A7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39037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501B4-E566-443F-8CD9-ABC72E60548A}"/>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0BDFA25-D087-435B-87E9-7E35BA3B96E5}"/>
              </a:ext>
            </a:extLst>
          </p:cNvPr>
          <p:cNvGraphicFramePr>
            <a:graphicFrameLocks noGrp="1"/>
          </p:cNvGraphicFramePr>
          <p:nvPr>
            <p:ph type="chart" sz="quarter" idx="13"/>
            <p:extLst>
              <p:ext uri="{D42A27DB-BD31-4B8C-83A1-F6EECF244321}">
                <p14:modId xmlns:p14="http://schemas.microsoft.com/office/powerpoint/2010/main" val="2324273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32740E-1D62-4EA0-BC56-2B705A213E5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C21F22B-897F-4134-93FD-B01FD8B98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62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960</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2017-10-09T07:11:43Z</dcterms:created>
  <dcterms:modified xsi:type="dcterms:W3CDTF">2017-10-09T07:12:41Z</dcterms:modified>
</cp:coreProperties>
</file>