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Alberto Rodríguez Saá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32082</c:v>
                </c:pt>
                <c:pt idx="1">
                  <c:v>32117</c:v>
                </c:pt>
                <c:pt idx="2">
                  <c:v>32173</c:v>
                </c:pt>
                <c:pt idx="3">
                  <c:v>32249</c:v>
                </c:pt>
                <c:pt idx="4">
                  <c:v>32365</c:v>
                </c:pt>
                <c:pt idx="5">
                  <c:v>32481</c:v>
                </c:pt>
                <c:pt idx="6">
                  <c:v>32658</c:v>
                </c:pt>
                <c:pt idx="7">
                  <c:v>33096</c:v>
                </c:pt>
                <c:pt idx="8">
                  <c:v>33621</c:v>
                </c:pt>
                <c:pt idx="9">
                  <c:v>33788</c:v>
                </c:pt>
                <c:pt idx="10">
                  <c:v>34075</c:v>
                </c:pt>
                <c:pt idx="11">
                  <c:v>34599</c:v>
                </c:pt>
                <c:pt idx="12">
                  <c:v>34727</c:v>
                </c:pt>
                <c:pt idx="13">
                  <c:v>34833</c:v>
                </c:pt>
                <c:pt idx="14">
                  <c:v>34923</c:v>
                </c:pt>
                <c:pt idx="15">
                  <c:v>34954</c:v>
                </c:pt>
                <c:pt idx="16">
                  <c:v>34986</c:v>
                </c:pt>
                <c:pt idx="17">
                  <c:v>35024</c:v>
                </c:pt>
                <c:pt idx="18">
                  <c:v>35081</c:v>
                </c:pt>
                <c:pt idx="19">
                  <c:v>35153</c:v>
                </c:pt>
                <c:pt idx="20">
                  <c:v>35246</c:v>
                </c:pt>
                <c:pt idx="21">
                  <c:v>35286</c:v>
                </c:pt>
                <c:pt idx="22">
                  <c:v>35316</c:v>
                </c:pt>
                <c:pt idx="23">
                  <c:v>35348</c:v>
                </c:pt>
                <c:pt idx="24">
                  <c:v>35375</c:v>
                </c:pt>
                <c:pt idx="25">
                  <c:v>35411</c:v>
                </c:pt>
                <c:pt idx="26">
                  <c:v>35485</c:v>
                </c:pt>
                <c:pt idx="27">
                  <c:v>35570</c:v>
                </c:pt>
                <c:pt idx="28">
                  <c:v>35630</c:v>
                </c:pt>
                <c:pt idx="29">
                  <c:v>35676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B3-4E63-B681-E062056DF4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038424"/>
        <c:axId val="252040064"/>
      </c:lineChart>
      <c:dateAx>
        <c:axId val="252038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40064"/>
        <c:crosses val="autoZero"/>
        <c:auto val="1"/>
        <c:lblOffset val="100"/>
        <c:baseTimeUnit val="days"/>
      </c:dateAx>
      <c:valAx>
        <c:axId val="25204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38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Alberto Rodríguez Saá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1.1286130172593001</c:v>
                </c:pt>
                <c:pt idx="1">
                  <c:v>2.9845166516091002</c:v>
                </c:pt>
                <c:pt idx="2">
                  <c:v>0</c:v>
                </c:pt>
                <c:pt idx="3">
                  <c:v>1.3097233864208</c:v>
                </c:pt>
                <c:pt idx="4">
                  <c:v>1.4021729037051001</c:v>
                </c:pt>
                <c:pt idx="5">
                  <c:v>1.3411261553013001</c:v>
                </c:pt>
                <c:pt idx="6">
                  <c:v>2.7510823175411998</c:v>
                </c:pt>
                <c:pt idx="7">
                  <c:v>1.7580679502387999</c:v>
                </c:pt>
                <c:pt idx="8">
                  <c:v>0.35107353891454002</c:v>
                </c:pt>
                <c:pt idx="9">
                  <c:v>0.32993116544029999</c:v>
                </c:pt>
                <c:pt idx="10">
                  <c:v>0.82304284184570997</c:v>
                </c:pt>
                <c:pt idx="11">
                  <c:v>1.5138718636402999</c:v>
                </c:pt>
                <c:pt idx="12">
                  <c:v>0.74956417093565997</c:v>
                </c:pt>
                <c:pt idx="13">
                  <c:v>0.76582214254304004</c:v>
                </c:pt>
                <c:pt idx="14">
                  <c:v>0.43132490395091</c:v>
                </c:pt>
                <c:pt idx="15">
                  <c:v>0.57959814528594</c:v>
                </c:pt>
                <c:pt idx="16">
                  <c:v>0.44609665427508999</c:v>
                </c:pt>
                <c:pt idx="17">
                  <c:v>0.40392498041405001</c:v>
                </c:pt>
                <c:pt idx="18">
                  <c:v>0.37272355022117998</c:v>
                </c:pt>
                <c:pt idx="19">
                  <c:v>0.57836735244438997</c:v>
                </c:pt>
                <c:pt idx="20">
                  <c:v>0.345653759103</c:v>
                </c:pt>
                <c:pt idx="21">
                  <c:v>0.35683691165190001</c:v>
                </c:pt>
                <c:pt idx="22">
                  <c:v>0.39517294127644997</c:v>
                </c:pt>
                <c:pt idx="23">
                  <c:v>0.36192403486924002</c:v>
                </c:pt>
                <c:pt idx="24">
                  <c:v>0.40515445453089</c:v>
                </c:pt>
                <c:pt idx="25">
                  <c:v>0.20060463933545999</c:v>
                </c:pt>
                <c:pt idx="26">
                  <c:v>0.90093555733366004</c:v>
                </c:pt>
                <c:pt idx="27">
                  <c:v>0.49599044759138</c:v>
                </c:pt>
                <c:pt idx="28">
                  <c:v>0.52655771195097001</c:v>
                </c:pt>
                <c:pt idx="29">
                  <c:v>0.43831578625285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69-462E-A4D3-465DCE6A04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455224"/>
        <c:axId val="298457848"/>
      </c:lineChart>
      <c:dateAx>
        <c:axId val="298455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457848"/>
        <c:crosses val="autoZero"/>
        <c:auto val="1"/>
        <c:lblOffset val="100"/>
        <c:baseTimeUnit val="days"/>
      </c:dateAx>
      <c:valAx>
        <c:axId val="29845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455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Alberto Rodríguez Saá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0.13733691241651</c:v>
                </c:pt>
                <c:pt idx="1">
                  <c:v>0.10909544292749999</c:v>
                </c:pt>
                <c:pt idx="2">
                  <c:v>0.17436248715632999</c:v>
                </c:pt>
                <c:pt idx="3">
                  <c:v>0.23622291983961999</c:v>
                </c:pt>
                <c:pt idx="4">
                  <c:v>0.35970107600236001</c:v>
                </c:pt>
                <c:pt idx="5">
                  <c:v>0.35841186466862002</c:v>
                </c:pt>
                <c:pt idx="6">
                  <c:v>0.54493396139281003</c:v>
                </c:pt>
                <c:pt idx="7">
                  <c:v>1.3411721477127001</c:v>
                </c:pt>
                <c:pt idx="8">
                  <c:v>1.5862944162437</c:v>
                </c:pt>
                <c:pt idx="9">
                  <c:v>0.49671336367150998</c:v>
                </c:pt>
                <c:pt idx="10">
                  <c:v>0.84941399313365995</c:v>
                </c:pt>
                <c:pt idx="11">
                  <c:v>1.5377842993397</c:v>
                </c:pt>
                <c:pt idx="12">
                  <c:v>0.36995288881181998</c:v>
                </c:pt>
                <c:pt idx="13">
                  <c:v>0.30523799925130002</c:v>
                </c:pt>
                <c:pt idx="14">
                  <c:v>0.25837567823615998</c:v>
                </c:pt>
                <c:pt idx="15">
                  <c:v>8.8766715345187999E-2</c:v>
                </c:pt>
                <c:pt idx="16">
                  <c:v>9.1548892830577003E-2</c:v>
                </c:pt>
                <c:pt idx="17">
                  <c:v>0.10861487452124</c:v>
                </c:pt>
                <c:pt idx="18">
                  <c:v>0.16274554591137999</c:v>
                </c:pt>
                <c:pt idx="19">
                  <c:v>0.20523930332658999</c:v>
                </c:pt>
                <c:pt idx="20">
                  <c:v>0.26455779023127002</c:v>
                </c:pt>
                <c:pt idx="21">
                  <c:v>0.11348805538216999</c:v>
                </c:pt>
                <c:pt idx="22">
                  <c:v>8.5019554497533997E-2</c:v>
                </c:pt>
                <c:pt idx="23">
                  <c:v>9.0610488164004993E-2</c:v>
                </c:pt>
                <c:pt idx="24">
                  <c:v>7.6383388027610993E-2</c:v>
                </c:pt>
                <c:pt idx="25">
                  <c:v>0.1017667844523</c:v>
                </c:pt>
                <c:pt idx="26">
                  <c:v>0.20897461240856999</c:v>
                </c:pt>
                <c:pt idx="27">
                  <c:v>0.23953783288714001</c:v>
                </c:pt>
                <c:pt idx="28">
                  <c:v>0.16868147315153001</c:v>
                </c:pt>
                <c:pt idx="29">
                  <c:v>0.12910468706146999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E6-4826-A023-F83B7DF804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310544"/>
        <c:axId val="299302672"/>
      </c:lineChart>
      <c:dateAx>
        <c:axId val="299310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02672"/>
        <c:crosses val="autoZero"/>
        <c:auto val="1"/>
        <c:lblOffset val="100"/>
        <c:baseTimeUnit val="days"/>
      </c:dateAx>
      <c:valAx>
        <c:axId val="29930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1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Alberto Rodríguez Saá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43-4AC9-B65B-3B9DE92996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7648200"/>
        <c:axId val="337645904"/>
      </c:radarChart>
      <c:catAx>
        <c:axId val="337648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45904"/>
        <c:crosses val="autoZero"/>
        <c:auto val="1"/>
        <c:lblAlgn val="ctr"/>
        <c:lblOffset val="100"/>
        <c:noMultiLvlLbl val="0"/>
      </c:catAx>
      <c:valAx>
        <c:axId val="33764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4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52220-20ED-4346-9CA6-B674D825D4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33FFD0-8216-4BB9-8E29-922E15F966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262620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82195-8BA1-42C1-9A4E-390CD28E0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CEE5B6-3A50-43A7-9A7B-495014CDB3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0282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83C27-8CFE-48B6-8BFC-65A7B7941C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C0B4B-8802-4520-B4AD-1234E91D3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254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14BF3-6A4F-412B-807A-706571FB6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A91AF5-5BE4-483D-B33C-D77154F242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1995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699705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13261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27805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31459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38562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51717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99303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39981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76403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517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042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Alberto Rodríguez Saá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942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DFF44-1B04-4C33-99E6-292CEA2478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141981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21570-55E1-4493-9D5F-0D3787E6B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888868-B384-4D78-88C8-83E7CC5422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969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2D8872-6BE7-4CB4-A7DD-0426CDB871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98145-123E-4A69-B8F5-45171A50E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882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60B5F-B034-48EE-AF2E-DE675B6D3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CBC8F0-A130-40BE-A875-7206660D29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3667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171FCD-4533-43C7-B3E6-AA2BB522B3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6C35D-396E-4667-A221-F5F8F2AF3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514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BBDB6-0329-4AEE-9AED-1A75EC9CB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C3F355-3E5D-4259-A473-FE05E92519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9276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1500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9315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918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713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9099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1687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2837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0563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90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- 2017-09-30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OTRO GRAN ORGULLO PARA LA PROVINCIA.-
Leé la nota completa acá: bit.ly/AjedrezSL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916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- 2017-09-30 15:11:50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viajan nuestros deportistas rumbo a los Binacionales de Córdoba y estrenarán indumentaria.
¡Muchos éxitos!
#VamosSanLuis #SanLuisJuega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362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- 2017-09-30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VAMOS A APOYAR A LA ASOCIACIÓN VECINAL PARA QUE RETOME SU VIDA INSTITUCIONAL Y RECUPERE SU ESPACIO.-
Leé la nota completa acá: bit.ly/BPuebloNuevo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008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- 2017-09-30 13:30:00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LA SEMANA MUNDIAL DEL CORAZÓN, EL MINISTERIO DE SALUD INFORMA LAS RECOMENDACIONES PARA PREVENIR ENFERMEDADES CARDIOVASCULARES.-
Leé la nota completa acá: bit.ly/SemanaMundial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091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40AF4-592B-4D38-AAEC-5C2583063D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835765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1286F-0376-40C0-BE59-AB587F6B2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792DE2-CE5A-4DE2-901B-649C451471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3987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29127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3408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7049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326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3666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0131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1823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692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140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- 2017-09-30 12:00:00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CONTINUAMOS TRABAJANDO POR LA SEGURIDAD DE TODOS LOS SANLUISEÑOS.-
Leé la nota completa acá: bit.ly/Megaoperativo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786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- 2017-09-30 11:30:00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ESCUCHAMOS A LOS MÉDICOS, PACIENTES Y FAMILIARES. POR ESO ESTAMOS TRABAJANDO EN LAS MEJORAS DEL POLICLÍNICO "JUAN DOMINGO PERÓN".-
Leé la nota completa acá: bit.ly/RefaccionesEdilicias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68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- 2017-09-30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FELICITO A ESTOS 78 AGENTES SANITARIOS QUE YA SE ENCUENTRAN TRABAJANDO POR LA SALUD DE TODOS LOS SANLUISEÑOS.-
Leé la nota completa acá: bit.ly/AgenteSanitario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642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64EEFD-82C9-4147-B752-EA36275E5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328244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C16AD-6CCA-4656-80CD-8BDEB0A60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E9000C-5BB3-49B6-91A1-3665B20B33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4716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4296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1953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3667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4043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4537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7318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8144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4970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22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- 2017-09-30 10:30:00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HOSPITAL DE SANTA ROSA DEL CONLARA CONTARÁ CON UN NUEVO MÉDICO GENERALISTA, UN OBSTETRA DOS RADIÓLOGOS, DOS KINESIÓLOGOS, UN ASISTENTE SOCIAL, CUATRO ENFERMEROS, CHOFERES, RADIO OPERADORES Y UNA AMBULANCIA.-
Leé la nota completa acá: bit.ly/SaludSantaRosa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984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- 2017-09-30 10:00:00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UN AÑO DE LA FUNDACIÓN DE ESTE MUSEO INNOVADOR Y MODERNO, CON LAS PREMISAS DE UNA CULTURA VIVA, TECNOLÓGICA Y PUNTANA.-
Leé la nota completa acá: bit.ly/AntonioAguero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557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- 2017-09-30 09:45:00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SAN LUIS COMENZARÁ A DISFRUTAR DEL CAMPEONATO DE MOTOCICLISMO SUPERBIKE CENTRO.- 
Leé la nota completa acá: http://bit.ly/motociclismoSL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945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- 2017-09-30 09:00:00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SALUD MÓVIL LLEGÓ TAMBIÉN A LA CAROLINA.-
Leé la nota completa acá: bit.ly/SaludCarolina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182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012D47-8E2E-46BB-92B6-DD33CB9E3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689122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E3199-5855-43F6-B36C-0070309EA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409CE3-2390-404D-BFFE-620E1BAB20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7269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97136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2170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1157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1504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5661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5867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3908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6331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93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- 2017-09-29 16:58:12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¡BUENAS NOTICIAS PARA EL HOSPITAL "ERNESTO POMPEO BORZANI"!
Desde hoy se incorporan nuevos profesionales: un médico, dos radiólogos, cuatro enfermeros y dos choferes de ambulancia, y recibió un utilitario marca Cubo para el traslado de pacientes ambulatorios.
Leé la nota completa acá: bit.ly/hospijustodaract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09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- 2017-09-29 16:15:11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Trabajamos en el uso seguro de los medicamentos, la resistencia antibiótica y la farmaco vigilancia, para la seguridad de todos los pacientes de los hospitales.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8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- 2017-09-29 14:07:41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ANIVERSARIO ESCUELA "CORAZÓN VICTORIA" 
La primera escuela generativa de la provincia festejó a lo grande su aniversario.-
Leé la nota completa acá: bit.ly/corazon1°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882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A25151-A77D-48D5-94FC-0F081EF5D1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340854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70BF9-E31F-427C-8821-A92148D0D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CA50C6-5690-462C-AF00-2008062544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7703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72944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4724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0485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9990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8051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7199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9182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1648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079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- 2017-09-29 12:55:00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LES COMPARTO EL CRONOGRAMA DE 
PAGO DE LAS BECAS "SOÑAMOS JUNTO A VOS".-
Leé la nota completa acá: bit.ly/becariossanl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92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- 2017-09-29 12:35:00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VOY A CUIDAR NUESTRO PATRIMONIO NATURAL Y HACER TODO LO POSIBLE PARA PROTEGER NUESTRA FAUNA.- 
Leé la nota completa acá: bit.ly/cazadorespam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78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- 2017-09-29 11:55:00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MEDICAMENTOS SERÁN ENTREGADOS A TODOS LOS PACIENTES QUE NO TENGAN OBRA SOCIAL Y ASISTAN A LOS HOSPITALES Y CENTROS DE SALUD DE LA PROVINCIA.-
Leé la nota completa acá: bit.ly/labamigo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406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- 2017-09-29 11:35:00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ESTAS ACTIVIDADES TIENEN EL OBJETIVO DE AYUDAR AL DESARROLLO DE LA FARMACIA HOSPITALARIA, EN BENEFICIO DEL PACIENTE Y LA COMUNIDAD.- 
Leé la nota completa acá: bit.ly/farmaceuticoencuen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19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0A7390-1C74-4A71-A5FF-67EB492AC2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952693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3032C-5BE5-4D73-AF7F-B9650FCFB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55C009-C61D-4175-9D2E-4A09BB801A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9891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27543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1161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1306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6593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1894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7504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0355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587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132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- 2017-09-29 11:15:00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CONTINÚA LA GIRA SANITARIA PARA ATENDER A LAS FAMILIAS DEL INTERIOR PROVINCIAL.-
Leé la nota completa acá: bit.ly/saludtotora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31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- 2017-09-29 10:55:00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BUSCAMOS EDUCAR A NUESTROS JÓVENES PARA QUE CONOZCAN LAS DIFERENTES ALTERNATIVAS ANTICONCEPTIVAS Y PUEDAN TOMAR DECISIONES INFORMADAS SOBRE SU SALUD SEXUAL Y REPRODUCTIVA.-
Leé la nota completa acá: bit.ly/embarazoprevencion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003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- 2017-09-29 10:35:00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PORQUE NOS PREOCUPA LA SALUD DE TODOS LOS SANLUISEÑOS, EL PERSONAL DEL HOSPITAL, SE CAPACITA PERMANENTEMENTE.-
Leé la nota completa acá: bit.ly/hospitalsanluis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183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- 2017-09-29 10:14:33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ULP POR HACER DE LA  ROBÓTICA, LA DANZA, EL ARTE Y EL JUEGO, HERRAMIENTAS DE INCLUSIÓN E INTEGRACIÓN.-
Leé la nota completa acá: bit.ly/olpimespeciales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015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D2C82-5B42-4BB8-8E6F-D8778AD22E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476222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73524-C39B-4BC4-BFF1-23C22F69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378263-F7FA-4DEC-8E93-4C0A12D703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325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97859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4243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1475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1192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1859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0362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3878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169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- 2017-09-28 18:00:01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¡FELICITO A LA UNIVERSIDAD DE OFICIOS POR ESTA MARAVILLOSA INICIATIVA!
Los egresados realizarán prácticas rentadas y los trabajos serán completamente gratuitos para el vecino.
Leé la nota completa acá: bit.ly/UproentuBarrio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2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- 2017-09-28 17:15:00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SANLUISEÑOS TIENEN DERECHO A UNA VIVIENDA DIGNA.-
Finalizaremos 19 viviendas, que estaban en un estado inhabitable, y la construcción de 8 viviendas que estaban en carpeta y ni siquiera habían comenzado a construirse durante la gestión anterior.
Leé la nota completa acá: bit.ly/LaFloridaViv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851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E77FC8-D86A-4E96-8BC0-722FF42BD6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902529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CE794-2130-4BBC-8060-5D944C5C2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89F601-46B9-4C78-9AD0-063DB09708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3737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78520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1286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4651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4052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1883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4295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8921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0755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390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Rodríguez Saá - 2017-09-28 16:45:35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CONTINÚA EL CONVENIO CON "LABORATORIOS PUNTANOS", QUE OTORGA MAYOR COBERTURA SOBRE LOS MEDICAMENTOS FABRICADOS POR EL LABORATORIO.-
Leé la nota completa acá: bit.ly/MedicamentosDosep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390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442A0C-4265-47CB-AA15-1740262BD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534575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206DE-6FBA-4257-954B-2BA65F26F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ED88FC-5D13-47A9-A9C1-4DF4D4DBAA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29023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117AC-49D9-4AFF-9C75-89AC1AE284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8489C-BA42-40F0-BCC5-7398D7AE9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5274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616</Words>
  <Application>Microsoft Office PowerPoint</Application>
  <PresentationFormat>On-screen Show (4:3)</PresentationFormat>
  <Paragraphs>316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8</vt:lpstr>
      <vt:lpstr>Facebook Own Posts Table - 2 of 8</vt:lpstr>
      <vt:lpstr>Facebook Own Posts Table - 3 of 8</vt:lpstr>
      <vt:lpstr>Facebook Own Posts Table - 4 of 8</vt:lpstr>
      <vt:lpstr>Facebook Own Posts Table - 5 of 8</vt:lpstr>
      <vt:lpstr>Facebook Own Posts Table - 6 of 8</vt:lpstr>
      <vt:lpstr>Facebook Own Posts Table - 7 of 8</vt:lpstr>
      <vt:lpstr>Facebook Own Posts Table - 8 of 8</vt:lpstr>
      <vt:lpstr>Facebook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2017-10-09T07:10:37Z</dcterms:created>
  <dcterms:modified xsi:type="dcterms:W3CDTF">2017-10-09T07:11:12Z</dcterms:modified>
</cp:coreProperties>
</file>