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3" r:id="rId27"/>
    <p:sldId id="284" r:id="rId28"/>
    <p:sldId id="285" r:id="rId2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María Eugenia Vidal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1571637</c:v>
                </c:pt>
                <c:pt idx="1">
                  <c:v>1571980</c:v>
                </c:pt>
                <c:pt idx="2">
                  <c:v>1572349</c:v>
                </c:pt>
                <c:pt idx="3">
                  <c:v>1572672</c:v>
                </c:pt>
                <c:pt idx="4">
                  <c:v>1572983</c:v>
                </c:pt>
                <c:pt idx="5">
                  <c:v>1573268</c:v>
                </c:pt>
                <c:pt idx="6">
                  <c:v>1573432</c:v>
                </c:pt>
                <c:pt idx="7">
                  <c:v>1577964</c:v>
                </c:pt>
                <c:pt idx="8">
                  <c:v>1580825</c:v>
                </c:pt>
                <c:pt idx="9">
                  <c:v>1581976</c:v>
                </c:pt>
                <c:pt idx="10">
                  <c:v>1582478</c:v>
                </c:pt>
                <c:pt idx="11">
                  <c:v>1582824</c:v>
                </c:pt>
                <c:pt idx="12">
                  <c:v>1583172</c:v>
                </c:pt>
                <c:pt idx="13">
                  <c:v>1583476</c:v>
                </c:pt>
                <c:pt idx="14">
                  <c:v>1583673</c:v>
                </c:pt>
                <c:pt idx="15">
                  <c:v>1583838</c:v>
                </c:pt>
                <c:pt idx="16">
                  <c:v>1583979</c:v>
                </c:pt>
                <c:pt idx="17">
                  <c:v>1584129</c:v>
                </c:pt>
                <c:pt idx="18">
                  <c:v>1584515</c:v>
                </c:pt>
                <c:pt idx="19">
                  <c:v>1585057</c:v>
                </c:pt>
                <c:pt idx="20">
                  <c:v>1585319</c:v>
                </c:pt>
                <c:pt idx="21">
                  <c:v>1585496</c:v>
                </c:pt>
                <c:pt idx="22">
                  <c:v>1585658</c:v>
                </c:pt>
                <c:pt idx="23">
                  <c:v>1585801</c:v>
                </c:pt>
                <c:pt idx="24">
                  <c:v>1586030</c:v>
                </c:pt>
                <c:pt idx="25">
                  <c:v>1586381</c:v>
                </c:pt>
                <c:pt idx="26">
                  <c:v>1586926</c:v>
                </c:pt>
                <c:pt idx="27">
                  <c:v>1587397</c:v>
                </c:pt>
                <c:pt idx="28">
                  <c:v>1587706</c:v>
                </c:pt>
                <c:pt idx="29">
                  <c:v>1587924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904-4F90-A25A-E93D7E5C9D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5141016"/>
        <c:axId val="405141344"/>
      </c:lineChart>
      <c:dateAx>
        <c:axId val="405141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141344"/>
        <c:crosses val="autoZero"/>
        <c:auto val="1"/>
        <c:lblOffset val="100"/>
        <c:baseTimeUnit val="days"/>
      </c:dateAx>
      <c:valAx>
        <c:axId val="405141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141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María Eugenia Vidal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BC-4F1F-834D-6D16821BAB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05143312"/>
        <c:axId val="405143640"/>
      </c:radarChart>
      <c:catAx>
        <c:axId val="405143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143640"/>
        <c:crosses val="autoZero"/>
        <c:auto val="1"/>
        <c:lblAlgn val="ctr"/>
        <c:lblOffset val="100"/>
        <c:noMultiLvlLbl val="0"/>
      </c:catAx>
      <c:valAx>
        <c:axId val="405143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143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María Eugenia Vidal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0.51231932546476999</c:v>
                </c:pt>
                <c:pt idx="3">
                  <c:v>0</c:v>
                </c:pt>
                <c:pt idx="4">
                  <c:v>0.50507779940196995</c:v>
                </c:pt>
                <c:pt idx="5">
                  <c:v>0.22700039729836999</c:v>
                </c:pt>
                <c:pt idx="6">
                  <c:v>0.40312072965328999</c:v>
                </c:pt>
                <c:pt idx="7">
                  <c:v>18.280152668848999</c:v>
                </c:pt>
                <c:pt idx="8">
                  <c:v>0.42092093549804999</c:v>
                </c:pt>
                <c:pt idx="9">
                  <c:v>0</c:v>
                </c:pt>
                <c:pt idx="10">
                  <c:v>0.47016009712891998</c:v>
                </c:pt>
                <c:pt idx="11">
                  <c:v>0.45695481821324002</c:v>
                </c:pt>
                <c:pt idx="12">
                  <c:v>1.0259014856619999</c:v>
                </c:pt>
                <c:pt idx="13">
                  <c:v>0.41254980029355998</c:v>
                </c:pt>
                <c:pt idx="14">
                  <c:v>0</c:v>
                </c:pt>
                <c:pt idx="15">
                  <c:v>0.55387354736054994</c:v>
                </c:pt>
                <c:pt idx="16">
                  <c:v>0.38897461216182</c:v>
                </c:pt>
                <c:pt idx="17">
                  <c:v>0.66187768851313999</c:v>
                </c:pt>
                <c:pt idx="18">
                  <c:v>1.4112345848887</c:v>
                </c:pt>
                <c:pt idx="19">
                  <c:v>0.34667141178682997</c:v>
                </c:pt>
                <c:pt idx="20">
                  <c:v>0.21700896045137999</c:v>
                </c:pt>
                <c:pt idx="21">
                  <c:v>0.46013421159362</c:v>
                </c:pt>
                <c:pt idx="22">
                  <c:v>0.53772222982548001</c:v>
                </c:pt>
                <c:pt idx="23">
                  <c:v>0.47448208363472</c:v>
                </c:pt>
                <c:pt idx="24">
                  <c:v>1.0916726306265001</c:v>
                </c:pt>
                <c:pt idx="25">
                  <c:v>0.87662061335073005</c:v>
                </c:pt>
                <c:pt idx="26">
                  <c:v>0.88220297695840999</c:v>
                </c:pt>
                <c:pt idx="27">
                  <c:v>0.49481432570483003</c:v>
                </c:pt>
                <c:pt idx="28">
                  <c:v>0.31466705636543002</c:v>
                </c:pt>
                <c:pt idx="29">
                  <c:v>0.53668091055947997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A5C-4B81-ABAC-A3BC50F9C1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2671600"/>
        <c:axId val="352675864"/>
      </c:lineChart>
      <c:dateAx>
        <c:axId val="3526716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675864"/>
        <c:crosses val="autoZero"/>
        <c:auto val="1"/>
        <c:lblOffset val="100"/>
        <c:baseTimeUnit val="days"/>
      </c:dateAx>
      <c:valAx>
        <c:axId val="352675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671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María Eugenia Vidal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301</c:v>
                </c:pt>
                <c:pt idx="1">
                  <c:v>349</c:v>
                </c:pt>
                <c:pt idx="2">
                  <c:v>430</c:v>
                </c:pt>
                <c:pt idx="3">
                  <c:v>300</c:v>
                </c:pt>
                <c:pt idx="4">
                  <c:v>1117</c:v>
                </c:pt>
                <c:pt idx="5">
                  <c:v>750</c:v>
                </c:pt>
                <c:pt idx="6">
                  <c:v>451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0C-4EC8-A13D-4901F0E733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8420464"/>
        <c:axId val="338412920"/>
      </c:barChart>
      <c:catAx>
        <c:axId val="338420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412920"/>
        <c:crosses val="autoZero"/>
        <c:auto val="1"/>
        <c:lblAlgn val="ctr"/>
        <c:lblOffset val="100"/>
        <c:noMultiLvlLbl val="0"/>
      </c:catAx>
      <c:valAx>
        <c:axId val="338412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420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María Eugenia Vidal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370</c:v>
                </c:pt>
                <c:pt idx="1">
                  <c:v>343</c:v>
                </c:pt>
                <c:pt idx="2">
                  <c:v>369</c:v>
                </c:pt>
                <c:pt idx="3">
                  <c:v>323</c:v>
                </c:pt>
                <c:pt idx="4">
                  <c:v>311</c:v>
                </c:pt>
                <c:pt idx="5">
                  <c:v>285</c:v>
                </c:pt>
                <c:pt idx="6">
                  <c:v>164</c:v>
                </c:pt>
                <c:pt idx="7">
                  <c:v>4532</c:v>
                </c:pt>
                <c:pt idx="8">
                  <c:v>2861</c:v>
                </c:pt>
                <c:pt idx="9">
                  <c:v>1151</c:v>
                </c:pt>
                <c:pt idx="10">
                  <c:v>502</c:v>
                </c:pt>
                <c:pt idx="11">
                  <c:v>346</c:v>
                </c:pt>
                <c:pt idx="12">
                  <c:v>348</c:v>
                </c:pt>
                <c:pt idx="13">
                  <c:v>304</c:v>
                </c:pt>
                <c:pt idx="14">
                  <c:v>197</c:v>
                </c:pt>
                <c:pt idx="15">
                  <c:v>165</c:v>
                </c:pt>
                <c:pt idx="16">
                  <c:v>141</c:v>
                </c:pt>
                <c:pt idx="17">
                  <c:v>150</c:v>
                </c:pt>
                <c:pt idx="18">
                  <c:v>386</c:v>
                </c:pt>
                <c:pt idx="19">
                  <c:v>542</c:v>
                </c:pt>
                <c:pt idx="20">
                  <c:v>262</c:v>
                </c:pt>
                <c:pt idx="21">
                  <c:v>177</c:v>
                </c:pt>
                <c:pt idx="22">
                  <c:v>162</c:v>
                </c:pt>
                <c:pt idx="23">
                  <c:v>143</c:v>
                </c:pt>
                <c:pt idx="24">
                  <c:v>229</c:v>
                </c:pt>
                <c:pt idx="25">
                  <c:v>351</c:v>
                </c:pt>
                <c:pt idx="26">
                  <c:v>545</c:v>
                </c:pt>
                <c:pt idx="27">
                  <c:v>471</c:v>
                </c:pt>
                <c:pt idx="28">
                  <c:v>309</c:v>
                </c:pt>
                <c:pt idx="29">
                  <c:v>218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CAF-4C10-AEE1-97275D47F9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8415872"/>
        <c:axId val="338413904"/>
      </c:lineChart>
      <c:dateAx>
        <c:axId val="3384158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413904"/>
        <c:crosses val="autoZero"/>
        <c:auto val="1"/>
        <c:lblOffset val="100"/>
        <c:baseTimeUnit val="days"/>
      </c:dateAx>
      <c:valAx>
        <c:axId val="338413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415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María Eugenia Vidal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2</c:v>
                </c:pt>
                <c:pt idx="5">
                  <c:v>1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2</c:v>
                </c:pt>
                <c:pt idx="16">
                  <c:v>1</c:v>
                </c:pt>
                <c:pt idx="17">
                  <c:v>2</c:v>
                </c:pt>
                <c:pt idx="18">
                  <c:v>2</c:v>
                </c:pt>
                <c:pt idx="19">
                  <c:v>3</c:v>
                </c:pt>
                <c:pt idx="20">
                  <c:v>1</c:v>
                </c:pt>
                <c:pt idx="21">
                  <c:v>1</c:v>
                </c:pt>
                <c:pt idx="22">
                  <c:v>2</c:v>
                </c:pt>
                <c:pt idx="23">
                  <c:v>1</c:v>
                </c:pt>
                <c:pt idx="24">
                  <c:v>2</c:v>
                </c:pt>
                <c:pt idx="25">
                  <c:v>1</c:v>
                </c:pt>
                <c:pt idx="26">
                  <c:v>2</c:v>
                </c:pt>
                <c:pt idx="27">
                  <c:v>2</c:v>
                </c:pt>
                <c:pt idx="28">
                  <c:v>2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440-44BD-B6DE-900562E506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0151224"/>
        <c:axId val="410151552"/>
      </c:lineChart>
      <c:dateAx>
        <c:axId val="410151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151552"/>
        <c:crosses val="autoZero"/>
        <c:auto val="1"/>
        <c:lblOffset val="100"/>
        <c:baseTimeUnit val="days"/>
      </c:dateAx>
      <c:valAx>
        <c:axId val="410151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151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María Eugenia Vidal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</c:v>
                </c:pt>
                <c:pt idx="1">
                  <c:v>6</c:v>
                </c:pt>
                <c:pt idx="2">
                  <c:v>7</c:v>
                </c:pt>
                <c:pt idx="3">
                  <c:v>6</c:v>
                </c:pt>
                <c:pt idx="4">
                  <c:v>4</c:v>
                </c:pt>
                <c:pt idx="5">
                  <c:v>7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A6-4D5C-A677-EAA779244B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0148928"/>
        <c:axId val="410152536"/>
      </c:barChart>
      <c:catAx>
        <c:axId val="410148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152536"/>
        <c:crosses val="autoZero"/>
        <c:auto val="1"/>
        <c:lblAlgn val="ctr"/>
        <c:lblOffset val="100"/>
        <c:noMultiLvlLbl val="0"/>
      </c:catAx>
      <c:valAx>
        <c:axId val="410152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148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María Eugenia Vidal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0.79800984947271003</c:v>
                </c:pt>
                <c:pt idx="1">
                  <c:v>0.86237746184067998</c:v>
                </c:pt>
                <c:pt idx="2">
                  <c:v>0.58134676980338995</c:v>
                </c:pt>
                <c:pt idx="3">
                  <c:v>0.40473990049247</c:v>
                </c:pt>
                <c:pt idx="4">
                  <c:v>4.8317803744825003</c:v>
                </c:pt>
                <c:pt idx="5">
                  <c:v>0.52708062424604996</c:v>
                </c:pt>
                <c:pt idx="6">
                  <c:v>0.47148970109762001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FD-41D2-8A02-4DA4856CBC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0150240"/>
        <c:axId val="410150568"/>
      </c:barChart>
      <c:catAx>
        <c:axId val="410150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150568"/>
        <c:crosses val="autoZero"/>
        <c:auto val="1"/>
        <c:lblAlgn val="ctr"/>
        <c:lblOffset val="100"/>
        <c:noMultiLvlLbl val="0"/>
      </c:catAx>
      <c:valAx>
        <c:axId val="410150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150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María Eugenia Vidal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2D-4C4E-9B43-43A7049A060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María Eugenia Vidal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22D-4C4E-9B43-43A7049A060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María Eugenia Vidal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22D-4C4E-9B43-43A7049A060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María Eugenia Vidal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22D-4C4E-9B43-43A7049A06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0168280"/>
        <c:axId val="410168608"/>
      </c:barChart>
      <c:catAx>
        <c:axId val="410168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168608"/>
        <c:crosses val="autoZero"/>
        <c:auto val="1"/>
        <c:lblAlgn val="ctr"/>
        <c:lblOffset val="100"/>
        <c:noMultiLvlLbl val="0"/>
      </c:catAx>
      <c:valAx>
        <c:axId val="410168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168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María Eugenia Vidal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0.45883901321758003</c:v>
                </c:pt>
                <c:pt idx="10">
                  <c:v>6.4151366229878999</c:v>
                </c:pt>
                <c:pt idx="11">
                  <c:v>0.83827697340975005</c:v>
                </c:pt>
                <c:pt idx="12">
                  <c:v>0.82640717277807996</c:v>
                </c:pt>
                <c:pt idx="13">
                  <c:v>1.2985245363022999</c:v>
                </c:pt>
                <c:pt idx="14">
                  <c:v>0.42181789636745998</c:v>
                </c:pt>
                <c:pt idx="15">
                  <c:v>0</c:v>
                </c:pt>
                <c:pt idx="16">
                  <c:v>0.52803203769975005</c:v>
                </c:pt>
                <c:pt idx="17">
                  <c:v>0</c:v>
                </c:pt>
                <c:pt idx="18">
                  <c:v>0.48172398883542</c:v>
                </c:pt>
                <c:pt idx="19">
                  <c:v>0.56722875711898002</c:v>
                </c:pt>
                <c:pt idx="20">
                  <c:v>0.41855554760718999</c:v>
                </c:pt>
                <c:pt idx="21">
                  <c:v>0.58656439857460996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B30-448F-848A-77B07D86F2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0164672"/>
        <c:axId val="410166640"/>
      </c:lineChart>
      <c:catAx>
        <c:axId val="410164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166640"/>
        <c:crosses val="autoZero"/>
        <c:auto val="1"/>
        <c:lblAlgn val="ctr"/>
        <c:lblOffset val="100"/>
        <c:noMultiLvlLbl val="0"/>
      </c:catAx>
      <c:valAx>
        <c:axId val="410166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164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María Eugenia Vidal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3</c:v>
                </c:pt>
                <c:pt idx="11">
                  <c:v>4</c:v>
                </c:pt>
                <c:pt idx="12">
                  <c:v>4</c:v>
                </c:pt>
                <c:pt idx="13">
                  <c:v>1</c:v>
                </c:pt>
                <c:pt idx="14">
                  <c:v>5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2</c:v>
                </c:pt>
                <c:pt idx="19">
                  <c:v>6</c:v>
                </c:pt>
                <c:pt idx="20">
                  <c:v>6</c:v>
                </c:pt>
                <c:pt idx="21">
                  <c:v>5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43B-46D4-A872-F8D266C182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0166312"/>
        <c:axId val="410159752"/>
      </c:lineChart>
      <c:catAx>
        <c:axId val="410166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159752"/>
        <c:crosses val="autoZero"/>
        <c:auto val="1"/>
        <c:lblAlgn val="ctr"/>
        <c:lblOffset val="100"/>
        <c:noMultiLvlLbl val="0"/>
      </c:catAx>
      <c:valAx>
        <c:axId val="410159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166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María Eugenia Vidal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0.22762477214686999</c:v>
                </c:pt>
                <c:pt idx="1">
                  <c:v>0</c:v>
                </c:pt>
                <c:pt idx="2">
                  <c:v>3.4783570936545001</c:v>
                </c:pt>
                <c:pt idx="3">
                  <c:v>0</c:v>
                </c:pt>
                <c:pt idx="4">
                  <c:v>0.61958699950254004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61-4616-8CF3-A81A78F3B8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0170248"/>
        <c:axId val="410172544"/>
      </c:barChart>
      <c:catAx>
        <c:axId val="410170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172544"/>
        <c:crosses val="autoZero"/>
        <c:auto val="1"/>
        <c:lblAlgn val="ctr"/>
        <c:lblOffset val="100"/>
        <c:noMultiLvlLbl val="0"/>
      </c:catAx>
      <c:valAx>
        <c:axId val="410172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170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María Eugenia Vidal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395616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C9-471E-B964-58A77299E07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María Eugenia Vidal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80566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1C9-471E-B964-58A77299E07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María Eugenia Vidal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1869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1C9-471E-B964-58A77299E07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María Eugenia Vidal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2312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1C9-471E-B964-58A77299E07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María Eugenia Vidal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482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1C9-471E-B964-58A77299E07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María Eugenia Vidal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1366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1C9-471E-B964-58A77299E07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María Eugenia Vidal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82943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1C9-471E-B964-58A77299E07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María Eugenia Vidal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75681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1C9-471E-B964-58A77299E0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0179104"/>
        <c:axId val="410175168"/>
      </c:barChart>
      <c:catAx>
        <c:axId val="410179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175168"/>
        <c:crosses val="autoZero"/>
        <c:auto val="1"/>
        <c:lblAlgn val="ctr"/>
        <c:lblOffset val="100"/>
        <c:noMultiLvlLbl val="0"/>
      </c:catAx>
      <c:valAx>
        <c:axId val="410175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179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María Eugenia Vidal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7A-4202-981E-4153409298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2654544"/>
        <c:axId val="352649624"/>
      </c:barChart>
      <c:catAx>
        <c:axId val="352654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649624"/>
        <c:crosses val="autoZero"/>
        <c:auto val="1"/>
        <c:lblAlgn val="ctr"/>
        <c:lblOffset val="100"/>
        <c:noMultiLvlLbl val="0"/>
      </c:catAx>
      <c:valAx>
        <c:axId val="352649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654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40D46-CEBA-47D9-A7D4-B6807D82E2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B1D0C3-0EC2-4638-82F0-A3016C38DC7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484889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42F59-1766-4B26-BDFB-603E9C381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CE3B7A-52D5-46C2-9D78-5F5A90D344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62950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038927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14057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923663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730848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453892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666788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818600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029102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863645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878591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4818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María Eugenia Vidal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1587924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482211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1.0402%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01317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43EAD8-496B-4632-AE4D-3D071550C6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253213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474C81-5D40-4353-898A-87EB9DE0C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DB091D-C7F7-4682-A0EB-CBD4128ECC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184060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E872FF-6B7C-4539-8BF7-0895BC7F5B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DD92DF-8DE9-4B3B-A4A6-B61C16555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10742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95087-C5C7-4A1D-904B-7EE436AEE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8F7EC4-7538-4452-9E61-6E85E21345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131042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9FD9DB-BBE7-42C4-9E0C-1976581542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44B0B1-B4F0-4E8D-98AF-D2136C6D0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88912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12CA4-095D-4693-89DE-B446340F1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1B43BE-385C-4EE6-BABA-550987EC1A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844504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579502-5AA9-4A81-891E-D10D0D9613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B00EF1-2440-40CA-936D-7CA26C8AF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9431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0B14F-02FF-4D4B-9F4C-2D6AE067A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041EE2-2475-4201-A56D-F7E8E138E68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376417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F70AFF-432A-4B05-B5FF-19A0145C73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FEAAE2-0A0E-4CDD-8894-08AF03988C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45758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155D0-3326-4F66-884C-91933BF44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8F8262-C300-482E-BB99-B298F4AE576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893285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80AC4B-B6D3-4E79-8180-48630556BC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76C604-0C53-4251-9909-CA0C69417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04843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7E0D2-2DA9-43E3-ADD9-4926CDA7C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144966-8F40-4A04-868F-C14E4F7844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75985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6298194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17840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60779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78896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63971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75686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60592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3351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679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- 2017-09-08 10:53:43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Esta mañana me desperté con un año más rodeada de amor y sorpresas. 🎂♥️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18.2539%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063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- 2017-09-25 12:01:54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ASÍ ESTABAN LOS CAÑOS DE AGUA QUE CAMBIAMOS
Durante años la demanda de la red de agua en la Provincia creció pero no se realizaron obras de mejora o mantenimiento.
Por eso seguimos trabajando para mejorar las plantas de ABSA y así llevar un mejor servicio a los vecinos en caños nuevos y limpios.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1.7669%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0801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- 2017-09-19 11:30:18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VIVO EN QUILMES: 
CON MAURICIO ANUNCIAMOS AUMENTO EN LAS JUBILACIONES MÍNIMAS Y EN LAS ASIGNACIONES FAMILIARES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1.6964%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0376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- 2017-09-27 13:16:33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VIVO:
ENCUENTRO CON AGENTES DEL GRUPO HALCÓN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1.2926%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710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F6C8AB-8134-4717-B37C-677486ECC6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8955283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0EA42-A9A1-44CF-93EA-E5C4D633C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3A5E63-4186-4AB4-8F29-C67E4E64A1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92624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6532467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28163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11253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72596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10781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49569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77986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07247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664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- 2017-09-18 19:26:22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HOSPITAL TENÍA UNA PARTE ABANDONADA Y AHORA ESTÁ REMODELADO
Pude ver cómo quedó el Hospital Alende de Mar del Plata después de las obras que se hicieron. 
El segundo piso estaba abandonado y ahora ahí funciona la terapia intermedia. También se remodeló la guardia e implementamos un sistema que mejora la atención de los vecinos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1.1570%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2777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- 2017-09-19 21:14:29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MOSTREMOS LO QUE ESTAMOS HACIENDO JUNTOS
Todos las semanas me llegan videos como estos donde los vecinos me muestran las cosas que les alegran el día: las obras que cambian su barrio, la felicidad de conseguir un crédito o la emoción de recibir una escritura.
Así que te invito a que subas a tus redes sociales todas esas cosas que te encontrás y que mejoran la Provincia para que todos podamos compartir esa alegría de que esto #LoHacemosJuntos.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1.1257%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24291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B14BA5-BDCD-41FB-8409-091159B477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9701237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3940C-7C26-4EDB-9EC3-4DDCEFA7E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8CA5AF-B662-4D34-A2AB-B4F99B9BBE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05944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2653195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01288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19752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38021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09116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40191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54492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57164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107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- 2017-09-13 11:15:04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VIVO: ANUNCIO DEL NUEVO CENTRO DE MONITOREO DEL SERVICIO PENITENCIARIO EN LA PLATA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1.0258%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7448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- 2017-09-26 12:33:37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VIVO 
CON MAURICIO INAUGURAMOS UNA PLANTA DE TRATAMIENTO EN LOMAS DE ZAMORA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3537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- 2017-09-16 19:19:20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TIMBREANDO EN MAR DEL PLATA
Esta mañana salimos a escuchar a los vecinos de Mar del Plata con Franco Bagnato y Vilma Baragiola.
Salir a timbrear es estar cerca, es mirarnos a los ojos y que nos cuenten las cosas buenas que les pasan y las que todavía nos faltan mejorar, porque trabajando juntos es que vamos a transformar la Provincia que soñamos.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14233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13B7B0-DD1E-4421-BB87-21BDC79841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5209370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04E3B-0193-407B-BE59-34A6C1E51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A7B608-40FE-4165-A3C6-C349DBD409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53648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6929724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19565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99298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6507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87531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68927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49658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61670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7170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- 2017-09-20 14:04:21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¡FELIZ DÍA DEL JUBILADO!
Ella es Filomena, tiene 91 años, 6 bisnietos y vino de Italia en el 50. Ayer la conocí en el encuentro con adultos mayores que hicimos con Mauricio y me mostró las ganas de que el país siga creciendo con amor, esfuerzo y trabajo. 
Por eso hoy quiero saludar a todos los jubilados que con ese amor y cariño especial que tienen, nunca se rinden y siguen apostando para que este sea el lugar donde eligen vivir junto a sus familias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1075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- 2017-09-23 19:34:59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TIMBREANDO EN HURLINGHAM
Esta mañana con  Graciela Ocaña salimos a timbrear por las calles de Hurlingham para escuchar a los vecinos.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01792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E97147-0EC7-4380-839A-87845CA3BF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5464299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346D2-F5DF-493E-B033-8D580259F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B77BF0-84B5-4DEB-AA39-2BC331D07A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93458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8709828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66052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46032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57526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60597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24280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69605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76267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184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- 2017-09-30 20:54:54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SALIR A TIMBREAR ES SALIR A ESCUCHAR
Con Esteban Bullrich y Graciela Ocaña salimos a timbrear y a escuchar a los vecinos de Tigre. Yendo casa por casa podemos estar cerca, ver lo que pasa en cada cuadra, entender lo que hacemos bien y conocer lo que nos falta mejorar porque juntos podemos transformar la Provincia que queremos.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8878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- 2017-09-05 18:44:59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AVANZAN LAS OBRAS EN GENERAL VILLEGAS
Hoy conocí a las personas que día a día trabajan en las obras que ayudan a desagotar el agua de las inundaciones y pude ver el esfuerzo y la dedicación que le ponen a lo que hacen para mejorar la situación. 
Sabemos que todavía falta pero seguimos trabajando todos los días para que los vecinos de Villegas puedan estar tranquilos cada vez que llueva.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33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- 2017-09-03 20:52:19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Mirá todo lo que pasó esta semana en la Provincia.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44802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EC44EC-E05F-4436-AF40-40861A626D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1909214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9C28F-F1E6-4219-BD90-3F9DAEBA0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99A0E8-5F22-49FD-B345-79066CF0B3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76424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05933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33429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31879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13039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42500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54326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9394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63309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0048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- 2017-09-30 16:00:14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TIMBREANDO EN TIGRE
Con Esteban Bullrich, Graciela Ocaña y Segundo Cernadas salimos a escuchar a los vecinos de Tigre en un nuevo timbreo.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4480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- 2017-09-28 10:59:45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UNA APLICACIÓN PARA LOS QUE PEREGRINAN A LUJÁN
Sabemos que son muchas las personas que este fin de semanana van a peregrinar a Luján, por eso hicimos una aplicación para acompañarlos en el recorrido. 
Ahí pueden encontrar información sobre puestos sanitarios y de hidratación, saber cuánto les falta para llegar, el clima, horarios, transportes y otras recomendaciones para cuidarse durante la caminata.
Podés descargar la aplicación desde Android acá: https://play.google.com/store/apps/details?id=lujan.com.app&amp;rdid=lujan.com.app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3027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- 2017-09-07 10:10:25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VIVO: ANUNCIAMOS EL PROGRAMA "GARANTIZAR TU IDENTIDAD"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41358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E07719-B1BD-49B8-9E47-A4B807AAE2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8023885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A8F7D-BF08-4038-8DF9-DE63E7087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FF60E5-1EB9-4790-926B-0557836210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04495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4103145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03495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93573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49400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03145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04851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92389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078396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699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- 2017-09-03 12:17:33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ELLAS YA TIENEN LAS ESCRITURAS DE SUS CASAS
Muy emocionadas Olga, Dora y Alejandra recibieron las escrituras esta semana en La Plata y se suman a los miles de vecinos que después de años de espera consiguieron el papel que los hace realmente dueños de sus casas.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3938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- 2017-09-28 21:56:36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AHORA VAN A TENER CALLES ASFALTADAS
Con Gladys y los vecinos de 9 de Julio recorrimos las obras tan esperadas durante años. 
Muy pronto el barrio Tres Lagunas va a tener calles asfaltadas y cordones cuneta.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7590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- 2017-09-23 14:52:13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Salir a timbrear es salir a escuchar, es recorrer los barrios y estar cerca de los bonaereneses. Por eso con Graciela Ocaña fuimos a Hurlingham para hablar con los vecinos.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062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- 2017-09-24 20:34:41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Mirá todo lo que pasó esta semana en la Provincia.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24353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156538-2881-4211-A65D-588750C75C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9613277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A5E4E-DEB8-4BC1-8AE9-162EE3107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- 8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AAA5D3-CA28-4630-AF9B-CF015520E1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85976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6694433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82747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59510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47150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12107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76505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15590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55463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9154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- 2017-09-27 21:49:59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 ENCUENTRO MUY EMOTIVO CON EL GRUPO HALCÓN
Hoy le pusimos el nombre de Leonardo Alfaro a una de las unidades del Grupo Halcón. Él falleció en un allanamiento y con sus papás y sus compañeros lo homenajeamos y recordamos su valentía.
También hicimos entrega de vehículos, uniformes, chalecos y escudos para seguir completando el equipamiento que los policías necesitan.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5356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- 2017-09-16 14:56:30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Franco Bagnato y Vilma Baragiola salimos a timbrear por las calles de Mar del Plata para escuchar a los vecinos, conocer la realidad de lo que pasa en sus veredas y compartir las ganas de seguir cambiando juntos.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06588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7E272A-9841-4109-89B3-172CD4A74A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7622337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D0A90-A8E4-4CA3-8EC3-79D5288B3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- 9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7B230D-0887-471C-9255-72A4D483F8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4963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3977566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58536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67417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16376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66696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58944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84117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82833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9263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- 2017-09-11 11:10:56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SEÑO GLORIA
Hace 27 años que Gloria es maestra y directora de la primaria rural 24 de la localidad de Roberto Payró en Magdalena. Cuando empezó estaba sola pero nunca bajó los brazos y consiguió que sea una escuela de jornada completa con 4 docentes.
Como muchas maestras ella no solo enseña, también escucha, cocina y cuida con mucho amor a cada uno de sus 24 alumnos. 
En este día quiero saludar a todas esas "Seño Gloria" que hay en la Provincia, que con mucha pasión y vocación, trabajan para que nuestros chicos construyan un futuro mejor. 
¡FELIZ DÍA!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90878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E52436-8889-464D-B213-BA3DE8955D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5469054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C79A3-28AC-49CC-A109-251A0FC01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- 10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2F5C78-63CB-4660-916D-3273CD81FB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97024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9406554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29152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67601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13235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33309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80580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4032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87429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5473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- 2017-09-22 09:05:40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AMPLIAMOS EL BOLETO ESTUDIANTIL GRATUITO A MÁS UNIVERSIDADES
Nos juntamos con alumnos de la Universidad de La Matanza para hablar sobre las herramientas que pueden ayudarlos a seguir creciendo y les contamos que ampliamos el Boleto Estudiantil Gratuito a 13 universidades. Ahora más chicos pueden viajar para estudiar y construir su futuro.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52749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144304-9B30-4077-BDD3-0EC04CF96E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42673496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259C4-8FB6-46E8-A8A0-864C3C97D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BD0C83-5215-427B-8109-BDD8110A26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000441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58F1C8-3E71-4609-B280-1D90811370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61DB1A-DA7E-4090-AA85-1BF21B74F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1296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9DFBC-488B-4C31-AF0B-FC08125A7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4438FE3-DB0F-4D99-8BB7-5B847580A97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201359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FDFC8F-52D3-4293-9F32-D2822BD8DC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20A305-D850-4B97-90ED-91D24C744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7273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240A8C-040D-4342-AC5F-6238B7E76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8ED9EB-72F1-4A0C-9698-0A6B2EB57F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76035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6D2D8-40E3-4403-B2BC-BCBA4A9C38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0A8AEC-B86A-459E-AA1C-BD989805F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33342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6C6E6F-52D8-495C-B41A-67BBEC944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06B05F-BE1C-4475-A26A-F05E3B2806C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876002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FC9ED7-F5DA-4E3C-A993-69EB782FDF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EC22AB-2FD2-4B6E-8AD3-A45407252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50126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7EFA6-354A-4A89-9318-A26A1D647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79E1586-AC15-4980-A033-05C8E8C02F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548310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23771B-187D-4CE4-ADC4-46C2ADDCE2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8C03C1-14B0-4882-AA4B-61A2EDCBA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23654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A33CE-1C93-4F24-A0A2-34A8C01ED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175069-4A61-438A-B799-17031319F9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139833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1C6EF6-A0D3-41BA-9B30-190FBFE585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6D7092-41F2-499A-9187-C5AE4F695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8039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7FEC3-45B9-45EE-BBE8-D6B09A36E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849100-363D-4D8D-8D91-B3D7E1568E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015146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AA6EC5-4BBE-455F-823B-5732FEE965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1479FC-D037-4CFE-9767-A8C7E32702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7867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FC4BA-03BD-4230-9F88-2D8FAB8B0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F068540-EC20-4CB9-B3B5-B2465EECF7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865463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09C689-2642-4707-A12D-77BEDEFA00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D55A19-50A3-494C-8ED8-31759BC4E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6356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C2555-141F-4F55-8DAE-A71D6E9D8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10FAB6-9324-4284-A85A-3195D994D8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17683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7896786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002303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36569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58197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62310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333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Esteban Quito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(573)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8888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Sabino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(241)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7227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Rita Godoy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(183)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9387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Silvia Fortaleza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(115)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2492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Marcos Ferreyra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(66)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4492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Ricardo Pereyra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(65)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2634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Claudia Augello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(60)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527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Carola Pereyra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(55)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3344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Fabián Guillermo Santinelli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(54)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0159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Alcides Ferreira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(49)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27263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9CAD85-7543-4138-BDAD-BA54A090FF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40202472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1488F-3BA6-4AC1-A4E7-7BFAA4D94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AC3057-3D30-423A-A874-7D4F03D94E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81712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98529269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465907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99357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30834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9992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8143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Diego Richiusa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(49)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3685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Agustin Ayunta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(44)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8421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Luis Rissotto Montero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(42)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054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Maxmartu Muratori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(42)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9825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Graciela Castillo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(41)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36383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04F504-DEF2-4055-9D12-9DE6CF3CD7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1335011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29EAF-92F2-46A9-AFAE-A1AF8D9FF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829F02-4EC0-407A-B701-A4364D3DB00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215603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B5A808-3B0B-4D66-8718-96F3AD0CF1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73F162-1A25-4A09-BC5E-391A75B27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8939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966</Words>
  <Application>Microsoft Office PowerPoint</Application>
  <PresentationFormat>On-screen Show (4:3)</PresentationFormat>
  <Paragraphs>455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Calibri</vt:lpstr>
      <vt:lpstr>Arial</vt:lpstr>
      <vt:lpstr>quintly_template</vt:lpstr>
      <vt:lpstr>Reporte Facebook</vt:lpstr>
      <vt:lpstr>Facebook Key Metrics Table</vt:lpstr>
      <vt:lpstr>Facebook Fans Total</vt:lpstr>
      <vt:lpstr>Facebook Key Metrics Radar</vt:lpstr>
      <vt:lpstr>Facebook Interaction Rate</vt:lpstr>
      <vt:lpstr>Facebook Fans Change Per Weekday</vt:lpstr>
      <vt:lpstr>Facebook Fans Change</vt:lpstr>
      <vt:lpstr>Facebook Own Posts Table - 1 of 10</vt:lpstr>
      <vt:lpstr>Facebook Own Posts Table - 2 of 10</vt:lpstr>
      <vt:lpstr>Facebook Own Posts Table - 3 of 10</vt:lpstr>
      <vt:lpstr>Facebook Own Posts Table - 4 of 10</vt:lpstr>
      <vt:lpstr>Facebook Own Posts Table - 5 of 10</vt:lpstr>
      <vt:lpstr>Facebook Own Posts Table - 6 of 10</vt:lpstr>
      <vt:lpstr>Facebook Own Posts Table - 7 of 10</vt:lpstr>
      <vt:lpstr>Facebook Own Posts Table - 8 of 10</vt:lpstr>
      <vt:lpstr>Facebook Own Posts Table - 9 of 10</vt:lpstr>
      <vt:lpstr>Facebook Own Posts Table - 10 of 10</vt:lpstr>
      <vt:lpstr>Facebook Own Posts</vt:lpstr>
      <vt:lpstr>Facebook Own Posts By Weekday</vt:lpstr>
      <vt:lpstr>Facebook Interaction Rate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 - 1 of 2</vt:lpstr>
      <vt:lpstr>Facebook Key Influencers - 2 of 2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2017-10-06T22:54:12Z</dcterms:created>
  <dcterms:modified xsi:type="dcterms:W3CDTF">2017-10-06T22:55:11Z</dcterms:modified>
</cp:coreProperties>
</file>