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542159</c:v>
                </c:pt>
                <c:pt idx="1">
                  <c:v>542211</c:v>
                </c:pt>
                <c:pt idx="2">
                  <c:v>542255</c:v>
                </c:pt>
                <c:pt idx="3">
                  <c:v>542298</c:v>
                </c:pt>
                <c:pt idx="4">
                  <c:v>542343</c:v>
                </c:pt>
                <c:pt idx="5">
                  <c:v>542386</c:v>
                </c:pt>
                <c:pt idx="6">
                  <c:v>542401</c:v>
                </c:pt>
                <c:pt idx="7">
                  <c:v>542506</c:v>
                </c:pt>
                <c:pt idx="8">
                  <c:v>542573</c:v>
                </c:pt>
                <c:pt idx="9">
                  <c:v>542594</c:v>
                </c:pt>
                <c:pt idx="10">
                  <c:v>542623</c:v>
                </c:pt>
                <c:pt idx="11">
                  <c:v>542652</c:v>
                </c:pt>
                <c:pt idx="12">
                  <c:v>542728</c:v>
                </c:pt>
                <c:pt idx="13">
                  <c:v>542734</c:v>
                </c:pt>
                <c:pt idx="14">
                  <c:v>542748</c:v>
                </c:pt>
                <c:pt idx="15">
                  <c:v>542759</c:v>
                </c:pt>
                <c:pt idx="16">
                  <c:v>542783</c:v>
                </c:pt>
                <c:pt idx="17">
                  <c:v>542801</c:v>
                </c:pt>
                <c:pt idx="18">
                  <c:v>542818</c:v>
                </c:pt>
                <c:pt idx="19">
                  <c:v>542857</c:v>
                </c:pt>
                <c:pt idx="20">
                  <c:v>542874</c:v>
                </c:pt>
                <c:pt idx="21">
                  <c:v>542872</c:v>
                </c:pt>
                <c:pt idx="22">
                  <c:v>542869</c:v>
                </c:pt>
                <c:pt idx="23">
                  <c:v>542878</c:v>
                </c:pt>
                <c:pt idx="24">
                  <c:v>542891</c:v>
                </c:pt>
                <c:pt idx="25">
                  <c:v>542895</c:v>
                </c:pt>
                <c:pt idx="26">
                  <c:v>542959</c:v>
                </c:pt>
                <c:pt idx="27">
                  <c:v>543141</c:v>
                </c:pt>
                <c:pt idx="28">
                  <c:v>543270</c:v>
                </c:pt>
                <c:pt idx="29">
                  <c:v>543349</c:v>
                </c:pt>
              </c:numCache>
            </c:numRef>
          </c:val>
          <c:smooth val="0"/>
          <c:extLst>
            <c:ext xmlns:c16="http://schemas.microsoft.com/office/drawing/2014/chart" uri="{C3380CC4-5D6E-409C-BE32-E72D297353CC}">
              <c16:uniqueId val="{00000000-7DAA-4816-AF85-FDFE4FD8383F}"/>
            </c:ext>
          </c:extLst>
        </c:ser>
        <c:dLbls>
          <c:showLegendKey val="0"/>
          <c:showVal val="0"/>
          <c:showCatName val="0"/>
          <c:showSerName val="0"/>
          <c:showPercent val="0"/>
          <c:showBubbleSize val="0"/>
        </c:dLbls>
        <c:smooth val="0"/>
        <c:axId val="239358512"/>
        <c:axId val="239358184"/>
      </c:lineChart>
      <c:dateAx>
        <c:axId val="23935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358184"/>
        <c:crosses val="autoZero"/>
        <c:auto val="1"/>
        <c:lblOffset val="100"/>
        <c:baseTimeUnit val="days"/>
      </c:dateAx>
      <c:valAx>
        <c:axId val="23935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35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826-4DEE-B985-D1987C96A29B}"/>
            </c:ext>
          </c:extLst>
        </c:ser>
        <c:dLbls>
          <c:showLegendKey val="0"/>
          <c:showVal val="0"/>
          <c:showCatName val="0"/>
          <c:showSerName val="0"/>
          <c:showPercent val="0"/>
          <c:showBubbleSize val="0"/>
        </c:dLbls>
        <c:axId val="144307760"/>
        <c:axId val="232937280"/>
      </c:radarChart>
      <c:catAx>
        <c:axId val="14430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37280"/>
        <c:crosses val="autoZero"/>
        <c:auto val="1"/>
        <c:lblAlgn val="ctr"/>
        <c:lblOffset val="100"/>
        <c:noMultiLvlLbl val="0"/>
      </c:catAx>
      <c:valAx>
        <c:axId val="23293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30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1.1569754147335001</c:v>
                </c:pt>
                <c:pt idx="4">
                  <c:v>0</c:v>
                </c:pt>
                <c:pt idx="5">
                  <c:v>0</c:v>
                </c:pt>
                <c:pt idx="6">
                  <c:v>0</c:v>
                </c:pt>
                <c:pt idx="7">
                  <c:v>2.0556619651840999</c:v>
                </c:pt>
                <c:pt idx="8">
                  <c:v>0</c:v>
                </c:pt>
                <c:pt idx="9">
                  <c:v>0</c:v>
                </c:pt>
                <c:pt idx="10">
                  <c:v>0.45004865390852999</c:v>
                </c:pt>
                <c:pt idx="11">
                  <c:v>0</c:v>
                </c:pt>
                <c:pt idx="12">
                  <c:v>0</c:v>
                </c:pt>
                <c:pt idx="13">
                  <c:v>0.88128372987723003</c:v>
                </c:pt>
                <c:pt idx="14">
                  <c:v>0.37826513935744999</c:v>
                </c:pt>
                <c:pt idx="15">
                  <c:v>0.56287114027927998</c:v>
                </c:pt>
                <c:pt idx="16">
                  <c:v>0</c:v>
                </c:pt>
                <c:pt idx="17">
                  <c:v>0.31466933926807999</c:v>
                </c:pt>
                <c:pt idx="18">
                  <c:v>0.63475366104835995</c:v>
                </c:pt>
                <c:pt idx="19">
                  <c:v>0.36370647788070998</c:v>
                </c:pt>
                <c:pt idx="20">
                  <c:v>0.36215265305371003</c:v>
                </c:pt>
                <c:pt idx="21">
                  <c:v>0.28146546245623</c:v>
                </c:pt>
                <c:pt idx="22">
                  <c:v>0.45333136846758998</c:v>
                </c:pt>
                <c:pt idx="23">
                  <c:v>0</c:v>
                </c:pt>
                <c:pt idx="24">
                  <c:v>0.94633476028027996</c:v>
                </c:pt>
                <c:pt idx="25">
                  <c:v>0.69212533593175996</c:v>
                </c:pt>
                <c:pt idx="26">
                  <c:v>0.24312660818121001</c:v>
                </c:pt>
                <c:pt idx="27">
                  <c:v>0.24405364760765</c:v>
                </c:pt>
                <c:pt idx="28">
                  <c:v>0.50404543404423996</c:v>
                </c:pt>
                <c:pt idx="29">
                  <c:v>0.59063994890569005</c:v>
                </c:pt>
              </c:numCache>
            </c:numRef>
          </c:val>
          <c:smooth val="0"/>
          <c:extLst>
            <c:ext xmlns:c16="http://schemas.microsoft.com/office/drawing/2014/chart" uri="{C3380CC4-5D6E-409C-BE32-E72D297353CC}">
              <c16:uniqueId val="{00000000-6994-4435-ACC2-7F8E618E7581}"/>
            </c:ext>
          </c:extLst>
        </c:ser>
        <c:dLbls>
          <c:showLegendKey val="0"/>
          <c:showVal val="0"/>
          <c:showCatName val="0"/>
          <c:showSerName val="0"/>
          <c:showPercent val="0"/>
          <c:showBubbleSize val="0"/>
        </c:dLbls>
        <c:smooth val="0"/>
        <c:axId val="290898064"/>
        <c:axId val="290895768"/>
      </c:lineChart>
      <c:dateAx>
        <c:axId val="29089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95768"/>
        <c:crosses val="autoZero"/>
        <c:auto val="1"/>
        <c:lblOffset val="100"/>
        <c:baseTimeUnit val="days"/>
      </c:dateAx>
      <c:valAx>
        <c:axId val="29089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9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c:v>
                </c:pt>
                <c:pt idx="1">
                  <c:v>24</c:v>
                </c:pt>
                <c:pt idx="2">
                  <c:v>56</c:v>
                </c:pt>
                <c:pt idx="3">
                  <c:v>55</c:v>
                </c:pt>
                <c:pt idx="4">
                  <c:v>60</c:v>
                </c:pt>
                <c:pt idx="5">
                  <c:v>41</c:v>
                </c:pt>
                <c:pt idx="6">
                  <c:v>25</c:v>
                </c:pt>
              </c:numCache>
            </c:numRef>
          </c:val>
          <c:extLst>
            <c:ext xmlns:c16="http://schemas.microsoft.com/office/drawing/2014/chart" uri="{C3380CC4-5D6E-409C-BE32-E72D297353CC}">
              <c16:uniqueId val="{00000000-FED5-408A-AEF4-F95A3F24E1F0}"/>
            </c:ext>
          </c:extLst>
        </c:ser>
        <c:dLbls>
          <c:showLegendKey val="0"/>
          <c:showVal val="0"/>
          <c:showCatName val="0"/>
          <c:showSerName val="0"/>
          <c:showPercent val="0"/>
          <c:showBubbleSize val="0"/>
        </c:dLbls>
        <c:gapWidth val="219"/>
        <c:overlap val="-27"/>
        <c:axId val="290893800"/>
        <c:axId val="290894128"/>
      </c:barChart>
      <c:catAx>
        <c:axId val="29089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94128"/>
        <c:crosses val="autoZero"/>
        <c:auto val="1"/>
        <c:lblAlgn val="ctr"/>
        <c:lblOffset val="100"/>
        <c:noMultiLvlLbl val="0"/>
      </c:catAx>
      <c:valAx>
        <c:axId val="29089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9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54</c:v>
                </c:pt>
                <c:pt idx="1">
                  <c:v>52</c:v>
                </c:pt>
                <c:pt idx="2">
                  <c:v>44</c:v>
                </c:pt>
                <c:pt idx="3">
                  <c:v>43</c:v>
                </c:pt>
                <c:pt idx="4">
                  <c:v>45</c:v>
                </c:pt>
                <c:pt idx="5">
                  <c:v>43</c:v>
                </c:pt>
                <c:pt idx="6">
                  <c:v>15</c:v>
                </c:pt>
                <c:pt idx="7">
                  <c:v>105</c:v>
                </c:pt>
                <c:pt idx="8">
                  <c:v>67</c:v>
                </c:pt>
                <c:pt idx="9">
                  <c:v>21</c:v>
                </c:pt>
                <c:pt idx="10">
                  <c:v>29</c:v>
                </c:pt>
                <c:pt idx="11">
                  <c:v>29</c:v>
                </c:pt>
                <c:pt idx="12">
                  <c:v>76</c:v>
                </c:pt>
                <c:pt idx="13">
                  <c:v>6</c:v>
                </c:pt>
                <c:pt idx="14">
                  <c:v>14</c:v>
                </c:pt>
                <c:pt idx="15">
                  <c:v>11</c:v>
                </c:pt>
                <c:pt idx="16">
                  <c:v>24</c:v>
                </c:pt>
                <c:pt idx="17">
                  <c:v>18</c:v>
                </c:pt>
                <c:pt idx="18">
                  <c:v>17</c:v>
                </c:pt>
                <c:pt idx="19">
                  <c:v>39</c:v>
                </c:pt>
                <c:pt idx="20">
                  <c:v>17</c:v>
                </c:pt>
                <c:pt idx="21">
                  <c:v>-2</c:v>
                </c:pt>
                <c:pt idx="22">
                  <c:v>-3</c:v>
                </c:pt>
                <c:pt idx="23">
                  <c:v>9</c:v>
                </c:pt>
                <c:pt idx="24">
                  <c:v>13</c:v>
                </c:pt>
                <c:pt idx="25">
                  <c:v>4</c:v>
                </c:pt>
                <c:pt idx="26">
                  <c:v>64</c:v>
                </c:pt>
                <c:pt idx="27">
                  <c:v>182</c:v>
                </c:pt>
                <c:pt idx="28">
                  <c:v>129</c:v>
                </c:pt>
                <c:pt idx="29">
                  <c:v>79</c:v>
                </c:pt>
              </c:numCache>
            </c:numRef>
          </c:val>
          <c:smooth val="0"/>
          <c:extLst>
            <c:ext xmlns:c16="http://schemas.microsoft.com/office/drawing/2014/chart" uri="{C3380CC4-5D6E-409C-BE32-E72D297353CC}">
              <c16:uniqueId val="{00000000-BF4A-43B2-896F-2040CDD3905D}"/>
            </c:ext>
          </c:extLst>
        </c:ser>
        <c:dLbls>
          <c:showLegendKey val="0"/>
          <c:showVal val="0"/>
          <c:showCatName val="0"/>
          <c:showSerName val="0"/>
          <c:showPercent val="0"/>
          <c:showBubbleSize val="0"/>
        </c:dLbls>
        <c:smooth val="0"/>
        <c:axId val="238752288"/>
        <c:axId val="238748352"/>
      </c:lineChart>
      <c:dateAx>
        <c:axId val="23875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748352"/>
        <c:crosses val="autoZero"/>
        <c:auto val="1"/>
        <c:lblOffset val="100"/>
        <c:baseTimeUnit val="days"/>
      </c:dateAx>
      <c:valAx>
        <c:axId val="23874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75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1</c:v>
                </c:pt>
                <c:pt idx="4">
                  <c:v>0</c:v>
                </c:pt>
                <c:pt idx="5">
                  <c:v>0</c:v>
                </c:pt>
                <c:pt idx="6">
                  <c:v>0</c:v>
                </c:pt>
                <c:pt idx="7">
                  <c:v>1</c:v>
                </c:pt>
                <c:pt idx="8">
                  <c:v>0</c:v>
                </c:pt>
                <c:pt idx="9">
                  <c:v>0</c:v>
                </c:pt>
                <c:pt idx="10">
                  <c:v>1</c:v>
                </c:pt>
                <c:pt idx="11">
                  <c:v>0</c:v>
                </c:pt>
                <c:pt idx="12">
                  <c:v>0</c:v>
                </c:pt>
                <c:pt idx="13">
                  <c:v>2</c:v>
                </c:pt>
                <c:pt idx="14">
                  <c:v>1</c:v>
                </c:pt>
                <c:pt idx="15">
                  <c:v>1</c:v>
                </c:pt>
                <c:pt idx="16">
                  <c:v>0</c:v>
                </c:pt>
                <c:pt idx="17">
                  <c:v>2</c:v>
                </c:pt>
                <c:pt idx="18">
                  <c:v>2</c:v>
                </c:pt>
                <c:pt idx="19">
                  <c:v>3</c:v>
                </c:pt>
                <c:pt idx="20">
                  <c:v>1</c:v>
                </c:pt>
                <c:pt idx="21">
                  <c:v>1</c:v>
                </c:pt>
                <c:pt idx="22">
                  <c:v>3</c:v>
                </c:pt>
                <c:pt idx="23">
                  <c:v>0</c:v>
                </c:pt>
                <c:pt idx="24">
                  <c:v>2</c:v>
                </c:pt>
                <c:pt idx="25">
                  <c:v>2</c:v>
                </c:pt>
                <c:pt idx="26">
                  <c:v>1</c:v>
                </c:pt>
                <c:pt idx="27">
                  <c:v>3</c:v>
                </c:pt>
                <c:pt idx="28">
                  <c:v>1</c:v>
                </c:pt>
                <c:pt idx="29">
                  <c:v>1</c:v>
                </c:pt>
              </c:numCache>
            </c:numRef>
          </c:val>
          <c:smooth val="0"/>
          <c:extLst>
            <c:ext xmlns:c16="http://schemas.microsoft.com/office/drawing/2014/chart" uri="{C3380CC4-5D6E-409C-BE32-E72D297353CC}">
              <c16:uniqueId val="{00000000-073F-412E-8B4E-E97E43132A06}"/>
            </c:ext>
          </c:extLst>
        </c:ser>
        <c:dLbls>
          <c:showLegendKey val="0"/>
          <c:showVal val="0"/>
          <c:showCatName val="0"/>
          <c:showSerName val="0"/>
          <c:showPercent val="0"/>
          <c:showBubbleSize val="0"/>
        </c:dLbls>
        <c:smooth val="0"/>
        <c:axId val="350070128"/>
        <c:axId val="350076360"/>
      </c:lineChart>
      <c:dateAx>
        <c:axId val="35007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76360"/>
        <c:crosses val="autoZero"/>
        <c:auto val="1"/>
        <c:lblOffset val="100"/>
        <c:baseTimeUnit val="days"/>
      </c:dateAx>
      <c:valAx>
        <c:axId val="35007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7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4</c:v>
                </c:pt>
                <c:pt idx="2">
                  <c:v>4</c:v>
                </c:pt>
                <c:pt idx="3">
                  <c:v>6</c:v>
                </c:pt>
                <c:pt idx="4">
                  <c:v>4</c:v>
                </c:pt>
                <c:pt idx="5">
                  <c:v>5</c:v>
                </c:pt>
                <c:pt idx="6">
                  <c:v>0</c:v>
                </c:pt>
              </c:numCache>
            </c:numRef>
          </c:val>
          <c:extLst>
            <c:ext xmlns:c16="http://schemas.microsoft.com/office/drawing/2014/chart" uri="{C3380CC4-5D6E-409C-BE32-E72D297353CC}">
              <c16:uniqueId val="{00000000-A68E-43B2-9BB4-66CC6B1235A9}"/>
            </c:ext>
          </c:extLst>
        </c:ser>
        <c:dLbls>
          <c:showLegendKey val="0"/>
          <c:showVal val="0"/>
          <c:showCatName val="0"/>
          <c:showSerName val="0"/>
          <c:showPercent val="0"/>
          <c:showBubbleSize val="0"/>
        </c:dLbls>
        <c:gapWidth val="219"/>
        <c:overlap val="-27"/>
        <c:axId val="350071112"/>
        <c:axId val="350069472"/>
      </c:barChart>
      <c:catAx>
        <c:axId val="35007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69472"/>
        <c:crosses val="autoZero"/>
        <c:auto val="1"/>
        <c:lblAlgn val="ctr"/>
        <c:lblOffset val="100"/>
        <c:noMultiLvlLbl val="0"/>
      </c:catAx>
      <c:valAx>
        <c:axId val="35006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7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0.68806494286546005</c:v>
                </c:pt>
                <c:pt idx="1">
                  <c:v>0.66356028698084002</c:v>
                </c:pt>
                <c:pt idx="2">
                  <c:v>0.33362259882008999</c:v>
                </c:pt>
                <c:pt idx="3">
                  <c:v>0.47621328754218001</c:v>
                </c:pt>
                <c:pt idx="4">
                  <c:v>0.80469236523359999</c:v>
                </c:pt>
                <c:pt idx="5">
                  <c:v>0.50287975768028004</c:v>
                </c:pt>
              </c:numCache>
            </c:numRef>
          </c:val>
          <c:extLst>
            <c:ext xmlns:c16="http://schemas.microsoft.com/office/drawing/2014/chart" uri="{C3380CC4-5D6E-409C-BE32-E72D297353CC}">
              <c16:uniqueId val="{00000000-5F8E-4A1D-BA21-FFA69565E2C1}"/>
            </c:ext>
          </c:extLst>
        </c:ser>
        <c:dLbls>
          <c:showLegendKey val="0"/>
          <c:showVal val="0"/>
          <c:showCatName val="0"/>
          <c:showSerName val="0"/>
          <c:showPercent val="0"/>
          <c:showBubbleSize val="0"/>
        </c:dLbls>
        <c:gapWidth val="219"/>
        <c:overlap val="-27"/>
        <c:axId val="350078984"/>
        <c:axId val="350074392"/>
      </c:barChart>
      <c:catAx>
        <c:axId val="35007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74392"/>
        <c:crosses val="autoZero"/>
        <c:auto val="1"/>
        <c:lblAlgn val="ctr"/>
        <c:lblOffset val="100"/>
        <c:noMultiLvlLbl val="0"/>
      </c:catAx>
      <c:valAx>
        <c:axId val="35007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7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Esteban Bullrich</c:v>
                </c:pt>
              </c:strCache>
            </c:strRef>
          </c:cat>
          <c:val>
            <c:numRef>
              <c:f>Sheet1!$B$2</c:f>
              <c:numCache>
                <c:formatCode>General</c:formatCode>
                <c:ptCount val="1"/>
                <c:pt idx="0">
                  <c:v>2</c:v>
                </c:pt>
              </c:numCache>
            </c:numRef>
          </c:val>
          <c:extLst>
            <c:ext xmlns:c16="http://schemas.microsoft.com/office/drawing/2014/chart" uri="{C3380CC4-5D6E-409C-BE32-E72D297353CC}">
              <c16:uniqueId val="{00000000-62DA-4F03-9E16-A056BB6C4C4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Esteban Bullrich</c:v>
                </c:pt>
              </c:strCache>
            </c:strRef>
          </c:cat>
          <c:val>
            <c:numRef>
              <c:f>Sheet1!$C$2</c:f>
              <c:numCache>
                <c:formatCode>General</c:formatCode>
                <c:ptCount val="1"/>
                <c:pt idx="0">
                  <c:v>17</c:v>
                </c:pt>
              </c:numCache>
            </c:numRef>
          </c:val>
          <c:extLst>
            <c:ext xmlns:c16="http://schemas.microsoft.com/office/drawing/2014/chart" uri="{C3380CC4-5D6E-409C-BE32-E72D297353CC}">
              <c16:uniqueId val="{00000001-62DA-4F03-9E16-A056BB6C4C4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Esteban Bullrich</c:v>
                </c:pt>
              </c:strCache>
            </c:strRef>
          </c:cat>
          <c:val>
            <c:numRef>
              <c:f>Sheet1!$D$2</c:f>
              <c:numCache>
                <c:formatCode>General</c:formatCode>
                <c:ptCount val="1"/>
                <c:pt idx="0">
                  <c:v>2</c:v>
                </c:pt>
              </c:numCache>
            </c:numRef>
          </c:val>
          <c:extLst>
            <c:ext xmlns:c16="http://schemas.microsoft.com/office/drawing/2014/chart" uri="{C3380CC4-5D6E-409C-BE32-E72D297353CC}">
              <c16:uniqueId val="{00000002-62DA-4F03-9E16-A056BB6C4C48}"/>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Esteban Bullrich</c:v>
                </c:pt>
              </c:strCache>
            </c:strRef>
          </c:cat>
          <c:val>
            <c:numRef>
              <c:f>Sheet1!$E$2</c:f>
              <c:numCache>
                <c:formatCode>General</c:formatCode>
                <c:ptCount val="1"/>
                <c:pt idx="0">
                  <c:v>8</c:v>
                </c:pt>
              </c:numCache>
            </c:numRef>
          </c:val>
          <c:extLst>
            <c:ext xmlns:c16="http://schemas.microsoft.com/office/drawing/2014/chart" uri="{C3380CC4-5D6E-409C-BE32-E72D297353CC}">
              <c16:uniqueId val="{00000003-62DA-4F03-9E16-A056BB6C4C48}"/>
            </c:ext>
          </c:extLst>
        </c:ser>
        <c:dLbls>
          <c:showLegendKey val="0"/>
          <c:showVal val="0"/>
          <c:showCatName val="0"/>
          <c:showSerName val="0"/>
          <c:showPercent val="0"/>
          <c:showBubbleSize val="0"/>
        </c:dLbls>
        <c:gapWidth val="150"/>
        <c:overlap val="100"/>
        <c:axId val="235896664"/>
        <c:axId val="235898960"/>
      </c:barChart>
      <c:catAx>
        <c:axId val="23589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98960"/>
        <c:crosses val="autoZero"/>
        <c:auto val="1"/>
        <c:lblAlgn val="ctr"/>
        <c:lblOffset val="100"/>
        <c:noMultiLvlLbl val="0"/>
      </c:catAx>
      <c:valAx>
        <c:axId val="235898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9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0.44386629840566</c:v>
                </c:pt>
                <c:pt idx="10">
                  <c:v>0</c:v>
                </c:pt>
                <c:pt idx="11">
                  <c:v>0.74450633309442005</c:v>
                </c:pt>
                <c:pt idx="12">
                  <c:v>0.58749177769465999</c:v>
                </c:pt>
                <c:pt idx="13">
                  <c:v>1.3087514809362</c:v>
                </c:pt>
                <c:pt idx="14">
                  <c:v>0.14648140607410001</c:v>
                </c:pt>
                <c:pt idx="15">
                  <c:v>0.32124569998766001</c:v>
                </c:pt>
                <c:pt idx="16">
                  <c:v>0.59126897118461996</c:v>
                </c:pt>
                <c:pt idx="17">
                  <c:v>1.5418319572679999</c:v>
                </c:pt>
                <c:pt idx="18">
                  <c:v>0.48011814324223001</c:v>
                </c:pt>
                <c:pt idx="19">
                  <c:v>0.46898617055839997</c:v>
                </c:pt>
                <c:pt idx="20">
                  <c:v>0.37790360233706999</c:v>
                </c:pt>
                <c:pt idx="21">
                  <c:v>0</c:v>
                </c:pt>
                <c:pt idx="22">
                  <c:v>0.42488820428536</c:v>
                </c:pt>
                <c:pt idx="23">
                  <c:v>0</c:v>
                </c:pt>
              </c:numCache>
            </c:numRef>
          </c:val>
          <c:smooth val="0"/>
          <c:extLst>
            <c:ext xmlns:c16="http://schemas.microsoft.com/office/drawing/2014/chart" uri="{C3380CC4-5D6E-409C-BE32-E72D297353CC}">
              <c16:uniqueId val="{00000000-09FE-48B1-A007-8737C6496E2A}"/>
            </c:ext>
          </c:extLst>
        </c:ser>
        <c:dLbls>
          <c:showLegendKey val="0"/>
          <c:showVal val="0"/>
          <c:showCatName val="0"/>
          <c:showSerName val="0"/>
          <c:showPercent val="0"/>
          <c:showBubbleSize val="0"/>
        </c:dLbls>
        <c:smooth val="0"/>
        <c:axId val="352651264"/>
        <c:axId val="352651592"/>
      </c:lineChart>
      <c:catAx>
        <c:axId val="35265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1592"/>
        <c:crosses val="autoZero"/>
        <c:auto val="1"/>
        <c:lblAlgn val="ctr"/>
        <c:lblOffset val="100"/>
        <c:noMultiLvlLbl val="0"/>
      </c:catAx>
      <c:valAx>
        <c:axId val="35265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Esteban Bullrich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c:v>
                </c:pt>
                <c:pt idx="10">
                  <c:v>0</c:v>
                </c:pt>
                <c:pt idx="11">
                  <c:v>3</c:v>
                </c:pt>
                <c:pt idx="12">
                  <c:v>2</c:v>
                </c:pt>
                <c:pt idx="13">
                  <c:v>2</c:v>
                </c:pt>
                <c:pt idx="14">
                  <c:v>1</c:v>
                </c:pt>
                <c:pt idx="15">
                  <c:v>2</c:v>
                </c:pt>
                <c:pt idx="16">
                  <c:v>1</c:v>
                </c:pt>
                <c:pt idx="17">
                  <c:v>1</c:v>
                </c:pt>
                <c:pt idx="18">
                  <c:v>8</c:v>
                </c:pt>
                <c:pt idx="19">
                  <c:v>3</c:v>
                </c:pt>
                <c:pt idx="20">
                  <c:v>2</c:v>
                </c:pt>
                <c:pt idx="21">
                  <c:v>0</c:v>
                </c:pt>
                <c:pt idx="22">
                  <c:v>1</c:v>
                </c:pt>
                <c:pt idx="23">
                  <c:v>0</c:v>
                </c:pt>
              </c:numCache>
            </c:numRef>
          </c:val>
          <c:smooth val="0"/>
          <c:extLst>
            <c:ext xmlns:c16="http://schemas.microsoft.com/office/drawing/2014/chart" uri="{C3380CC4-5D6E-409C-BE32-E72D297353CC}">
              <c16:uniqueId val="{00000000-78CA-4B71-8AF6-80A1FEEF9227}"/>
            </c:ext>
          </c:extLst>
        </c:ser>
        <c:dLbls>
          <c:showLegendKey val="0"/>
          <c:showVal val="0"/>
          <c:showCatName val="0"/>
          <c:showSerName val="0"/>
          <c:showPercent val="0"/>
          <c:showBubbleSize val="0"/>
        </c:dLbls>
        <c:smooth val="0"/>
        <c:axId val="352656840"/>
        <c:axId val="352658152"/>
      </c:lineChart>
      <c:catAx>
        <c:axId val="35265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8152"/>
        <c:crosses val="autoZero"/>
        <c:auto val="1"/>
        <c:lblAlgn val="ctr"/>
        <c:lblOffset val="100"/>
        <c:noMultiLvlLbl val="0"/>
      </c:catAx>
      <c:valAx>
        <c:axId val="35265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0.2488574863203</c:v>
                </c:pt>
                <c:pt idx="1">
                  <c:v>0</c:v>
                </c:pt>
                <c:pt idx="2">
                  <c:v>0.59372742397508005</c:v>
                </c:pt>
                <c:pt idx="3">
                  <c:v>0</c:v>
                </c:pt>
                <c:pt idx="4">
                  <c:v>0.61151533734115004</c:v>
                </c:pt>
                <c:pt idx="5">
                  <c:v>0</c:v>
                </c:pt>
                <c:pt idx="6">
                  <c:v>0</c:v>
                </c:pt>
              </c:numCache>
            </c:numRef>
          </c:val>
          <c:extLst>
            <c:ext xmlns:c16="http://schemas.microsoft.com/office/drawing/2014/chart" uri="{C3380CC4-5D6E-409C-BE32-E72D297353CC}">
              <c16:uniqueId val="{00000000-2F8E-4A44-A4FE-2F57030204D9}"/>
            </c:ext>
          </c:extLst>
        </c:ser>
        <c:dLbls>
          <c:showLegendKey val="0"/>
          <c:showVal val="0"/>
          <c:showCatName val="0"/>
          <c:showSerName val="0"/>
          <c:showPercent val="0"/>
          <c:showBubbleSize val="0"/>
        </c:dLbls>
        <c:gapWidth val="219"/>
        <c:overlap val="-27"/>
        <c:axId val="352657496"/>
        <c:axId val="352649952"/>
      </c:barChart>
      <c:catAx>
        <c:axId val="35265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49952"/>
        <c:crosses val="autoZero"/>
        <c:auto val="1"/>
        <c:lblAlgn val="ctr"/>
        <c:lblOffset val="100"/>
        <c:noMultiLvlLbl val="0"/>
      </c:catAx>
      <c:valAx>
        <c:axId val="35264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Esteban Bullrich</c:v>
                </c:pt>
              </c:strCache>
            </c:strRef>
          </c:cat>
          <c:val>
            <c:numRef>
              <c:f>Sheet1!$B$2</c:f>
              <c:numCache>
                <c:formatCode>General</c:formatCode>
                <c:ptCount val="1"/>
                <c:pt idx="0">
                  <c:v>71492</c:v>
                </c:pt>
              </c:numCache>
            </c:numRef>
          </c:val>
          <c:extLst>
            <c:ext xmlns:c16="http://schemas.microsoft.com/office/drawing/2014/chart" uri="{C3380CC4-5D6E-409C-BE32-E72D297353CC}">
              <c16:uniqueId val="{00000000-2F8B-4A2B-A293-8DC987CB389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Esteban Bullrich</c:v>
                </c:pt>
              </c:strCache>
            </c:strRef>
          </c:cat>
          <c:val>
            <c:numRef>
              <c:f>Sheet1!$C$2</c:f>
              <c:numCache>
                <c:formatCode>General</c:formatCode>
                <c:ptCount val="1"/>
                <c:pt idx="0">
                  <c:v>8435</c:v>
                </c:pt>
              </c:numCache>
            </c:numRef>
          </c:val>
          <c:extLst>
            <c:ext xmlns:c16="http://schemas.microsoft.com/office/drawing/2014/chart" uri="{C3380CC4-5D6E-409C-BE32-E72D297353CC}">
              <c16:uniqueId val="{00000001-2F8B-4A2B-A293-8DC987CB389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Esteban Bullrich</c:v>
                </c:pt>
              </c:strCache>
            </c:strRef>
          </c:cat>
          <c:val>
            <c:numRef>
              <c:f>Sheet1!$D$2</c:f>
              <c:numCache>
                <c:formatCode>General</c:formatCode>
                <c:ptCount val="1"/>
                <c:pt idx="0">
                  <c:v>300</c:v>
                </c:pt>
              </c:numCache>
            </c:numRef>
          </c:val>
          <c:extLst>
            <c:ext xmlns:c16="http://schemas.microsoft.com/office/drawing/2014/chart" uri="{C3380CC4-5D6E-409C-BE32-E72D297353CC}">
              <c16:uniqueId val="{00000002-2F8B-4A2B-A293-8DC987CB389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Esteban Bullrich</c:v>
                </c:pt>
              </c:strCache>
            </c:strRef>
          </c:cat>
          <c:val>
            <c:numRef>
              <c:f>Sheet1!$E$2</c:f>
              <c:numCache>
                <c:formatCode>General</c:formatCode>
                <c:ptCount val="1"/>
                <c:pt idx="0">
                  <c:v>39</c:v>
                </c:pt>
              </c:numCache>
            </c:numRef>
          </c:val>
          <c:extLst>
            <c:ext xmlns:c16="http://schemas.microsoft.com/office/drawing/2014/chart" uri="{C3380CC4-5D6E-409C-BE32-E72D297353CC}">
              <c16:uniqueId val="{00000003-2F8B-4A2B-A293-8DC987CB389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Esteban Bullrich</c:v>
                </c:pt>
              </c:strCache>
            </c:strRef>
          </c:cat>
          <c:val>
            <c:numRef>
              <c:f>Sheet1!$F$2</c:f>
              <c:numCache>
                <c:formatCode>General</c:formatCode>
                <c:ptCount val="1"/>
                <c:pt idx="0">
                  <c:v>763</c:v>
                </c:pt>
              </c:numCache>
            </c:numRef>
          </c:val>
          <c:extLst>
            <c:ext xmlns:c16="http://schemas.microsoft.com/office/drawing/2014/chart" uri="{C3380CC4-5D6E-409C-BE32-E72D297353CC}">
              <c16:uniqueId val="{00000004-2F8B-4A2B-A293-8DC987CB389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Esteban Bullrich</c:v>
                </c:pt>
              </c:strCache>
            </c:strRef>
          </c:cat>
          <c:val>
            <c:numRef>
              <c:f>Sheet1!$G$2</c:f>
              <c:numCache>
                <c:formatCode>General</c:formatCode>
                <c:ptCount val="1"/>
                <c:pt idx="0">
                  <c:v>82</c:v>
                </c:pt>
              </c:numCache>
            </c:numRef>
          </c:val>
          <c:extLst>
            <c:ext xmlns:c16="http://schemas.microsoft.com/office/drawing/2014/chart" uri="{C3380CC4-5D6E-409C-BE32-E72D297353CC}">
              <c16:uniqueId val="{00000005-2F8B-4A2B-A293-8DC987CB389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Esteban Bullrich</c:v>
                </c:pt>
              </c:strCache>
            </c:strRef>
          </c:cat>
          <c:val>
            <c:numRef>
              <c:f>Sheet1!$H$2</c:f>
              <c:numCache>
                <c:formatCode>General</c:formatCode>
                <c:ptCount val="1"/>
                <c:pt idx="0">
                  <c:v>4242</c:v>
                </c:pt>
              </c:numCache>
            </c:numRef>
          </c:val>
          <c:extLst>
            <c:ext xmlns:c16="http://schemas.microsoft.com/office/drawing/2014/chart" uri="{C3380CC4-5D6E-409C-BE32-E72D297353CC}">
              <c16:uniqueId val="{00000006-2F8B-4A2B-A293-8DC987CB389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Esteban Bullrich</c:v>
                </c:pt>
              </c:strCache>
            </c:strRef>
          </c:cat>
          <c:val>
            <c:numRef>
              <c:f>Sheet1!$I$2</c:f>
              <c:numCache>
                <c:formatCode>General</c:formatCode>
                <c:ptCount val="1"/>
                <c:pt idx="0">
                  <c:v>5328</c:v>
                </c:pt>
              </c:numCache>
            </c:numRef>
          </c:val>
          <c:extLst>
            <c:ext xmlns:c16="http://schemas.microsoft.com/office/drawing/2014/chart" uri="{C3380CC4-5D6E-409C-BE32-E72D297353CC}">
              <c16:uniqueId val="{00000007-2F8B-4A2B-A293-8DC987CB389F}"/>
            </c:ext>
          </c:extLst>
        </c:ser>
        <c:dLbls>
          <c:showLegendKey val="0"/>
          <c:showVal val="0"/>
          <c:showCatName val="0"/>
          <c:showSerName val="0"/>
          <c:showPercent val="0"/>
          <c:showBubbleSize val="0"/>
        </c:dLbls>
        <c:gapWidth val="150"/>
        <c:overlap val="100"/>
        <c:axId val="352665040"/>
        <c:axId val="352666024"/>
      </c:barChart>
      <c:catAx>
        <c:axId val="35266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66024"/>
        <c:crosses val="autoZero"/>
        <c:auto val="1"/>
        <c:lblAlgn val="ctr"/>
        <c:lblOffset val="100"/>
        <c:noMultiLvlLbl val="0"/>
      </c:catAx>
      <c:valAx>
        <c:axId val="352666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6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Esteban Bullrich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365-46A6-A293-5CF64C28C027}"/>
            </c:ext>
          </c:extLst>
        </c:ser>
        <c:dLbls>
          <c:showLegendKey val="0"/>
          <c:showVal val="0"/>
          <c:showCatName val="0"/>
          <c:showSerName val="0"/>
          <c:showPercent val="0"/>
          <c:showBubbleSize val="0"/>
        </c:dLbls>
        <c:gapWidth val="219"/>
        <c:overlap val="-27"/>
        <c:axId val="297263456"/>
        <c:axId val="297267392"/>
      </c:barChart>
      <c:catAx>
        <c:axId val="29726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67392"/>
        <c:crosses val="autoZero"/>
        <c:auto val="1"/>
        <c:lblAlgn val="ctr"/>
        <c:lblOffset val="100"/>
        <c:noMultiLvlLbl val="0"/>
      </c:catAx>
      <c:valAx>
        <c:axId val="29726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26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E8A2-0E6E-428E-997F-C8320EF4009A}"/>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141C0954-02F1-4AB5-9CE6-ABE34F352EA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478599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7C39B-3269-4EAC-BEC9-EF0B0E537FB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64F5F00-D738-4654-81C1-49008EA4FD59}"/>
              </a:ext>
            </a:extLst>
          </p:cNvPr>
          <p:cNvGraphicFramePr>
            <a:graphicFrameLocks noGrp="1"/>
          </p:cNvGraphicFramePr>
          <p:nvPr>
            <p:ph type="tbl" sz="quarter" idx="13"/>
            <p:extLst>
              <p:ext uri="{D42A27DB-BD31-4B8C-83A1-F6EECF244321}">
                <p14:modId xmlns:p14="http://schemas.microsoft.com/office/powerpoint/2010/main" val="2410099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07589178"/>
                    </a:ext>
                  </a:extLst>
                </a:gridCol>
                <a:gridCol w="740664">
                  <a:extLst>
                    <a:ext uri="{9D8B030D-6E8A-4147-A177-3AD203B41FA5}">
                      <a16:colId xmlns:a16="http://schemas.microsoft.com/office/drawing/2014/main" val="1306872530"/>
                    </a:ext>
                  </a:extLst>
                </a:gridCol>
                <a:gridCol w="740664">
                  <a:extLst>
                    <a:ext uri="{9D8B030D-6E8A-4147-A177-3AD203B41FA5}">
                      <a16:colId xmlns:a16="http://schemas.microsoft.com/office/drawing/2014/main" val="2665250790"/>
                    </a:ext>
                  </a:extLst>
                </a:gridCol>
                <a:gridCol w="740664">
                  <a:extLst>
                    <a:ext uri="{9D8B030D-6E8A-4147-A177-3AD203B41FA5}">
                      <a16:colId xmlns:a16="http://schemas.microsoft.com/office/drawing/2014/main" val="616340036"/>
                    </a:ext>
                  </a:extLst>
                </a:gridCol>
                <a:gridCol w="740664">
                  <a:extLst>
                    <a:ext uri="{9D8B030D-6E8A-4147-A177-3AD203B41FA5}">
                      <a16:colId xmlns:a16="http://schemas.microsoft.com/office/drawing/2014/main" val="2814545666"/>
                    </a:ext>
                  </a:extLst>
                </a:gridCol>
                <a:gridCol w="740664">
                  <a:extLst>
                    <a:ext uri="{9D8B030D-6E8A-4147-A177-3AD203B41FA5}">
                      <a16:colId xmlns:a16="http://schemas.microsoft.com/office/drawing/2014/main" val="2192683752"/>
                    </a:ext>
                  </a:extLst>
                </a:gridCol>
                <a:gridCol w="740664">
                  <a:extLst>
                    <a:ext uri="{9D8B030D-6E8A-4147-A177-3AD203B41FA5}">
                      <a16:colId xmlns:a16="http://schemas.microsoft.com/office/drawing/2014/main" val="2148731838"/>
                    </a:ext>
                  </a:extLst>
                </a:gridCol>
                <a:gridCol w="740664">
                  <a:extLst>
                    <a:ext uri="{9D8B030D-6E8A-4147-A177-3AD203B41FA5}">
                      <a16:colId xmlns:a16="http://schemas.microsoft.com/office/drawing/2014/main" val="2388479920"/>
                    </a:ext>
                  </a:extLst>
                </a:gridCol>
                <a:gridCol w="740664">
                  <a:extLst>
                    <a:ext uri="{9D8B030D-6E8A-4147-A177-3AD203B41FA5}">
                      <a16:colId xmlns:a16="http://schemas.microsoft.com/office/drawing/2014/main" val="3531604328"/>
                    </a:ext>
                  </a:extLst>
                </a:gridCol>
                <a:gridCol w="740664">
                  <a:extLst>
                    <a:ext uri="{9D8B030D-6E8A-4147-A177-3AD203B41FA5}">
                      <a16:colId xmlns:a16="http://schemas.microsoft.com/office/drawing/2014/main" val="26400055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69798923"/>
                  </a:ext>
                </a:extLst>
              </a:tr>
              <a:tr h="370840">
                <a:tc>
                  <a:txBody>
                    <a:bodyPr/>
                    <a:lstStyle/>
                    <a:p>
                      <a:r>
                        <a:rPr lang="en-US" sz="1000"/>
                        <a:t>Esteban Bullrich</a:t>
                      </a:r>
                    </a:p>
                  </a:txBody>
                  <a:tcPr/>
                </a:tc>
                <a:tc>
                  <a:txBody>
                    <a:bodyPr/>
                    <a:lstStyle/>
                    <a:p>
                      <a:r>
                        <a:rPr lang="en-US" sz="1000"/>
                        <a:t>543349</a:t>
                      </a:r>
                    </a:p>
                  </a:txBody>
                  <a:tcPr/>
                </a:tc>
                <a:tc>
                  <a:txBody>
                    <a:bodyPr/>
                    <a:lstStyle/>
                    <a:p>
                      <a:r>
                        <a:rPr lang="en-US" sz="1000"/>
                        <a:t>1244</a:t>
                      </a:r>
                    </a:p>
                  </a:txBody>
                  <a:tcPr/>
                </a:tc>
                <a:tc>
                  <a:txBody>
                    <a:bodyPr/>
                    <a:lstStyle/>
                    <a:p>
                      <a:r>
                        <a:rPr lang="en-US" sz="1000"/>
                        <a:t>29</a:t>
                      </a:r>
                    </a:p>
                  </a:txBody>
                  <a:tcPr/>
                </a:tc>
                <a:tc>
                  <a:txBody>
                    <a:bodyPr/>
                    <a:lstStyle/>
                    <a:p>
                      <a:r>
                        <a:rPr lang="en-US" sz="1000"/>
                        <a:t>81111</a:t>
                      </a:r>
                    </a:p>
                  </a:txBody>
                  <a:tcPr/>
                </a:tc>
                <a:tc>
                  <a:txBody>
                    <a:bodyPr/>
                    <a:lstStyle/>
                    <a:p>
                      <a:r>
                        <a:rPr lang="en-US" sz="1000"/>
                        <a:t>4242</a:t>
                      </a:r>
                    </a:p>
                  </a:txBody>
                  <a:tcPr/>
                </a:tc>
                <a:tc>
                  <a:txBody>
                    <a:bodyPr/>
                    <a:lstStyle/>
                    <a:p>
                      <a:r>
                        <a:rPr lang="en-US" sz="1000"/>
                        <a:t>5328</a:t>
                      </a:r>
                    </a:p>
                  </a:txBody>
                  <a:tcPr/>
                </a:tc>
                <a:tc>
                  <a:txBody>
                    <a:bodyPr/>
                    <a:lstStyle/>
                    <a:p>
                      <a:r>
                        <a:rPr lang="en-US" sz="1000"/>
                        <a:t>0</a:t>
                      </a:r>
                    </a:p>
                  </a:txBody>
                  <a:tcPr/>
                </a:tc>
                <a:tc>
                  <a:txBody>
                    <a:bodyPr/>
                    <a:lstStyle/>
                    <a:p>
                      <a:r>
                        <a:rPr lang="en-US" sz="1000"/>
                        <a:t>0.5762%</a:t>
                      </a:r>
                    </a:p>
                  </a:txBody>
                  <a:tcPr/>
                </a:tc>
                <a:tc>
                  <a:txBody>
                    <a:bodyPr/>
                    <a:lstStyle/>
                    <a:p>
                      <a:r>
                        <a:rPr lang="en-US" sz="1000"/>
                        <a:t>0.0%</a:t>
                      </a:r>
                    </a:p>
                  </a:txBody>
                  <a:tcPr/>
                </a:tc>
                <a:extLst>
                  <a:ext uri="{0D108BD9-81ED-4DB2-BD59-A6C34878D82A}">
                    <a16:rowId xmlns:a16="http://schemas.microsoft.com/office/drawing/2014/main" val="3121778144"/>
                  </a:ext>
                </a:extLst>
              </a:tr>
            </a:tbl>
          </a:graphicData>
        </a:graphic>
      </p:graphicFrame>
      <p:sp>
        <p:nvSpPr>
          <p:cNvPr id="4" name="Text Placeholder 3">
            <a:extLst>
              <a:ext uri="{FF2B5EF4-FFF2-40B4-BE49-F238E27FC236}">
                <a16:creationId xmlns:a16="http://schemas.microsoft.com/office/drawing/2014/main" id="{228F5D46-4CCD-4D4A-8D13-25EEAB39ADF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86274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AAAE6-AF31-436A-9C9C-67A65452CB5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D19D04F-8995-40F2-860A-3963475A082D}"/>
              </a:ext>
            </a:extLst>
          </p:cNvPr>
          <p:cNvGraphicFramePr>
            <a:graphicFrameLocks noGrp="1"/>
          </p:cNvGraphicFramePr>
          <p:nvPr>
            <p:ph type="chart" sz="quarter" idx="13"/>
            <p:extLst>
              <p:ext uri="{D42A27DB-BD31-4B8C-83A1-F6EECF244321}">
                <p14:modId xmlns:p14="http://schemas.microsoft.com/office/powerpoint/2010/main" val="1501584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1A15F-27F9-45C0-9C56-104D82E0BC7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431B1ED-9704-4F4C-BED6-483BDE7972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2551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266B-BB90-46D7-A91D-21A1673EF72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371B02A-4F3D-4CD0-ACD7-66C8E6EC59C3}"/>
              </a:ext>
            </a:extLst>
          </p:cNvPr>
          <p:cNvGraphicFramePr>
            <a:graphicFrameLocks noGrp="1"/>
          </p:cNvGraphicFramePr>
          <p:nvPr>
            <p:ph type="chart" sz="quarter" idx="13"/>
            <p:extLst>
              <p:ext uri="{D42A27DB-BD31-4B8C-83A1-F6EECF244321}">
                <p14:modId xmlns:p14="http://schemas.microsoft.com/office/powerpoint/2010/main" val="1988983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4412E2-3DBE-4992-B125-ED7DD5129B3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5EA4FF2-CB40-49FC-BD5B-F0F78C613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5716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7BB9E-9D5F-4101-BD34-0D8B2BB0A0D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84597BC-0978-4661-9BC8-55430A242C5E}"/>
              </a:ext>
            </a:extLst>
          </p:cNvPr>
          <p:cNvGraphicFramePr>
            <a:graphicFrameLocks noGrp="1"/>
          </p:cNvGraphicFramePr>
          <p:nvPr>
            <p:ph type="chart" sz="quarter" idx="13"/>
            <p:extLst>
              <p:ext uri="{D42A27DB-BD31-4B8C-83A1-F6EECF244321}">
                <p14:modId xmlns:p14="http://schemas.microsoft.com/office/powerpoint/2010/main" val="2374699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20E01F-5C20-4DDD-B296-4317ED3033F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63482A2-4305-447A-81CF-2E63B3FA0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930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E4D5C-0058-468A-8324-EF66BD48C720}"/>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DB614C7-79A3-4447-BD7F-AEF6C4E76DD1}"/>
              </a:ext>
            </a:extLst>
          </p:cNvPr>
          <p:cNvGraphicFramePr>
            <a:graphicFrameLocks noGrp="1"/>
          </p:cNvGraphicFramePr>
          <p:nvPr>
            <p:ph type="chart" sz="quarter" idx="13"/>
            <p:extLst>
              <p:ext uri="{D42A27DB-BD31-4B8C-83A1-F6EECF244321}">
                <p14:modId xmlns:p14="http://schemas.microsoft.com/office/powerpoint/2010/main" val="1574784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87897B-BBD3-4855-8502-B298EF31C9C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6711218-C43C-4278-A634-BF955CF0F0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667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9BE55-15AA-4BAE-B627-4ED692719A9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E5C4D79-CF62-42C2-A782-2279A3948529}"/>
              </a:ext>
            </a:extLst>
          </p:cNvPr>
          <p:cNvGraphicFramePr>
            <a:graphicFrameLocks noGrp="1"/>
          </p:cNvGraphicFramePr>
          <p:nvPr>
            <p:ph type="chart" sz="quarter" idx="13"/>
            <p:extLst>
              <p:ext uri="{D42A27DB-BD31-4B8C-83A1-F6EECF244321}">
                <p14:modId xmlns:p14="http://schemas.microsoft.com/office/powerpoint/2010/main" val="1090332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C1E778-76F1-41C9-AFF5-D889AD475DC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965DE01-CFC2-44A5-AA35-317B5C315C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118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156F1-12B6-42F0-A896-B6606CF13BF1}"/>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F786469B-E569-442C-A0A7-017485D59EB5}"/>
              </a:ext>
            </a:extLst>
          </p:cNvPr>
          <p:cNvGraphicFramePr>
            <a:graphicFrameLocks noGrp="1"/>
          </p:cNvGraphicFramePr>
          <p:nvPr>
            <p:ph type="tbl" sz="quarter" idx="13"/>
            <p:extLst>
              <p:ext uri="{D42A27DB-BD31-4B8C-83A1-F6EECF244321}">
                <p14:modId xmlns:p14="http://schemas.microsoft.com/office/powerpoint/2010/main" val="3166462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8182672"/>
                    </a:ext>
                  </a:extLst>
                </a:gridCol>
                <a:gridCol w="658368">
                  <a:extLst>
                    <a:ext uri="{9D8B030D-6E8A-4147-A177-3AD203B41FA5}">
                      <a16:colId xmlns:a16="http://schemas.microsoft.com/office/drawing/2014/main" val="3970469127"/>
                    </a:ext>
                  </a:extLst>
                </a:gridCol>
                <a:gridCol w="658368">
                  <a:extLst>
                    <a:ext uri="{9D8B030D-6E8A-4147-A177-3AD203B41FA5}">
                      <a16:colId xmlns:a16="http://schemas.microsoft.com/office/drawing/2014/main" val="1574686355"/>
                    </a:ext>
                  </a:extLst>
                </a:gridCol>
                <a:gridCol w="658368">
                  <a:extLst>
                    <a:ext uri="{9D8B030D-6E8A-4147-A177-3AD203B41FA5}">
                      <a16:colId xmlns:a16="http://schemas.microsoft.com/office/drawing/2014/main" val="1763639481"/>
                    </a:ext>
                  </a:extLst>
                </a:gridCol>
                <a:gridCol w="658368">
                  <a:extLst>
                    <a:ext uri="{9D8B030D-6E8A-4147-A177-3AD203B41FA5}">
                      <a16:colId xmlns:a16="http://schemas.microsoft.com/office/drawing/2014/main" val="4158425594"/>
                    </a:ext>
                  </a:extLst>
                </a:gridCol>
                <a:gridCol w="658368">
                  <a:extLst>
                    <a:ext uri="{9D8B030D-6E8A-4147-A177-3AD203B41FA5}">
                      <a16:colId xmlns:a16="http://schemas.microsoft.com/office/drawing/2014/main" val="3958463850"/>
                    </a:ext>
                  </a:extLst>
                </a:gridCol>
                <a:gridCol w="658368">
                  <a:extLst>
                    <a:ext uri="{9D8B030D-6E8A-4147-A177-3AD203B41FA5}">
                      <a16:colId xmlns:a16="http://schemas.microsoft.com/office/drawing/2014/main" val="805238591"/>
                    </a:ext>
                  </a:extLst>
                </a:gridCol>
                <a:gridCol w="658368">
                  <a:extLst>
                    <a:ext uri="{9D8B030D-6E8A-4147-A177-3AD203B41FA5}">
                      <a16:colId xmlns:a16="http://schemas.microsoft.com/office/drawing/2014/main" val="2040514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655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Esteban Bullrich - 2017-09-08 13:28:21</a:t>
                      </a:r>
                      <a:r>
                        <a:rPr kumimoji="0" lang="en-US" sz="1000" b="0" i="0" u="none" strike="noStrike" kern="1200" cap="none" spc="0" normalizeH="0" baseline="0" noProof="0">
                          <a:ln>
                            <a:noFill/>
                          </a:ln>
                          <a:solidFill>
                            <a:prstClr val="black"/>
                          </a:solidFill>
                          <a:effectLst/>
                          <a:uLnTx/>
                          <a:uFillTx/>
                          <a:latin typeface="+mn-lt"/>
                          <a:ea typeface="+mn-ea"/>
                          <a:cs typeface="+mn-cs"/>
                        </a:rPr>
                        <a:t>
¡Feliz cumple María Eugenia Vidal!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572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- 2017-09-25 17:42:05</a:t>
                      </a:r>
                      <a:r>
                        <a:rPr kumimoji="0" lang="es-ES" sz="1000" b="0" i="0" u="none" strike="noStrike" kern="1200" cap="none" spc="0" normalizeH="0" baseline="0" noProof="0">
                          <a:ln>
                            <a:noFill/>
                          </a:ln>
                          <a:solidFill>
                            <a:prstClr val="black"/>
                          </a:solidFill>
                          <a:effectLst/>
                          <a:uLnTx/>
                          <a:uFillTx/>
                          <a:latin typeface="+mn-lt"/>
                          <a:ea typeface="+mn-ea"/>
                          <a:cs typeface="+mn-cs"/>
                        </a:rPr>
                        <a:t>
TODOS SOMOS LA GENERACIÓN QUE ESTÁ CAMBIANDO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685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- 2017-09-04 18:04:40</a:t>
                      </a:r>
                      <a:r>
                        <a:rPr kumimoji="0" lang="es-ES" sz="1000" b="0" i="0" u="none" strike="noStrike" kern="1200" cap="none" spc="0" normalizeH="0" baseline="0" noProof="0">
                          <a:ln>
                            <a:noFill/>
                          </a:ln>
                          <a:solidFill>
                            <a:prstClr val="black"/>
                          </a:solidFill>
                          <a:effectLst/>
                          <a:uLnTx/>
                          <a:uFillTx/>
                          <a:latin typeface="+mn-lt"/>
                          <a:ea typeface="+mn-ea"/>
                          <a:cs typeface="+mn-cs"/>
                        </a:rPr>
                        <a:t>
¡MAESTROS ARGENTINOS 2017! 🇦🇷
Con el equipo de la Escuela de Minas Doctor Horacio Carrillo, Jujuy, que ganó el Premio Maestros Argentinos 2017 ¡Felicitaciones, Maestros!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80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- 2017-09-14 11:35:30</a:t>
                      </a:r>
                      <a:r>
                        <a:rPr kumimoji="0" lang="es-ES" sz="1000" b="0" i="0" u="none" strike="noStrike" kern="1200" cap="none" spc="0" normalizeH="0" baseline="0" noProof="0">
                          <a:ln>
                            <a:noFill/>
                          </a:ln>
                          <a:solidFill>
                            <a:prstClr val="black"/>
                          </a:solidFill>
                          <a:effectLst/>
                          <a:uLnTx/>
                          <a:uFillTx/>
                          <a:latin typeface="+mn-lt"/>
                          <a:ea typeface="+mn-ea"/>
                          <a:cs typeface="+mn-cs"/>
                        </a:rPr>
                        <a:t>
SIGAMOS CONFIANDO EN QUE JUNTOS TODO ES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503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- 2017-09-19 11:31:12</a:t>
                      </a:r>
                      <a:r>
                        <a:rPr kumimoji="0" lang="es-ES" sz="1000" b="0" i="0" u="none" strike="noStrike" kern="1200" cap="none" spc="0" normalizeH="0" baseline="0" noProof="0">
                          <a:ln>
                            <a:noFill/>
                          </a:ln>
                          <a:solidFill>
                            <a:prstClr val="black"/>
                          </a:solidFill>
                          <a:effectLst/>
                          <a:uLnTx/>
                          <a:uFillTx/>
                          <a:latin typeface="+mn-lt"/>
                          <a:ea typeface="+mn-ea"/>
                          <a:cs typeface="+mn-cs"/>
                        </a:rPr>
                        <a:t>
EN VIVO EN QUILMES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272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Esteban Bullrich - 2017-09-26 12:36:33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847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- 2017-09-26 09:15:00</a:t>
                      </a:r>
                      <a:r>
                        <a:rPr kumimoji="0" lang="es-ES" sz="1000" b="0" i="0" u="none" strike="noStrike" kern="1200" cap="none" spc="0" normalizeH="0" baseline="0" noProof="0">
                          <a:ln>
                            <a:noFill/>
                          </a:ln>
                          <a:solidFill>
                            <a:prstClr val="black"/>
                          </a:solidFill>
                          <a:effectLst/>
                          <a:uLnTx/>
                          <a:uFillTx/>
                          <a:latin typeface="+mn-lt"/>
                          <a:ea typeface="+mn-ea"/>
                          <a:cs typeface="+mn-cs"/>
                        </a:rPr>
                        <a:t>
TIMBREANDO EN LA PLATA PARA ESCUCHAR A LOS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4663425"/>
                  </a:ext>
                </a:extLst>
              </a:tr>
            </a:tbl>
          </a:graphicData>
        </a:graphic>
      </p:graphicFrame>
      <p:sp>
        <p:nvSpPr>
          <p:cNvPr id="4" name="Text Placeholder 3">
            <a:extLst>
              <a:ext uri="{FF2B5EF4-FFF2-40B4-BE49-F238E27FC236}">
                <a16:creationId xmlns:a16="http://schemas.microsoft.com/office/drawing/2014/main" id="{D5E9E934-42CD-467A-BFDE-CA021EC675D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0240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DB3DB-7F53-4676-9761-D955F62064CB}"/>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11D1C407-7214-45D2-815A-04F7407AC1C2}"/>
              </a:ext>
            </a:extLst>
          </p:cNvPr>
          <p:cNvGraphicFramePr>
            <a:graphicFrameLocks noGrp="1"/>
          </p:cNvGraphicFramePr>
          <p:nvPr>
            <p:ph type="tbl" sz="quarter" idx="13"/>
            <p:extLst>
              <p:ext uri="{D42A27DB-BD31-4B8C-83A1-F6EECF244321}">
                <p14:modId xmlns:p14="http://schemas.microsoft.com/office/powerpoint/2010/main" val="387628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2925338"/>
                    </a:ext>
                  </a:extLst>
                </a:gridCol>
                <a:gridCol w="658368">
                  <a:extLst>
                    <a:ext uri="{9D8B030D-6E8A-4147-A177-3AD203B41FA5}">
                      <a16:colId xmlns:a16="http://schemas.microsoft.com/office/drawing/2014/main" val="910580037"/>
                    </a:ext>
                  </a:extLst>
                </a:gridCol>
                <a:gridCol w="658368">
                  <a:extLst>
                    <a:ext uri="{9D8B030D-6E8A-4147-A177-3AD203B41FA5}">
                      <a16:colId xmlns:a16="http://schemas.microsoft.com/office/drawing/2014/main" val="2021812224"/>
                    </a:ext>
                  </a:extLst>
                </a:gridCol>
                <a:gridCol w="658368">
                  <a:extLst>
                    <a:ext uri="{9D8B030D-6E8A-4147-A177-3AD203B41FA5}">
                      <a16:colId xmlns:a16="http://schemas.microsoft.com/office/drawing/2014/main" val="2411020098"/>
                    </a:ext>
                  </a:extLst>
                </a:gridCol>
                <a:gridCol w="658368">
                  <a:extLst>
                    <a:ext uri="{9D8B030D-6E8A-4147-A177-3AD203B41FA5}">
                      <a16:colId xmlns:a16="http://schemas.microsoft.com/office/drawing/2014/main" val="1242418827"/>
                    </a:ext>
                  </a:extLst>
                </a:gridCol>
                <a:gridCol w="658368">
                  <a:extLst>
                    <a:ext uri="{9D8B030D-6E8A-4147-A177-3AD203B41FA5}">
                      <a16:colId xmlns:a16="http://schemas.microsoft.com/office/drawing/2014/main" val="90016940"/>
                    </a:ext>
                  </a:extLst>
                </a:gridCol>
                <a:gridCol w="658368">
                  <a:extLst>
                    <a:ext uri="{9D8B030D-6E8A-4147-A177-3AD203B41FA5}">
                      <a16:colId xmlns:a16="http://schemas.microsoft.com/office/drawing/2014/main" val="2773981491"/>
                    </a:ext>
                  </a:extLst>
                </a:gridCol>
                <a:gridCol w="658368">
                  <a:extLst>
                    <a:ext uri="{9D8B030D-6E8A-4147-A177-3AD203B41FA5}">
                      <a16:colId xmlns:a16="http://schemas.microsoft.com/office/drawing/2014/main" val="3037730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344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- 2017-09-14 18:29:36</a:t>
                      </a:r>
                      <a:r>
                        <a:rPr kumimoji="0" lang="es-ES" sz="1000" b="0" i="0" u="none" strike="noStrike" kern="1200" cap="none" spc="0" normalizeH="0" baseline="0" noProof="0">
                          <a:ln>
                            <a:noFill/>
                          </a:ln>
                          <a:solidFill>
                            <a:prstClr val="black"/>
                          </a:solidFill>
                          <a:effectLst/>
                          <a:uLnTx/>
                          <a:uFillTx/>
                          <a:latin typeface="+mn-lt"/>
                          <a:ea typeface="+mn-ea"/>
                          <a:cs typeface="+mn-cs"/>
                        </a:rPr>
                        <a:t>
Estar cerca es mirarnos a los ojos y decirnos la verdad sabiendo que juntos podemos conseguir grandes cosas.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487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- 2017-09-30 16:45:36</a:t>
                      </a:r>
                      <a:r>
                        <a:rPr kumimoji="0" lang="es-ES" sz="1000" b="0" i="0" u="none" strike="noStrike" kern="1200" cap="none" spc="0" normalizeH="0" baseline="0" noProof="0">
                          <a:ln>
                            <a:noFill/>
                          </a:ln>
                          <a:solidFill>
                            <a:prstClr val="black"/>
                          </a:solidFill>
                          <a:effectLst/>
                          <a:uLnTx/>
                          <a:uFillTx/>
                          <a:latin typeface="+mn-lt"/>
                          <a:ea typeface="+mn-ea"/>
                          <a:cs typeface="+mn-cs"/>
                        </a:rPr>
                        <a:t>
JUNTOS PODEMOS 
Hoy salimos con María Eugenia Vidal,  Graciela Ocaña y Segundo Cernadas a recorrer Tigre, compartiendo unos mates con los vecinos, escuchamos y conocimos sus inquietudes, sabiendo que el cambio es posible porque lo hacemos entre todos.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867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- 2017-09-16 13:28:58</a:t>
                      </a:r>
                      <a:r>
                        <a:rPr kumimoji="0" lang="es-ES" sz="1000" b="0" i="0" u="none" strike="noStrike" kern="1200" cap="none" spc="0" normalizeH="0" baseline="0" noProof="0">
                          <a:ln>
                            <a:noFill/>
                          </a:ln>
                          <a:solidFill>
                            <a:prstClr val="black"/>
                          </a:solidFill>
                          <a:effectLst/>
                          <a:uLnTx/>
                          <a:uFillTx/>
                          <a:latin typeface="+mn-lt"/>
                          <a:ea typeface="+mn-ea"/>
                          <a:cs typeface="+mn-cs"/>
                        </a:rPr>
                        <a:t>
Esta mañana salimos a escuchar a los vecinos de Merlo y pude ver las mismas ganas que tenemos de seguir #CambiandoJuntos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9313327"/>
                  </a:ext>
                </a:extLst>
              </a:tr>
            </a:tbl>
          </a:graphicData>
        </a:graphic>
      </p:graphicFrame>
      <p:sp>
        <p:nvSpPr>
          <p:cNvPr id="4" name="Text Placeholder 3">
            <a:extLst>
              <a:ext uri="{FF2B5EF4-FFF2-40B4-BE49-F238E27FC236}">
                <a16:creationId xmlns:a16="http://schemas.microsoft.com/office/drawing/2014/main" id="{D8767518-5003-46D5-854C-B4AA95BABF1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54556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0B0A-6C2E-4F2C-80B0-F0B8EF170B20}"/>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76D77207-6C44-44B1-BC25-5A6EED70F874}"/>
              </a:ext>
            </a:extLst>
          </p:cNvPr>
          <p:cNvGraphicFramePr>
            <a:graphicFrameLocks noGrp="1"/>
          </p:cNvGraphicFramePr>
          <p:nvPr>
            <p:ph type="tbl" sz="quarter" idx="13"/>
            <p:extLst>
              <p:ext uri="{D42A27DB-BD31-4B8C-83A1-F6EECF244321}">
                <p14:modId xmlns:p14="http://schemas.microsoft.com/office/powerpoint/2010/main" val="1966617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2684663"/>
                    </a:ext>
                  </a:extLst>
                </a:gridCol>
                <a:gridCol w="658368">
                  <a:extLst>
                    <a:ext uri="{9D8B030D-6E8A-4147-A177-3AD203B41FA5}">
                      <a16:colId xmlns:a16="http://schemas.microsoft.com/office/drawing/2014/main" val="1583204125"/>
                    </a:ext>
                  </a:extLst>
                </a:gridCol>
                <a:gridCol w="658368">
                  <a:extLst>
                    <a:ext uri="{9D8B030D-6E8A-4147-A177-3AD203B41FA5}">
                      <a16:colId xmlns:a16="http://schemas.microsoft.com/office/drawing/2014/main" val="2234570271"/>
                    </a:ext>
                  </a:extLst>
                </a:gridCol>
                <a:gridCol w="658368">
                  <a:extLst>
                    <a:ext uri="{9D8B030D-6E8A-4147-A177-3AD203B41FA5}">
                      <a16:colId xmlns:a16="http://schemas.microsoft.com/office/drawing/2014/main" val="1763409561"/>
                    </a:ext>
                  </a:extLst>
                </a:gridCol>
                <a:gridCol w="658368">
                  <a:extLst>
                    <a:ext uri="{9D8B030D-6E8A-4147-A177-3AD203B41FA5}">
                      <a16:colId xmlns:a16="http://schemas.microsoft.com/office/drawing/2014/main" val="2481287881"/>
                    </a:ext>
                  </a:extLst>
                </a:gridCol>
                <a:gridCol w="658368">
                  <a:extLst>
                    <a:ext uri="{9D8B030D-6E8A-4147-A177-3AD203B41FA5}">
                      <a16:colId xmlns:a16="http://schemas.microsoft.com/office/drawing/2014/main" val="1324763481"/>
                    </a:ext>
                  </a:extLst>
                </a:gridCol>
                <a:gridCol w="658368">
                  <a:extLst>
                    <a:ext uri="{9D8B030D-6E8A-4147-A177-3AD203B41FA5}">
                      <a16:colId xmlns:a16="http://schemas.microsoft.com/office/drawing/2014/main" val="3254229492"/>
                    </a:ext>
                  </a:extLst>
                </a:gridCol>
                <a:gridCol w="658368">
                  <a:extLst>
                    <a:ext uri="{9D8B030D-6E8A-4147-A177-3AD203B41FA5}">
                      <a16:colId xmlns:a16="http://schemas.microsoft.com/office/drawing/2014/main" val="3183700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987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- 2017-09-20 18:42:40</a:t>
                      </a:r>
                      <a:r>
                        <a:rPr kumimoji="0" lang="es-ES" sz="1000" b="0" i="0" u="none" strike="noStrike" kern="1200" cap="none" spc="0" normalizeH="0" baseline="0" noProof="0">
                          <a:ln>
                            <a:noFill/>
                          </a:ln>
                          <a:solidFill>
                            <a:prstClr val="black"/>
                          </a:solidFill>
                          <a:effectLst/>
                          <a:uLnTx/>
                          <a:uFillTx/>
                          <a:latin typeface="+mn-lt"/>
                          <a:ea typeface="+mn-ea"/>
                          <a:cs typeface="+mn-cs"/>
                        </a:rPr>
                        <a:t>
TESTIGO DE LA FELICIDAD
Hoy en el Club Olimpo, María Eugenia Vidal hizo entrega de escrituras de viviendas a vecinos de Bahía Blanca que después de muchos años de espera consiguieron uno de los papeles más importantes que se puede tener.
Pude ver y compartir la emoción de esas 370 familias que ahora son realmente dueñas de sus propias casas.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644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- 2017-09-23 19:39:52</a:t>
                      </a:r>
                      <a:r>
                        <a:rPr kumimoji="0" lang="es-ES" sz="1000" b="0" i="0" u="none" strike="noStrike" kern="1200" cap="none" spc="0" normalizeH="0" baseline="0" noProof="0">
                          <a:ln>
                            <a:noFill/>
                          </a:ln>
                          <a:solidFill>
                            <a:prstClr val="black"/>
                          </a:solidFill>
                          <a:effectLst/>
                          <a:uLnTx/>
                          <a:uFillTx/>
                          <a:latin typeface="+mn-lt"/>
                          <a:ea typeface="+mn-ea"/>
                          <a:cs typeface="+mn-cs"/>
                        </a:rPr>
                        <a:t>
CONSTRUYENDO LA EDUCACIÓN. JUNTOS.
Participando de la conferencia "La Educación para el siglo XXI" con el ministro de Educación de la Nación, Alejandro Finocchiaro, el Ministro de Educación de la Provincia, Gabriel Sánchez Zinny, y docentes de toda la provincia. En La Plata  todos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791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- 2017-09-29 19:47:57</a:t>
                      </a:r>
                      <a:r>
                        <a:rPr kumimoji="0" lang="es-ES" sz="1000" b="0" i="0" u="none" strike="noStrike" kern="1200" cap="none" spc="0" normalizeH="0" baseline="0" noProof="0">
                          <a:ln>
                            <a:noFill/>
                          </a:ln>
                          <a:solidFill>
                            <a:prstClr val="black"/>
                          </a:solidFill>
                          <a:effectLst/>
                          <a:uLnTx/>
                          <a:uFillTx/>
                          <a:latin typeface="+mn-lt"/>
                          <a:ea typeface="+mn-ea"/>
                          <a:cs typeface="+mn-cs"/>
                        </a:rPr>
                        <a:t>
ESTAMOS TRANSFORMANDO LA PROVINCIA PARA SIEMPRE
Escuchá un fragmento de la comunicación telefónica con Radio Marti de San Nicolás.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6761689"/>
                  </a:ext>
                </a:extLst>
              </a:tr>
            </a:tbl>
          </a:graphicData>
        </a:graphic>
      </p:graphicFrame>
      <p:sp>
        <p:nvSpPr>
          <p:cNvPr id="4" name="Text Placeholder 3">
            <a:extLst>
              <a:ext uri="{FF2B5EF4-FFF2-40B4-BE49-F238E27FC236}">
                <a16:creationId xmlns:a16="http://schemas.microsoft.com/office/drawing/2014/main" id="{1CB812F9-FC8F-40C0-89BC-EEEFE90F8A0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937352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F53A2-E7CB-4A71-BBF7-65227CDDD09F}"/>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CD81191E-9EA6-4D06-934F-71596C265C44}"/>
              </a:ext>
            </a:extLst>
          </p:cNvPr>
          <p:cNvGraphicFramePr>
            <a:graphicFrameLocks noGrp="1"/>
          </p:cNvGraphicFramePr>
          <p:nvPr>
            <p:ph type="tbl" sz="quarter" idx="13"/>
            <p:extLst>
              <p:ext uri="{D42A27DB-BD31-4B8C-83A1-F6EECF244321}">
                <p14:modId xmlns:p14="http://schemas.microsoft.com/office/powerpoint/2010/main" val="1567774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3967243"/>
                    </a:ext>
                  </a:extLst>
                </a:gridCol>
                <a:gridCol w="658368">
                  <a:extLst>
                    <a:ext uri="{9D8B030D-6E8A-4147-A177-3AD203B41FA5}">
                      <a16:colId xmlns:a16="http://schemas.microsoft.com/office/drawing/2014/main" val="2931074484"/>
                    </a:ext>
                  </a:extLst>
                </a:gridCol>
                <a:gridCol w="658368">
                  <a:extLst>
                    <a:ext uri="{9D8B030D-6E8A-4147-A177-3AD203B41FA5}">
                      <a16:colId xmlns:a16="http://schemas.microsoft.com/office/drawing/2014/main" val="993598381"/>
                    </a:ext>
                  </a:extLst>
                </a:gridCol>
                <a:gridCol w="658368">
                  <a:extLst>
                    <a:ext uri="{9D8B030D-6E8A-4147-A177-3AD203B41FA5}">
                      <a16:colId xmlns:a16="http://schemas.microsoft.com/office/drawing/2014/main" val="550433185"/>
                    </a:ext>
                  </a:extLst>
                </a:gridCol>
                <a:gridCol w="658368">
                  <a:extLst>
                    <a:ext uri="{9D8B030D-6E8A-4147-A177-3AD203B41FA5}">
                      <a16:colId xmlns:a16="http://schemas.microsoft.com/office/drawing/2014/main" val="2709277921"/>
                    </a:ext>
                  </a:extLst>
                </a:gridCol>
                <a:gridCol w="658368">
                  <a:extLst>
                    <a:ext uri="{9D8B030D-6E8A-4147-A177-3AD203B41FA5}">
                      <a16:colId xmlns:a16="http://schemas.microsoft.com/office/drawing/2014/main" val="4111881668"/>
                    </a:ext>
                  </a:extLst>
                </a:gridCol>
                <a:gridCol w="658368">
                  <a:extLst>
                    <a:ext uri="{9D8B030D-6E8A-4147-A177-3AD203B41FA5}">
                      <a16:colId xmlns:a16="http://schemas.microsoft.com/office/drawing/2014/main" val="628632120"/>
                    </a:ext>
                  </a:extLst>
                </a:gridCol>
                <a:gridCol w="658368">
                  <a:extLst>
                    <a:ext uri="{9D8B030D-6E8A-4147-A177-3AD203B41FA5}">
                      <a16:colId xmlns:a16="http://schemas.microsoft.com/office/drawing/2014/main" val="1381141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594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- 2017-09-11 12:21:38</a:t>
                      </a:r>
                      <a:r>
                        <a:rPr kumimoji="0" lang="es-ES" sz="1000" b="0" i="0" u="none" strike="noStrike" kern="1200" cap="none" spc="0" normalizeH="0" baseline="0" noProof="0">
                          <a:ln>
                            <a:noFill/>
                          </a:ln>
                          <a:solidFill>
                            <a:prstClr val="black"/>
                          </a:solidFill>
                          <a:effectLst/>
                          <a:uLnTx/>
                          <a:uFillTx/>
                          <a:latin typeface="+mn-lt"/>
                          <a:ea typeface="+mn-ea"/>
                          <a:cs typeface="+mn-cs"/>
                        </a:rPr>
                        <a:t>
FELIZ DÍA A GLORIA Y A TODOS LOS MAESTROS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596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- 2017-09-23 22:23:41</a:t>
                      </a:r>
                      <a:r>
                        <a:rPr kumimoji="0" lang="es-ES" sz="1000" b="0" i="0" u="none" strike="noStrike" kern="1200" cap="none" spc="0" normalizeH="0" baseline="0" noProof="0">
                          <a:ln>
                            <a:noFill/>
                          </a:ln>
                          <a:solidFill>
                            <a:prstClr val="black"/>
                          </a:solidFill>
                          <a:effectLst/>
                          <a:uLnTx/>
                          <a:uFillTx/>
                          <a:latin typeface="+mn-lt"/>
                          <a:ea typeface="+mn-ea"/>
                          <a:cs typeface="+mn-cs"/>
                        </a:rPr>
                        <a:t>
TRABAJANDO JUNTOS LA PROVINCIA CRECE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430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- 2017-09-23 15:31:52</a:t>
                      </a:r>
                      <a:r>
                        <a:rPr kumimoji="0" lang="es-ES" sz="1000" b="0" i="0" u="none" strike="noStrike" kern="1200" cap="none" spc="0" normalizeH="0" baseline="0" noProof="0">
                          <a:ln>
                            <a:noFill/>
                          </a:ln>
                          <a:solidFill>
                            <a:prstClr val="black"/>
                          </a:solidFill>
                          <a:effectLst/>
                          <a:uLnTx/>
                          <a:uFillTx/>
                          <a:latin typeface="+mn-lt"/>
                          <a:ea typeface="+mn-ea"/>
                          <a:cs typeface="+mn-cs"/>
                        </a:rPr>
                        <a:t>
SIGAMOS CAMBIANDO JUNTOS
Salimos a timbrear en La Plata junto al intendente Julio Garro, Carolina Píparo y el ministro de educación de la provincia, Gabriel Sánchez Zinny, para escuchar  y conocer la realidad de los vecinos, porque juntos trabajamos para que la Provincia siga creciendo.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6622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- 2017-09-18 20:41:52</a:t>
                      </a:r>
                      <a:r>
                        <a:rPr kumimoji="0" lang="es-ES" sz="1000" b="0" i="0" u="none" strike="noStrike" kern="1200" cap="none" spc="0" normalizeH="0" baseline="0" noProof="0">
                          <a:ln>
                            <a:noFill/>
                          </a:ln>
                          <a:solidFill>
                            <a:prstClr val="black"/>
                          </a:solidFill>
                          <a:effectLst/>
                          <a:uLnTx/>
                          <a:uFillTx/>
                          <a:latin typeface="+mn-lt"/>
                          <a:ea typeface="+mn-ea"/>
                          <a:cs typeface="+mn-cs"/>
                        </a:rPr>
                        <a:t>
EN ALMIRANTE BROWN, JUNTOS ESTAMOS CAMBIANDO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7817570"/>
                  </a:ext>
                </a:extLst>
              </a:tr>
            </a:tbl>
          </a:graphicData>
        </a:graphic>
      </p:graphicFrame>
      <p:sp>
        <p:nvSpPr>
          <p:cNvPr id="4" name="Text Placeholder 3">
            <a:extLst>
              <a:ext uri="{FF2B5EF4-FFF2-40B4-BE49-F238E27FC236}">
                <a16:creationId xmlns:a16="http://schemas.microsoft.com/office/drawing/2014/main" id="{EBC38384-4C01-44A2-9F75-1CA5321F18C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69174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69AB2-D12C-484B-8B03-D476F9A1D3EC}"/>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E0A1D44B-19EA-48BD-92B0-7C1DC591266F}"/>
              </a:ext>
            </a:extLst>
          </p:cNvPr>
          <p:cNvGraphicFramePr>
            <a:graphicFrameLocks noGrp="1"/>
          </p:cNvGraphicFramePr>
          <p:nvPr>
            <p:ph type="tbl" sz="quarter" idx="13"/>
            <p:extLst>
              <p:ext uri="{D42A27DB-BD31-4B8C-83A1-F6EECF244321}">
                <p14:modId xmlns:p14="http://schemas.microsoft.com/office/powerpoint/2010/main" val="418684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8729055"/>
                    </a:ext>
                  </a:extLst>
                </a:gridCol>
                <a:gridCol w="658368">
                  <a:extLst>
                    <a:ext uri="{9D8B030D-6E8A-4147-A177-3AD203B41FA5}">
                      <a16:colId xmlns:a16="http://schemas.microsoft.com/office/drawing/2014/main" val="1941542760"/>
                    </a:ext>
                  </a:extLst>
                </a:gridCol>
                <a:gridCol w="658368">
                  <a:extLst>
                    <a:ext uri="{9D8B030D-6E8A-4147-A177-3AD203B41FA5}">
                      <a16:colId xmlns:a16="http://schemas.microsoft.com/office/drawing/2014/main" val="1729524965"/>
                    </a:ext>
                  </a:extLst>
                </a:gridCol>
                <a:gridCol w="658368">
                  <a:extLst>
                    <a:ext uri="{9D8B030D-6E8A-4147-A177-3AD203B41FA5}">
                      <a16:colId xmlns:a16="http://schemas.microsoft.com/office/drawing/2014/main" val="3894808949"/>
                    </a:ext>
                  </a:extLst>
                </a:gridCol>
                <a:gridCol w="658368">
                  <a:extLst>
                    <a:ext uri="{9D8B030D-6E8A-4147-A177-3AD203B41FA5}">
                      <a16:colId xmlns:a16="http://schemas.microsoft.com/office/drawing/2014/main" val="1472253562"/>
                    </a:ext>
                  </a:extLst>
                </a:gridCol>
                <a:gridCol w="658368">
                  <a:extLst>
                    <a:ext uri="{9D8B030D-6E8A-4147-A177-3AD203B41FA5}">
                      <a16:colId xmlns:a16="http://schemas.microsoft.com/office/drawing/2014/main" val="3180027018"/>
                    </a:ext>
                  </a:extLst>
                </a:gridCol>
                <a:gridCol w="658368">
                  <a:extLst>
                    <a:ext uri="{9D8B030D-6E8A-4147-A177-3AD203B41FA5}">
                      <a16:colId xmlns:a16="http://schemas.microsoft.com/office/drawing/2014/main" val="1604424371"/>
                    </a:ext>
                  </a:extLst>
                </a:gridCol>
                <a:gridCol w="658368">
                  <a:extLst>
                    <a:ext uri="{9D8B030D-6E8A-4147-A177-3AD203B41FA5}">
                      <a16:colId xmlns:a16="http://schemas.microsoft.com/office/drawing/2014/main" val="510874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330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- 2017-09-20 09:15:34</a:t>
                      </a:r>
                      <a:r>
                        <a:rPr kumimoji="0" lang="es-ES" sz="1000" b="0" i="0" u="none" strike="noStrike" kern="1200" cap="none" spc="0" normalizeH="0" baseline="0" noProof="0">
                          <a:ln>
                            <a:noFill/>
                          </a:ln>
                          <a:solidFill>
                            <a:prstClr val="black"/>
                          </a:solidFill>
                          <a:effectLst/>
                          <a:uLnTx/>
                          <a:uFillTx/>
                          <a:latin typeface="+mn-lt"/>
                          <a:ea typeface="+mn-ea"/>
                          <a:cs typeface="+mn-cs"/>
                        </a:rPr>
                        <a:t>
MOSTREMOS CÓMO JUNTOS ESTAMOS MEJORANDO LA PROVINCIA. 
Subí vídeos y fotos de las obras que están mejorando, compartí la emoción de un amigo por obtener un crédito, la felicidad de un vecino al que le pavimentaron la calle o la alegría de un abuelo que recibió la reparación histórica. Nada va a ser más real si cada uno muestra las cosas que le están mejorando el día a día, y ese trabajo #LoHacemosJuntos.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964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- 2017-09-15 18:01:02</a:t>
                      </a:r>
                      <a:r>
                        <a:rPr kumimoji="0" lang="es-ES" sz="1000" b="0" i="0" u="none" strike="noStrike" kern="1200" cap="none" spc="0" normalizeH="0" baseline="0" noProof="0">
                          <a:ln>
                            <a:noFill/>
                          </a:ln>
                          <a:solidFill>
                            <a:prstClr val="black"/>
                          </a:solidFill>
                          <a:effectLst/>
                          <a:uLnTx/>
                          <a:uFillTx/>
                          <a:latin typeface="+mn-lt"/>
                          <a:ea typeface="+mn-ea"/>
                          <a:cs typeface="+mn-cs"/>
                        </a:rPr>
                        <a:t>
EN LA BIBLIOTECA POPULAR LAPRIDA
Entre todos seguimos transformando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611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- 2017-09-19 19:12:06</a:t>
                      </a:r>
                      <a:r>
                        <a:rPr kumimoji="0" lang="es-ES" sz="1000" b="0" i="0" u="none" strike="noStrike" kern="1200" cap="none" spc="0" normalizeH="0" baseline="0" noProof="0">
                          <a:ln>
                            <a:noFill/>
                          </a:ln>
                          <a:solidFill>
                            <a:prstClr val="black"/>
                          </a:solidFill>
                          <a:effectLst/>
                          <a:uLnTx/>
                          <a:uFillTx/>
                          <a:latin typeface="+mn-lt"/>
                          <a:ea typeface="+mn-ea"/>
                          <a:cs typeface="+mn-cs"/>
                        </a:rPr>
                        <a:t>
HOY PUDE VER COMO AVANZA LA OBRA DE LA "ESCUELA PRIMARIA Nro 14" DE EZEIZA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4503087"/>
                  </a:ext>
                </a:extLst>
              </a:tr>
            </a:tbl>
          </a:graphicData>
        </a:graphic>
      </p:graphicFrame>
      <p:sp>
        <p:nvSpPr>
          <p:cNvPr id="4" name="Text Placeholder 3">
            <a:extLst>
              <a:ext uri="{FF2B5EF4-FFF2-40B4-BE49-F238E27FC236}">
                <a16:creationId xmlns:a16="http://schemas.microsoft.com/office/drawing/2014/main" id="{139BED38-1BE9-4384-8945-3008F5F7BC2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13641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3B729-217D-478E-9A72-A2FC0DE53E11}"/>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2EDEDDD7-83E0-4577-B342-D0B84DF05755}"/>
              </a:ext>
            </a:extLst>
          </p:cNvPr>
          <p:cNvGraphicFramePr>
            <a:graphicFrameLocks noGrp="1"/>
          </p:cNvGraphicFramePr>
          <p:nvPr>
            <p:ph type="tbl" sz="quarter" idx="13"/>
            <p:extLst>
              <p:ext uri="{D42A27DB-BD31-4B8C-83A1-F6EECF244321}">
                <p14:modId xmlns:p14="http://schemas.microsoft.com/office/powerpoint/2010/main" val="50595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2362428"/>
                    </a:ext>
                  </a:extLst>
                </a:gridCol>
                <a:gridCol w="658368">
                  <a:extLst>
                    <a:ext uri="{9D8B030D-6E8A-4147-A177-3AD203B41FA5}">
                      <a16:colId xmlns:a16="http://schemas.microsoft.com/office/drawing/2014/main" val="1446681061"/>
                    </a:ext>
                  </a:extLst>
                </a:gridCol>
                <a:gridCol w="658368">
                  <a:extLst>
                    <a:ext uri="{9D8B030D-6E8A-4147-A177-3AD203B41FA5}">
                      <a16:colId xmlns:a16="http://schemas.microsoft.com/office/drawing/2014/main" val="3360059829"/>
                    </a:ext>
                  </a:extLst>
                </a:gridCol>
                <a:gridCol w="658368">
                  <a:extLst>
                    <a:ext uri="{9D8B030D-6E8A-4147-A177-3AD203B41FA5}">
                      <a16:colId xmlns:a16="http://schemas.microsoft.com/office/drawing/2014/main" val="2269707520"/>
                    </a:ext>
                  </a:extLst>
                </a:gridCol>
                <a:gridCol w="658368">
                  <a:extLst>
                    <a:ext uri="{9D8B030D-6E8A-4147-A177-3AD203B41FA5}">
                      <a16:colId xmlns:a16="http://schemas.microsoft.com/office/drawing/2014/main" val="289844847"/>
                    </a:ext>
                  </a:extLst>
                </a:gridCol>
                <a:gridCol w="658368">
                  <a:extLst>
                    <a:ext uri="{9D8B030D-6E8A-4147-A177-3AD203B41FA5}">
                      <a16:colId xmlns:a16="http://schemas.microsoft.com/office/drawing/2014/main" val="1198850737"/>
                    </a:ext>
                  </a:extLst>
                </a:gridCol>
                <a:gridCol w="658368">
                  <a:extLst>
                    <a:ext uri="{9D8B030D-6E8A-4147-A177-3AD203B41FA5}">
                      <a16:colId xmlns:a16="http://schemas.microsoft.com/office/drawing/2014/main" val="3988821506"/>
                    </a:ext>
                  </a:extLst>
                </a:gridCol>
                <a:gridCol w="658368">
                  <a:extLst>
                    <a:ext uri="{9D8B030D-6E8A-4147-A177-3AD203B41FA5}">
                      <a16:colId xmlns:a16="http://schemas.microsoft.com/office/drawing/2014/main" val="753037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2701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- 2017-09-21 20:40:45</a:t>
                      </a:r>
                      <a:r>
                        <a:rPr kumimoji="0" lang="es-ES" sz="1000" b="0" i="0" u="none" strike="noStrike" kern="1200" cap="none" spc="0" normalizeH="0" baseline="0" noProof="0">
                          <a:ln>
                            <a:noFill/>
                          </a:ln>
                          <a:solidFill>
                            <a:prstClr val="black"/>
                          </a:solidFill>
                          <a:effectLst/>
                          <a:uLnTx/>
                          <a:uFillTx/>
                          <a:latin typeface="+mn-lt"/>
                          <a:ea typeface="+mn-ea"/>
                          <a:cs typeface="+mn-cs"/>
                        </a:rPr>
                        <a:t>
JUNTOS EN LA UNIVERSIDAD NACIONAL DE LA MATANZA
Con estudiantes de la Universidad Nacional de La Matanzay María Eugenia Vidal conversamos sobre los beneficios del boleto estudiantil que ya llega a más de 290.000 alumnos de 13 universidades y sobre los proyectos que podemos llevar a cabo para seguir motivando  a los jóvenes a seguir creciendo.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781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- 2017-09-25 18:48:37</a:t>
                      </a:r>
                      <a:r>
                        <a:rPr kumimoji="0" lang="es-ES" sz="1000" b="0" i="0" u="none" strike="noStrike" kern="1200" cap="none" spc="0" normalizeH="0" baseline="0" noProof="0">
                          <a:ln>
                            <a:noFill/>
                          </a:ln>
                          <a:solidFill>
                            <a:prstClr val="black"/>
                          </a:solidFill>
                          <a:effectLst/>
                          <a:uLnTx/>
                          <a:uFillTx/>
                          <a:latin typeface="+mn-lt"/>
                          <a:ea typeface="+mn-ea"/>
                          <a:cs typeface="+mn-cs"/>
                        </a:rPr>
                        <a:t>
Muy triste por el fallecimiento de Juan Gentile, una persona entrañable con un corazón que siempre estuvo dispuesto a dar una mano. Lo voy a extrañar mucho. Un abrazo a toda su familia.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802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- 2017-09-28 09:15:00</a:t>
                      </a:r>
                      <a:r>
                        <a:rPr kumimoji="0" lang="es-ES" sz="1000" b="0" i="0" u="none" strike="noStrike" kern="1200" cap="none" spc="0" normalizeH="0" baseline="0" noProof="0">
                          <a:ln>
                            <a:noFill/>
                          </a:ln>
                          <a:solidFill>
                            <a:prstClr val="black"/>
                          </a:solidFill>
                          <a:effectLst/>
                          <a:uLnTx/>
                          <a:uFillTx/>
                          <a:latin typeface="+mn-lt"/>
                          <a:ea typeface="+mn-ea"/>
                          <a:cs typeface="+mn-cs"/>
                        </a:rPr>
                        <a:t>
AYER EN MAR DEL PLATA
Cuando vemos una obra en la calle sabemos que la hacemos entre todos para que la provincia siga creciendo.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1808753"/>
                  </a:ext>
                </a:extLst>
              </a:tr>
            </a:tbl>
          </a:graphicData>
        </a:graphic>
      </p:graphicFrame>
      <p:sp>
        <p:nvSpPr>
          <p:cNvPr id="4" name="Text Placeholder 3">
            <a:extLst>
              <a:ext uri="{FF2B5EF4-FFF2-40B4-BE49-F238E27FC236}">
                <a16:creationId xmlns:a16="http://schemas.microsoft.com/office/drawing/2014/main" id="{CCA5C1A7-3018-48D6-8415-FF5F0B44C4C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761220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16DC-FA98-4F2D-B3B9-08EB2F58DEF1}"/>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717C3343-D50B-4C25-A5DD-64D0ED59644F}"/>
              </a:ext>
            </a:extLst>
          </p:cNvPr>
          <p:cNvGraphicFramePr>
            <a:graphicFrameLocks noGrp="1"/>
          </p:cNvGraphicFramePr>
          <p:nvPr>
            <p:ph type="tbl" sz="quarter" idx="13"/>
            <p:extLst>
              <p:ext uri="{D42A27DB-BD31-4B8C-83A1-F6EECF244321}">
                <p14:modId xmlns:p14="http://schemas.microsoft.com/office/powerpoint/2010/main" val="358694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1643863"/>
                    </a:ext>
                  </a:extLst>
                </a:gridCol>
                <a:gridCol w="658368">
                  <a:extLst>
                    <a:ext uri="{9D8B030D-6E8A-4147-A177-3AD203B41FA5}">
                      <a16:colId xmlns:a16="http://schemas.microsoft.com/office/drawing/2014/main" val="640398054"/>
                    </a:ext>
                  </a:extLst>
                </a:gridCol>
                <a:gridCol w="658368">
                  <a:extLst>
                    <a:ext uri="{9D8B030D-6E8A-4147-A177-3AD203B41FA5}">
                      <a16:colId xmlns:a16="http://schemas.microsoft.com/office/drawing/2014/main" val="406433953"/>
                    </a:ext>
                  </a:extLst>
                </a:gridCol>
                <a:gridCol w="658368">
                  <a:extLst>
                    <a:ext uri="{9D8B030D-6E8A-4147-A177-3AD203B41FA5}">
                      <a16:colId xmlns:a16="http://schemas.microsoft.com/office/drawing/2014/main" val="1290307064"/>
                    </a:ext>
                  </a:extLst>
                </a:gridCol>
                <a:gridCol w="658368">
                  <a:extLst>
                    <a:ext uri="{9D8B030D-6E8A-4147-A177-3AD203B41FA5}">
                      <a16:colId xmlns:a16="http://schemas.microsoft.com/office/drawing/2014/main" val="276154000"/>
                    </a:ext>
                  </a:extLst>
                </a:gridCol>
                <a:gridCol w="658368">
                  <a:extLst>
                    <a:ext uri="{9D8B030D-6E8A-4147-A177-3AD203B41FA5}">
                      <a16:colId xmlns:a16="http://schemas.microsoft.com/office/drawing/2014/main" val="674285930"/>
                    </a:ext>
                  </a:extLst>
                </a:gridCol>
                <a:gridCol w="658368">
                  <a:extLst>
                    <a:ext uri="{9D8B030D-6E8A-4147-A177-3AD203B41FA5}">
                      <a16:colId xmlns:a16="http://schemas.microsoft.com/office/drawing/2014/main" val="4098526821"/>
                    </a:ext>
                  </a:extLst>
                </a:gridCol>
                <a:gridCol w="658368">
                  <a:extLst>
                    <a:ext uri="{9D8B030D-6E8A-4147-A177-3AD203B41FA5}">
                      <a16:colId xmlns:a16="http://schemas.microsoft.com/office/drawing/2014/main" val="231745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729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- 2017-09-22 18:30:25</a:t>
                      </a:r>
                      <a:r>
                        <a:rPr kumimoji="0" lang="es-ES" sz="1000" b="0" i="0" u="none" strike="noStrike" kern="1200" cap="none" spc="0" normalizeH="0" baseline="0" noProof="0">
                          <a:ln>
                            <a:noFill/>
                          </a:ln>
                          <a:solidFill>
                            <a:prstClr val="black"/>
                          </a:solidFill>
                          <a:effectLst/>
                          <a:uLnTx/>
                          <a:uFillTx/>
                          <a:latin typeface="+mn-lt"/>
                          <a:ea typeface="+mn-ea"/>
                          <a:cs typeface="+mn-cs"/>
                        </a:rPr>
                        <a:t>
LA PROVINCIA CRECE CUANDO TRABAJAMOS JUNTOS
Con Guillo Dietrich recorriendo la obra integral de repavimentacion y cloacas del boulevard Ameghino en Pergamino.
Vos también sos protagonista del cambio, y todo nuestro trabajo es para que tengamos la Provincia que merecemos.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613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Esteban Bullrich - 2017-09-28 18:38:25</a:t>
                      </a:r>
                      <a:r>
                        <a:rPr kumimoji="0" lang="es-ES" sz="1000" b="0" i="0" u="none" strike="noStrike" kern="1200" cap="none" spc="0" normalizeH="0" baseline="0" noProof="0">
                          <a:ln>
                            <a:noFill/>
                          </a:ln>
                          <a:solidFill>
                            <a:prstClr val="black"/>
                          </a:solidFill>
                          <a:effectLst/>
                          <a:uLnTx/>
                          <a:uFillTx/>
                          <a:latin typeface="+mn-lt"/>
                          <a:ea typeface="+mn-ea"/>
                          <a:cs typeface="+mn-cs"/>
                        </a:rPr>
                        <a:t>
AHORA TIENEN MÁS ESPACIO PARA JUGAR Y MÁS POSIBILIDADES DE APRENDER
Visité a Norma, la directora de la escuela primaria N° 25 de La Cava y muy emocionada me contó que muy pronto será una escuela de doble jornada.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2464238"/>
                  </a:ext>
                </a:extLst>
              </a:tr>
            </a:tbl>
          </a:graphicData>
        </a:graphic>
      </p:graphicFrame>
      <p:sp>
        <p:nvSpPr>
          <p:cNvPr id="4" name="Text Placeholder 3">
            <a:extLst>
              <a:ext uri="{FF2B5EF4-FFF2-40B4-BE49-F238E27FC236}">
                <a16:creationId xmlns:a16="http://schemas.microsoft.com/office/drawing/2014/main" id="{F8CE5878-5BB8-4793-9FE4-3559C6B2048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30456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8AF89-7520-4805-90B1-0396D360A54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965082F-07D5-4C31-BF4B-B24402E3ADE3}"/>
              </a:ext>
            </a:extLst>
          </p:cNvPr>
          <p:cNvGraphicFramePr>
            <a:graphicFrameLocks noGrp="1"/>
          </p:cNvGraphicFramePr>
          <p:nvPr>
            <p:ph type="chart" sz="quarter" idx="13"/>
            <p:extLst>
              <p:ext uri="{D42A27DB-BD31-4B8C-83A1-F6EECF244321}">
                <p14:modId xmlns:p14="http://schemas.microsoft.com/office/powerpoint/2010/main" val="448124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0BB18A-6F33-4320-B779-1807A422CCA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9BEB298-C820-41AD-A6DA-023BC8911E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9760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965B1-1E5B-495C-901A-3E165F24694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9BB2E7D-18AB-4C25-8DC1-A6EB64BDD498}"/>
              </a:ext>
            </a:extLst>
          </p:cNvPr>
          <p:cNvGraphicFramePr>
            <a:graphicFrameLocks noGrp="1"/>
          </p:cNvGraphicFramePr>
          <p:nvPr>
            <p:ph type="chart" sz="quarter" idx="13"/>
            <p:extLst>
              <p:ext uri="{D42A27DB-BD31-4B8C-83A1-F6EECF244321}">
                <p14:modId xmlns:p14="http://schemas.microsoft.com/office/powerpoint/2010/main" val="3380986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86B02-BBA1-419A-86C6-F0CACBA8F64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04D08D2-4E56-40E1-A0CE-C5EFADB63D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6587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07622-AFCC-4DB6-A321-18F314A9DA0D}"/>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9A13486-D48B-432A-BEBC-4DA6850D8B4E}"/>
              </a:ext>
            </a:extLst>
          </p:cNvPr>
          <p:cNvGraphicFramePr>
            <a:graphicFrameLocks noGrp="1"/>
          </p:cNvGraphicFramePr>
          <p:nvPr>
            <p:ph type="chart" sz="quarter" idx="13"/>
            <p:extLst>
              <p:ext uri="{D42A27DB-BD31-4B8C-83A1-F6EECF244321}">
                <p14:modId xmlns:p14="http://schemas.microsoft.com/office/powerpoint/2010/main" val="4213143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44B84-5533-43BE-BF14-2266F9C1967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CC45D79-2D70-4E5E-852C-E9139E2B2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624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66071-3569-45F9-9DBC-093D1F13F084}"/>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A1FFC4C-6B52-4A71-A7E9-E3536841969F}"/>
              </a:ext>
            </a:extLst>
          </p:cNvPr>
          <p:cNvGraphicFramePr>
            <a:graphicFrameLocks noGrp="1"/>
          </p:cNvGraphicFramePr>
          <p:nvPr>
            <p:ph type="chart" sz="quarter" idx="13"/>
            <p:extLst>
              <p:ext uri="{D42A27DB-BD31-4B8C-83A1-F6EECF244321}">
                <p14:modId xmlns:p14="http://schemas.microsoft.com/office/powerpoint/2010/main" val="1791955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7BE5F-0AC1-413D-A8DA-A8A04F62CE5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064FC8D-4569-4BFE-BBDC-CA642EDFD5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844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A5319-FFAB-41D7-BA04-4F5048BE628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532FEB0-F50C-456E-A935-4E04D416EA92}"/>
              </a:ext>
            </a:extLst>
          </p:cNvPr>
          <p:cNvGraphicFramePr>
            <a:graphicFrameLocks noGrp="1"/>
          </p:cNvGraphicFramePr>
          <p:nvPr>
            <p:ph type="chart" sz="quarter" idx="13"/>
            <p:extLst>
              <p:ext uri="{D42A27DB-BD31-4B8C-83A1-F6EECF244321}">
                <p14:modId xmlns:p14="http://schemas.microsoft.com/office/powerpoint/2010/main" val="3632365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B76B6-9737-48EB-87AD-A422AAB862A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6B5496F-50A9-4230-B023-8894885163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9117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329FF-29CC-49D3-97FD-CDDDFCCF084D}"/>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C2884C7-FC6D-48F6-B4BC-1612A5E2788C}"/>
              </a:ext>
            </a:extLst>
          </p:cNvPr>
          <p:cNvGraphicFramePr>
            <a:graphicFrameLocks noGrp="1"/>
          </p:cNvGraphicFramePr>
          <p:nvPr>
            <p:ph type="chart" sz="quarter" idx="13"/>
            <p:extLst>
              <p:ext uri="{D42A27DB-BD31-4B8C-83A1-F6EECF244321}">
                <p14:modId xmlns:p14="http://schemas.microsoft.com/office/powerpoint/2010/main" val="3226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4DDD67-5EC3-4A80-9996-9B2FE00B722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B673BCF-3B34-4445-B3E2-48E55A2C1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7922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09442-0F5A-4E77-8977-EAFB315F1F3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F464AE6-73D1-471C-A51D-6F876AF8456A}"/>
              </a:ext>
            </a:extLst>
          </p:cNvPr>
          <p:cNvGraphicFramePr>
            <a:graphicFrameLocks noGrp="1"/>
          </p:cNvGraphicFramePr>
          <p:nvPr>
            <p:ph type="chart" sz="quarter" idx="13"/>
            <p:extLst>
              <p:ext uri="{D42A27DB-BD31-4B8C-83A1-F6EECF244321}">
                <p14:modId xmlns:p14="http://schemas.microsoft.com/office/powerpoint/2010/main" val="1938477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C0582-0DA3-4EC1-BDB0-983D7B0DE5E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B73B3D1-AF8B-49A7-BB49-155E0A4860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2248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33195-4238-4669-BDAD-167B9D6B5CC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552B2507-10C4-479E-8D57-9AA9595C3ED7}"/>
              </a:ext>
            </a:extLst>
          </p:cNvPr>
          <p:cNvGraphicFramePr>
            <a:graphicFrameLocks noGrp="1"/>
          </p:cNvGraphicFramePr>
          <p:nvPr>
            <p:ph type="chart" sz="quarter" idx="13"/>
            <p:extLst>
              <p:ext uri="{D42A27DB-BD31-4B8C-83A1-F6EECF244321}">
                <p14:modId xmlns:p14="http://schemas.microsoft.com/office/powerpoint/2010/main" val="4178622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09A6C0-58BC-46F5-ACCB-14F62791887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83CAE19-0FC9-4FFB-815C-32D7E76603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8943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33207-CBD7-4CD3-9267-AC364ABB4ACB}"/>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7D4A3C5-167A-45C0-97F0-A8C881C12B53}"/>
              </a:ext>
            </a:extLst>
          </p:cNvPr>
          <p:cNvGraphicFramePr>
            <a:graphicFrameLocks noGrp="1"/>
          </p:cNvGraphicFramePr>
          <p:nvPr>
            <p:ph type="tbl" sz="quarter" idx="13"/>
            <p:extLst>
              <p:ext uri="{D42A27DB-BD31-4B8C-83A1-F6EECF244321}">
                <p14:modId xmlns:p14="http://schemas.microsoft.com/office/powerpoint/2010/main" val="21302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7891495"/>
                    </a:ext>
                  </a:extLst>
                </a:gridCol>
                <a:gridCol w="2468880">
                  <a:extLst>
                    <a:ext uri="{9D8B030D-6E8A-4147-A177-3AD203B41FA5}">
                      <a16:colId xmlns:a16="http://schemas.microsoft.com/office/drawing/2014/main" val="648570637"/>
                    </a:ext>
                  </a:extLst>
                </a:gridCol>
                <a:gridCol w="822960">
                  <a:extLst>
                    <a:ext uri="{9D8B030D-6E8A-4147-A177-3AD203B41FA5}">
                      <a16:colId xmlns:a16="http://schemas.microsoft.com/office/drawing/2014/main" val="359193674"/>
                    </a:ext>
                  </a:extLst>
                </a:gridCol>
                <a:gridCol w="822960">
                  <a:extLst>
                    <a:ext uri="{9D8B030D-6E8A-4147-A177-3AD203B41FA5}">
                      <a16:colId xmlns:a16="http://schemas.microsoft.com/office/drawing/2014/main" val="2880004370"/>
                    </a:ext>
                  </a:extLst>
                </a:gridCol>
                <a:gridCol w="822960">
                  <a:extLst>
                    <a:ext uri="{9D8B030D-6E8A-4147-A177-3AD203B41FA5}">
                      <a16:colId xmlns:a16="http://schemas.microsoft.com/office/drawing/2014/main" val="2868976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82271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 Rabino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82914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53104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Celia Girado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425210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Mara Falcor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85847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 Ramírez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55014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Llanos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97128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Carpi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88929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Inés Razquin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01910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Agustin Ayunta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64762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Armando M Adamson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183016130"/>
                  </a:ext>
                </a:extLst>
              </a:tr>
            </a:tbl>
          </a:graphicData>
        </a:graphic>
      </p:graphicFrame>
      <p:sp>
        <p:nvSpPr>
          <p:cNvPr id="4" name="Text Placeholder 3">
            <a:extLst>
              <a:ext uri="{FF2B5EF4-FFF2-40B4-BE49-F238E27FC236}">
                <a16:creationId xmlns:a16="http://schemas.microsoft.com/office/drawing/2014/main" id="{8E7BD6B7-8FC9-4623-9855-330BBFB60F7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69464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3BE3F-1F12-43B3-B37E-92EAA57DEB6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0FB28769-01C9-4FCE-A707-BFE4C14A1873}"/>
              </a:ext>
            </a:extLst>
          </p:cNvPr>
          <p:cNvGraphicFramePr>
            <a:graphicFrameLocks noGrp="1"/>
          </p:cNvGraphicFramePr>
          <p:nvPr>
            <p:ph type="tbl" sz="quarter" idx="13"/>
            <p:extLst>
              <p:ext uri="{D42A27DB-BD31-4B8C-83A1-F6EECF244321}">
                <p14:modId xmlns:p14="http://schemas.microsoft.com/office/powerpoint/2010/main" val="2167094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199454"/>
                    </a:ext>
                  </a:extLst>
                </a:gridCol>
                <a:gridCol w="2468880">
                  <a:extLst>
                    <a:ext uri="{9D8B030D-6E8A-4147-A177-3AD203B41FA5}">
                      <a16:colId xmlns:a16="http://schemas.microsoft.com/office/drawing/2014/main" val="4043963718"/>
                    </a:ext>
                  </a:extLst>
                </a:gridCol>
                <a:gridCol w="822960">
                  <a:extLst>
                    <a:ext uri="{9D8B030D-6E8A-4147-A177-3AD203B41FA5}">
                      <a16:colId xmlns:a16="http://schemas.microsoft.com/office/drawing/2014/main" val="299698462"/>
                    </a:ext>
                  </a:extLst>
                </a:gridCol>
                <a:gridCol w="822960">
                  <a:extLst>
                    <a:ext uri="{9D8B030D-6E8A-4147-A177-3AD203B41FA5}">
                      <a16:colId xmlns:a16="http://schemas.microsoft.com/office/drawing/2014/main" val="3981813344"/>
                    </a:ext>
                  </a:extLst>
                </a:gridCol>
                <a:gridCol w="822960">
                  <a:extLst>
                    <a:ext uri="{9D8B030D-6E8A-4147-A177-3AD203B41FA5}">
                      <a16:colId xmlns:a16="http://schemas.microsoft.com/office/drawing/2014/main" val="493231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0823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Gina Gatto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87404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Celia Rojas Buhler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22375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Paolapiny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25137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Amelia Szynkman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29041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Laura Mack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Bullrich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476255927"/>
                  </a:ext>
                </a:extLst>
              </a:tr>
            </a:tbl>
          </a:graphicData>
        </a:graphic>
      </p:graphicFrame>
      <p:sp>
        <p:nvSpPr>
          <p:cNvPr id="4" name="Text Placeholder 3">
            <a:extLst>
              <a:ext uri="{FF2B5EF4-FFF2-40B4-BE49-F238E27FC236}">
                <a16:creationId xmlns:a16="http://schemas.microsoft.com/office/drawing/2014/main" id="{7BE1DE31-11CD-4D5E-A7B1-376FAF193F1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72290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536B2-2BA9-4E49-B142-C26CA1EAB50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1651F5BE-D41D-42E8-AF53-C4322DFA195E}"/>
              </a:ext>
            </a:extLst>
          </p:cNvPr>
          <p:cNvGraphicFramePr>
            <a:graphicFrameLocks noGrp="1"/>
          </p:cNvGraphicFramePr>
          <p:nvPr>
            <p:ph type="chart" sz="quarter" idx="13"/>
            <p:extLst>
              <p:ext uri="{D42A27DB-BD31-4B8C-83A1-F6EECF244321}">
                <p14:modId xmlns:p14="http://schemas.microsoft.com/office/powerpoint/2010/main" val="408635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EE869C-F772-461E-A565-5BE90AE32C9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C57B0CB-169D-47DF-B94A-9217F70144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03864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862</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2017-10-06T22:50:04Z</dcterms:created>
  <dcterms:modified xsi:type="dcterms:W3CDTF">2017-10-06T22:50:54Z</dcterms:modified>
</cp:coreProperties>
</file>