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8" r:id="rId22"/>
    <p:sldId id="279" r:id="rId23"/>
    <p:sldId id="281" r:id="rId24"/>
    <p:sldId id="282" r:id="rId25"/>
    <p:sldId id="283" r:id="rId26"/>
    <p:sldId id="284" r:id="rId27"/>
    <p:sldId id="285" r:id="rId28"/>
    <p:sldId id="286" r:id="rId29"/>
    <p:sldId id="287" r:id="rId30"/>
    <p:sldId id="288" r:id="rId31"/>
    <p:sldId id="289" r:id="rId32"/>
    <p:sldId id="290"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Gaceta Salta</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154288</c:v>
                </c:pt>
                <c:pt idx="1">
                  <c:v>154630</c:v>
                </c:pt>
                <c:pt idx="2">
                  <c:v>155061</c:v>
                </c:pt>
                <c:pt idx="3">
                  <c:v>155512</c:v>
                </c:pt>
                <c:pt idx="4">
                  <c:v>156380</c:v>
                </c:pt>
                <c:pt idx="5">
                  <c:v>156897</c:v>
                </c:pt>
                <c:pt idx="6">
                  <c:v>157321</c:v>
                </c:pt>
                <c:pt idx="7">
                  <c:v>157700</c:v>
                </c:pt>
                <c:pt idx="8">
                  <c:v>157992</c:v>
                </c:pt>
                <c:pt idx="9">
                  <c:v>158199</c:v>
                </c:pt>
                <c:pt idx="10">
                  <c:v>158402</c:v>
                </c:pt>
                <c:pt idx="11">
                  <c:v>158680</c:v>
                </c:pt>
                <c:pt idx="12">
                  <c:v>159082</c:v>
                </c:pt>
                <c:pt idx="13">
                  <c:v>159648</c:v>
                </c:pt>
                <c:pt idx="14">
                  <c:v>160277</c:v>
                </c:pt>
                <c:pt idx="15">
                  <c:v>160652</c:v>
                </c:pt>
                <c:pt idx="16">
                  <c:v>160866</c:v>
                </c:pt>
                <c:pt idx="17">
                  <c:v>161099</c:v>
                </c:pt>
                <c:pt idx="18">
                  <c:v>161318</c:v>
                </c:pt>
                <c:pt idx="19">
                  <c:v>161504</c:v>
                </c:pt>
                <c:pt idx="20">
                  <c:v>161671</c:v>
                </c:pt>
                <c:pt idx="21">
                  <c:v>161794</c:v>
                </c:pt>
                <c:pt idx="22">
                  <c:v>161992</c:v>
                </c:pt>
                <c:pt idx="23">
                  <c:v>162075</c:v>
                </c:pt>
                <c:pt idx="24">
                  <c:v>162152</c:v>
                </c:pt>
                <c:pt idx="25">
                  <c:v>162266</c:v>
                </c:pt>
                <c:pt idx="26">
                  <c:v>162386</c:v>
                </c:pt>
                <c:pt idx="27">
                  <c:v>162459</c:v>
                </c:pt>
                <c:pt idx="28">
                  <c:v>162568</c:v>
                </c:pt>
                <c:pt idx="29">
                  <c:v>162713</c:v>
                </c:pt>
              </c:numCache>
            </c:numRef>
          </c:val>
          <c:smooth val="0"/>
          <c:extLst>
            <c:ext xmlns:c16="http://schemas.microsoft.com/office/drawing/2014/chart" uri="{C3380CC4-5D6E-409C-BE32-E72D297353CC}">
              <c16:uniqueId val="{00000000-0FAA-4955-8547-D60A59A4B3E6}"/>
            </c:ext>
          </c:extLst>
        </c:ser>
        <c:dLbls>
          <c:showLegendKey val="0"/>
          <c:showVal val="0"/>
          <c:showCatName val="0"/>
          <c:showSerName val="0"/>
          <c:showPercent val="0"/>
          <c:showBubbleSize val="0"/>
        </c:dLbls>
        <c:smooth val="0"/>
        <c:axId val="246240200"/>
        <c:axId val="246240528"/>
      </c:lineChart>
      <c:dateAx>
        <c:axId val="2462402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240528"/>
        <c:crosses val="autoZero"/>
        <c:auto val="1"/>
        <c:lblOffset val="100"/>
        <c:baseTimeUnit val="days"/>
      </c:dateAx>
      <c:valAx>
        <c:axId val="2462405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240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La Gaceta Salta</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B31A-4C9D-BCAC-45356000F626}"/>
            </c:ext>
          </c:extLst>
        </c:ser>
        <c:dLbls>
          <c:showLegendKey val="0"/>
          <c:showVal val="0"/>
          <c:showCatName val="0"/>
          <c:showSerName val="0"/>
          <c:showPercent val="0"/>
          <c:showBubbleSize val="0"/>
        </c:dLbls>
        <c:axId val="246234624"/>
        <c:axId val="246234952"/>
      </c:radarChart>
      <c:catAx>
        <c:axId val="246234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234952"/>
        <c:crosses val="autoZero"/>
        <c:auto val="1"/>
        <c:lblAlgn val="ctr"/>
        <c:lblOffset val="100"/>
        <c:noMultiLvlLbl val="0"/>
      </c:catAx>
      <c:valAx>
        <c:axId val="246234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234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Gaceta Salta</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8.8446600406615006E-2</c:v>
                </c:pt>
                <c:pt idx="1">
                  <c:v>3.9627051301518001E-2</c:v>
                </c:pt>
                <c:pt idx="2">
                  <c:v>2.7793189083511999E-2</c:v>
                </c:pt>
                <c:pt idx="3">
                  <c:v>5.5094371774562001E-2</c:v>
                </c:pt>
                <c:pt idx="4">
                  <c:v>3.5054869420611E-2</c:v>
                </c:pt>
                <c:pt idx="5">
                  <c:v>0.13027713074955999</c:v>
                </c:pt>
                <c:pt idx="6">
                  <c:v>0.10648934677586</c:v>
                </c:pt>
                <c:pt idx="7">
                  <c:v>8.4904662137853998E-2</c:v>
                </c:pt>
                <c:pt idx="8">
                  <c:v>5.5237684952723999E-2</c:v>
                </c:pt>
                <c:pt idx="9">
                  <c:v>0.26543815076027</c:v>
                </c:pt>
                <c:pt idx="10">
                  <c:v>5.5788060644346001E-2</c:v>
                </c:pt>
                <c:pt idx="11">
                  <c:v>0.10719954073747</c:v>
                </c:pt>
                <c:pt idx="12">
                  <c:v>0.22750017022460001</c:v>
                </c:pt>
                <c:pt idx="13">
                  <c:v>0.19717903868478001</c:v>
                </c:pt>
                <c:pt idx="14">
                  <c:v>0.25973430594528002</c:v>
                </c:pt>
                <c:pt idx="15">
                  <c:v>0.14884864196858999</c:v>
                </c:pt>
                <c:pt idx="16">
                  <c:v>0.11077658689923001</c:v>
                </c:pt>
                <c:pt idx="17">
                  <c:v>0.10212932878556</c:v>
                </c:pt>
                <c:pt idx="18">
                  <c:v>7.4536884205408993E-2</c:v>
                </c:pt>
                <c:pt idx="19">
                  <c:v>9.6074385801260001E-2</c:v>
                </c:pt>
                <c:pt idx="20">
                  <c:v>6.5824377186059005E-2</c:v>
                </c:pt>
                <c:pt idx="21">
                  <c:v>4.9297701586673001E-2</c:v>
                </c:pt>
                <c:pt idx="22">
                  <c:v>8.2171194409089002E-2</c:v>
                </c:pt>
                <c:pt idx="23">
                  <c:v>4.8040157925181001E-2</c:v>
                </c:pt>
                <c:pt idx="24">
                  <c:v>4.9106916565712998E-2</c:v>
                </c:pt>
                <c:pt idx="25">
                  <c:v>6.3315306179065001E-2</c:v>
                </c:pt>
                <c:pt idx="26">
                  <c:v>4.0874047502684002E-2</c:v>
                </c:pt>
                <c:pt idx="27">
                  <c:v>6.5155020229108004E-2</c:v>
                </c:pt>
                <c:pt idx="28">
                  <c:v>9.3895157147240005E-2</c:v>
                </c:pt>
                <c:pt idx="29">
                  <c:v>8.9567222791159001E-2</c:v>
                </c:pt>
              </c:numCache>
            </c:numRef>
          </c:val>
          <c:smooth val="0"/>
          <c:extLst>
            <c:ext xmlns:c16="http://schemas.microsoft.com/office/drawing/2014/chart" uri="{C3380CC4-5D6E-409C-BE32-E72D297353CC}">
              <c16:uniqueId val="{00000000-9CAE-400D-A57B-39363DAD0AF4}"/>
            </c:ext>
          </c:extLst>
        </c:ser>
        <c:dLbls>
          <c:showLegendKey val="0"/>
          <c:showVal val="0"/>
          <c:showCatName val="0"/>
          <c:showSerName val="0"/>
          <c:showPercent val="0"/>
          <c:showBubbleSize val="0"/>
        </c:dLbls>
        <c:smooth val="0"/>
        <c:axId val="289626968"/>
        <c:axId val="289630576"/>
      </c:lineChart>
      <c:dateAx>
        <c:axId val="28962696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630576"/>
        <c:crosses val="autoZero"/>
        <c:auto val="1"/>
        <c:lblOffset val="100"/>
        <c:baseTimeUnit val="days"/>
      </c:dateAx>
      <c:valAx>
        <c:axId val="289630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6269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 Gaceta Salta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241</c:v>
                </c:pt>
                <c:pt idx="1">
                  <c:v>370</c:v>
                </c:pt>
                <c:pt idx="2">
                  <c:v>306</c:v>
                </c:pt>
                <c:pt idx="3">
                  <c:v>308</c:v>
                </c:pt>
                <c:pt idx="4">
                  <c:v>341</c:v>
                </c:pt>
                <c:pt idx="5">
                  <c:v>270</c:v>
                </c:pt>
                <c:pt idx="6">
                  <c:v>234</c:v>
                </c:pt>
              </c:numCache>
            </c:numRef>
          </c:val>
          <c:extLst>
            <c:ext xmlns:c16="http://schemas.microsoft.com/office/drawing/2014/chart" uri="{C3380CC4-5D6E-409C-BE32-E72D297353CC}">
              <c16:uniqueId val="{00000000-E163-4EE1-A64A-4CE4AB01434D}"/>
            </c:ext>
          </c:extLst>
        </c:ser>
        <c:dLbls>
          <c:showLegendKey val="0"/>
          <c:showVal val="0"/>
          <c:showCatName val="0"/>
          <c:showSerName val="0"/>
          <c:showPercent val="0"/>
          <c:showBubbleSize val="0"/>
        </c:dLbls>
        <c:gapWidth val="219"/>
        <c:overlap val="-27"/>
        <c:axId val="289627624"/>
        <c:axId val="245977856"/>
      </c:barChart>
      <c:catAx>
        <c:axId val="2896276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5977856"/>
        <c:crosses val="autoZero"/>
        <c:auto val="1"/>
        <c:lblAlgn val="ctr"/>
        <c:lblOffset val="100"/>
        <c:noMultiLvlLbl val="0"/>
      </c:catAx>
      <c:valAx>
        <c:axId val="2459778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6276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Gaceta Salta</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465</c:v>
                </c:pt>
                <c:pt idx="1">
                  <c:v>342</c:v>
                </c:pt>
                <c:pt idx="2">
                  <c:v>431</c:v>
                </c:pt>
                <c:pt idx="3">
                  <c:v>451</c:v>
                </c:pt>
                <c:pt idx="4">
                  <c:v>868</c:v>
                </c:pt>
                <c:pt idx="5">
                  <c:v>517</c:v>
                </c:pt>
                <c:pt idx="6">
                  <c:v>424</c:v>
                </c:pt>
                <c:pt idx="7">
                  <c:v>379</c:v>
                </c:pt>
                <c:pt idx="8">
                  <c:v>292</c:v>
                </c:pt>
                <c:pt idx="9">
                  <c:v>207</c:v>
                </c:pt>
                <c:pt idx="10">
                  <c:v>203</c:v>
                </c:pt>
                <c:pt idx="11">
                  <c:v>278</c:v>
                </c:pt>
                <c:pt idx="12">
                  <c:v>402</c:v>
                </c:pt>
                <c:pt idx="13">
                  <c:v>566</c:v>
                </c:pt>
                <c:pt idx="14">
                  <c:v>629</c:v>
                </c:pt>
                <c:pt idx="15">
                  <c:v>375</c:v>
                </c:pt>
                <c:pt idx="16">
                  <c:v>214</c:v>
                </c:pt>
                <c:pt idx="17">
                  <c:v>233</c:v>
                </c:pt>
                <c:pt idx="18">
                  <c:v>219</c:v>
                </c:pt>
                <c:pt idx="19">
                  <c:v>186</c:v>
                </c:pt>
                <c:pt idx="20">
                  <c:v>167</c:v>
                </c:pt>
                <c:pt idx="21">
                  <c:v>123</c:v>
                </c:pt>
                <c:pt idx="22">
                  <c:v>198</c:v>
                </c:pt>
                <c:pt idx="23">
                  <c:v>83</c:v>
                </c:pt>
                <c:pt idx="24">
                  <c:v>77</c:v>
                </c:pt>
                <c:pt idx="25">
                  <c:v>114</c:v>
                </c:pt>
                <c:pt idx="26">
                  <c:v>120</c:v>
                </c:pt>
                <c:pt idx="27">
                  <c:v>73</c:v>
                </c:pt>
                <c:pt idx="28">
                  <c:v>109</c:v>
                </c:pt>
                <c:pt idx="29">
                  <c:v>145</c:v>
                </c:pt>
              </c:numCache>
            </c:numRef>
          </c:val>
          <c:smooth val="0"/>
          <c:extLst>
            <c:ext xmlns:c16="http://schemas.microsoft.com/office/drawing/2014/chart" uri="{C3380CC4-5D6E-409C-BE32-E72D297353CC}">
              <c16:uniqueId val="{00000000-374E-4A73-8306-F2C454B5E9E4}"/>
            </c:ext>
          </c:extLst>
        </c:ser>
        <c:dLbls>
          <c:showLegendKey val="0"/>
          <c:showVal val="0"/>
          <c:showCatName val="0"/>
          <c:showSerName val="0"/>
          <c:showPercent val="0"/>
          <c:showBubbleSize val="0"/>
        </c:dLbls>
        <c:smooth val="0"/>
        <c:axId val="289493192"/>
        <c:axId val="289493520"/>
      </c:lineChart>
      <c:dateAx>
        <c:axId val="28949319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493520"/>
        <c:crosses val="autoZero"/>
        <c:auto val="1"/>
        <c:lblOffset val="100"/>
        <c:baseTimeUnit val="days"/>
      </c:dateAx>
      <c:valAx>
        <c:axId val="289493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8949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Gaceta Salta</c:v>
                </c:pt>
              </c:strCache>
            </c:strRef>
          </c:tx>
          <c:spPr>
            <a:ln w="28575" cap="rnd">
              <a:solidFill>
                <a:schemeClr val="accent1"/>
              </a:solidFill>
              <a:round/>
            </a:ln>
            <a:effectLst/>
          </c:spPr>
          <c:marker>
            <c:symbol val="none"/>
          </c:marker>
          <c:cat>
            <c:numRef>
              <c:f>Sheet1!$A$2:$A$31</c:f>
              <c:numCache>
                <c:formatCode>m/d/yyyy</c:formatCode>
                <c:ptCount val="30"/>
                <c:pt idx="0">
                  <c:v>42979</c:v>
                </c:pt>
                <c:pt idx="1">
                  <c:v>42980</c:v>
                </c:pt>
                <c:pt idx="2">
                  <c:v>42981</c:v>
                </c:pt>
                <c:pt idx="3">
                  <c:v>42982</c:v>
                </c:pt>
                <c:pt idx="4">
                  <c:v>42983</c:v>
                </c:pt>
                <c:pt idx="5">
                  <c:v>42984</c:v>
                </c:pt>
                <c:pt idx="6">
                  <c:v>42985</c:v>
                </c:pt>
                <c:pt idx="7">
                  <c:v>42986</c:v>
                </c:pt>
                <c:pt idx="8">
                  <c:v>42987</c:v>
                </c:pt>
                <c:pt idx="9">
                  <c:v>42988</c:v>
                </c:pt>
                <c:pt idx="10">
                  <c:v>42989</c:v>
                </c:pt>
                <c:pt idx="11">
                  <c:v>42990</c:v>
                </c:pt>
                <c:pt idx="12">
                  <c:v>42991</c:v>
                </c:pt>
                <c:pt idx="13">
                  <c:v>42992</c:v>
                </c:pt>
                <c:pt idx="14">
                  <c:v>42993</c:v>
                </c:pt>
                <c:pt idx="15">
                  <c:v>42994</c:v>
                </c:pt>
                <c:pt idx="16">
                  <c:v>42995</c:v>
                </c:pt>
                <c:pt idx="17">
                  <c:v>42996</c:v>
                </c:pt>
                <c:pt idx="18">
                  <c:v>42997</c:v>
                </c:pt>
                <c:pt idx="19">
                  <c:v>42998</c:v>
                </c:pt>
                <c:pt idx="20">
                  <c:v>42999</c:v>
                </c:pt>
                <c:pt idx="21">
                  <c:v>43000</c:v>
                </c:pt>
                <c:pt idx="22">
                  <c:v>43001</c:v>
                </c:pt>
                <c:pt idx="23">
                  <c:v>43002</c:v>
                </c:pt>
                <c:pt idx="24">
                  <c:v>43003</c:v>
                </c:pt>
                <c:pt idx="25">
                  <c:v>43004</c:v>
                </c:pt>
                <c:pt idx="26">
                  <c:v>43005</c:v>
                </c:pt>
                <c:pt idx="27">
                  <c:v>43006</c:v>
                </c:pt>
                <c:pt idx="28">
                  <c:v>43007</c:v>
                </c:pt>
                <c:pt idx="29">
                  <c:v>43008</c:v>
                </c:pt>
              </c:numCache>
            </c:numRef>
          </c:cat>
          <c:val>
            <c:numRef>
              <c:f>Sheet1!$B$2:$B$31</c:f>
              <c:numCache>
                <c:formatCode>General</c:formatCode>
                <c:ptCount val="30"/>
                <c:pt idx="0">
                  <c:v>39</c:v>
                </c:pt>
                <c:pt idx="1">
                  <c:v>53</c:v>
                </c:pt>
                <c:pt idx="2">
                  <c:v>55</c:v>
                </c:pt>
                <c:pt idx="3">
                  <c:v>65</c:v>
                </c:pt>
                <c:pt idx="4">
                  <c:v>63</c:v>
                </c:pt>
                <c:pt idx="5">
                  <c:v>63</c:v>
                </c:pt>
                <c:pt idx="6">
                  <c:v>69</c:v>
                </c:pt>
                <c:pt idx="7">
                  <c:v>75</c:v>
                </c:pt>
                <c:pt idx="8">
                  <c:v>42</c:v>
                </c:pt>
                <c:pt idx="9">
                  <c:v>45</c:v>
                </c:pt>
                <c:pt idx="10">
                  <c:v>64</c:v>
                </c:pt>
                <c:pt idx="11">
                  <c:v>67</c:v>
                </c:pt>
                <c:pt idx="12">
                  <c:v>55</c:v>
                </c:pt>
                <c:pt idx="13">
                  <c:v>64</c:v>
                </c:pt>
                <c:pt idx="14">
                  <c:v>63</c:v>
                </c:pt>
                <c:pt idx="15">
                  <c:v>33</c:v>
                </c:pt>
                <c:pt idx="16">
                  <c:v>36</c:v>
                </c:pt>
                <c:pt idx="17">
                  <c:v>61</c:v>
                </c:pt>
                <c:pt idx="18">
                  <c:v>69</c:v>
                </c:pt>
                <c:pt idx="19">
                  <c:v>67</c:v>
                </c:pt>
                <c:pt idx="20">
                  <c:v>66</c:v>
                </c:pt>
                <c:pt idx="21">
                  <c:v>63</c:v>
                </c:pt>
                <c:pt idx="22">
                  <c:v>34</c:v>
                </c:pt>
                <c:pt idx="23">
                  <c:v>44</c:v>
                </c:pt>
                <c:pt idx="24">
                  <c:v>69</c:v>
                </c:pt>
                <c:pt idx="25">
                  <c:v>64</c:v>
                </c:pt>
                <c:pt idx="26">
                  <c:v>63</c:v>
                </c:pt>
                <c:pt idx="27">
                  <c:v>69</c:v>
                </c:pt>
                <c:pt idx="28">
                  <c:v>49</c:v>
                </c:pt>
                <c:pt idx="29">
                  <c:v>61</c:v>
                </c:pt>
              </c:numCache>
            </c:numRef>
          </c:val>
          <c:smooth val="0"/>
          <c:extLst>
            <c:ext xmlns:c16="http://schemas.microsoft.com/office/drawing/2014/chart" uri="{C3380CC4-5D6E-409C-BE32-E72D297353CC}">
              <c16:uniqueId val="{00000000-3933-4EC8-9FD1-916C8A80AE1C}"/>
            </c:ext>
          </c:extLst>
        </c:ser>
        <c:dLbls>
          <c:showLegendKey val="0"/>
          <c:showVal val="0"/>
          <c:showCatName val="0"/>
          <c:showSerName val="0"/>
          <c:showPercent val="0"/>
          <c:showBubbleSize val="0"/>
        </c:dLbls>
        <c:smooth val="0"/>
        <c:axId val="348888544"/>
        <c:axId val="348896088"/>
      </c:lineChart>
      <c:dateAx>
        <c:axId val="3488885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896088"/>
        <c:crosses val="autoZero"/>
        <c:auto val="1"/>
        <c:lblOffset val="100"/>
        <c:baseTimeUnit val="days"/>
      </c:dateAx>
      <c:valAx>
        <c:axId val="3488960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88885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 Gaceta Salta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259</c:v>
                </c:pt>
                <c:pt idx="1">
                  <c:v>263</c:v>
                </c:pt>
                <c:pt idx="2">
                  <c:v>248</c:v>
                </c:pt>
                <c:pt idx="3">
                  <c:v>268</c:v>
                </c:pt>
                <c:pt idx="4">
                  <c:v>289</c:v>
                </c:pt>
                <c:pt idx="5">
                  <c:v>223</c:v>
                </c:pt>
                <c:pt idx="6">
                  <c:v>180</c:v>
                </c:pt>
              </c:numCache>
            </c:numRef>
          </c:val>
          <c:extLst>
            <c:ext xmlns:c16="http://schemas.microsoft.com/office/drawing/2014/chart" uri="{C3380CC4-5D6E-409C-BE32-E72D297353CC}">
              <c16:uniqueId val="{00000000-6484-4466-A06E-B9E1F87107A6}"/>
            </c:ext>
          </c:extLst>
        </c:ser>
        <c:dLbls>
          <c:showLegendKey val="0"/>
          <c:showVal val="0"/>
          <c:showCatName val="0"/>
          <c:showSerName val="0"/>
          <c:showPercent val="0"/>
          <c:showBubbleSize val="0"/>
        </c:dLbls>
        <c:gapWidth val="219"/>
        <c:overlap val="-27"/>
        <c:axId val="355233392"/>
        <c:axId val="355229128"/>
      </c:barChart>
      <c:catAx>
        <c:axId val="355233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229128"/>
        <c:crosses val="autoZero"/>
        <c:auto val="1"/>
        <c:lblAlgn val="ctr"/>
        <c:lblOffset val="100"/>
        <c:noMultiLvlLbl val="0"/>
      </c:catAx>
      <c:valAx>
        <c:axId val="355229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233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 Gaceta Salta</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6.5125513075039998E-2</c:v>
                </c:pt>
                <c:pt idx="1">
                  <c:v>7.1235801417758995E-2</c:v>
                </c:pt>
                <c:pt idx="2">
                  <c:v>0.12034700315457</c:v>
                </c:pt>
                <c:pt idx="3">
                  <c:v>0.10823720514149</c:v>
                </c:pt>
                <c:pt idx="4">
                  <c:v>0.11792867824434999</c:v>
                </c:pt>
                <c:pt idx="5">
                  <c:v>7.9775360371192997E-2</c:v>
                </c:pt>
                <c:pt idx="6">
                  <c:v>0.10896249561865</c:v>
                </c:pt>
              </c:numCache>
            </c:numRef>
          </c:val>
          <c:extLst>
            <c:ext xmlns:c16="http://schemas.microsoft.com/office/drawing/2014/chart" uri="{C3380CC4-5D6E-409C-BE32-E72D297353CC}">
              <c16:uniqueId val="{00000000-0467-4DFB-B8B8-36AC7DFD3913}"/>
            </c:ext>
          </c:extLst>
        </c:ser>
        <c:dLbls>
          <c:showLegendKey val="0"/>
          <c:showVal val="0"/>
          <c:showCatName val="0"/>
          <c:showSerName val="0"/>
          <c:showPercent val="0"/>
          <c:showBubbleSize val="0"/>
        </c:dLbls>
        <c:gapWidth val="219"/>
        <c:overlap val="-27"/>
        <c:axId val="355231424"/>
        <c:axId val="355226504"/>
      </c:barChart>
      <c:catAx>
        <c:axId val="3552314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226504"/>
        <c:crosses val="autoZero"/>
        <c:auto val="1"/>
        <c:lblAlgn val="ctr"/>
        <c:lblOffset val="100"/>
        <c:noMultiLvlLbl val="0"/>
      </c:catAx>
      <c:valAx>
        <c:axId val="3552265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231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La Gaceta Salta</c:v>
                </c:pt>
              </c:strCache>
            </c:strRef>
          </c:cat>
          <c:val>
            <c:numRef>
              <c:f>Sheet1!$B$2</c:f>
              <c:numCache>
                <c:formatCode>General</c:formatCode>
                <c:ptCount val="1"/>
                <c:pt idx="0">
                  <c:v>1593</c:v>
                </c:pt>
              </c:numCache>
            </c:numRef>
          </c:val>
          <c:extLst>
            <c:ext xmlns:c16="http://schemas.microsoft.com/office/drawing/2014/chart" uri="{C3380CC4-5D6E-409C-BE32-E72D297353CC}">
              <c16:uniqueId val="{00000000-B214-46BB-BCFA-63E71F84E425}"/>
            </c:ext>
          </c:extLst>
        </c:ser>
        <c:ser>
          <c:idx val="1"/>
          <c:order val="1"/>
          <c:tx>
            <c:strRef>
              <c:f>Sheet1!$C$1</c:f>
              <c:strCache>
                <c:ptCount val="1"/>
                <c:pt idx="0">
                  <c:v>Live Video</c:v>
                </c:pt>
              </c:strCache>
            </c:strRef>
          </c:tx>
          <c:spPr>
            <a:solidFill>
              <a:schemeClr val="accent2"/>
            </a:solidFill>
            <a:ln>
              <a:noFill/>
            </a:ln>
            <a:effectLst/>
          </c:spPr>
          <c:invertIfNegative val="0"/>
          <c:cat>
            <c:strRef>
              <c:f>Sheet1!$A$2</c:f>
              <c:strCache>
                <c:ptCount val="1"/>
                <c:pt idx="0">
                  <c:v>La Gaceta Salta</c:v>
                </c:pt>
              </c:strCache>
            </c:strRef>
          </c:cat>
          <c:val>
            <c:numRef>
              <c:f>Sheet1!$C$2</c:f>
              <c:numCache>
                <c:formatCode>General</c:formatCode>
                <c:ptCount val="1"/>
                <c:pt idx="0">
                  <c:v>38</c:v>
                </c:pt>
              </c:numCache>
            </c:numRef>
          </c:val>
          <c:extLst>
            <c:ext xmlns:c16="http://schemas.microsoft.com/office/drawing/2014/chart" uri="{C3380CC4-5D6E-409C-BE32-E72D297353CC}">
              <c16:uniqueId val="{00000001-B214-46BB-BCFA-63E71F84E425}"/>
            </c:ext>
          </c:extLst>
        </c:ser>
        <c:ser>
          <c:idx val="2"/>
          <c:order val="2"/>
          <c:tx>
            <c:strRef>
              <c:f>Sheet1!$D$1</c:f>
              <c:strCache>
                <c:ptCount val="1"/>
                <c:pt idx="0">
                  <c:v>Photo</c:v>
                </c:pt>
              </c:strCache>
            </c:strRef>
          </c:tx>
          <c:spPr>
            <a:solidFill>
              <a:schemeClr val="accent3"/>
            </a:solidFill>
            <a:ln>
              <a:noFill/>
            </a:ln>
            <a:effectLst/>
          </c:spPr>
          <c:invertIfNegative val="0"/>
          <c:cat>
            <c:strRef>
              <c:f>Sheet1!$A$2</c:f>
              <c:strCache>
                <c:ptCount val="1"/>
                <c:pt idx="0">
                  <c:v>La Gaceta Salta</c:v>
                </c:pt>
              </c:strCache>
            </c:strRef>
          </c:cat>
          <c:val>
            <c:numRef>
              <c:f>Sheet1!$D$2</c:f>
              <c:numCache>
                <c:formatCode>General</c:formatCode>
                <c:ptCount val="1"/>
                <c:pt idx="0">
                  <c:v>35</c:v>
                </c:pt>
              </c:numCache>
            </c:numRef>
          </c:val>
          <c:extLst>
            <c:ext xmlns:c16="http://schemas.microsoft.com/office/drawing/2014/chart" uri="{C3380CC4-5D6E-409C-BE32-E72D297353CC}">
              <c16:uniqueId val="{00000002-B214-46BB-BCFA-63E71F84E425}"/>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La Gaceta Salta</c:v>
                </c:pt>
              </c:strCache>
            </c:strRef>
          </c:cat>
          <c:val>
            <c:numRef>
              <c:f>Sheet1!$E$2</c:f>
              <c:numCache>
                <c:formatCode>General</c:formatCode>
                <c:ptCount val="1"/>
                <c:pt idx="0">
                  <c:v>64</c:v>
                </c:pt>
              </c:numCache>
            </c:numRef>
          </c:val>
          <c:extLst>
            <c:ext xmlns:c16="http://schemas.microsoft.com/office/drawing/2014/chart" uri="{C3380CC4-5D6E-409C-BE32-E72D297353CC}">
              <c16:uniqueId val="{00000003-B214-46BB-BCFA-63E71F84E425}"/>
            </c:ext>
          </c:extLst>
        </c:ser>
        <c:dLbls>
          <c:showLegendKey val="0"/>
          <c:showVal val="0"/>
          <c:showCatName val="0"/>
          <c:showSerName val="0"/>
          <c:showPercent val="0"/>
          <c:showBubbleSize val="0"/>
        </c:dLbls>
        <c:gapWidth val="150"/>
        <c:overlap val="100"/>
        <c:axId val="355228144"/>
        <c:axId val="355232736"/>
      </c:barChart>
      <c:catAx>
        <c:axId val="35522814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232736"/>
        <c:crosses val="autoZero"/>
        <c:auto val="1"/>
        <c:lblAlgn val="ctr"/>
        <c:lblOffset val="100"/>
        <c:noMultiLvlLbl val="0"/>
      </c:catAx>
      <c:valAx>
        <c:axId val="3552327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2281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Gaceta Salta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0.12490525517938</c:v>
                </c:pt>
                <c:pt idx="1">
                  <c:v>9.4159976044766003E-2</c:v>
                </c:pt>
                <c:pt idx="2">
                  <c:v>0.10327185447196</c:v>
                </c:pt>
                <c:pt idx="3">
                  <c:v>1.2001010611419999E-2</c:v>
                </c:pt>
                <c:pt idx="4">
                  <c:v>1.8948964123295001E-3</c:v>
                </c:pt>
                <c:pt idx="5">
                  <c:v>0</c:v>
                </c:pt>
                <c:pt idx="6">
                  <c:v>7.2803914789500004E-2</c:v>
                </c:pt>
                <c:pt idx="7">
                  <c:v>7.7785497726124003E-2</c:v>
                </c:pt>
                <c:pt idx="8">
                  <c:v>9.0938184268148994E-2</c:v>
                </c:pt>
                <c:pt idx="9">
                  <c:v>5.3705650400634998E-2</c:v>
                </c:pt>
                <c:pt idx="10">
                  <c:v>8.1994874756370004E-2</c:v>
                </c:pt>
                <c:pt idx="11">
                  <c:v>7.8217904539013006E-2</c:v>
                </c:pt>
                <c:pt idx="12">
                  <c:v>8.1278423446184994E-2</c:v>
                </c:pt>
                <c:pt idx="13">
                  <c:v>0.15428770381691001</c:v>
                </c:pt>
                <c:pt idx="14">
                  <c:v>0.20441487470290001</c:v>
                </c:pt>
                <c:pt idx="15">
                  <c:v>8.1670796373974994E-2</c:v>
                </c:pt>
                <c:pt idx="16">
                  <c:v>8.3312278928751995E-2</c:v>
                </c:pt>
                <c:pt idx="17">
                  <c:v>0.11151816293302</c:v>
                </c:pt>
                <c:pt idx="18">
                  <c:v>8.5676387786039004E-2</c:v>
                </c:pt>
                <c:pt idx="19">
                  <c:v>9.5032494659268996E-2</c:v>
                </c:pt>
                <c:pt idx="20">
                  <c:v>7.0881758463871E-2</c:v>
                </c:pt>
                <c:pt idx="21">
                  <c:v>6.5241191935614007E-2</c:v>
                </c:pt>
                <c:pt idx="22">
                  <c:v>7.8006568974229001E-2</c:v>
                </c:pt>
                <c:pt idx="23">
                  <c:v>0.10794464324385999</c:v>
                </c:pt>
              </c:numCache>
            </c:numRef>
          </c:val>
          <c:smooth val="0"/>
          <c:extLst>
            <c:ext xmlns:c16="http://schemas.microsoft.com/office/drawing/2014/chart" uri="{C3380CC4-5D6E-409C-BE32-E72D297353CC}">
              <c16:uniqueId val="{00000000-7059-444F-B537-91E6A84CBA3E}"/>
            </c:ext>
          </c:extLst>
        </c:ser>
        <c:dLbls>
          <c:showLegendKey val="0"/>
          <c:showVal val="0"/>
          <c:showCatName val="0"/>
          <c:showSerName val="0"/>
          <c:showPercent val="0"/>
          <c:showBubbleSize val="0"/>
        </c:dLbls>
        <c:smooth val="0"/>
        <c:axId val="355209448"/>
        <c:axId val="355215024"/>
      </c:lineChart>
      <c:catAx>
        <c:axId val="355209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215024"/>
        <c:crosses val="autoZero"/>
        <c:auto val="1"/>
        <c:lblAlgn val="ctr"/>
        <c:lblOffset val="100"/>
        <c:noMultiLvlLbl val="0"/>
      </c:catAx>
      <c:valAx>
        <c:axId val="3552150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209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La Gaceta Salta</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56</c:v>
                </c:pt>
                <c:pt idx="1">
                  <c:v>27</c:v>
                </c:pt>
                <c:pt idx="2">
                  <c:v>6</c:v>
                </c:pt>
                <c:pt idx="3">
                  <c:v>2</c:v>
                </c:pt>
                <c:pt idx="4">
                  <c:v>1</c:v>
                </c:pt>
                <c:pt idx="5">
                  <c:v>0</c:v>
                </c:pt>
                <c:pt idx="6">
                  <c:v>19</c:v>
                </c:pt>
                <c:pt idx="7">
                  <c:v>40</c:v>
                </c:pt>
                <c:pt idx="8">
                  <c:v>75</c:v>
                </c:pt>
                <c:pt idx="9">
                  <c:v>112</c:v>
                </c:pt>
                <c:pt idx="10">
                  <c:v>140</c:v>
                </c:pt>
                <c:pt idx="11">
                  <c:v>133</c:v>
                </c:pt>
                <c:pt idx="12">
                  <c:v>125</c:v>
                </c:pt>
                <c:pt idx="13">
                  <c:v>123</c:v>
                </c:pt>
                <c:pt idx="14">
                  <c:v>108</c:v>
                </c:pt>
                <c:pt idx="15">
                  <c:v>83</c:v>
                </c:pt>
                <c:pt idx="16">
                  <c:v>100</c:v>
                </c:pt>
                <c:pt idx="17">
                  <c:v>81</c:v>
                </c:pt>
                <c:pt idx="18">
                  <c:v>112</c:v>
                </c:pt>
                <c:pt idx="19">
                  <c:v>101</c:v>
                </c:pt>
                <c:pt idx="20">
                  <c:v>100</c:v>
                </c:pt>
                <c:pt idx="21">
                  <c:v>69</c:v>
                </c:pt>
                <c:pt idx="22">
                  <c:v>68</c:v>
                </c:pt>
                <c:pt idx="23">
                  <c:v>49</c:v>
                </c:pt>
              </c:numCache>
            </c:numRef>
          </c:val>
          <c:smooth val="0"/>
          <c:extLst>
            <c:ext xmlns:c16="http://schemas.microsoft.com/office/drawing/2014/chart" uri="{C3380CC4-5D6E-409C-BE32-E72D297353CC}">
              <c16:uniqueId val="{00000000-BEA9-4CE9-B370-1598BCA8A81A}"/>
            </c:ext>
          </c:extLst>
        </c:ser>
        <c:dLbls>
          <c:showLegendKey val="0"/>
          <c:showVal val="0"/>
          <c:showCatName val="0"/>
          <c:showSerName val="0"/>
          <c:showPercent val="0"/>
          <c:showBubbleSize val="0"/>
        </c:dLbls>
        <c:smooth val="0"/>
        <c:axId val="355209776"/>
        <c:axId val="355211416"/>
      </c:lineChart>
      <c:catAx>
        <c:axId val="3552097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211416"/>
        <c:crosses val="autoZero"/>
        <c:auto val="1"/>
        <c:lblAlgn val="ctr"/>
        <c:lblOffset val="100"/>
        <c:noMultiLvlLbl val="0"/>
      </c:catAx>
      <c:valAx>
        <c:axId val="3552114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2097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 Gaceta Salta</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0</c:v>
                </c:pt>
                <c:pt idx="1">
                  <c:v>7.1729840423242999E-2</c:v>
                </c:pt>
                <c:pt idx="2">
                  <c:v>0.16612402088406</c:v>
                </c:pt>
                <c:pt idx="3">
                  <c:v>0</c:v>
                </c:pt>
                <c:pt idx="4">
                  <c:v>0.43815692310261001</c:v>
                </c:pt>
                <c:pt idx="5">
                  <c:v>0</c:v>
                </c:pt>
                <c:pt idx="6">
                  <c:v>0</c:v>
                </c:pt>
              </c:numCache>
            </c:numRef>
          </c:val>
          <c:extLst>
            <c:ext xmlns:c16="http://schemas.microsoft.com/office/drawing/2014/chart" uri="{C3380CC4-5D6E-409C-BE32-E72D297353CC}">
              <c16:uniqueId val="{00000000-D13E-493B-98BA-D7F63F92FD61}"/>
            </c:ext>
          </c:extLst>
        </c:ser>
        <c:dLbls>
          <c:showLegendKey val="0"/>
          <c:showVal val="0"/>
          <c:showCatName val="0"/>
          <c:showSerName val="0"/>
          <c:showPercent val="0"/>
          <c:showBubbleSize val="0"/>
        </c:dLbls>
        <c:gapWidth val="219"/>
        <c:overlap val="-27"/>
        <c:axId val="355210432"/>
        <c:axId val="355212072"/>
      </c:barChart>
      <c:catAx>
        <c:axId val="355210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212072"/>
        <c:crosses val="autoZero"/>
        <c:auto val="1"/>
        <c:lblAlgn val="ctr"/>
        <c:lblOffset val="100"/>
        <c:noMultiLvlLbl val="0"/>
      </c:catAx>
      <c:valAx>
        <c:axId val="3552120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210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La Gaceta Salta</c:v>
                </c:pt>
              </c:strCache>
            </c:strRef>
          </c:cat>
          <c:val>
            <c:numRef>
              <c:f>Sheet1!$B$2</c:f>
              <c:numCache>
                <c:formatCode>General</c:formatCode>
                <c:ptCount val="1"/>
                <c:pt idx="0">
                  <c:v>139489</c:v>
                </c:pt>
              </c:numCache>
            </c:numRef>
          </c:val>
          <c:extLst>
            <c:ext xmlns:c16="http://schemas.microsoft.com/office/drawing/2014/chart" uri="{C3380CC4-5D6E-409C-BE32-E72D297353CC}">
              <c16:uniqueId val="{00000000-4608-4E49-B2CA-9E03C2FC9DBD}"/>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La Gaceta Salta</c:v>
                </c:pt>
              </c:strCache>
            </c:strRef>
          </c:cat>
          <c:val>
            <c:numRef>
              <c:f>Sheet1!$C$2</c:f>
              <c:numCache>
                <c:formatCode>General</c:formatCode>
                <c:ptCount val="1"/>
                <c:pt idx="0">
                  <c:v>22406</c:v>
                </c:pt>
              </c:numCache>
            </c:numRef>
          </c:val>
          <c:extLst>
            <c:ext xmlns:c16="http://schemas.microsoft.com/office/drawing/2014/chart" uri="{C3380CC4-5D6E-409C-BE32-E72D297353CC}">
              <c16:uniqueId val="{00000001-4608-4E49-B2CA-9E03C2FC9DBD}"/>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La Gaceta Salta</c:v>
                </c:pt>
              </c:strCache>
            </c:strRef>
          </c:cat>
          <c:val>
            <c:numRef>
              <c:f>Sheet1!$D$2</c:f>
              <c:numCache>
                <c:formatCode>General</c:formatCode>
                <c:ptCount val="1"/>
                <c:pt idx="0">
                  <c:v>10021</c:v>
                </c:pt>
              </c:numCache>
            </c:numRef>
          </c:val>
          <c:extLst>
            <c:ext xmlns:c16="http://schemas.microsoft.com/office/drawing/2014/chart" uri="{C3380CC4-5D6E-409C-BE32-E72D297353CC}">
              <c16:uniqueId val="{00000002-4608-4E49-B2CA-9E03C2FC9DBD}"/>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La Gaceta Salta</c:v>
                </c:pt>
              </c:strCache>
            </c:strRef>
          </c:cat>
          <c:val>
            <c:numRef>
              <c:f>Sheet1!$E$2</c:f>
              <c:numCache>
                <c:formatCode>General</c:formatCode>
                <c:ptCount val="1"/>
                <c:pt idx="0">
                  <c:v>5358</c:v>
                </c:pt>
              </c:numCache>
            </c:numRef>
          </c:val>
          <c:extLst>
            <c:ext xmlns:c16="http://schemas.microsoft.com/office/drawing/2014/chart" uri="{C3380CC4-5D6E-409C-BE32-E72D297353CC}">
              <c16:uniqueId val="{00000003-4608-4E49-B2CA-9E03C2FC9DBD}"/>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La Gaceta Salta</c:v>
                </c:pt>
              </c:strCache>
            </c:strRef>
          </c:cat>
          <c:val>
            <c:numRef>
              <c:f>Sheet1!$F$2</c:f>
              <c:numCache>
                <c:formatCode>General</c:formatCode>
                <c:ptCount val="1"/>
                <c:pt idx="0">
                  <c:v>8726</c:v>
                </c:pt>
              </c:numCache>
            </c:numRef>
          </c:val>
          <c:extLst>
            <c:ext xmlns:c16="http://schemas.microsoft.com/office/drawing/2014/chart" uri="{C3380CC4-5D6E-409C-BE32-E72D297353CC}">
              <c16:uniqueId val="{00000004-4608-4E49-B2CA-9E03C2FC9DBD}"/>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La Gaceta Salta</c:v>
                </c:pt>
              </c:strCache>
            </c:strRef>
          </c:cat>
          <c:val>
            <c:numRef>
              <c:f>Sheet1!$G$2</c:f>
              <c:numCache>
                <c:formatCode>General</c:formatCode>
                <c:ptCount val="1"/>
                <c:pt idx="0">
                  <c:v>9703</c:v>
                </c:pt>
              </c:numCache>
            </c:numRef>
          </c:val>
          <c:extLst>
            <c:ext xmlns:c16="http://schemas.microsoft.com/office/drawing/2014/chart" uri="{C3380CC4-5D6E-409C-BE32-E72D297353CC}">
              <c16:uniqueId val="{00000005-4608-4E49-B2CA-9E03C2FC9DB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La Gaceta Salta</c:v>
                </c:pt>
              </c:strCache>
            </c:strRef>
          </c:cat>
          <c:val>
            <c:numRef>
              <c:f>Sheet1!$H$2</c:f>
              <c:numCache>
                <c:formatCode>General</c:formatCode>
                <c:ptCount val="1"/>
                <c:pt idx="0">
                  <c:v>28745</c:v>
                </c:pt>
              </c:numCache>
            </c:numRef>
          </c:val>
          <c:extLst>
            <c:ext xmlns:c16="http://schemas.microsoft.com/office/drawing/2014/chart" uri="{C3380CC4-5D6E-409C-BE32-E72D297353CC}">
              <c16:uniqueId val="{00000006-4608-4E49-B2CA-9E03C2FC9DB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La Gaceta Salta</c:v>
                </c:pt>
              </c:strCache>
            </c:strRef>
          </c:cat>
          <c:val>
            <c:numRef>
              <c:f>Sheet1!$I$2</c:f>
              <c:numCache>
                <c:formatCode>General</c:formatCode>
                <c:ptCount val="1"/>
                <c:pt idx="0">
                  <c:v>38568</c:v>
                </c:pt>
              </c:numCache>
            </c:numRef>
          </c:val>
          <c:extLst>
            <c:ext xmlns:c16="http://schemas.microsoft.com/office/drawing/2014/chart" uri="{C3380CC4-5D6E-409C-BE32-E72D297353CC}">
              <c16:uniqueId val="{00000007-4608-4E49-B2CA-9E03C2FC9DBD}"/>
            </c:ext>
          </c:extLst>
        </c:ser>
        <c:dLbls>
          <c:showLegendKey val="0"/>
          <c:showVal val="0"/>
          <c:showCatName val="0"/>
          <c:showSerName val="0"/>
          <c:showPercent val="0"/>
          <c:showBubbleSize val="0"/>
        </c:dLbls>
        <c:gapWidth val="150"/>
        <c:overlap val="100"/>
        <c:axId val="355220272"/>
        <c:axId val="355223224"/>
      </c:barChart>
      <c:catAx>
        <c:axId val="355220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223224"/>
        <c:crosses val="autoZero"/>
        <c:auto val="1"/>
        <c:lblAlgn val="ctr"/>
        <c:lblOffset val="100"/>
        <c:noMultiLvlLbl val="0"/>
      </c:catAx>
      <c:valAx>
        <c:axId val="35522322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52202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La Gaceta Salta</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1</c:v>
                </c:pt>
              </c:numCache>
            </c:numRef>
          </c:val>
          <c:extLst>
            <c:ext xmlns:c16="http://schemas.microsoft.com/office/drawing/2014/chart" uri="{C3380CC4-5D6E-409C-BE32-E72D297353CC}">
              <c16:uniqueId val="{00000000-9F48-4CA0-B725-9F07F3935C63}"/>
            </c:ext>
          </c:extLst>
        </c:ser>
        <c:dLbls>
          <c:showLegendKey val="0"/>
          <c:showVal val="0"/>
          <c:showCatName val="0"/>
          <c:showSerName val="0"/>
          <c:showPercent val="0"/>
          <c:showBubbleSize val="0"/>
        </c:dLbls>
        <c:gapWidth val="219"/>
        <c:overlap val="-27"/>
        <c:axId val="395675192"/>
        <c:axId val="395672568"/>
      </c:barChart>
      <c:catAx>
        <c:axId val="395675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72568"/>
        <c:crosses val="autoZero"/>
        <c:auto val="1"/>
        <c:lblAlgn val="ctr"/>
        <c:lblOffset val="100"/>
        <c:noMultiLvlLbl val="0"/>
      </c:catAx>
      <c:valAx>
        <c:axId val="395672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5675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10/5/2017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3AF669-1F3C-450E-9BC1-DA2716FEF3D8}"/>
              </a:ext>
            </a:extLst>
          </p:cNvPr>
          <p:cNvSpPr>
            <a:spLocks noGrp="1"/>
          </p:cNvSpPr>
          <p:nvPr>
            <p:ph type="ctrTitle"/>
          </p:nvPr>
        </p:nvSpPr>
        <p:spPr/>
        <p:txBody>
          <a:bodyPr/>
          <a:lstStyle/>
          <a:p>
            <a:r>
              <a:rPr lang="en-US"/>
              <a:t>Reporte Facebook</a:t>
            </a:r>
          </a:p>
        </p:txBody>
      </p:sp>
      <p:sp>
        <p:nvSpPr>
          <p:cNvPr id="3" name="Subtitle 2">
            <a:extLst>
              <a:ext uri="{FF2B5EF4-FFF2-40B4-BE49-F238E27FC236}">
                <a16:creationId xmlns:a16="http://schemas.microsoft.com/office/drawing/2014/main" id="{C6E0D781-0A51-4737-BF1A-83C79B59126C}"/>
              </a:ext>
            </a:extLst>
          </p:cNvPr>
          <p:cNvSpPr>
            <a:spLocks noGrp="1"/>
          </p:cNvSpPr>
          <p:nvPr>
            <p:ph type="subTitle" idx="1"/>
          </p:nvPr>
        </p:nvSpPr>
        <p:spPr/>
        <p:txBody>
          <a:bodyPr/>
          <a:lstStyle/>
          <a:p>
            <a:r>
              <a:rPr lang="en-US"/>
              <a:t>Socialad</a:t>
            </a:r>
          </a:p>
        </p:txBody>
      </p:sp>
    </p:spTree>
    <p:extLst>
      <p:ext uri="{BB962C8B-B14F-4D97-AF65-F5344CB8AC3E}">
        <p14:creationId xmlns:p14="http://schemas.microsoft.com/office/powerpoint/2010/main" val="17778158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F667AC-78E9-4CAB-B7CD-342952AE263E}"/>
              </a:ext>
            </a:extLst>
          </p:cNvPr>
          <p:cNvSpPr>
            <a:spLocks noGrp="1"/>
          </p:cNvSpPr>
          <p:nvPr>
            <p:ph type="title"/>
          </p:nvPr>
        </p:nvSpPr>
        <p:spPr/>
        <p:txBody>
          <a:bodyPr/>
          <a:lstStyle/>
          <a:p>
            <a:r>
              <a:rPr lang="en-US"/>
              <a:t>Facebook Key Metrics Table</a:t>
            </a:r>
          </a:p>
        </p:txBody>
      </p:sp>
      <p:graphicFrame>
        <p:nvGraphicFramePr>
          <p:cNvPr id="5" name="Table Placeholder 4">
            <a:extLst>
              <a:ext uri="{FF2B5EF4-FFF2-40B4-BE49-F238E27FC236}">
                <a16:creationId xmlns:a16="http://schemas.microsoft.com/office/drawing/2014/main" id="{0ED5E4CB-B27D-4AE1-B952-A57EE864EABD}"/>
              </a:ext>
            </a:extLst>
          </p:cNvPr>
          <p:cNvGraphicFramePr>
            <a:graphicFrameLocks noGrp="1"/>
          </p:cNvGraphicFramePr>
          <p:nvPr>
            <p:ph type="tbl" sz="quarter" idx="13"/>
            <p:extLst>
              <p:ext uri="{D42A27DB-BD31-4B8C-83A1-F6EECF244321}">
                <p14:modId xmlns:p14="http://schemas.microsoft.com/office/powerpoint/2010/main" val="29079430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239422501"/>
                    </a:ext>
                  </a:extLst>
                </a:gridCol>
                <a:gridCol w="740664">
                  <a:extLst>
                    <a:ext uri="{9D8B030D-6E8A-4147-A177-3AD203B41FA5}">
                      <a16:colId xmlns:a16="http://schemas.microsoft.com/office/drawing/2014/main" val="268421620"/>
                    </a:ext>
                  </a:extLst>
                </a:gridCol>
                <a:gridCol w="740664">
                  <a:extLst>
                    <a:ext uri="{9D8B030D-6E8A-4147-A177-3AD203B41FA5}">
                      <a16:colId xmlns:a16="http://schemas.microsoft.com/office/drawing/2014/main" val="56078271"/>
                    </a:ext>
                  </a:extLst>
                </a:gridCol>
                <a:gridCol w="740664">
                  <a:extLst>
                    <a:ext uri="{9D8B030D-6E8A-4147-A177-3AD203B41FA5}">
                      <a16:colId xmlns:a16="http://schemas.microsoft.com/office/drawing/2014/main" val="1048034239"/>
                    </a:ext>
                  </a:extLst>
                </a:gridCol>
                <a:gridCol w="740664">
                  <a:extLst>
                    <a:ext uri="{9D8B030D-6E8A-4147-A177-3AD203B41FA5}">
                      <a16:colId xmlns:a16="http://schemas.microsoft.com/office/drawing/2014/main" val="2670922424"/>
                    </a:ext>
                  </a:extLst>
                </a:gridCol>
                <a:gridCol w="740664">
                  <a:extLst>
                    <a:ext uri="{9D8B030D-6E8A-4147-A177-3AD203B41FA5}">
                      <a16:colId xmlns:a16="http://schemas.microsoft.com/office/drawing/2014/main" val="3925821647"/>
                    </a:ext>
                  </a:extLst>
                </a:gridCol>
                <a:gridCol w="740664">
                  <a:extLst>
                    <a:ext uri="{9D8B030D-6E8A-4147-A177-3AD203B41FA5}">
                      <a16:colId xmlns:a16="http://schemas.microsoft.com/office/drawing/2014/main" val="3786592470"/>
                    </a:ext>
                  </a:extLst>
                </a:gridCol>
                <a:gridCol w="740664">
                  <a:extLst>
                    <a:ext uri="{9D8B030D-6E8A-4147-A177-3AD203B41FA5}">
                      <a16:colId xmlns:a16="http://schemas.microsoft.com/office/drawing/2014/main" val="2755523249"/>
                    </a:ext>
                  </a:extLst>
                </a:gridCol>
                <a:gridCol w="740664">
                  <a:extLst>
                    <a:ext uri="{9D8B030D-6E8A-4147-A177-3AD203B41FA5}">
                      <a16:colId xmlns:a16="http://schemas.microsoft.com/office/drawing/2014/main" val="2422101251"/>
                    </a:ext>
                  </a:extLst>
                </a:gridCol>
                <a:gridCol w="740664">
                  <a:extLst>
                    <a:ext uri="{9D8B030D-6E8A-4147-A177-3AD203B41FA5}">
                      <a16:colId xmlns:a16="http://schemas.microsoft.com/office/drawing/2014/main" val="2160956199"/>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629978972"/>
                  </a:ext>
                </a:extLst>
              </a:tr>
              <a:tr h="370840">
                <a:tc>
                  <a:txBody>
                    <a:bodyPr/>
                    <a:lstStyle/>
                    <a:p>
                      <a:r>
                        <a:rPr lang="en-US" sz="1000"/>
                        <a:t>La Gaceta Salta</a:t>
                      </a:r>
                    </a:p>
                  </a:txBody>
                  <a:tcPr/>
                </a:tc>
                <a:tc>
                  <a:txBody>
                    <a:bodyPr/>
                    <a:lstStyle/>
                    <a:p>
                      <a:r>
                        <a:rPr lang="en-US" sz="1000"/>
                        <a:t>162713</a:t>
                      </a:r>
                    </a:p>
                  </a:txBody>
                  <a:tcPr/>
                </a:tc>
                <a:tc>
                  <a:txBody>
                    <a:bodyPr/>
                    <a:lstStyle/>
                    <a:p>
                      <a:r>
                        <a:rPr lang="en-US" sz="1000"/>
                        <a:t>8890</a:t>
                      </a:r>
                    </a:p>
                  </a:txBody>
                  <a:tcPr/>
                </a:tc>
                <a:tc>
                  <a:txBody>
                    <a:bodyPr/>
                    <a:lstStyle/>
                    <a:p>
                      <a:r>
                        <a:rPr lang="en-US" sz="1000"/>
                        <a:t>1730</a:t>
                      </a:r>
                    </a:p>
                  </a:txBody>
                  <a:tcPr/>
                </a:tc>
                <a:tc>
                  <a:txBody>
                    <a:bodyPr/>
                    <a:lstStyle/>
                    <a:p>
                      <a:r>
                        <a:rPr lang="en-US" sz="1000"/>
                        <a:t>195703</a:t>
                      </a:r>
                    </a:p>
                  </a:txBody>
                  <a:tcPr/>
                </a:tc>
                <a:tc>
                  <a:txBody>
                    <a:bodyPr/>
                    <a:lstStyle/>
                    <a:p>
                      <a:r>
                        <a:rPr lang="en-US" sz="1000"/>
                        <a:t>28745</a:t>
                      </a:r>
                    </a:p>
                  </a:txBody>
                  <a:tcPr/>
                </a:tc>
                <a:tc>
                  <a:txBody>
                    <a:bodyPr/>
                    <a:lstStyle/>
                    <a:p>
                      <a:r>
                        <a:rPr lang="en-US" sz="1000"/>
                        <a:t>38568</a:t>
                      </a:r>
                    </a:p>
                  </a:txBody>
                  <a:tcPr/>
                </a:tc>
                <a:tc>
                  <a:txBody>
                    <a:bodyPr/>
                    <a:lstStyle/>
                    <a:p>
                      <a:r>
                        <a:rPr lang="en-US" sz="1000"/>
                        <a:t>19</a:t>
                      </a:r>
                    </a:p>
                  </a:txBody>
                  <a:tcPr/>
                </a:tc>
                <a:tc>
                  <a:txBody>
                    <a:bodyPr/>
                    <a:lstStyle/>
                    <a:p>
                      <a:r>
                        <a:rPr lang="en-US" sz="1000"/>
                        <a:t>0.0961%</a:t>
                      </a:r>
                    </a:p>
                  </a:txBody>
                  <a:tcPr/>
                </a:tc>
                <a:tc>
                  <a:txBody>
                    <a:bodyPr/>
                    <a:lstStyle/>
                    <a:p>
                      <a:r>
                        <a:rPr lang="en-US" sz="1000"/>
                        <a:t>0.0%</a:t>
                      </a:r>
                    </a:p>
                  </a:txBody>
                  <a:tcPr/>
                </a:tc>
                <a:extLst>
                  <a:ext uri="{0D108BD9-81ED-4DB2-BD59-A6C34878D82A}">
                    <a16:rowId xmlns:a16="http://schemas.microsoft.com/office/drawing/2014/main" val="3839372867"/>
                  </a:ext>
                </a:extLst>
              </a:tr>
            </a:tbl>
          </a:graphicData>
        </a:graphic>
      </p:graphicFrame>
      <p:sp>
        <p:nvSpPr>
          <p:cNvPr id="4" name="Text Placeholder 3">
            <a:extLst>
              <a:ext uri="{FF2B5EF4-FFF2-40B4-BE49-F238E27FC236}">
                <a16:creationId xmlns:a16="http://schemas.microsoft.com/office/drawing/2014/main" id="{5196E3A1-7C98-43C5-BA24-2E688078B651}"/>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8322087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2DDC9-F391-4074-8FD4-C01386834C43}"/>
              </a:ext>
            </a:extLst>
          </p:cNvPr>
          <p:cNvSpPr>
            <a:spLocks noGrp="1"/>
          </p:cNvSpPr>
          <p:nvPr>
            <p:ph type="title"/>
          </p:nvPr>
        </p:nvSpPr>
        <p:spPr/>
        <p:txBody>
          <a:bodyPr/>
          <a:lstStyle/>
          <a:p>
            <a:r>
              <a:rPr lang="en-US"/>
              <a:t>Facebook Fans Total</a:t>
            </a:r>
          </a:p>
        </p:txBody>
      </p:sp>
      <p:graphicFrame>
        <p:nvGraphicFramePr>
          <p:cNvPr id="6" name="Chart Placeholder 5">
            <a:extLst>
              <a:ext uri="{FF2B5EF4-FFF2-40B4-BE49-F238E27FC236}">
                <a16:creationId xmlns:a16="http://schemas.microsoft.com/office/drawing/2014/main" id="{C4068139-DBBB-4C2A-A229-894A14DD5864}"/>
              </a:ext>
            </a:extLst>
          </p:cNvPr>
          <p:cNvGraphicFramePr>
            <a:graphicFrameLocks noGrp="1"/>
          </p:cNvGraphicFramePr>
          <p:nvPr>
            <p:ph type="chart" sz="quarter" idx="13"/>
            <p:extLst>
              <p:ext uri="{D42A27DB-BD31-4B8C-83A1-F6EECF244321}">
                <p14:modId xmlns:p14="http://schemas.microsoft.com/office/powerpoint/2010/main" val="117097285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F55749-E83C-4892-BB48-9580F675C16B}"/>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200715E8-05BC-442F-9326-49776366139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744039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EED171-2C60-4B71-9648-13B603D21D36}"/>
              </a:ext>
            </a:extLst>
          </p:cNvPr>
          <p:cNvSpPr>
            <a:spLocks noGrp="1"/>
          </p:cNvSpPr>
          <p:nvPr>
            <p:ph type="title"/>
          </p:nvPr>
        </p:nvSpPr>
        <p:spPr/>
        <p:txBody>
          <a:bodyPr/>
          <a:lstStyle/>
          <a:p>
            <a:r>
              <a:rPr lang="en-US"/>
              <a:t>Facebook Key Metrics Radar</a:t>
            </a:r>
          </a:p>
        </p:txBody>
      </p:sp>
      <p:graphicFrame>
        <p:nvGraphicFramePr>
          <p:cNvPr id="6" name="Chart Placeholder 5">
            <a:extLst>
              <a:ext uri="{FF2B5EF4-FFF2-40B4-BE49-F238E27FC236}">
                <a16:creationId xmlns:a16="http://schemas.microsoft.com/office/drawing/2014/main" id="{37947A8D-3C2D-451B-BDE2-B5764FC322C2}"/>
              </a:ext>
            </a:extLst>
          </p:cNvPr>
          <p:cNvGraphicFramePr>
            <a:graphicFrameLocks noGrp="1"/>
          </p:cNvGraphicFramePr>
          <p:nvPr>
            <p:ph type="chart" sz="quarter" idx="13"/>
            <p:extLst>
              <p:ext uri="{D42A27DB-BD31-4B8C-83A1-F6EECF244321}">
                <p14:modId xmlns:p14="http://schemas.microsoft.com/office/powerpoint/2010/main" val="51161101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4ADEFC3-14C1-4321-8E44-A9CEC9E79CC9}"/>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71FEBB76-E59A-45B6-A729-916735D911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30560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2C7CE4-7752-4B49-8D31-37CEDE80E384}"/>
              </a:ext>
            </a:extLst>
          </p:cNvPr>
          <p:cNvSpPr>
            <a:spLocks noGrp="1"/>
          </p:cNvSpPr>
          <p:nvPr>
            <p:ph type="title"/>
          </p:nvPr>
        </p:nvSpPr>
        <p:spPr/>
        <p:txBody>
          <a:bodyPr/>
          <a:lstStyle/>
          <a:p>
            <a:r>
              <a:rPr lang="en-US"/>
              <a:t>Facebook Interaction Rate</a:t>
            </a:r>
          </a:p>
        </p:txBody>
      </p:sp>
      <p:graphicFrame>
        <p:nvGraphicFramePr>
          <p:cNvPr id="6" name="Chart Placeholder 5">
            <a:extLst>
              <a:ext uri="{FF2B5EF4-FFF2-40B4-BE49-F238E27FC236}">
                <a16:creationId xmlns:a16="http://schemas.microsoft.com/office/drawing/2014/main" id="{7FCF95E0-0B42-4E57-9FDC-F2227934DB56}"/>
              </a:ext>
            </a:extLst>
          </p:cNvPr>
          <p:cNvGraphicFramePr>
            <a:graphicFrameLocks noGrp="1"/>
          </p:cNvGraphicFramePr>
          <p:nvPr>
            <p:ph type="chart" sz="quarter" idx="13"/>
            <p:extLst>
              <p:ext uri="{D42A27DB-BD31-4B8C-83A1-F6EECF244321}">
                <p14:modId xmlns:p14="http://schemas.microsoft.com/office/powerpoint/2010/main" val="13004150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BE9855-D9EB-44F8-B971-AF19A9DF7BAB}"/>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550EB412-153D-4425-93D4-51A3CA3BAEC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559210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226B30-7E73-4E52-92E7-65A1E2730111}"/>
              </a:ext>
            </a:extLst>
          </p:cNvPr>
          <p:cNvSpPr>
            <a:spLocks noGrp="1"/>
          </p:cNvSpPr>
          <p:nvPr>
            <p:ph type="title"/>
          </p:nvPr>
        </p:nvSpPr>
        <p:spPr/>
        <p:txBody>
          <a:bodyPr/>
          <a:lstStyle/>
          <a:p>
            <a:r>
              <a:rPr lang="en-US"/>
              <a:t>Facebook Fans Change Per Weekday</a:t>
            </a:r>
          </a:p>
        </p:txBody>
      </p:sp>
      <p:graphicFrame>
        <p:nvGraphicFramePr>
          <p:cNvPr id="6" name="Chart Placeholder 5">
            <a:extLst>
              <a:ext uri="{FF2B5EF4-FFF2-40B4-BE49-F238E27FC236}">
                <a16:creationId xmlns:a16="http://schemas.microsoft.com/office/drawing/2014/main" id="{7D196987-B9F6-4B0D-B8B3-CAEC870B32E9}"/>
              </a:ext>
            </a:extLst>
          </p:cNvPr>
          <p:cNvGraphicFramePr>
            <a:graphicFrameLocks noGrp="1"/>
          </p:cNvGraphicFramePr>
          <p:nvPr>
            <p:ph type="chart" sz="quarter" idx="13"/>
            <p:extLst>
              <p:ext uri="{D42A27DB-BD31-4B8C-83A1-F6EECF244321}">
                <p14:modId xmlns:p14="http://schemas.microsoft.com/office/powerpoint/2010/main" val="42769634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1EEC432-84F3-4BE3-96DB-69A82498E2B3}"/>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6742B57A-C446-4762-9A3E-3B35640C02B2}"/>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212193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27928C-C378-42E8-9E6A-32F86550F00D}"/>
              </a:ext>
            </a:extLst>
          </p:cNvPr>
          <p:cNvSpPr>
            <a:spLocks noGrp="1"/>
          </p:cNvSpPr>
          <p:nvPr>
            <p:ph type="title"/>
          </p:nvPr>
        </p:nvSpPr>
        <p:spPr/>
        <p:txBody>
          <a:bodyPr/>
          <a:lstStyle/>
          <a:p>
            <a:r>
              <a:rPr lang="en-US"/>
              <a:t>Facebook Fans Change</a:t>
            </a:r>
          </a:p>
        </p:txBody>
      </p:sp>
      <p:graphicFrame>
        <p:nvGraphicFramePr>
          <p:cNvPr id="6" name="Chart Placeholder 5">
            <a:extLst>
              <a:ext uri="{FF2B5EF4-FFF2-40B4-BE49-F238E27FC236}">
                <a16:creationId xmlns:a16="http://schemas.microsoft.com/office/drawing/2014/main" id="{74BEA4EE-441B-430F-8F03-02D7C34E7E1A}"/>
              </a:ext>
            </a:extLst>
          </p:cNvPr>
          <p:cNvGraphicFramePr>
            <a:graphicFrameLocks noGrp="1"/>
          </p:cNvGraphicFramePr>
          <p:nvPr>
            <p:ph type="chart" sz="quarter" idx="13"/>
            <p:extLst>
              <p:ext uri="{D42A27DB-BD31-4B8C-83A1-F6EECF244321}">
                <p14:modId xmlns:p14="http://schemas.microsoft.com/office/powerpoint/2010/main" val="9699243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9F3777D-208F-46CD-9139-3BA6DA366215}"/>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9890DA59-C774-4702-B695-3043A56BE19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514327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BA9408-4E1E-472F-89C1-9D519174E7C5}"/>
              </a:ext>
            </a:extLst>
          </p:cNvPr>
          <p:cNvSpPr>
            <a:spLocks noGrp="1"/>
          </p:cNvSpPr>
          <p:nvPr>
            <p:ph type="title"/>
          </p:nvPr>
        </p:nvSpPr>
        <p:spPr/>
        <p:txBody>
          <a:bodyPr/>
          <a:lstStyle/>
          <a:p>
            <a:r>
              <a:rPr lang="en-US"/>
              <a:t>Facebook Own Posts Table - 1 of 5</a:t>
            </a:r>
          </a:p>
        </p:txBody>
      </p:sp>
      <p:graphicFrame>
        <p:nvGraphicFramePr>
          <p:cNvPr id="5" name="Table Placeholder 4">
            <a:extLst>
              <a:ext uri="{FF2B5EF4-FFF2-40B4-BE49-F238E27FC236}">
                <a16:creationId xmlns:a16="http://schemas.microsoft.com/office/drawing/2014/main" id="{1BE3D535-4C5D-421C-81B2-1A5449FC1BEE}"/>
              </a:ext>
            </a:extLst>
          </p:cNvPr>
          <p:cNvGraphicFramePr>
            <a:graphicFrameLocks noGrp="1"/>
          </p:cNvGraphicFramePr>
          <p:nvPr>
            <p:ph type="tbl" sz="quarter" idx="13"/>
            <p:extLst>
              <p:ext uri="{D42A27DB-BD31-4B8C-83A1-F6EECF244321}">
                <p14:modId xmlns:p14="http://schemas.microsoft.com/office/powerpoint/2010/main" val="1623538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779378223"/>
                    </a:ext>
                  </a:extLst>
                </a:gridCol>
                <a:gridCol w="658368">
                  <a:extLst>
                    <a:ext uri="{9D8B030D-6E8A-4147-A177-3AD203B41FA5}">
                      <a16:colId xmlns:a16="http://schemas.microsoft.com/office/drawing/2014/main" val="4074728538"/>
                    </a:ext>
                  </a:extLst>
                </a:gridCol>
                <a:gridCol w="658368">
                  <a:extLst>
                    <a:ext uri="{9D8B030D-6E8A-4147-A177-3AD203B41FA5}">
                      <a16:colId xmlns:a16="http://schemas.microsoft.com/office/drawing/2014/main" val="2032184727"/>
                    </a:ext>
                  </a:extLst>
                </a:gridCol>
                <a:gridCol w="658368">
                  <a:extLst>
                    <a:ext uri="{9D8B030D-6E8A-4147-A177-3AD203B41FA5}">
                      <a16:colId xmlns:a16="http://schemas.microsoft.com/office/drawing/2014/main" val="385862846"/>
                    </a:ext>
                  </a:extLst>
                </a:gridCol>
                <a:gridCol w="658368">
                  <a:extLst>
                    <a:ext uri="{9D8B030D-6E8A-4147-A177-3AD203B41FA5}">
                      <a16:colId xmlns:a16="http://schemas.microsoft.com/office/drawing/2014/main" val="3606367907"/>
                    </a:ext>
                  </a:extLst>
                </a:gridCol>
                <a:gridCol w="658368">
                  <a:extLst>
                    <a:ext uri="{9D8B030D-6E8A-4147-A177-3AD203B41FA5}">
                      <a16:colId xmlns:a16="http://schemas.microsoft.com/office/drawing/2014/main" val="399991056"/>
                    </a:ext>
                  </a:extLst>
                </a:gridCol>
                <a:gridCol w="658368">
                  <a:extLst>
                    <a:ext uri="{9D8B030D-6E8A-4147-A177-3AD203B41FA5}">
                      <a16:colId xmlns:a16="http://schemas.microsoft.com/office/drawing/2014/main" val="1792721941"/>
                    </a:ext>
                  </a:extLst>
                </a:gridCol>
                <a:gridCol w="658368">
                  <a:extLst>
                    <a:ext uri="{9D8B030D-6E8A-4147-A177-3AD203B41FA5}">
                      <a16:colId xmlns:a16="http://schemas.microsoft.com/office/drawing/2014/main" val="396153589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94472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- 2017-09-10 14:15:00</a:t>
                      </a:r>
                      <a:r>
                        <a:rPr kumimoji="0" lang="es-ES" sz="1000" b="0" i="0" u="none" strike="noStrike" kern="1200" cap="none" spc="0" normalizeH="0" baseline="0" noProof="0">
                          <a:ln>
                            <a:noFill/>
                          </a:ln>
                          <a:solidFill>
                            <a:prstClr val="black"/>
                          </a:solidFill>
                          <a:effectLst/>
                          <a:uLnTx/>
                          <a:uFillTx/>
                          <a:latin typeface="+mn-lt"/>
                          <a:ea typeface="+mn-ea"/>
                          <a:cs typeface="+mn-cs"/>
                        </a:rPr>
                        <a:t>
[ LA FUE MUEVE EL CUERPO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487292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- 2017-09-07 13:48:00</a:t>
                      </a:r>
                      <a:r>
                        <a:rPr kumimoji="0" lang="es-ES" sz="1000" b="0" i="0" u="none" strike="noStrike" kern="1200" cap="none" spc="0" normalizeH="0" baseline="0" noProof="0">
                          <a:ln>
                            <a:noFill/>
                          </a:ln>
                          <a:solidFill>
                            <a:prstClr val="black"/>
                          </a:solidFill>
                          <a:effectLst/>
                          <a:uLnTx/>
                          <a:uFillTx/>
                          <a:latin typeface="+mn-lt"/>
                          <a:ea typeface="+mn-ea"/>
                          <a:cs typeface="+mn-cs"/>
                        </a:rPr>
                        <a:t>
¿TE GUSTÓ LA VERSIÓN? - Karina La Princesita y David Leiva  cantaron juntos: 'Cosas del Amor'. Para ver el show de la Princesita en Salta con David entrá a este link: https://goo.gl/4pcYxs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753300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- 2017-09-10 13:00:00</a:t>
                      </a:r>
                      <a:r>
                        <a:rPr kumimoji="0" lang="es-ES" sz="1000" b="0" i="0" u="none" strike="noStrike" kern="1200" cap="none" spc="0" normalizeH="0" baseline="0" noProof="0">
                          <a:ln>
                            <a:noFill/>
                          </a:ln>
                          <a:solidFill>
                            <a:prstClr val="black"/>
                          </a:solidFill>
                          <a:effectLst/>
                          <a:uLnTx/>
                          <a:uFillTx/>
                          <a:latin typeface="+mn-lt"/>
                          <a:ea typeface="+mn-ea"/>
                          <a:cs typeface="+mn-cs"/>
                        </a:rPr>
                        <a:t>
[ DROGA EN LAS FRONTERAS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8759442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- 2017-09-14 14:41:50</a:t>
                      </a:r>
                      <a:r>
                        <a:rPr kumimoji="0" lang="es-ES" sz="1000" b="0" i="0" u="none" strike="noStrike" kern="1200" cap="none" spc="0" normalizeH="0" baseline="0" noProof="0">
                          <a:ln>
                            <a:noFill/>
                          </a:ln>
                          <a:solidFill>
                            <a:prstClr val="black"/>
                          </a:solidFill>
                          <a:effectLst/>
                          <a:uLnTx/>
                          <a:uFillTx/>
                          <a:latin typeface="+mn-lt"/>
                          <a:ea typeface="+mn-ea"/>
                          <a:cs typeface="+mn-cs"/>
                        </a:rPr>
                        <a:t>
[ COMPARTÍ ] Los peregrinos del Milagro llegan con bailes y alabanzas a la Catedral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3.0655%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4728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- 2017-09-13 17:23:49</a:t>
                      </a:r>
                      <a:r>
                        <a:rPr kumimoji="0" lang="es-ES" sz="1000" b="0" i="0" u="none" strike="noStrike" kern="1200" cap="none" spc="0" normalizeH="0" baseline="0" noProof="0">
                          <a:ln>
                            <a:noFill/>
                          </a:ln>
                          <a:solidFill>
                            <a:prstClr val="black"/>
                          </a:solidFill>
                          <a:effectLst/>
                          <a:uLnTx/>
                          <a:uFillTx/>
                          <a:latin typeface="+mn-lt"/>
                          <a:ea typeface="+mn-ea"/>
                          <a:cs typeface="+mn-cs"/>
                        </a:rPr>
                        <a:t>
[ PARA EMOCIONARSE ]  Mirá la llegada de los peregrinos de Cachi y La Mercedes desde el aire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5675124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- 2017-09-15 23:33:38</a:t>
                      </a:r>
                      <a:r>
                        <a:rPr kumimoji="0" lang="es-ES" sz="1000" b="0" i="0" u="none" strike="noStrike" kern="1200" cap="none" spc="0" normalizeH="0" baseline="0" noProof="0">
                          <a:ln>
                            <a:noFill/>
                          </a:ln>
                          <a:solidFill>
                            <a:prstClr val="black"/>
                          </a:solidFill>
                          <a:effectLst/>
                          <a:uLnTx/>
                          <a:uFillTx/>
                          <a:latin typeface="+mn-lt"/>
                          <a:ea typeface="+mn-ea"/>
                          <a:cs typeface="+mn-cs"/>
                        </a:rPr>
                        <a:t>
[ EMOCIONANTE ] Así fue la entrada de las imágenes del Señor y la Virgen del Milagro a la Catedral. Con las sirenas y el repique de campana de fondo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2.5238%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456377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- 2017-09-13 12:56:16</a:t>
                      </a:r>
                      <a:r>
                        <a:rPr kumimoji="0" lang="es-ES" sz="1000" b="0" i="0" u="none" strike="noStrike" kern="1200" cap="none" spc="0" normalizeH="0" baseline="0" noProof="0">
                          <a:ln>
                            <a:noFill/>
                          </a:ln>
                          <a:solidFill>
                            <a:prstClr val="black"/>
                          </a:solidFill>
                          <a:effectLst/>
                          <a:uLnTx/>
                          <a:uFillTx/>
                          <a:latin typeface="+mn-lt"/>
                          <a:ea typeface="+mn-ea"/>
                          <a:cs typeface="+mn-cs"/>
                        </a:rPr>
                        <a:t>
Llega una de las peregrinaciones más grandes, la de Cachi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92103868"/>
                  </a:ext>
                </a:extLst>
              </a:tr>
            </a:tbl>
          </a:graphicData>
        </a:graphic>
      </p:graphicFrame>
      <p:sp>
        <p:nvSpPr>
          <p:cNvPr id="4" name="Text Placeholder 3">
            <a:extLst>
              <a:ext uri="{FF2B5EF4-FFF2-40B4-BE49-F238E27FC236}">
                <a16:creationId xmlns:a16="http://schemas.microsoft.com/office/drawing/2014/main" id="{5BEFBD11-2978-4484-8C7A-A808FD555F36}"/>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5884910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507788-1E84-4114-B878-F1B228ABCABE}"/>
              </a:ext>
            </a:extLst>
          </p:cNvPr>
          <p:cNvSpPr>
            <a:spLocks noGrp="1"/>
          </p:cNvSpPr>
          <p:nvPr>
            <p:ph type="title"/>
          </p:nvPr>
        </p:nvSpPr>
        <p:spPr/>
        <p:txBody>
          <a:bodyPr/>
          <a:lstStyle/>
          <a:p>
            <a:r>
              <a:rPr lang="en-US"/>
              <a:t>Facebook Own Posts Table - 2 of 5</a:t>
            </a:r>
          </a:p>
        </p:txBody>
      </p:sp>
      <p:graphicFrame>
        <p:nvGraphicFramePr>
          <p:cNvPr id="5" name="Table Placeholder 4">
            <a:extLst>
              <a:ext uri="{FF2B5EF4-FFF2-40B4-BE49-F238E27FC236}">
                <a16:creationId xmlns:a16="http://schemas.microsoft.com/office/drawing/2014/main" id="{09933001-EAB9-4735-9B08-F897B41C7840}"/>
              </a:ext>
            </a:extLst>
          </p:cNvPr>
          <p:cNvGraphicFramePr>
            <a:graphicFrameLocks noGrp="1"/>
          </p:cNvGraphicFramePr>
          <p:nvPr>
            <p:ph type="tbl" sz="quarter" idx="13"/>
            <p:extLst>
              <p:ext uri="{D42A27DB-BD31-4B8C-83A1-F6EECF244321}">
                <p14:modId xmlns:p14="http://schemas.microsoft.com/office/powerpoint/2010/main" val="485453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160140800"/>
                    </a:ext>
                  </a:extLst>
                </a:gridCol>
                <a:gridCol w="658368">
                  <a:extLst>
                    <a:ext uri="{9D8B030D-6E8A-4147-A177-3AD203B41FA5}">
                      <a16:colId xmlns:a16="http://schemas.microsoft.com/office/drawing/2014/main" val="4260446751"/>
                    </a:ext>
                  </a:extLst>
                </a:gridCol>
                <a:gridCol w="658368">
                  <a:extLst>
                    <a:ext uri="{9D8B030D-6E8A-4147-A177-3AD203B41FA5}">
                      <a16:colId xmlns:a16="http://schemas.microsoft.com/office/drawing/2014/main" val="2896805624"/>
                    </a:ext>
                  </a:extLst>
                </a:gridCol>
                <a:gridCol w="658368">
                  <a:extLst>
                    <a:ext uri="{9D8B030D-6E8A-4147-A177-3AD203B41FA5}">
                      <a16:colId xmlns:a16="http://schemas.microsoft.com/office/drawing/2014/main" val="269166373"/>
                    </a:ext>
                  </a:extLst>
                </a:gridCol>
                <a:gridCol w="658368">
                  <a:extLst>
                    <a:ext uri="{9D8B030D-6E8A-4147-A177-3AD203B41FA5}">
                      <a16:colId xmlns:a16="http://schemas.microsoft.com/office/drawing/2014/main" val="3764260438"/>
                    </a:ext>
                  </a:extLst>
                </a:gridCol>
                <a:gridCol w="658368">
                  <a:extLst>
                    <a:ext uri="{9D8B030D-6E8A-4147-A177-3AD203B41FA5}">
                      <a16:colId xmlns:a16="http://schemas.microsoft.com/office/drawing/2014/main" val="578210406"/>
                    </a:ext>
                  </a:extLst>
                </a:gridCol>
                <a:gridCol w="658368">
                  <a:extLst>
                    <a:ext uri="{9D8B030D-6E8A-4147-A177-3AD203B41FA5}">
                      <a16:colId xmlns:a16="http://schemas.microsoft.com/office/drawing/2014/main" val="2010169637"/>
                    </a:ext>
                  </a:extLst>
                </a:gridCol>
                <a:gridCol w="658368">
                  <a:extLst>
                    <a:ext uri="{9D8B030D-6E8A-4147-A177-3AD203B41FA5}">
                      <a16:colId xmlns:a16="http://schemas.microsoft.com/office/drawing/2014/main" val="219460747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0479587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- 2017-09-15 15:01:10</a:t>
                      </a:r>
                      <a:r>
                        <a:rPr kumimoji="0" lang="es-ES" sz="1000" b="0" i="0" u="none" strike="noStrike" kern="1200" cap="none" spc="0" normalizeH="0" baseline="0" noProof="0">
                          <a:ln>
                            <a:noFill/>
                          </a:ln>
                          <a:solidFill>
                            <a:prstClr val="black"/>
                          </a:solidFill>
                          <a:effectLst/>
                          <a:uLnTx/>
                          <a:uFillTx/>
                          <a:latin typeface="+mn-lt"/>
                          <a:ea typeface="+mn-ea"/>
                          <a:cs typeface="+mn-cs"/>
                        </a:rPr>
                        <a:t>
LA FE QUE SE RENUEVA
¡Mira en vivo la procesión en honor al Señor y la Virgen del Milagro!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78084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- 2017-09-14 14:49:55</a:t>
                      </a:r>
                      <a:r>
                        <a:rPr kumimoji="0" lang="es-ES" sz="1000" b="0" i="0" u="none" strike="noStrike" kern="1200" cap="none" spc="0" normalizeH="0" baseline="0" noProof="0">
                          <a:ln>
                            <a:noFill/>
                          </a:ln>
                          <a:solidFill>
                            <a:prstClr val="black"/>
                          </a:solidFill>
                          <a:effectLst/>
                          <a:uLnTx/>
                          <a:uFillTx/>
                          <a:latin typeface="+mn-lt"/>
                          <a:ea typeface="+mn-ea"/>
                          <a:cs typeface="+mn-cs"/>
                        </a:rPr>
                        <a:t>
Así llegan los peregrinos de la Quebrada del Toro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232092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- 2017-09-13 00:26:59</a:t>
                      </a:r>
                      <a:r>
                        <a:rPr kumimoji="0" lang="es-ES" sz="1000" b="0" i="0" u="none" strike="noStrike" kern="1200" cap="none" spc="0" normalizeH="0" baseline="0" noProof="0">
                          <a:ln>
                            <a:noFill/>
                          </a:ln>
                          <a:solidFill>
                            <a:prstClr val="black"/>
                          </a:solidFill>
                          <a:effectLst/>
                          <a:uLnTx/>
                          <a:uFillTx/>
                          <a:latin typeface="+mn-lt"/>
                          <a:ea typeface="+mn-ea"/>
                          <a:cs typeface="+mn-cs"/>
                        </a:rPr>
                        <a:t>
[ TIEMPO DE FE ]
Conocé el testimonio de fe de una peregrina de Molinos que llegó a Salta cargando a su primera hija en brazos.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7896336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- 2017-09-26 11:00:27</a:t>
                      </a:r>
                      <a:r>
                        <a:rPr kumimoji="0" lang="es-ES" sz="1000" b="0" i="0" u="none" strike="noStrike" kern="1200" cap="none" spc="0" normalizeH="0" baseline="0" noProof="0">
                          <a:ln>
                            <a:noFill/>
                          </a:ln>
                          <a:solidFill>
                            <a:prstClr val="black"/>
                          </a:solidFill>
                          <a:effectLst/>
                          <a:uLnTx/>
                          <a:uFillTx/>
                          <a:latin typeface="+mn-lt"/>
                          <a:ea typeface="+mn-ea"/>
                          <a:cs typeface="+mn-cs"/>
                        </a:rPr>
                        <a:t>
[ ¿QUÉ OPINAS?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307325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- 2017-09-17 14:22:00</a:t>
                      </a:r>
                      <a:r>
                        <a:rPr kumimoji="0" lang="es-ES" sz="1000" b="0" i="0" u="none" strike="noStrike" kern="1200" cap="none" spc="0" normalizeH="0" baseline="0" noProof="0">
                          <a:ln>
                            <a:noFill/>
                          </a:ln>
                          <a:solidFill>
                            <a:prstClr val="black"/>
                          </a:solidFill>
                          <a:effectLst/>
                          <a:uLnTx/>
                          <a:uFillTx/>
                          <a:latin typeface="+mn-lt"/>
                          <a:ea typeface="+mn-ea"/>
                          <a:cs typeface="+mn-cs"/>
                        </a:rPr>
                        <a:t>
DONDE HAY SALTEÑOS,  HAY 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583407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- 2017-09-08 07:41:00</a:t>
                      </a:r>
                      <a:r>
                        <a:rPr kumimoji="0" lang="es-ES" sz="1000" b="0" i="0" u="none" strike="noStrike" kern="1200" cap="none" spc="0" normalizeH="0" baseline="0" noProof="0">
                          <a:ln>
                            <a:noFill/>
                          </a:ln>
                          <a:solidFill>
                            <a:prstClr val="black"/>
                          </a:solidFill>
                          <a:effectLst/>
                          <a:uLnTx/>
                          <a:uFillTx/>
                          <a:latin typeface="+mn-lt"/>
                          <a:ea typeface="+mn-ea"/>
                          <a:cs typeface="+mn-cs"/>
                        </a:rPr>
                        <a:t>
Desde El Valle de Lerma, llegan los primeros peregrinos del Milagro.
Son 200 policías que caminaron 40 kilómetros en 10 horas. Seguilo en vivo.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1.4350%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639713358"/>
                  </a:ext>
                </a:extLst>
              </a:tr>
            </a:tbl>
          </a:graphicData>
        </a:graphic>
      </p:graphicFrame>
      <p:sp>
        <p:nvSpPr>
          <p:cNvPr id="4" name="Text Placeholder 3">
            <a:extLst>
              <a:ext uri="{FF2B5EF4-FFF2-40B4-BE49-F238E27FC236}">
                <a16:creationId xmlns:a16="http://schemas.microsoft.com/office/drawing/2014/main" id="{6AAC51D7-BB92-48B5-BFA7-E9F6484B7B0A}"/>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388069979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B0607-B413-4169-B8B6-2BEB9A12502D}"/>
              </a:ext>
            </a:extLst>
          </p:cNvPr>
          <p:cNvSpPr>
            <a:spLocks noGrp="1"/>
          </p:cNvSpPr>
          <p:nvPr>
            <p:ph type="title"/>
          </p:nvPr>
        </p:nvSpPr>
        <p:spPr/>
        <p:txBody>
          <a:bodyPr/>
          <a:lstStyle/>
          <a:p>
            <a:r>
              <a:rPr lang="en-US"/>
              <a:t>Facebook Own Posts Table - 3 of 5</a:t>
            </a:r>
          </a:p>
        </p:txBody>
      </p:sp>
      <p:graphicFrame>
        <p:nvGraphicFramePr>
          <p:cNvPr id="5" name="Table Placeholder 4">
            <a:extLst>
              <a:ext uri="{FF2B5EF4-FFF2-40B4-BE49-F238E27FC236}">
                <a16:creationId xmlns:a16="http://schemas.microsoft.com/office/drawing/2014/main" id="{66E35FB0-5860-40DC-9DE1-552515D193AA}"/>
              </a:ext>
            </a:extLst>
          </p:cNvPr>
          <p:cNvGraphicFramePr>
            <a:graphicFrameLocks noGrp="1"/>
          </p:cNvGraphicFramePr>
          <p:nvPr>
            <p:ph type="tbl" sz="quarter" idx="13"/>
            <p:extLst>
              <p:ext uri="{D42A27DB-BD31-4B8C-83A1-F6EECF244321}">
                <p14:modId xmlns:p14="http://schemas.microsoft.com/office/powerpoint/2010/main" val="3541382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675059259"/>
                    </a:ext>
                  </a:extLst>
                </a:gridCol>
                <a:gridCol w="658368">
                  <a:extLst>
                    <a:ext uri="{9D8B030D-6E8A-4147-A177-3AD203B41FA5}">
                      <a16:colId xmlns:a16="http://schemas.microsoft.com/office/drawing/2014/main" val="3509234935"/>
                    </a:ext>
                  </a:extLst>
                </a:gridCol>
                <a:gridCol w="658368">
                  <a:extLst>
                    <a:ext uri="{9D8B030D-6E8A-4147-A177-3AD203B41FA5}">
                      <a16:colId xmlns:a16="http://schemas.microsoft.com/office/drawing/2014/main" val="976290824"/>
                    </a:ext>
                  </a:extLst>
                </a:gridCol>
                <a:gridCol w="658368">
                  <a:extLst>
                    <a:ext uri="{9D8B030D-6E8A-4147-A177-3AD203B41FA5}">
                      <a16:colId xmlns:a16="http://schemas.microsoft.com/office/drawing/2014/main" val="2219675449"/>
                    </a:ext>
                  </a:extLst>
                </a:gridCol>
                <a:gridCol w="658368">
                  <a:extLst>
                    <a:ext uri="{9D8B030D-6E8A-4147-A177-3AD203B41FA5}">
                      <a16:colId xmlns:a16="http://schemas.microsoft.com/office/drawing/2014/main" val="2208453694"/>
                    </a:ext>
                  </a:extLst>
                </a:gridCol>
                <a:gridCol w="658368">
                  <a:extLst>
                    <a:ext uri="{9D8B030D-6E8A-4147-A177-3AD203B41FA5}">
                      <a16:colId xmlns:a16="http://schemas.microsoft.com/office/drawing/2014/main" val="2294460480"/>
                    </a:ext>
                  </a:extLst>
                </a:gridCol>
                <a:gridCol w="658368">
                  <a:extLst>
                    <a:ext uri="{9D8B030D-6E8A-4147-A177-3AD203B41FA5}">
                      <a16:colId xmlns:a16="http://schemas.microsoft.com/office/drawing/2014/main" val="4208068315"/>
                    </a:ext>
                  </a:extLst>
                </a:gridCol>
                <a:gridCol w="658368">
                  <a:extLst>
                    <a:ext uri="{9D8B030D-6E8A-4147-A177-3AD203B41FA5}">
                      <a16:colId xmlns:a16="http://schemas.microsoft.com/office/drawing/2014/main" val="2837338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550955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- 2017-09-16 10:43:30</a:t>
                      </a:r>
                      <a:r>
                        <a:rPr kumimoji="0" lang="es-ES" sz="1000" b="0" i="0" u="none" strike="noStrike" kern="1200" cap="none" spc="0" normalizeH="0" baseline="0" noProof="0">
                          <a:ln>
                            <a:noFill/>
                          </a:ln>
                          <a:solidFill>
                            <a:prstClr val="black"/>
                          </a:solidFill>
                          <a:effectLst/>
                          <a:uLnTx/>
                          <a:uFillTx/>
                          <a:latin typeface="+mn-lt"/>
                          <a:ea typeface="+mn-ea"/>
                          <a:cs typeface="+mn-cs"/>
                        </a:rPr>
                        <a:t>
[ LA FE DE UN PUEBLO ] Siete cosas que dejó la Fiesta del Señor y la Virgen del Milagro en Salta. Te lo contamos a través de las imágenes de un drone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217429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- 2017-09-19 14:11:59</a:t>
                      </a:r>
                      <a:r>
                        <a:rPr kumimoji="0" lang="es-ES" sz="1000" b="0" i="0" u="none" strike="noStrike" kern="1200" cap="none" spc="0" normalizeH="0" baseline="0" noProof="0">
                          <a:ln>
                            <a:noFill/>
                          </a:ln>
                          <a:solidFill>
                            <a:prstClr val="black"/>
                          </a:solidFill>
                          <a:effectLst/>
                          <a:uLnTx/>
                          <a:uFillTx/>
                          <a:latin typeface="+mn-lt"/>
                          <a:ea typeface="+mn-ea"/>
                          <a:cs typeface="+mn-cs"/>
                        </a:rPr>
                        <a:t>
[ ¿QUÉ TE PARECIÓ LO QUE HIZO MILAGRO SALA? ]  
La lider de la Tupac Vivas saludó a Gendarmes que la custodian y les preguntó por Santiago Maldonado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82670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- 2017-09-12 10:43:12</a:t>
                      </a:r>
                      <a:r>
                        <a:rPr kumimoji="0" lang="es-ES" sz="1000" b="0" i="0" u="none" strike="noStrike" kern="1200" cap="none" spc="0" normalizeH="0" baseline="0" noProof="0">
                          <a:ln>
                            <a:noFill/>
                          </a:ln>
                          <a:solidFill>
                            <a:prstClr val="black"/>
                          </a:solidFill>
                          <a:effectLst/>
                          <a:uLnTx/>
                          <a:uFillTx/>
                          <a:latin typeface="+mn-lt"/>
                          <a:ea typeface="+mn-ea"/>
                          <a:cs typeface="+mn-cs"/>
                        </a:rPr>
                        <a:t>
LA FE QUE SE RENUEVA 
Mirá en vivo la emotiva llegada de los peregrinos de Molinos a la Catedral.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495865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- 2017-09-20 10:45:00</a:t>
                      </a:r>
                      <a:r>
                        <a:rPr kumimoji="0" lang="es-ES" sz="1000" b="0" i="0" u="none" strike="noStrike" kern="1200" cap="none" spc="0" normalizeH="0" baseline="0" noProof="0">
                          <a:ln>
                            <a:noFill/>
                          </a:ln>
                          <a:solidFill>
                            <a:prstClr val="black"/>
                          </a:solidFill>
                          <a:effectLst/>
                          <a:uLnTx/>
                          <a:uFillTx/>
                          <a:latin typeface="+mn-lt"/>
                          <a:ea typeface="+mn-ea"/>
                          <a:cs typeface="+mn-cs"/>
                        </a:rPr>
                        <a:t>
[ MIRÁ LO QUE PUBLICÓ ]
"Sabemos de tu protección y tu cercanía, lo experimentamos muchas veces en nuestra Salta"; mirá la publicación de monseñor Dante Bernacki.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87270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- 2017-09-14 16:15:17</a:t>
                      </a:r>
                      <a:r>
                        <a:rPr kumimoji="0" lang="es-ES" sz="1000" b="0" i="0" u="none" strike="noStrike" kern="1200" cap="none" spc="0" normalizeH="0" baseline="0" noProof="0">
                          <a:ln>
                            <a:noFill/>
                          </a:ln>
                          <a:solidFill>
                            <a:prstClr val="black"/>
                          </a:solidFill>
                          <a:effectLst/>
                          <a:uLnTx/>
                          <a:uFillTx/>
                          <a:latin typeface="+mn-lt"/>
                          <a:ea typeface="+mn-ea"/>
                          <a:cs typeface="+mn-cs"/>
                        </a:rPr>
                        <a:t>
Asi llegan los Peregrinos De La Puna Salteña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77920892"/>
                  </a:ext>
                </a:extLst>
              </a:tr>
            </a:tbl>
          </a:graphicData>
        </a:graphic>
      </p:graphicFrame>
      <p:sp>
        <p:nvSpPr>
          <p:cNvPr id="4" name="Text Placeholder 3">
            <a:extLst>
              <a:ext uri="{FF2B5EF4-FFF2-40B4-BE49-F238E27FC236}">
                <a16:creationId xmlns:a16="http://schemas.microsoft.com/office/drawing/2014/main" id="{31CA6820-ED84-45B4-BDB1-4AE88FFCD59B}"/>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52896908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B0A466-3B0B-4370-9AFF-60671F1924D1}"/>
              </a:ext>
            </a:extLst>
          </p:cNvPr>
          <p:cNvSpPr>
            <a:spLocks noGrp="1"/>
          </p:cNvSpPr>
          <p:nvPr>
            <p:ph type="title"/>
          </p:nvPr>
        </p:nvSpPr>
        <p:spPr/>
        <p:txBody>
          <a:bodyPr/>
          <a:lstStyle/>
          <a:p>
            <a:r>
              <a:rPr lang="en-US"/>
              <a:t>Facebook Own Posts Table - 4 of 5</a:t>
            </a:r>
          </a:p>
        </p:txBody>
      </p:sp>
      <p:graphicFrame>
        <p:nvGraphicFramePr>
          <p:cNvPr id="5" name="Table Placeholder 4">
            <a:extLst>
              <a:ext uri="{FF2B5EF4-FFF2-40B4-BE49-F238E27FC236}">
                <a16:creationId xmlns:a16="http://schemas.microsoft.com/office/drawing/2014/main" id="{1EAAED89-F68C-44EC-AE32-FE4ED144B5E9}"/>
              </a:ext>
            </a:extLst>
          </p:cNvPr>
          <p:cNvGraphicFramePr>
            <a:graphicFrameLocks noGrp="1"/>
          </p:cNvGraphicFramePr>
          <p:nvPr>
            <p:ph type="tbl" sz="quarter" idx="13"/>
            <p:extLst>
              <p:ext uri="{D42A27DB-BD31-4B8C-83A1-F6EECF244321}">
                <p14:modId xmlns:p14="http://schemas.microsoft.com/office/powerpoint/2010/main" val="250530396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19769206"/>
                    </a:ext>
                  </a:extLst>
                </a:gridCol>
                <a:gridCol w="658368">
                  <a:extLst>
                    <a:ext uri="{9D8B030D-6E8A-4147-A177-3AD203B41FA5}">
                      <a16:colId xmlns:a16="http://schemas.microsoft.com/office/drawing/2014/main" val="350065015"/>
                    </a:ext>
                  </a:extLst>
                </a:gridCol>
                <a:gridCol w="658368">
                  <a:extLst>
                    <a:ext uri="{9D8B030D-6E8A-4147-A177-3AD203B41FA5}">
                      <a16:colId xmlns:a16="http://schemas.microsoft.com/office/drawing/2014/main" val="363532173"/>
                    </a:ext>
                  </a:extLst>
                </a:gridCol>
                <a:gridCol w="658368">
                  <a:extLst>
                    <a:ext uri="{9D8B030D-6E8A-4147-A177-3AD203B41FA5}">
                      <a16:colId xmlns:a16="http://schemas.microsoft.com/office/drawing/2014/main" val="2249894638"/>
                    </a:ext>
                  </a:extLst>
                </a:gridCol>
                <a:gridCol w="658368">
                  <a:extLst>
                    <a:ext uri="{9D8B030D-6E8A-4147-A177-3AD203B41FA5}">
                      <a16:colId xmlns:a16="http://schemas.microsoft.com/office/drawing/2014/main" val="1441526098"/>
                    </a:ext>
                  </a:extLst>
                </a:gridCol>
                <a:gridCol w="658368">
                  <a:extLst>
                    <a:ext uri="{9D8B030D-6E8A-4147-A177-3AD203B41FA5}">
                      <a16:colId xmlns:a16="http://schemas.microsoft.com/office/drawing/2014/main" val="2447147474"/>
                    </a:ext>
                  </a:extLst>
                </a:gridCol>
                <a:gridCol w="658368">
                  <a:extLst>
                    <a:ext uri="{9D8B030D-6E8A-4147-A177-3AD203B41FA5}">
                      <a16:colId xmlns:a16="http://schemas.microsoft.com/office/drawing/2014/main" val="2387848516"/>
                    </a:ext>
                  </a:extLst>
                </a:gridCol>
                <a:gridCol w="658368">
                  <a:extLst>
                    <a:ext uri="{9D8B030D-6E8A-4147-A177-3AD203B41FA5}">
                      <a16:colId xmlns:a16="http://schemas.microsoft.com/office/drawing/2014/main" val="15183751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261432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Gaceta Salta - 2017-09-01 01:11:00</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1.1919%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722688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- 2017-09-16 13:10:56</a:t>
                      </a:r>
                      <a:r>
                        <a:rPr kumimoji="0" lang="es-ES" sz="1000" b="0" i="0" u="none" strike="noStrike" kern="1200" cap="none" spc="0" normalizeH="0" baseline="0" noProof="0">
                          <a:ln>
                            <a:noFill/>
                          </a:ln>
                          <a:solidFill>
                            <a:prstClr val="black"/>
                          </a:solidFill>
                          <a:effectLst/>
                          <a:uLnTx/>
                          <a:uFillTx/>
                          <a:latin typeface="+mn-lt"/>
                          <a:ea typeface="+mn-ea"/>
                          <a:cs typeface="+mn-cs"/>
                        </a:rPr>
                        <a:t>
[ COMPLICADO ]
Se trata de Neri Robledo, quien junto a otros cinco miembros de la fuerza pidió licencia luego del incidente en el que habría desaparecido el manifestante.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068218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- 2017-09-17 08:17:05</a:t>
                      </a:r>
                      <a:r>
                        <a:rPr kumimoji="0" lang="es-ES" sz="1000" b="0" i="0" u="none" strike="noStrike" kern="1200" cap="none" spc="0" normalizeH="0" baseline="0" noProof="0">
                          <a:ln>
                            <a:noFill/>
                          </a:ln>
                          <a:solidFill>
                            <a:prstClr val="black"/>
                          </a:solidFill>
                          <a:effectLst/>
                          <a:uLnTx/>
                          <a:uFillTx/>
                          <a:latin typeface="+mn-lt"/>
                          <a:ea typeface="+mn-ea"/>
                          <a:cs typeface="+mn-cs"/>
                        </a:rPr>
                        <a:t>
DONDE HAY SALTEÑOS, HAY FE</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317419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- 2017-09-06 08:00:00</a:t>
                      </a:r>
                      <a:r>
                        <a:rPr kumimoji="0" lang="es-ES" sz="1000" b="0" i="0" u="none" strike="noStrike" kern="1200" cap="none" spc="0" normalizeH="0" baseline="0" noProof="0">
                          <a:ln>
                            <a:noFill/>
                          </a:ln>
                          <a:solidFill>
                            <a:prstClr val="black"/>
                          </a:solidFill>
                          <a:effectLst/>
                          <a:uLnTx/>
                          <a:uFillTx/>
                          <a:latin typeface="+mn-lt"/>
                          <a:ea typeface="+mn-ea"/>
                          <a:cs typeface="+mn-cs"/>
                        </a:rPr>
                        <a:t>
[ POBREZA ]
Rivadavia, San Martín, Orán, Iruya y Anta son los departamentos con mayor cantidad de niños y adolescentes con necesidades básicas insatisfechas.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748877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- 2017-09-30 14:34:00</a:t>
                      </a:r>
                      <a:r>
                        <a:rPr kumimoji="0" lang="es-ES" sz="1000" b="0" i="0" u="none" strike="noStrike" kern="1200" cap="none" spc="0" normalizeH="0" baseline="0" noProof="0">
                          <a:ln>
                            <a:noFill/>
                          </a:ln>
                          <a:solidFill>
                            <a:prstClr val="black"/>
                          </a:solidFill>
                          <a:effectLst/>
                          <a:uLnTx/>
                          <a:uFillTx/>
                          <a:latin typeface="+mn-lt"/>
                          <a:ea typeface="+mn-ea"/>
                          <a:cs typeface="+mn-cs"/>
                        </a:rPr>
                        <a:t>
[ UN HOMENAJE A LA MÚSICA ]
La presentación de “Aniversario” propuso una noche de reencuentros con los clásicos y nuevos temas que hicieron cantar y bailar a todo el Teatro Provincial.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0.9538%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46683815"/>
                  </a:ext>
                </a:extLst>
              </a:tr>
            </a:tbl>
          </a:graphicData>
        </a:graphic>
      </p:graphicFrame>
      <p:sp>
        <p:nvSpPr>
          <p:cNvPr id="4" name="Text Placeholder 3">
            <a:extLst>
              <a:ext uri="{FF2B5EF4-FFF2-40B4-BE49-F238E27FC236}">
                <a16:creationId xmlns:a16="http://schemas.microsoft.com/office/drawing/2014/main" id="{A2A93F8C-ECB5-4C4A-89C5-699ACEEC1199}"/>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3473868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1D8D32-D89B-47FE-A2EB-2012D10104AF}"/>
              </a:ext>
            </a:extLst>
          </p:cNvPr>
          <p:cNvSpPr>
            <a:spLocks noGrp="1"/>
          </p:cNvSpPr>
          <p:nvPr>
            <p:ph type="title"/>
          </p:nvPr>
        </p:nvSpPr>
        <p:spPr/>
        <p:txBody>
          <a:bodyPr/>
          <a:lstStyle/>
          <a:p>
            <a:r>
              <a:rPr lang="en-US"/>
              <a:t>Facebook Own Posts Table - 5 of 5</a:t>
            </a:r>
          </a:p>
        </p:txBody>
      </p:sp>
      <p:graphicFrame>
        <p:nvGraphicFramePr>
          <p:cNvPr id="5" name="Table Placeholder 4">
            <a:extLst>
              <a:ext uri="{FF2B5EF4-FFF2-40B4-BE49-F238E27FC236}">
                <a16:creationId xmlns:a16="http://schemas.microsoft.com/office/drawing/2014/main" id="{97CFDEB1-367B-410E-A3F9-2622AC61CA47}"/>
              </a:ext>
            </a:extLst>
          </p:cNvPr>
          <p:cNvGraphicFramePr>
            <a:graphicFrameLocks noGrp="1"/>
          </p:cNvGraphicFramePr>
          <p:nvPr>
            <p:ph type="tbl" sz="quarter" idx="13"/>
            <p:extLst>
              <p:ext uri="{D42A27DB-BD31-4B8C-83A1-F6EECF244321}">
                <p14:modId xmlns:p14="http://schemas.microsoft.com/office/powerpoint/2010/main" val="21153417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876468767"/>
                    </a:ext>
                  </a:extLst>
                </a:gridCol>
                <a:gridCol w="658368">
                  <a:extLst>
                    <a:ext uri="{9D8B030D-6E8A-4147-A177-3AD203B41FA5}">
                      <a16:colId xmlns:a16="http://schemas.microsoft.com/office/drawing/2014/main" val="403801285"/>
                    </a:ext>
                  </a:extLst>
                </a:gridCol>
                <a:gridCol w="658368">
                  <a:extLst>
                    <a:ext uri="{9D8B030D-6E8A-4147-A177-3AD203B41FA5}">
                      <a16:colId xmlns:a16="http://schemas.microsoft.com/office/drawing/2014/main" val="1281977294"/>
                    </a:ext>
                  </a:extLst>
                </a:gridCol>
                <a:gridCol w="658368">
                  <a:extLst>
                    <a:ext uri="{9D8B030D-6E8A-4147-A177-3AD203B41FA5}">
                      <a16:colId xmlns:a16="http://schemas.microsoft.com/office/drawing/2014/main" val="287525973"/>
                    </a:ext>
                  </a:extLst>
                </a:gridCol>
                <a:gridCol w="658368">
                  <a:extLst>
                    <a:ext uri="{9D8B030D-6E8A-4147-A177-3AD203B41FA5}">
                      <a16:colId xmlns:a16="http://schemas.microsoft.com/office/drawing/2014/main" val="151826762"/>
                    </a:ext>
                  </a:extLst>
                </a:gridCol>
                <a:gridCol w="658368">
                  <a:extLst>
                    <a:ext uri="{9D8B030D-6E8A-4147-A177-3AD203B41FA5}">
                      <a16:colId xmlns:a16="http://schemas.microsoft.com/office/drawing/2014/main" val="2519322643"/>
                    </a:ext>
                  </a:extLst>
                </a:gridCol>
                <a:gridCol w="658368">
                  <a:extLst>
                    <a:ext uri="{9D8B030D-6E8A-4147-A177-3AD203B41FA5}">
                      <a16:colId xmlns:a16="http://schemas.microsoft.com/office/drawing/2014/main" val="2927546287"/>
                    </a:ext>
                  </a:extLst>
                </a:gridCol>
                <a:gridCol w="658368">
                  <a:extLst>
                    <a:ext uri="{9D8B030D-6E8A-4147-A177-3AD203B41FA5}">
                      <a16:colId xmlns:a16="http://schemas.microsoft.com/office/drawing/2014/main" val="21065706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0005613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Gaceta Salta - 2017-09-30 18:56:04</a:t>
                      </a:r>
                      <a:r>
                        <a:rPr kumimoji="0" lang="en-US" sz="1000" b="0" i="0" u="none" strike="noStrike" kern="1200" cap="none" spc="0" normalizeH="0" baseline="0" noProof="0">
                          <a:ln>
                            <a:noFill/>
                          </a:ln>
                          <a:solidFill>
                            <a:prstClr val="black"/>
                          </a:solidFill>
                          <a:effectLst/>
                          <a:uLnTx/>
                          <a:uFillTx/>
                          <a:latin typeface="+mn-lt"/>
                          <a:ea typeface="+mn-ea"/>
                          <a:cs typeface="+mn-cs"/>
                        </a:rPr>
                        <a:t>
Se armó la mateada Mortal Kombat!!!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0.9483%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44072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 - 2017-09-15 18:30:00</a:t>
                      </a:r>
                      <a:r>
                        <a:rPr kumimoji="0" lang="es-ES" sz="1000" b="0" i="0" u="none" strike="noStrike" kern="1200" cap="none" spc="0" normalizeH="0" baseline="0" noProof="0">
                          <a:ln>
                            <a:noFill/>
                          </a:ln>
                          <a:solidFill>
                            <a:prstClr val="black"/>
                          </a:solidFill>
                          <a:effectLst/>
                          <a:uLnTx/>
                          <a:uFillTx/>
                          <a:latin typeface="+mn-lt"/>
                          <a:ea typeface="+mn-ea"/>
                          <a:cs typeface="+mn-cs"/>
                        </a:rPr>
                        <a:t>
[ LA FE DE UN PUEBLO ]
Pañuelos en alto, celulares para registrar el momento, algunos llantos y saludos con las manos se vieron durante el recorrido de la imagen.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30972863"/>
                  </a:ext>
                </a:extLst>
              </a:tr>
            </a:tbl>
          </a:graphicData>
        </a:graphic>
      </p:graphicFrame>
      <p:sp>
        <p:nvSpPr>
          <p:cNvPr id="4" name="Text Placeholder 3">
            <a:extLst>
              <a:ext uri="{FF2B5EF4-FFF2-40B4-BE49-F238E27FC236}">
                <a16:creationId xmlns:a16="http://schemas.microsoft.com/office/drawing/2014/main" id="{CD2A845F-8662-4EB3-86F8-9EF6046D09A1}"/>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203685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53DAA4-E5D7-4FFA-9E65-1CE41E1B1486}"/>
              </a:ext>
            </a:extLst>
          </p:cNvPr>
          <p:cNvSpPr>
            <a:spLocks noGrp="1"/>
          </p:cNvSpPr>
          <p:nvPr>
            <p:ph type="title"/>
          </p:nvPr>
        </p:nvSpPr>
        <p:spPr/>
        <p:txBody>
          <a:bodyPr/>
          <a:lstStyle/>
          <a:p>
            <a:r>
              <a:rPr lang="en-US"/>
              <a:t>Facebook Own Posts</a:t>
            </a:r>
          </a:p>
        </p:txBody>
      </p:sp>
      <p:graphicFrame>
        <p:nvGraphicFramePr>
          <p:cNvPr id="6" name="Chart Placeholder 5">
            <a:extLst>
              <a:ext uri="{FF2B5EF4-FFF2-40B4-BE49-F238E27FC236}">
                <a16:creationId xmlns:a16="http://schemas.microsoft.com/office/drawing/2014/main" id="{1EF26DFC-D250-43AE-945F-2D989E9852D5}"/>
              </a:ext>
            </a:extLst>
          </p:cNvPr>
          <p:cNvGraphicFramePr>
            <a:graphicFrameLocks noGrp="1"/>
          </p:cNvGraphicFramePr>
          <p:nvPr>
            <p:ph type="chart" sz="quarter" idx="13"/>
            <p:extLst>
              <p:ext uri="{D42A27DB-BD31-4B8C-83A1-F6EECF244321}">
                <p14:modId xmlns:p14="http://schemas.microsoft.com/office/powerpoint/2010/main" val="22221412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09D5F44-6BB7-4283-8B83-4EAC29C4798A}"/>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EEC17D15-B257-4532-8175-A0D63CBB930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449592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0EF026-A095-4DAA-9169-3AA94C094922}"/>
              </a:ext>
            </a:extLst>
          </p:cNvPr>
          <p:cNvSpPr>
            <a:spLocks noGrp="1"/>
          </p:cNvSpPr>
          <p:nvPr>
            <p:ph type="title"/>
          </p:nvPr>
        </p:nvSpPr>
        <p:spPr/>
        <p:txBody>
          <a:bodyPr/>
          <a:lstStyle/>
          <a:p>
            <a:r>
              <a:rPr lang="en-US"/>
              <a:t>Facebook Own Posts By Weekday</a:t>
            </a:r>
          </a:p>
        </p:txBody>
      </p:sp>
      <p:graphicFrame>
        <p:nvGraphicFramePr>
          <p:cNvPr id="6" name="Chart Placeholder 5">
            <a:extLst>
              <a:ext uri="{FF2B5EF4-FFF2-40B4-BE49-F238E27FC236}">
                <a16:creationId xmlns:a16="http://schemas.microsoft.com/office/drawing/2014/main" id="{08AEAF7B-EC61-46F3-95DE-D072F4940DF6}"/>
              </a:ext>
            </a:extLst>
          </p:cNvPr>
          <p:cNvGraphicFramePr>
            <a:graphicFrameLocks noGrp="1"/>
          </p:cNvGraphicFramePr>
          <p:nvPr>
            <p:ph type="chart" sz="quarter" idx="13"/>
            <p:extLst>
              <p:ext uri="{D42A27DB-BD31-4B8C-83A1-F6EECF244321}">
                <p14:modId xmlns:p14="http://schemas.microsoft.com/office/powerpoint/2010/main" val="22848043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F7B7C4-8BE5-4F70-A76E-297347BD3F91}"/>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AEBB4F2D-0EDE-4210-9A5D-4A3C7D6300E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3855078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9F8D4E-7197-4A6F-913E-B905CA69F4E4}"/>
              </a:ext>
            </a:extLst>
          </p:cNvPr>
          <p:cNvSpPr>
            <a:spLocks noGrp="1"/>
          </p:cNvSpPr>
          <p:nvPr>
            <p:ph type="title"/>
          </p:nvPr>
        </p:nvSpPr>
        <p:spPr/>
        <p:txBody>
          <a:bodyPr/>
          <a:lstStyle/>
          <a:p>
            <a:r>
              <a:rPr lang="en-US"/>
              <a:t>Facebook Interaction Rate By Weekday</a:t>
            </a:r>
          </a:p>
        </p:txBody>
      </p:sp>
      <p:graphicFrame>
        <p:nvGraphicFramePr>
          <p:cNvPr id="6" name="Chart Placeholder 5">
            <a:extLst>
              <a:ext uri="{FF2B5EF4-FFF2-40B4-BE49-F238E27FC236}">
                <a16:creationId xmlns:a16="http://schemas.microsoft.com/office/drawing/2014/main" id="{ABFDFAD0-C4FF-4570-A77E-ADBCCE2C561D}"/>
              </a:ext>
            </a:extLst>
          </p:cNvPr>
          <p:cNvGraphicFramePr>
            <a:graphicFrameLocks noGrp="1"/>
          </p:cNvGraphicFramePr>
          <p:nvPr>
            <p:ph type="chart" sz="quarter" idx="13"/>
            <p:extLst>
              <p:ext uri="{D42A27DB-BD31-4B8C-83A1-F6EECF244321}">
                <p14:modId xmlns:p14="http://schemas.microsoft.com/office/powerpoint/2010/main" val="349370402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DE8E9C3-51C0-483F-9264-421F3F6DC6C7}"/>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0387551F-2827-4164-A029-C547A5732DA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579587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309BCB-FF82-4DFA-92C9-C8FF0CA64EFA}"/>
              </a:ext>
            </a:extLst>
          </p:cNvPr>
          <p:cNvSpPr>
            <a:spLocks noGrp="1"/>
          </p:cNvSpPr>
          <p:nvPr>
            <p:ph type="title"/>
          </p:nvPr>
        </p:nvSpPr>
        <p:spPr/>
        <p:txBody>
          <a:bodyPr/>
          <a:lstStyle/>
          <a:p>
            <a:r>
              <a:rPr lang="en-US"/>
              <a:t>Facebook Post Type Distribution</a:t>
            </a:r>
          </a:p>
        </p:txBody>
      </p:sp>
      <p:graphicFrame>
        <p:nvGraphicFramePr>
          <p:cNvPr id="6" name="Chart Placeholder 5">
            <a:extLst>
              <a:ext uri="{FF2B5EF4-FFF2-40B4-BE49-F238E27FC236}">
                <a16:creationId xmlns:a16="http://schemas.microsoft.com/office/drawing/2014/main" id="{578FC36B-5CD1-4A2A-8163-CA64DEA58809}"/>
              </a:ext>
            </a:extLst>
          </p:cNvPr>
          <p:cNvGraphicFramePr>
            <a:graphicFrameLocks noGrp="1"/>
          </p:cNvGraphicFramePr>
          <p:nvPr>
            <p:ph type="chart" sz="quarter" idx="13"/>
            <p:extLst>
              <p:ext uri="{D42A27DB-BD31-4B8C-83A1-F6EECF244321}">
                <p14:modId xmlns:p14="http://schemas.microsoft.com/office/powerpoint/2010/main" val="35218174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3E53CD7-CF7F-4266-ADD4-9A1CA4D21D9A}"/>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DAB88829-1617-4A84-BDA6-3746709FF22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8606110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A53EAE-0959-42EA-913E-A0DAE7D14632}"/>
              </a:ext>
            </a:extLst>
          </p:cNvPr>
          <p:cNvSpPr>
            <a:spLocks noGrp="1"/>
          </p:cNvSpPr>
          <p:nvPr>
            <p:ph type="title"/>
          </p:nvPr>
        </p:nvSpPr>
        <p:spPr/>
        <p:txBody>
          <a:bodyPr/>
          <a:lstStyle/>
          <a:p>
            <a:r>
              <a:rPr lang="en-US"/>
              <a:t>Facebook Interaction Rate By Hour</a:t>
            </a:r>
          </a:p>
        </p:txBody>
      </p:sp>
      <p:graphicFrame>
        <p:nvGraphicFramePr>
          <p:cNvPr id="6" name="Chart Placeholder 5">
            <a:extLst>
              <a:ext uri="{FF2B5EF4-FFF2-40B4-BE49-F238E27FC236}">
                <a16:creationId xmlns:a16="http://schemas.microsoft.com/office/drawing/2014/main" id="{57A70165-4F65-47A6-B0F2-94D93E9AC34A}"/>
              </a:ext>
            </a:extLst>
          </p:cNvPr>
          <p:cNvGraphicFramePr>
            <a:graphicFrameLocks noGrp="1"/>
          </p:cNvGraphicFramePr>
          <p:nvPr>
            <p:ph type="chart" sz="quarter" idx="13"/>
            <p:extLst>
              <p:ext uri="{D42A27DB-BD31-4B8C-83A1-F6EECF244321}">
                <p14:modId xmlns:p14="http://schemas.microsoft.com/office/powerpoint/2010/main" val="190598629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B981AA-F58D-48C2-8035-511EE9E1FB9A}"/>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AD77EC2F-C26D-4693-A639-58E5F8E3F7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078712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953A87-054F-4A6D-8D54-7F8F8086F7E2}"/>
              </a:ext>
            </a:extLst>
          </p:cNvPr>
          <p:cNvSpPr>
            <a:spLocks noGrp="1"/>
          </p:cNvSpPr>
          <p:nvPr>
            <p:ph type="title"/>
          </p:nvPr>
        </p:nvSpPr>
        <p:spPr/>
        <p:txBody>
          <a:bodyPr/>
          <a:lstStyle/>
          <a:p>
            <a:r>
              <a:rPr lang="en-US"/>
              <a:t>Facebook Own Posts By Hour</a:t>
            </a:r>
          </a:p>
        </p:txBody>
      </p:sp>
      <p:graphicFrame>
        <p:nvGraphicFramePr>
          <p:cNvPr id="6" name="Chart Placeholder 5">
            <a:extLst>
              <a:ext uri="{FF2B5EF4-FFF2-40B4-BE49-F238E27FC236}">
                <a16:creationId xmlns:a16="http://schemas.microsoft.com/office/drawing/2014/main" id="{A7B261FB-B483-4DE3-B38B-6F78167A918F}"/>
              </a:ext>
            </a:extLst>
          </p:cNvPr>
          <p:cNvGraphicFramePr>
            <a:graphicFrameLocks noGrp="1"/>
          </p:cNvGraphicFramePr>
          <p:nvPr>
            <p:ph type="chart" sz="quarter" idx="13"/>
            <p:extLst>
              <p:ext uri="{D42A27DB-BD31-4B8C-83A1-F6EECF244321}">
                <p14:modId xmlns:p14="http://schemas.microsoft.com/office/powerpoint/2010/main" val="37094087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027CF7-F13D-4367-9445-87FF78120B50}"/>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860A4AD4-0C66-419A-82E9-C148176AE3C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4236513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5BD356-6A89-45C0-9B0F-87D4FA77309D}"/>
              </a:ext>
            </a:extLst>
          </p:cNvPr>
          <p:cNvSpPr>
            <a:spLocks noGrp="1"/>
          </p:cNvSpPr>
          <p:nvPr>
            <p:ph type="title"/>
          </p:nvPr>
        </p:nvSpPr>
        <p:spPr/>
        <p:txBody>
          <a:bodyPr/>
          <a:lstStyle/>
          <a:p>
            <a:r>
              <a:rPr lang="en-US"/>
              <a:t>Facebook Interaction Rate By Post Type</a:t>
            </a:r>
          </a:p>
        </p:txBody>
      </p:sp>
      <p:graphicFrame>
        <p:nvGraphicFramePr>
          <p:cNvPr id="6" name="Chart Placeholder 5">
            <a:extLst>
              <a:ext uri="{FF2B5EF4-FFF2-40B4-BE49-F238E27FC236}">
                <a16:creationId xmlns:a16="http://schemas.microsoft.com/office/drawing/2014/main" id="{2F37A589-0E32-4037-A3F9-58602C28D121}"/>
              </a:ext>
            </a:extLst>
          </p:cNvPr>
          <p:cNvGraphicFramePr>
            <a:graphicFrameLocks noGrp="1"/>
          </p:cNvGraphicFramePr>
          <p:nvPr>
            <p:ph type="chart" sz="quarter" idx="13"/>
            <p:extLst>
              <p:ext uri="{D42A27DB-BD31-4B8C-83A1-F6EECF244321}">
                <p14:modId xmlns:p14="http://schemas.microsoft.com/office/powerpoint/2010/main" val="4049247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FD749D5-E9AE-4CF0-BB30-4A73B8E650D4}"/>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8899A92F-CCA5-412D-B2CC-4A9AAB96792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2367605"/>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94724-32D8-43D6-BBB2-9DDCBEEE8A10}"/>
              </a:ext>
            </a:extLst>
          </p:cNvPr>
          <p:cNvSpPr>
            <a:spLocks noGrp="1"/>
          </p:cNvSpPr>
          <p:nvPr>
            <p:ph type="title"/>
          </p:nvPr>
        </p:nvSpPr>
        <p:spPr/>
        <p:txBody>
          <a:bodyPr/>
          <a:lstStyle/>
          <a:p>
            <a:r>
              <a:rPr lang="en-US"/>
              <a:t>Facebook Interactions Distribution</a:t>
            </a:r>
          </a:p>
        </p:txBody>
      </p:sp>
      <p:graphicFrame>
        <p:nvGraphicFramePr>
          <p:cNvPr id="6" name="Chart Placeholder 5">
            <a:extLst>
              <a:ext uri="{FF2B5EF4-FFF2-40B4-BE49-F238E27FC236}">
                <a16:creationId xmlns:a16="http://schemas.microsoft.com/office/drawing/2014/main" id="{13A6DB45-B53D-492D-A8B2-9627CE9C531F}"/>
              </a:ext>
            </a:extLst>
          </p:cNvPr>
          <p:cNvGraphicFramePr>
            <a:graphicFrameLocks noGrp="1"/>
          </p:cNvGraphicFramePr>
          <p:nvPr>
            <p:ph type="chart" sz="quarter" idx="13"/>
            <p:extLst>
              <p:ext uri="{D42A27DB-BD31-4B8C-83A1-F6EECF244321}">
                <p14:modId xmlns:p14="http://schemas.microsoft.com/office/powerpoint/2010/main" val="238857151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F38656B-6B79-43AC-B102-9EB161E35BAE}"/>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A3483CA4-617D-4CA1-BE5D-1426B03C286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470815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3D1DA5-CEE8-41B6-8A2D-E13A71DE2E5A}"/>
              </a:ext>
            </a:extLst>
          </p:cNvPr>
          <p:cNvSpPr>
            <a:spLocks noGrp="1"/>
          </p:cNvSpPr>
          <p:nvPr>
            <p:ph type="title"/>
          </p:nvPr>
        </p:nvSpPr>
        <p:spPr/>
        <p:txBody>
          <a:bodyPr/>
          <a:lstStyle/>
          <a:p>
            <a:r>
              <a:rPr lang="en-US"/>
              <a:t>Facebook Key Influencers - 1 of 2</a:t>
            </a:r>
          </a:p>
        </p:txBody>
      </p:sp>
      <p:graphicFrame>
        <p:nvGraphicFramePr>
          <p:cNvPr id="5" name="Table Placeholder 4">
            <a:extLst>
              <a:ext uri="{FF2B5EF4-FFF2-40B4-BE49-F238E27FC236}">
                <a16:creationId xmlns:a16="http://schemas.microsoft.com/office/drawing/2014/main" id="{23E9A8D2-58A6-4D21-9784-BB2C0D82F0F2}"/>
              </a:ext>
            </a:extLst>
          </p:cNvPr>
          <p:cNvGraphicFramePr>
            <a:graphicFrameLocks noGrp="1"/>
          </p:cNvGraphicFramePr>
          <p:nvPr>
            <p:ph type="tbl" sz="quarter" idx="13"/>
            <p:extLst>
              <p:ext uri="{D42A27DB-BD31-4B8C-83A1-F6EECF244321}">
                <p14:modId xmlns:p14="http://schemas.microsoft.com/office/powerpoint/2010/main" val="19528862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217765131"/>
                    </a:ext>
                  </a:extLst>
                </a:gridCol>
                <a:gridCol w="2468880">
                  <a:extLst>
                    <a:ext uri="{9D8B030D-6E8A-4147-A177-3AD203B41FA5}">
                      <a16:colId xmlns:a16="http://schemas.microsoft.com/office/drawing/2014/main" val="2366849652"/>
                    </a:ext>
                  </a:extLst>
                </a:gridCol>
                <a:gridCol w="822960">
                  <a:extLst>
                    <a:ext uri="{9D8B030D-6E8A-4147-A177-3AD203B41FA5}">
                      <a16:colId xmlns:a16="http://schemas.microsoft.com/office/drawing/2014/main" val="676455068"/>
                    </a:ext>
                  </a:extLst>
                </a:gridCol>
                <a:gridCol w="822960">
                  <a:extLst>
                    <a:ext uri="{9D8B030D-6E8A-4147-A177-3AD203B41FA5}">
                      <a16:colId xmlns:a16="http://schemas.microsoft.com/office/drawing/2014/main" val="1376004647"/>
                    </a:ext>
                  </a:extLst>
                </a:gridCol>
                <a:gridCol w="822960">
                  <a:extLst>
                    <a:ext uri="{9D8B030D-6E8A-4147-A177-3AD203B41FA5}">
                      <a16:colId xmlns:a16="http://schemas.microsoft.com/office/drawing/2014/main" val="8587804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8619446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Il Ña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a:t>
                      </a:r>
                    </a:p>
                  </a:txBody>
                  <a:tcPr/>
                </a:tc>
                <a:extLst>
                  <a:ext uri="{0D108BD9-81ED-4DB2-BD59-A6C34878D82A}">
                    <a16:rowId xmlns:a16="http://schemas.microsoft.com/office/drawing/2014/main" val="2274236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Marcelo Orlando Xd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extLst>
                  <a:ext uri="{0D108BD9-81ED-4DB2-BD59-A6C34878D82A}">
                    <a16:rowId xmlns:a16="http://schemas.microsoft.com/office/drawing/2014/main" val="10783108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Juan R Perez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extLst>
                  <a:ext uri="{0D108BD9-81ED-4DB2-BD59-A6C34878D82A}">
                    <a16:rowId xmlns:a16="http://schemas.microsoft.com/office/drawing/2014/main" val="12938505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Beatriz Valencia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a:t>
                      </a:r>
                    </a:p>
                  </a:txBody>
                  <a:tcPr/>
                </a:tc>
                <a:extLst>
                  <a:ext uri="{0D108BD9-81ED-4DB2-BD59-A6C34878D82A}">
                    <a16:rowId xmlns:a16="http://schemas.microsoft.com/office/drawing/2014/main" val="27813140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Lilia Gamboni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a:t>
                      </a:r>
                    </a:p>
                  </a:txBody>
                  <a:tcPr/>
                </a:tc>
                <a:extLst>
                  <a:ext uri="{0D108BD9-81ED-4DB2-BD59-A6C34878D82A}">
                    <a16:rowId xmlns:a16="http://schemas.microsoft.com/office/drawing/2014/main" val="4153069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Manueru Nihon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113</a:t>
                      </a:r>
                    </a:p>
                  </a:txBody>
                  <a:tcPr/>
                </a:tc>
                <a:extLst>
                  <a:ext uri="{0D108BD9-81ED-4DB2-BD59-A6C34878D82A}">
                    <a16:rowId xmlns:a16="http://schemas.microsoft.com/office/drawing/2014/main" val="21590533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Jorge Fox</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extLst>
                  <a:ext uri="{0D108BD9-81ED-4DB2-BD59-A6C34878D82A}">
                    <a16:rowId xmlns:a16="http://schemas.microsoft.com/office/drawing/2014/main" val="16656810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Alejandro Silvestri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86</a:t>
                      </a:r>
                    </a:p>
                  </a:txBody>
                  <a:tcPr/>
                </a:tc>
                <a:extLst>
                  <a:ext uri="{0D108BD9-81ED-4DB2-BD59-A6C34878D82A}">
                    <a16:rowId xmlns:a16="http://schemas.microsoft.com/office/drawing/2014/main" val="29120760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Peti 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extLst>
                  <a:ext uri="{0D108BD9-81ED-4DB2-BD59-A6C34878D82A}">
                    <a16:rowId xmlns:a16="http://schemas.microsoft.com/office/drawing/2014/main" val="38543157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Daniel Suárez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extLst>
                  <a:ext uri="{0D108BD9-81ED-4DB2-BD59-A6C34878D82A}">
                    <a16:rowId xmlns:a16="http://schemas.microsoft.com/office/drawing/2014/main" val="2183736603"/>
                  </a:ext>
                </a:extLst>
              </a:tr>
            </a:tbl>
          </a:graphicData>
        </a:graphic>
      </p:graphicFrame>
      <p:sp>
        <p:nvSpPr>
          <p:cNvPr id="4" name="Text Placeholder 3">
            <a:extLst>
              <a:ext uri="{FF2B5EF4-FFF2-40B4-BE49-F238E27FC236}">
                <a16:creationId xmlns:a16="http://schemas.microsoft.com/office/drawing/2014/main" id="{614671A3-B0B7-416C-AB17-EE9AC26E296B}"/>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4894397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0395AA-6C0B-4086-A645-44C0BCDD3606}"/>
              </a:ext>
            </a:extLst>
          </p:cNvPr>
          <p:cNvSpPr>
            <a:spLocks noGrp="1"/>
          </p:cNvSpPr>
          <p:nvPr>
            <p:ph type="title"/>
          </p:nvPr>
        </p:nvSpPr>
        <p:spPr/>
        <p:txBody>
          <a:bodyPr/>
          <a:lstStyle/>
          <a:p>
            <a:r>
              <a:rPr lang="en-US"/>
              <a:t>Facebook Key Influencers - 2 of 2</a:t>
            </a:r>
          </a:p>
        </p:txBody>
      </p:sp>
      <p:graphicFrame>
        <p:nvGraphicFramePr>
          <p:cNvPr id="5" name="Table Placeholder 4">
            <a:extLst>
              <a:ext uri="{FF2B5EF4-FFF2-40B4-BE49-F238E27FC236}">
                <a16:creationId xmlns:a16="http://schemas.microsoft.com/office/drawing/2014/main" id="{980DF3D1-F84E-4BDE-BCA6-79C6F0AFECBE}"/>
              </a:ext>
            </a:extLst>
          </p:cNvPr>
          <p:cNvGraphicFramePr>
            <a:graphicFrameLocks noGrp="1"/>
          </p:cNvGraphicFramePr>
          <p:nvPr>
            <p:ph type="tbl" sz="quarter" idx="13"/>
            <p:extLst>
              <p:ext uri="{D42A27DB-BD31-4B8C-83A1-F6EECF244321}">
                <p14:modId xmlns:p14="http://schemas.microsoft.com/office/powerpoint/2010/main" val="1527145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154645838"/>
                    </a:ext>
                  </a:extLst>
                </a:gridCol>
                <a:gridCol w="2468880">
                  <a:extLst>
                    <a:ext uri="{9D8B030D-6E8A-4147-A177-3AD203B41FA5}">
                      <a16:colId xmlns:a16="http://schemas.microsoft.com/office/drawing/2014/main" val="481236351"/>
                    </a:ext>
                  </a:extLst>
                </a:gridCol>
                <a:gridCol w="822960">
                  <a:extLst>
                    <a:ext uri="{9D8B030D-6E8A-4147-A177-3AD203B41FA5}">
                      <a16:colId xmlns:a16="http://schemas.microsoft.com/office/drawing/2014/main" val="492683553"/>
                    </a:ext>
                  </a:extLst>
                </a:gridCol>
                <a:gridCol w="822960">
                  <a:extLst>
                    <a:ext uri="{9D8B030D-6E8A-4147-A177-3AD203B41FA5}">
                      <a16:colId xmlns:a16="http://schemas.microsoft.com/office/drawing/2014/main" val="2626050533"/>
                    </a:ext>
                  </a:extLst>
                </a:gridCol>
                <a:gridCol w="822960">
                  <a:extLst>
                    <a:ext uri="{9D8B030D-6E8A-4147-A177-3AD203B41FA5}">
                      <a16:colId xmlns:a16="http://schemas.microsoft.com/office/drawing/2014/main" val="18707822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Name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On Pages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a:t>
                      </a:r>
                    </a:p>
                  </a:txBody>
                  <a:tcPr/>
                </a:tc>
                <a:extLst>
                  <a:ext uri="{0D108BD9-81ED-4DB2-BD59-A6C34878D82A}">
                    <a16:rowId xmlns:a16="http://schemas.microsoft.com/office/drawing/2014/main" val="3873643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Monica Galich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extLst>
                  <a:ext uri="{0D108BD9-81ED-4DB2-BD59-A6C34878D82A}">
                    <a16:rowId xmlns:a16="http://schemas.microsoft.com/office/drawing/2014/main" val="219491135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Federico Castiella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extLst>
                  <a:ext uri="{0D108BD9-81ED-4DB2-BD59-A6C34878D82A}">
                    <a16:rowId xmlns:a16="http://schemas.microsoft.com/office/drawing/2014/main" val="774651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Olga Jimenez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extLst>
                  <a:ext uri="{0D108BD9-81ED-4DB2-BD59-A6C34878D82A}">
                    <a16:rowId xmlns:a16="http://schemas.microsoft.com/office/drawing/2014/main" val="5465050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Marta Morales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a:t>
                      </a:r>
                    </a:p>
                  </a:txBody>
                  <a:tcPr/>
                </a:tc>
                <a:extLst>
                  <a:ext uri="{0D108BD9-81ED-4DB2-BD59-A6C34878D82A}">
                    <a16:rowId xmlns:a16="http://schemas.microsoft.com/office/drawing/2014/main" val="17968653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Jose Cardozo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La Gaceta Salta (60)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extLst>
                  <a:ext uri="{0D108BD9-81ED-4DB2-BD59-A6C34878D82A}">
                    <a16:rowId xmlns:a16="http://schemas.microsoft.com/office/drawing/2014/main" val="1724179609"/>
                  </a:ext>
                </a:extLst>
              </a:tr>
            </a:tbl>
          </a:graphicData>
        </a:graphic>
      </p:graphicFrame>
      <p:sp>
        <p:nvSpPr>
          <p:cNvPr id="4" name="Text Placeholder 3">
            <a:extLst>
              <a:ext uri="{FF2B5EF4-FFF2-40B4-BE49-F238E27FC236}">
                <a16:creationId xmlns:a16="http://schemas.microsoft.com/office/drawing/2014/main" id="{B45FFF10-7E0D-4703-B6EC-59DA2BF8D259}"/>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1510458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44B4B0-42A3-4DA6-ADAB-C4B977806B2D}"/>
              </a:ext>
            </a:extLst>
          </p:cNvPr>
          <p:cNvSpPr>
            <a:spLocks noGrp="1"/>
          </p:cNvSpPr>
          <p:nvPr>
            <p:ph type="title"/>
          </p:nvPr>
        </p:nvSpPr>
        <p:spPr/>
        <p:txBody>
          <a:bodyPr/>
          <a:lstStyle/>
          <a:p>
            <a:r>
              <a:rPr lang="en-US"/>
              <a:t>Facebook User Posts Table - 1 of 8</a:t>
            </a:r>
          </a:p>
        </p:txBody>
      </p:sp>
      <p:graphicFrame>
        <p:nvGraphicFramePr>
          <p:cNvPr id="5" name="Table Placeholder 4">
            <a:extLst>
              <a:ext uri="{FF2B5EF4-FFF2-40B4-BE49-F238E27FC236}">
                <a16:creationId xmlns:a16="http://schemas.microsoft.com/office/drawing/2014/main" id="{01CC432E-BD9B-4D27-B7B7-B395602789A4}"/>
              </a:ext>
            </a:extLst>
          </p:cNvPr>
          <p:cNvGraphicFramePr>
            <a:graphicFrameLocks noGrp="1"/>
          </p:cNvGraphicFramePr>
          <p:nvPr>
            <p:ph type="tbl" sz="quarter" idx="13"/>
            <p:extLst>
              <p:ext uri="{D42A27DB-BD31-4B8C-83A1-F6EECF244321}">
                <p14:modId xmlns:p14="http://schemas.microsoft.com/office/powerpoint/2010/main" val="20964264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20767328"/>
                    </a:ext>
                  </a:extLst>
                </a:gridCol>
                <a:gridCol w="822960">
                  <a:extLst>
                    <a:ext uri="{9D8B030D-6E8A-4147-A177-3AD203B41FA5}">
                      <a16:colId xmlns:a16="http://schemas.microsoft.com/office/drawing/2014/main" val="3874780153"/>
                    </a:ext>
                  </a:extLst>
                </a:gridCol>
                <a:gridCol w="822960">
                  <a:extLst>
                    <a:ext uri="{9D8B030D-6E8A-4147-A177-3AD203B41FA5}">
                      <a16:colId xmlns:a16="http://schemas.microsoft.com/office/drawing/2014/main" val="2088782879"/>
                    </a:ext>
                  </a:extLst>
                </a:gridCol>
                <a:gridCol w="822960">
                  <a:extLst>
                    <a:ext uri="{9D8B030D-6E8A-4147-A177-3AD203B41FA5}">
                      <a16:colId xmlns:a16="http://schemas.microsoft.com/office/drawing/2014/main" val="3569876924"/>
                    </a:ext>
                  </a:extLst>
                </a:gridCol>
                <a:gridCol w="822960">
                  <a:extLst>
                    <a:ext uri="{9D8B030D-6E8A-4147-A177-3AD203B41FA5}">
                      <a16:colId xmlns:a16="http://schemas.microsoft.com/office/drawing/2014/main" val="448087888"/>
                    </a:ext>
                  </a:extLst>
                </a:gridCol>
                <a:gridCol w="822960">
                  <a:extLst>
                    <a:ext uri="{9D8B030D-6E8A-4147-A177-3AD203B41FA5}">
                      <a16:colId xmlns:a16="http://schemas.microsoft.com/office/drawing/2014/main" val="4698070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3811093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Victor Vidoni - 2017-09-29 22:23:25</a:t>
                      </a:r>
                      <a:r>
                        <a:rPr kumimoji="0" lang="es-ES"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358241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Ivan Rodriguez - 2017-09-27 20:26:48</a:t>
                      </a:r>
                      <a:r>
                        <a:rPr kumimoji="0" lang="es-ES" sz="1000" b="0" i="0" u="none" strike="noStrike" kern="1200" cap="none" spc="0" normalizeH="0" baseline="0" noProof="0">
                          <a:ln>
                            <a:noFill/>
                          </a:ln>
                          <a:solidFill>
                            <a:prstClr val="black"/>
                          </a:solidFill>
                          <a:effectLst/>
                          <a:uLnTx/>
                          <a:uFillTx/>
                          <a:latin typeface="+mn-lt"/>
                          <a:ea typeface="+mn-ea"/>
                          <a:cs typeface="+mn-cs"/>
                        </a:rPr>
                        <a:t>
Alto tema: Juan panadero...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61541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Fundacion Sentimiento - 2017-09-27 13:02:51</a:t>
                      </a:r>
                      <a:r>
                        <a:rPr kumimoji="0" lang="es-ES" sz="1000" b="0" i="0" u="none" strike="noStrike" kern="1200" cap="none" spc="0" normalizeH="0" baseline="0" noProof="0">
                          <a:ln>
                            <a:noFill/>
                          </a:ln>
                          <a:solidFill>
                            <a:prstClr val="black"/>
                          </a:solidFill>
                          <a:effectLst/>
                          <a:uLnTx/>
                          <a:uFillTx/>
                          <a:latin typeface="+mn-lt"/>
                          <a:ea typeface="+mn-ea"/>
                          <a:cs typeface="+mn-cs"/>
                        </a:rPr>
                        <a:t>
Parte de Prensa
FUNDACION SENTIMIENTO  informa que están abiertas las inscripciones para la XV Edición de la “FERIA DE LA COMIDA REGIONAL”.
La misma se llevara a cabo el día 08 de Octubre  en            Bº Castañares sobre Avenida Houssay. Los interesados  pueden inscribirse al teléfono -3874037063.
Una vez finalizada la entrega de premios, se llevara a cabo un gran festival folclórico.-
                                                                      MARIO RENEE SIARES
                                                            PTE. FUNDACION SENTIMIENTO</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888841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a:ln>
                            <a:noFill/>
                          </a:ln>
                          <a:solidFill>
                            <a:prstClr val="black"/>
                          </a:solidFill>
                          <a:effectLst/>
                          <a:uLnTx/>
                          <a:uFillTx/>
                          <a:latin typeface="+mn-lt"/>
                          <a:ea typeface="+mn-ea"/>
                          <a:cs typeface="+mn-cs"/>
                        </a:rPr>
                        <a:t>La Gaceta Salta</a:t>
                      </a:r>
                      <a:r>
                        <a:rPr kumimoji="0" lang="it-IT" sz="1000" b="0" i="0" u="none" strike="noStrike" kern="1200" cap="none" spc="0" normalizeH="0" baseline="0" noProof="0">
                          <a:ln>
                            <a:noFill/>
                          </a:ln>
                          <a:solidFill>
                            <a:prstClr val="black"/>
                          </a:solidFill>
                          <a:effectLst/>
                          <a:uLnTx/>
                          <a:uFillTx/>
                          <a:latin typeface="+mn-lt"/>
                          <a:ea typeface="+mn-ea"/>
                          <a:cs typeface="+mn-cs"/>
                        </a:rPr>
                        <a:t> got a post by </a:t>
                      </a:r>
                      <a:r>
                        <a:rPr kumimoji="0" lang="it-IT" sz="1000" b="1" i="0" u="none" strike="noStrike" kern="1200" cap="none" spc="0" normalizeH="0" baseline="0" noProof="0">
                          <a:ln>
                            <a:noFill/>
                          </a:ln>
                          <a:solidFill>
                            <a:prstClr val="black"/>
                          </a:solidFill>
                          <a:effectLst/>
                          <a:uLnTx/>
                          <a:uFillTx/>
                          <a:latin typeface="+mn-lt"/>
                          <a:ea typeface="+mn-ea"/>
                          <a:cs typeface="+mn-cs"/>
                        </a:rPr>
                        <a:t>Rossana Del Frari - 2017-09-27 11:00:23</a:t>
                      </a:r>
                      <a:r>
                        <a:rPr kumimoji="0" lang="it-IT" sz="1000" b="0" i="0" u="none" strike="noStrike" kern="1200" cap="none" spc="0" normalizeH="0" baseline="0" noProof="0">
                          <a:ln>
                            <a:noFill/>
                          </a:ln>
                          <a:solidFill>
                            <a:prstClr val="black"/>
                          </a:solidFill>
                          <a:effectLst/>
                          <a:uLnTx/>
                          <a:uFillTx/>
                          <a:latin typeface="+mn-lt"/>
                          <a:ea typeface="+mn-ea"/>
                          <a:cs typeface="+mn-cs"/>
                        </a:rPr>
                        <a:t>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025104912"/>
                  </a:ext>
                </a:extLst>
              </a:tr>
            </a:tbl>
          </a:graphicData>
        </a:graphic>
      </p:graphicFrame>
      <p:sp>
        <p:nvSpPr>
          <p:cNvPr id="4" name="Text Placeholder 3">
            <a:extLst>
              <a:ext uri="{FF2B5EF4-FFF2-40B4-BE49-F238E27FC236}">
                <a16:creationId xmlns:a16="http://schemas.microsoft.com/office/drawing/2014/main" id="{77EAB5B7-BE28-463F-882B-C47560FB76D4}"/>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60459508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BEBA8-2BA8-428E-BCFF-24FADA6B6179}"/>
              </a:ext>
            </a:extLst>
          </p:cNvPr>
          <p:cNvSpPr>
            <a:spLocks noGrp="1"/>
          </p:cNvSpPr>
          <p:nvPr>
            <p:ph type="title"/>
          </p:nvPr>
        </p:nvSpPr>
        <p:spPr/>
        <p:txBody>
          <a:bodyPr/>
          <a:lstStyle/>
          <a:p>
            <a:r>
              <a:rPr lang="en-US"/>
              <a:t>Facebook User Posts Table - 2 of 8</a:t>
            </a:r>
          </a:p>
        </p:txBody>
      </p:sp>
      <p:graphicFrame>
        <p:nvGraphicFramePr>
          <p:cNvPr id="5" name="Table Placeholder 4">
            <a:extLst>
              <a:ext uri="{FF2B5EF4-FFF2-40B4-BE49-F238E27FC236}">
                <a16:creationId xmlns:a16="http://schemas.microsoft.com/office/drawing/2014/main" id="{BC5FBBDD-BB87-45E7-9D04-69053BB39651}"/>
              </a:ext>
            </a:extLst>
          </p:cNvPr>
          <p:cNvGraphicFramePr>
            <a:graphicFrameLocks noGrp="1"/>
          </p:cNvGraphicFramePr>
          <p:nvPr>
            <p:ph type="tbl" sz="quarter" idx="13"/>
            <p:extLst>
              <p:ext uri="{D42A27DB-BD31-4B8C-83A1-F6EECF244321}">
                <p14:modId xmlns:p14="http://schemas.microsoft.com/office/powerpoint/2010/main" val="35634037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409581134"/>
                    </a:ext>
                  </a:extLst>
                </a:gridCol>
                <a:gridCol w="822960">
                  <a:extLst>
                    <a:ext uri="{9D8B030D-6E8A-4147-A177-3AD203B41FA5}">
                      <a16:colId xmlns:a16="http://schemas.microsoft.com/office/drawing/2014/main" val="2541845600"/>
                    </a:ext>
                  </a:extLst>
                </a:gridCol>
                <a:gridCol w="822960">
                  <a:extLst>
                    <a:ext uri="{9D8B030D-6E8A-4147-A177-3AD203B41FA5}">
                      <a16:colId xmlns:a16="http://schemas.microsoft.com/office/drawing/2014/main" val="1455606452"/>
                    </a:ext>
                  </a:extLst>
                </a:gridCol>
                <a:gridCol w="822960">
                  <a:extLst>
                    <a:ext uri="{9D8B030D-6E8A-4147-A177-3AD203B41FA5}">
                      <a16:colId xmlns:a16="http://schemas.microsoft.com/office/drawing/2014/main" val="1338663277"/>
                    </a:ext>
                  </a:extLst>
                </a:gridCol>
                <a:gridCol w="822960">
                  <a:extLst>
                    <a:ext uri="{9D8B030D-6E8A-4147-A177-3AD203B41FA5}">
                      <a16:colId xmlns:a16="http://schemas.microsoft.com/office/drawing/2014/main" val="1434557719"/>
                    </a:ext>
                  </a:extLst>
                </a:gridCol>
                <a:gridCol w="822960">
                  <a:extLst>
                    <a:ext uri="{9D8B030D-6E8A-4147-A177-3AD203B41FA5}">
                      <a16:colId xmlns:a16="http://schemas.microsoft.com/office/drawing/2014/main" val="8092514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4774592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Gaceta Salta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Upnd Salta - 2017-09-26 09:13:41</a:t>
                      </a:r>
                      <a:r>
                        <a:rPr kumimoji="0" lang="en-US" sz="1000" b="0" i="0" u="none" strike="noStrike" kern="1200" cap="none" spc="0" normalizeH="0" baseline="0" noProof="0">
                          <a:ln>
                            <a:noFill/>
                          </a:ln>
                          <a:solidFill>
                            <a:prstClr val="black"/>
                          </a:solidFill>
                          <a:effectLst/>
                          <a:uLnTx/>
                          <a:uFillTx/>
                          <a:latin typeface="+mn-lt"/>
                          <a:ea typeface="+mn-ea"/>
                          <a:cs typeface="+mn-cs"/>
                        </a:rPr>
                        <a:t>
http://enotpo.blogspot.com.ar/2017/09/exigimos-el-urgente-tratamiento-de-la_21.html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9433625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Gaston Segura - 2017-09-25 12:03:06</a:t>
                      </a:r>
                      <a:r>
                        <a:rPr kumimoji="0" lang="es-ES" sz="1000" b="0" i="0" u="none" strike="noStrike" kern="1200" cap="none" spc="0" normalizeH="0" baseline="0" noProof="0">
                          <a:ln>
                            <a:noFill/>
                          </a:ln>
                          <a:solidFill>
                            <a:prstClr val="black"/>
                          </a:solidFill>
                          <a:effectLst/>
                          <a:uLnTx/>
                          <a:uFillTx/>
                          <a:latin typeface="+mn-lt"/>
                          <a:ea typeface="+mn-ea"/>
                          <a:cs typeface="+mn-cs"/>
                        </a:rPr>
                        <a:t>
Perdon pero como es el tema la policia tiene q andar asi y no lo multan
2 personas sin casco.
Sin retrovisores.
Sin patente.
Y a un civil q sircule asi lo minimo es quitar la moto y pagar. Una multa q supera los 7000 peso 
La lei no tiene q ser igual para todo o rige para los civiles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278031099"/>
                  </a:ext>
                </a:extLst>
              </a:tr>
            </a:tbl>
          </a:graphicData>
        </a:graphic>
      </p:graphicFrame>
      <p:sp>
        <p:nvSpPr>
          <p:cNvPr id="4" name="Text Placeholder 3">
            <a:extLst>
              <a:ext uri="{FF2B5EF4-FFF2-40B4-BE49-F238E27FC236}">
                <a16:creationId xmlns:a16="http://schemas.microsoft.com/office/drawing/2014/main" id="{31E2C8E5-FFAC-49A9-B89A-B3DA5A67485E}"/>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940087090"/>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36A02-6621-46A6-9E78-31BF88573571}"/>
              </a:ext>
            </a:extLst>
          </p:cNvPr>
          <p:cNvSpPr>
            <a:spLocks noGrp="1"/>
          </p:cNvSpPr>
          <p:nvPr>
            <p:ph type="title"/>
          </p:nvPr>
        </p:nvSpPr>
        <p:spPr/>
        <p:txBody>
          <a:bodyPr/>
          <a:lstStyle/>
          <a:p>
            <a:r>
              <a:rPr lang="en-US"/>
              <a:t>Facebook User Posts Table - 3 of 8</a:t>
            </a:r>
          </a:p>
        </p:txBody>
      </p:sp>
      <p:graphicFrame>
        <p:nvGraphicFramePr>
          <p:cNvPr id="5" name="Table Placeholder 4">
            <a:extLst>
              <a:ext uri="{FF2B5EF4-FFF2-40B4-BE49-F238E27FC236}">
                <a16:creationId xmlns:a16="http://schemas.microsoft.com/office/drawing/2014/main" id="{6A2804E5-442E-47E0-A990-C0CE3F4B0A38}"/>
              </a:ext>
            </a:extLst>
          </p:cNvPr>
          <p:cNvGraphicFramePr>
            <a:graphicFrameLocks noGrp="1"/>
          </p:cNvGraphicFramePr>
          <p:nvPr>
            <p:ph type="tbl" sz="quarter" idx="13"/>
            <p:extLst>
              <p:ext uri="{D42A27DB-BD31-4B8C-83A1-F6EECF244321}">
                <p14:modId xmlns:p14="http://schemas.microsoft.com/office/powerpoint/2010/main" val="4100093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041818924"/>
                    </a:ext>
                  </a:extLst>
                </a:gridCol>
                <a:gridCol w="822960">
                  <a:extLst>
                    <a:ext uri="{9D8B030D-6E8A-4147-A177-3AD203B41FA5}">
                      <a16:colId xmlns:a16="http://schemas.microsoft.com/office/drawing/2014/main" val="248119648"/>
                    </a:ext>
                  </a:extLst>
                </a:gridCol>
                <a:gridCol w="822960">
                  <a:extLst>
                    <a:ext uri="{9D8B030D-6E8A-4147-A177-3AD203B41FA5}">
                      <a16:colId xmlns:a16="http://schemas.microsoft.com/office/drawing/2014/main" val="2763045984"/>
                    </a:ext>
                  </a:extLst>
                </a:gridCol>
                <a:gridCol w="822960">
                  <a:extLst>
                    <a:ext uri="{9D8B030D-6E8A-4147-A177-3AD203B41FA5}">
                      <a16:colId xmlns:a16="http://schemas.microsoft.com/office/drawing/2014/main" val="1739459311"/>
                    </a:ext>
                  </a:extLst>
                </a:gridCol>
                <a:gridCol w="822960">
                  <a:extLst>
                    <a:ext uri="{9D8B030D-6E8A-4147-A177-3AD203B41FA5}">
                      <a16:colId xmlns:a16="http://schemas.microsoft.com/office/drawing/2014/main" val="2561892521"/>
                    </a:ext>
                  </a:extLst>
                </a:gridCol>
                <a:gridCol w="822960">
                  <a:extLst>
                    <a:ext uri="{9D8B030D-6E8A-4147-A177-3AD203B41FA5}">
                      <a16:colId xmlns:a16="http://schemas.microsoft.com/office/drawing/2014/main" val="17832041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0345224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Braian Marino - 2017-09-24 19:13:49</a:t>
                      </a:r>
                      <a:r>
                        <a:rPr kumimoji="0" lang="es-ES" sz="1000" b="0" i="0" u="none" strike="noStrike" kern="1200" cap="none" spc="0" normalizeH="0" baseline="0" noProof="0">
                          <a:ln>
                            <a:noFill/>
                          </a:ln>
                          <a:solidFill>
                            <a:prstClr val="black"/>
                          </a:solidFill>
                          <a:effectLst/>
                          <a:uLnTx/>
                          <a:uFillTx/>
                          <a:latin typeface="+mn-lt"/>
                          <a:ea typeface="+mn-ea"/>
                          <a:cs typeface="+mn-cs"/>
                        </a:rPr>
                        <a:t>
HOLA BUENAS TARDES ANDO BUSCANDO TRABAJO SOY ALBAÑIL DURLERO Y PINTOR APARTE SE HACER MANTENINIENTO DE TODO TIPO Y ENTIENDO DE TODO UN POCO ELEXTRICIDAD PLOMERIA COLOCO MEMBRANA . MACHIMBRE REALIZO CORTE DE ARBOL SACO ESCOMBROS CARGO CONTENEDOR CAMIÓN DE LO Q SEA RECIBO ALGO DE MI INTERES X PART D PAGO COMO CELU . TABLET . BICICLETAS. MOTOS. AUTOS DEPENDE SI EL TRABAJO ES GRANDE NECESITO ALGO PARA HACER SI USTED TIENE LAS HERRAMIENTAS LE HAGO UN BUEN DESCUENTO Y BUENO NECESITO ALGO URGENT X Q TENGO Q PAGAR EL ALQUIER Y PAGAR UNA CUENTA ESTA SEMANA O ME CORREN A LA CALLE TENGO HIJOS Y NO ME ALCANSA LO Q GANO TENGO LIBRETA DE TRABAJO TARJETA PARA ENPRESAS CONSTRUCTORA CATEGORIA OFICIAL ALBAÑIL PERO VOY Y NE DICEN Q NO HAY VACANT YA NO SE Q HACER X MIS HIJOS HAGO LO Q SEA MIENTRAS NE PAGEN BIEN PORSUPUESTO NO ABUSEN DIOS LES BRINDE EL DOBLE A LOS Q ME AYUDEN LES DEJO MI NRO SOY PERSONAL WSPP AL 3874882040 mil gracias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878118510"/>
                  </a:ext>
                </a:extLst>
              </a:tr>
            </a:tbl>
          </a:graphicData>
        </a:graphic>
      </p:graphicFrame>
      <p:sp>
        <p:nvSpPr>
          <p:cNvPr id="4" name="Text Placeholder 3">
            <a:extLst>
              <a:ext uri="{FF2B5EF4-FFF2-40B4-BE49-F238E27FC236}">
                <a16:creationId xmlns:a16="http://schemas.microsoft.com/office/drawing/2014/main" id="{653B9051-6BDE-4611-B5F7-9B2FA0380CEE}"/>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0731670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5F40B3-F9E3-439A-9727-F038A91FCCAF}"/>
              </a:ext>
            </a:extLst>
          </p:cNvPr>
          <p:cNvSpPr>
            <a:spLocks noGrp="1"/>
          </p:cNvSpPr>
          <p:nvPr>
            <p:ph type="title"/>
          </p:nvPr>
        </p:nvSpPr>
        <p:spPr/>
        <p:txBody>
          <a:bodyPr/>
          <a:lstStyle/>
          <a:p>
            <a:r>
              <a:rPr lang="en-US"/>
              <a:t>Facebook User Posts Table - 4 of 8</a:t>
            </a:r>
          </a:p>
        </p:txBody>
      </p:sp>
      <p:graphicFrame>
        <p:nvGraphicFramePr>
          <p:cNvPr id="5" name="Table Placeholder 4">
            <a:extLst>
              <a:ext uri="{FF2B5EF4-FFF2-40B4-BE49-F238E27FC236}">
                <a16:creationId xmlns:a16="http://schemas.microsoft.com/office/drawing/2014/main" id="{930137FE-4764-48A2-84DC-877C3AF8D9DB}"/>
              </a:ext>
            </a:extLst>
          </p:cNvPr>
          <p:cNvGraphicFramePr>
            <a:graphicFrameLocks noGrp="1"/>
          </p:cNvGraphicFramePr>
          <p:nvPr>
            <p:ph type="tbl" sz="quarter" idx="13"/>
            <p:extLst>
              <p:ext uri="{D42A27DB-BD31-4B8C-83A1-F6EECF244321}">
                <p14:modId xmlns:p14="http://schemas.microsoft.com/office/powerpoint/2010/main" val="39094714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712500878"/>
                    </a:ext>
                  </a:extLst>
                </a:gridCol>
                <a:gridCol w="822960">
                  <a:extLst>
                    <a:ext uri="{9D8B030D-6E8A-4147-A177-3AD203B41FA5}">
                      <a16:colId xmlns:a16="http://schemas.microsoft.com/office/drawing/2014/main" val="408031787"/>
                    </a:ext>
                  </a:extLst>
                </a:gridCol>
                <a:gridCol w="822960">
                  <a:extLst>
                    <a:ext uri="{9D8B030D-6E8A-4147-A177-3AD203B41FA5}">
                      <a16:colId xmlns:a16="http://schemas.microsoft.com/office/drawing/2014/main" val="1711255018"/>
                    </a:ext>
                  </a:extLst>
                </a:gridCol>
                <a:gridCol w="822960">
                  <a:extLst>
                    <a:ext uri="{9D8B030D-6E8A-4147-A177-3AD203B41FA5}">
                      <a16:colId xmlns:a16="http://schemas.microsoft.com/office/drawing/2014/main" val="3659744031"/>
                    </a:ext>
                  </a:extLst>
                </a:gridCol>
                <a:gridCol w="822960">
                  <a:extLst>
                    <a:ext uri="{9D8B030D-6E8A-4147-A177-3AD203B41FA5}">
                      <a16:colId xmlns:a16="http://schemas.microsoft.com/office/drawing/2014/main" val="2176190498"/>
                    </a:ext>
                  </a:extLst>
                </a:gridCol>
                <a:gridCol w="822960">
                  <a:extLst>
                    <a:ext uri="{9D8B030D-6E8A-4147-A177-3AD203B41FA5}">
                      <a16:colId xmlns:a16="http://schemas.microsoft.com/office/drawing/2014/main" val="3873986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22440268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Jorge Bernabe Lobo Aragon - 2017-09-20 11:15:29</a:t>
                      </a:r>
                      <a:r>
                        <a:rPr kumimoji="0" lang="es-ES" sz="1000" b="0" i="0" u="none" strike="noStrike" kern="1200" cap="none" spc="0" normalizeH="0" baseline="0" noProof="0">
                          <a:ln>
                            <a:noFill/>
                          </a:ln>
                          <a:solidFill>
                            <a:prstClr val="black"/>
                          </a:solidFill>
                          <a:effectLst/>
                          <a:uLnTx/>
                          <a:uFillTx/>
                          <a:latin typeface="+mn-lt"/>
                          <a:ea typeface="+mn-ea"/>
                          <a:cs typeface="+mn-cs"/>
                        </a:rPr>
                        <a:t>
“La Mafia de los Ale” 
Acorralados también por la Justicia Provincial
Tucumán - Argentina
Opinión:
Hace más de veinte años que doy cuenta de una mafia reinante en mi provincia "si, reinante" porque no solo se encuentra muy difundida sino que también impera en amplios sectores de la sociedad, en la jamás alcanzo los alarmantes niveles que alcanza  en la actualidad, y lo que es peor, el grado de resignación, de tolerancia y hasta de paciente aceptación con el que se la veía en  la justicia provincial. La mafia es una forma especial del delito, hoy relacionadas con las asociaciones ilícitas. La sociedad vive espantada por la proliferación del delito; por las dificultades de la Policía para aclarar los crímenes cometidos; por la impunidad en que quedan la mayoría de ellos. Los ciudadanos, participamos de la angustia general difundida en la sociedad a la que pertenecemos y tenemos derecho a manifestar esa angustia y adherirnos al clamor público. Dos fundamentales elementos en esta lucha, la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7011981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Jose Galera - 2017-09-19 19:10:40</a:t>
                      </a:r>
                      <a:r>
                        <a:rPr kumimoji="0" lang="es-ES" sz="1000" b="0" i="0" u="none" strike="noStrike" kern="1200" cap="none" spc="0" normalizeH="0" baseline="0" noProof="0">
                          <a:ln>
                            <a:noFill/>
                          </a:ln>
                          <a:solidFill>
                            <a:prstClr val="black"/>
                          </a:solidFill>
                          <a:effectLst/>
                          <a:uLnTx/>
                          <a:uFillTx/>
                          <a:latin typeface="+mn-lt"/>
                          <a:ea typeface="+mn-ea"/>
                          <a:cs typeface="+mn-cs"/>
                        </a:rPr>
                        <a:t>
Ponganse de acuerdo con las noticias .. A quien hay que  creer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033011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Juan Carlos Sosa - 2017-09-19 04:46:22</a:t>
                      </a:r>
                      <a:r>
                        <a:rPr kumimoji="0" lang="es-ES" sz="1000" b="0" i="0" u="none" strike="noStrike" kern="1200" cap="none" spc="0" normalizeH="0" baseline="0" noProof="0">
                          <a:ln>
                            <a:noFill/>
                          </a:ln>
                          <a:solidFill>
                            <a:prstClr val="black"/>
                          </a:solidFill>
                          <a:effectLst/>
                          <a:uLnTx/>
                          <a:uFillTx/>
                          <a:latin typeface="+mn-lt"/>
                          <a:ea typeface="+mn-ea"/>
                          <a:cs typeface="+mn-cs"/>
                        </a:rPr>
                        <a:t>
https://m.facebook.com/story.php?story_fbid=10155860075154009&amp;id=121527954008</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055469473"/>
                  </a:ext>
                </a:extLst>
              </a:tr>
            </a:tbl>
          </a:graphicData>
        </a:graphic>
      </p:graphicFrame>
      <p:sp>
        <p:nvSpPr>
          <p:cNvPr id="4" name="Text Placeholder 3">
            <a:extLst>
              <a:ext uri="{FF2B5EF4-FFF2-40B4-BE49-F238E27FC236}">
                <a16:creationId xmlns:a16="http://schemas.microsoft.com/office/drawing/2014/main" id="{92ACE977-29C3-4980-98AF-DDE79BF0E431}"/>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738637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A2BAEC-0D4C-4836-BD8E-E217A47B7FD9}"/>
              </a:ext>
            </a:extLst>
          </p:cNvPr>
          <p:cNvSpPr>
            <a:spLocks noGrp="1"/>
          </p:cNvSpPr>
          <p:nvPr>
            <p:ph type="title"/>
          </p:nvPr>
        </p:nvSpPr>
        <p:spPr/>
        <p:txBody>
          <a:bodyPr/>
          <a:lstStyle/>
          <a:p>
            <a:r>
              <a:rPr lang="en-US"/>
              <a:t>Facebook User Posts Table - 5 of 8</a:t>
            </a:r>
          </a:p>
        </p:txBody>
      </p:sp>
      <p:graphicFrame>
        <p:nvGraphicFramePr>
          <p:cNvPr id="5" name="Table Placeholder 4">
            <a:extLst>
              <a:ext uri="{FF2B5EF4-FFF2-40B4-BE49-F238E27FC236}">
                <a16:creationId xmlns:a16="http://schemas.microsoft.com/office/drawing/2014/main" id="{DEBB83BA-5908-4981-B89F-00168B06FADB}"/>
              </a:ext>
            </a:extLst>
          </p:cNvPr>
          <p:cNvGraphicFramePr>
            <a:graphicFrameLocks noGrp="1"/>
          </p:cNvGraphicFramePr>
          <p:nvPr>
            <p:ph type="tbl" sz="quarter" idx="13"/>
            <p:extLst>
              <p:ext uri="{D42A27DB-BD31-4B8C-83A1-F6EECF244321}">
                <p14:modId xmlns:p14="http://schemas.microsoft.com/office/powerpoint/2010/main" val="7899210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235467826"/>
                    </a:ext>
                  </a:extLst>
                </a:gridCol>
                <a:gridCol w="822960">
                  <a:extLst>
                    <a:ext uri="{9D8B030D-6E8A-4147-A177-3AD203B41FA5}">
                      <a16:colId xmlns:a16="http://schemas.microsoft.com/office/drawing/2014/main" val="1755905710"/>
                    </a:ext>
                  </a:extLst>
                </a:gridCol>
                <a:gridCol w="822960">
                  <a:extLst>
                    <a:ext uri="{9D8B030D-6E8A-4147-A177-3AD203B41FA5}">
                      <a16:colId xmlns:a16="http://schemas.microsoft.com/office/drawing/2014/main" val="2237872904"/>
                    </a:ext>
                  </a:extLst>
                </a:gridCol>
                <a:gridCol w="822960">
                  <a:extLst>
                    <a:ext uri="{9D8B030D-6E8A-4147-A177-3AD203B41FA5}">
                      <a16:colId xmlns:a16="http://schemas.microsoft.com/office/drawing/2014/main" val="1222945602"/>
                    </a:ext>
                  </a:extLst>
                </a:gridCol>
                <a:gridCol w="822960">
                  <a:extLst>
                    <a:ext uri="{9D8B030D-6E8A-4147-A177-3AD203B41FA5}">
                      <a16:colId xmlns:a16="http://schemas.microsoft.com/office/drawing/2014/main" val="484150162"/>
                    </a:ext>
                  </a:extLst>
                </a:gridCol>
                <a:gridCol w="822960">
                  <a:extLst>
                    <a:ext uri="{9D8B030D-6E8A-4147-A177-3AD203B41FA5}">
                      <a16:colId xmlns:a16="http://schemas.microsoft.com/office/drawing/2014/main" val="2991444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909851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Gaceta Salta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Elsa Escobar - 2017-09-18 09:25:59</a:t>
                      </a:r>
                      <a:r>
                        <a:rPr kumimoji="0" lang="en-US" sz="1000" b="0" i="0" u="none" strike="noStrike" kern="1200" cap="none" spc="0" normalizeH="0" baseline="0" noProof="0">
                          <a:ln>
                            <a:noFill/>
                          </a:ln>
                          <a:solidFill>
                            <a:prstClr val="black"/>
                          </a:solidFill>
                          <a:effectLst/>
                          <a:uLnTx/>
                          <a:uFillTx/>
                          <a:latin typeface="+mn-lt"/>
                          <a:ea typeface="+mn-ea"/>
                          <a:cs typeface="+mn-cs"/>
                        </a:rPr>
                        <a:t>
Muy linda pagina La Gaceta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84187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Marcelo Orlando Xd - 2017-09-16 18:43:10</a:t>
                      </a:r>
                      <a:r>
                        <a:rPr kumimoji="0" lang="es-ES" sz="1000" b="0" i="0" u="none" strike="noStrike" kern="1200" cap="none" spc="0" normalizeH="0" baseline="0" noProof="0">
                          <a:ln>
                            <a:noFill/>
                          </a:ln>
                          <a:solidFill>
                            <a:prstClr val="black"/>
                          </a:solidFill>
                          <a:effectLst/>
                          <a:uLnTx/>
                          <a:uFillTx/>
                          <a:latin typeface="+mn-lt"/>
                          <a:ea typeface="+mn-ea"/>
                          <a:cs typeface="+mn-cs"/>
                        </a:rPr>
                        <a:t>
QUE  LINDO ES LAVARSE  LAS  MANOS....
QUE LINDO  ES  VER  SUFRIR  AL  OTRO  Y  SER  CÓMPLICE  DE  LOS  QUE  HACEN  EL  MAL.....
ADONDE  ESTA  LA  IGLESIA....
ADONDE  ESTA  "DIOS"....</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86373193"/>
                  </a:ext>
                </a:extLst>
              </a:tr>
            </a:tbl>
          </a:graphicData>
        </a:graphic>
      </p:graphicFrame>
      <p:sp>
        <p:nvSpPr>
          <p:cNvPr id="4" name="Text Placeholder 3">
            <a:extLst>
              <a:ext uri="{FF2B5EF4-FFF2-40B4-BE49-F238E27FC236}">
                <a16:creationId xmlns:a16="http://schemas.microsoft.com/office/drawing/2014/main" id="{11F0AFDB-BC80-43B5-BB7F-CADBDB6D7BC3}"/>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80876130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86A36-4D01-48CA-8051-2924F0A24221}"/>
              </a:ext>
            </a:extLst>
          </p:cNvPr>
          <p:cNvSpPr>
            <a:spLocks noGrp="1"/>
          </p:cNvSpPr>
          <p:nvPr>
            <p:ph type="title"/>
          </p:nvPr>
        </p:nvSpPr>
        <p:spPr/>
        <p:txBody>
          <a:bodyPr/>
          <a:lstStyle/>
          <a:p>
            <a:r>
              <a:rPr lang="en-US"/>
              <a:t>Facebook User Posts Table - 6 of 8</a:t>
            </a:r>
          </a:p>
        </p:txBody>
      </p:sp>
      <p:graphicFrame>
        <p:nvGraphicFramePr>
          <p:cNvPr id="5" name="Table Placeholder 4">
            <a:extLst>
              <a:ext uri="{FF2B5EF4-FFF2-40B4-BE49-F238E27FC236}">
                <a16:creationId xmlns:a16="http://schemas.microsoft.com/office/drawing/2014/main" id="{39BE22B5-D0B3-4719-B0C3-D9E9B6C7E018}"/>
              </a:ext>
            </a:extLst>
          </p:cNvPr>
          <p:cNvGraphicFramePr>
            <a:graphicFrameLocks noGrp="1"/>
          </p:cNvGraphicFramePr>
          <p:nvPr>
            <p:ph type="tbl" sz="quarter" idx="13"/>
            <p:extLst>
              <p:ext uri="{D42A27DB-BD31-4B8C-83A1-F6EECF244321}">
                <p14:modId xmlns:p14="http://schemas.microsoft.com/office/powerpoint/2010/main" val="218252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84856065"/>
                    </a:ext>
                  </a:extLst>
                </a:gridCol>
                <a:gridCol w="822960">
                  <a:extLst>
                    <a:ext uri="{9D8B030D-6E8A-4147-A177-3AD203B41FA5}">
                      <a16:colId xmlns:a16="http://schemas.microsoft.com/office/drawing/2014/main" val="3629262546"/>
                    </a:ext>
                  </a:extLst>
                </a:gridCol>
                <a:gridCol w="822960">
                  <a:extLst>
                    <a:ext uri="{9D8B030D-6E8A-4147-A177-3AD203B41FA5}">
                      <a16:colId xmlns:a16="http://schemas.microsoft.com/office/drawing/2014/main" val="2459554542"/>
                    </a:ext>
                  </a:extLst>
                </a:gridCol>
                <a:gridCol w="822960">
                  <a:extLst>
                    <a:ext uri="{9D8B030D-6E8A-4147-A177-3AD203B41FA5}">
                      <a16:colId xmlns:a16="http://schemas.microsoft.com/office/drawing/2014/main" val="2623698898"/>
                    </a:ext>
                  </a:extLst>
                </a:gridCol>
                <a:gridCol w="822960">
                  <a:extLst>
                    <a:ext uri="{9D8B030D-6E8A-4147-A177-3AD203B41FA5}">
                      <a16:colId xmlns:a16="http://schemas.microsoft.com/office/drawing/2014/main" val="861568664"/>
                    </a:ext>
                  </a:extLst>
                </a:gridCol>
                <a:gridCol w="822960">
                  <a:extLst>
                    <a:ext uri="{9D8B030D-6E8A-4147-A177-3AD203B41FA5}">
                      <a16:colId xmlns:a16="http://schemas.microsoft.com/office/drawing/2014/main" val="707632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5127567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Marcelo Orlando Xd - 2017-09-16 18:43:04</a:t>
                      </a:r>
                      <a:r>
                        <a:rPr kumimoji="0" lang="es-ES" sz="1000" b="0" i="0" u="none" strike="noStrike" kern="1200" cap="none" spc="0" normalizeH="0" baseline="0" noProof="0">
                          <a:ln>
                            <a:noFill/>
                          </a:ln>
                          <a:solidFill>
                            <a:prstClr val="black"/>
                          </a:solidFill>
                          <a:effectLst/>
                          <a:uLnTx/>
                          <a:uFillTx/>
                          <a:latin typeface="+mn-lt"/>
                          <a:ea typeface="+mn-ea"/>
                          <a:cs typeface="+mn-cs"/>
                        </a:rPr>
                        <a:t>
NI  CREAS.....
SI  QUERES  SEGUIR  ESCUPIENDO.... ASI  SERA
iglesia.....Dios.... los que  se  lavan  las  manos....
los que  dicen  una cosa  y  hacen  otra.....
los que se cagan  en el sufrimiento y en el desprecio del otro....
SI  QUERES  SEGUIR  ESCUPIENDO..... ASI  SERA....
X. D.     TENE  MEMORIA.....
TUS PROMESAS PARA SIEMPRE ANTE DIOS.
N.T.C.D.A.    NO  MER.  EL  M.
X. D.    X. D.
te  l.  r.  y  s.   vo.  a  c.</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47936087"/>
                  </a:ext>
                </a:extLst>
              </a:tr>
            </a:tbl>
          </a:graphicData>
        </a:graphic>
      </p:graphicFrame>
      <p:sp>
        <p:nvSpPr>
          <p:cNvPr id="4" name="Text Placeholder 3">
            <a:extLst>
              <a:ext uri="{FF2B5EF4-FFF2-40B4-BE49-F238E27FC236}">
                <a16:creationId xmlns:a16="http://schemas.microsoft.com/office/drawing/2014/main" id="{CA5DE00E-C7A7-4251-92E9-E42FFC6E2906}"/>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2480115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895619-2D5B-4374-B5A8-F0152DF12C49}"/>
              </a:ext>
            </a:extLst>
          </p:cNvPr>
          <p:cNvSpPr>
            <a:spLocks noGrp="1"/>
          </p:cNvSpPr>
          <p:nvPr>
            <p:ph type="title"/>
          </p:nvPr>
        </p:nvSpPr>
        <p:spPr/>
        <p:txBody>
          <a:bodyPr/>
          <a:lstStyle/>
          <a:p>
            <a:r>
              <a:rPr lang="en-US"/>
              <a:t>Facebook User Posts Table - 7 of 8</a:t>
            </a:r>
          </a:p>
        </p:txBody>
      </p:sp>
      <p:graphicFrame>
        <p:nvGraphicFramePr>
          <p:cNvPr id="5" name="Table Placeholder 4">
            <a:extLst>
              <a:ext uri="{FF2B5EF4-FFF2-40B4-BE49-F238E27FC236}">
                <a16:creationId xmlns:a16="http://schemas.microsoft.com/office/drawing/2014/main" id="{BC6DE00A-15FB-40A0-87A1-5E656D084E98}"/>
              </a:ext>
            </a:extLst>
          </p:cNvPr>
          <p:cNvGraphicFramePr>
            <a:graphicFrameLocks noGrp="1"/>
          </p:cNvGraphicFramePr>
          <p:nvPr>
            <p:ph type="tbl" sz="quarter" idx="13"/>
            <p:extLst>
              <p:ext uri="{D42A27DB-BD31-4B8C-83A1-F6EECF244321}">
                <p14:modId xmlns:p14="http://schemas.microsoft.com/office/powerpoint/2010/main" val="33399652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66795168"/>
                    </a:ext>
                  </a:extLst>
                </a:gridCol>
                <a:gridCol w="822960">
                  <a:extLst>
                    <a:ext uri="{9D8B030D-6E8A-4147-A177-3AD203B41FA5}">
                      <a16:colId xmlns:a16="http://schemas.microsoft.com/office/drawing/2014/main" val="763753991"/>
                    </a:ext>
                  </a:extLst>
                </a:gridCol>
                <a:gridCol w="822960">
                  <a:extLst>
                    <a:ext uri="{9D8B030D-6E8A-4147-A177-3AD203B41FA5}">
                      <a16:colId xmlns:a16="http://schemas.microsoft.com/office/drawing/2014/main" val="2016750429"/>
                    </a:ext>
                  </a:extLst>
                </a:gridCol>
                <a:gridCol w="822960">
                  <a:extLst>
                    <a:ext uri="{9D8B030D-6E8A-4147-A177-3AD203B41FA5}">
                      <a16:colId xmlns:a16="http://schemas.microsoft.com/office/drawing/2014/main" val="1982454666"/>
                    </a:ext>
                  </a:extLst>
                </a:gridCol>
                <a:gridCol w="822960">
                  <a:extLst>
                    <a:ext uri="{9D8B030D-6E8A-4147-A177-3AD203B41FA5}">
                      <a16:colId xmlns:a16="http://schemas.microsoft.com/office/drawing/2014/main" val="1249751898"/>
                    </a:ext>
                  </a:extLst>
                </a:gridCol>
                <a:gridCol w="822960">
                  <a:extLst>
                    <a:ext uri="{9D8B030D-6E8A-4147-A177-3AD203B41FA5}">
                      <a16:colId xmlns:a16="http://schemas.microsoft.com/office/drawing/2014/main" val="18923554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1505451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Gaceta Salta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Marcelo Orlando Xd - 2017-09-16 18:42:57</a:t>
                      </a:r>
                      <a:r>
                        <a:rPr kumimoji="0" lang="en-US" sz="1000" b="0" i="0" u="none" strike="noStrike" kern="1200" cap="none" spc="0" normalizeH="0" baseline="0" noProof="0">
                          <a:ln>
                            <a:noFill/>
                          </a:ln>
                          <a:solidFill>
                            <a:prstClr val="black"/>
                          </a:solidFill>
                          <a:effectLst/>
                          <a:uLnTx/>
                          <a:uFillTx/>
                          <a:latin typeface="+mn-lt"/>
                          <a:ea typeface="+mn-ea"/>
                          <a:cs typeface="+mn-cs"/>
                        </a:rPr>
                        <a:t>
TUS  PROMESAS PARA SIEMPRE  ANTE  DIOS
N.T.C.D.A.  1/4  P. S.   P. S
AU. S. L. UL.
en  m.v.
N.T.C.D.A.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5230754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Gaceta Salta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Jorge Bernabe Lobo Aragon - 2017-09-16 16:24:59</a:t>
                      </a:r>
                      <a:r>
                        <a:rPr kumimoji="0" lang="en-US" sz="1000" b="0" i="0" u="none" strike="noStrike" kern="1200" cap="none" spc="0" normalizeH="0" baseline="0" noProof="0">
                          <a:ln>
                            <a:noFill/>
                          </a:ln>
                          <a:solidFill>
                            <a:prstClr val="black"/>
                          </a:solidFill>
                          <a:effectLst/>
                          <a:uLnTx/>
                          <a:uFillTx/>
                          <a:latin typeface="+mn-lt"/>
                          <a:ea typeface="+mn-ea"/>
                          <a:cs typeface="+mn-cs"/>
                        </a:rPr>
                        <a:t>
https://www.facebook.com/notes/jorge-bernabe-lobo-aragon/volando-por-la-eternidad/2101185676573712/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6610604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Gloria Aguirre - 2017-09-15 07:59:41</a:t>
                      </a:r>
                      <a:r>
                        <a:rPr kumimoji="0" lang="es-ES" sz="1000" b="0" i="0" u="none" strike="noStrike" kern="1200" cap="none" spc="0" normalizeH="0" baseline="0" noProof="0">
                          <a:ln>
                            <a:noFill/>
                          </a:ln>
                          <a:solidFill>
                            <a:prstClr val="black"/>
                          </a:solidFill>
                          <a:effectLst/>
                          <a:uLnTx/>
                          <a:uFillTx/>
                          <a:latin typeface="+mn-lt"/>
                          <a:ea typeface="+mn-ea"/>
                          <a:cs typeface="+mn-cs"/>
                        </a:rPr>
                        <a:t>
me gusta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02217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La Gaceta Salta</a:t>
                      </a:r>
                      <a:r>
                        <a:rPr kumimoji="0" lang="es-ES" sz="1000" b="0" i="0" u="none" strike="noStrike" kern="1200" cap="none" spc="0" normalizeH="0" baseline="0" noProof="0">
                          <a:ln>
                            <a:noFill/>
                          </a:ln>
                          <a:solidFill>
                            <a:prstClr val="black"/>
                          </a:solidFill>
                          <a:effectLst/>
                          <a:uLnTx/>
                          <a:uFillTx/>
                          <a:latin typeface="+mn-lt"/>
                          <a:ea typeface="+mn-ea"/>
                          <a:cs typeface="+mn-cs"/>
                        </a:rPr>
                        <a:t> got a post by </a:t>
                      </a:r>
                      <a:r>
                        <a:rPr kumimoji="0" lang="es-ES" sz="1000" b="1" i="0" u="none" strike="noStrike" kern="1200" cap="none" spc="0" normalizeH="0" baseline="0" noProof="0">
                          <a:ln>
                            <a:noFill/>
                          </a:ln>
                          <a:solidFill>
                            <a:prstClr val="black"/>
                          </a:solidFill>
                          <a:effectLst/>
                          <a:uLnTx/>
                          <a:uFillTx/>
                          <a:latin typeface="+mn-lt"/>
                          <a:ea typeface="+mn-ea"/>
                          <a:cs typeface="+mn-cs"/>
                        </a:rPr>
                        <a:t>Angelina Chilo - 2017-09-14 19:32:40</a:t>
                      </a:r>
                      <a:r>
                        <a:rPr kumimoji="0" lang="es-ES" sz="1000" b="0" i="0" u="none" strike="noStrike" kern="1200" cap="none" spc="0" normalizeH="0" baseline="0" noProof="0">
                          <a:ln>
                            <a:noFill/>
                          </a:ln>
                          <a:solidFill>
                            <a:prstClr val="black"/>
                          </a:solidFill>
                          <a:effectLst/>
                          <a:uLnTx/>
                          <a:uFillTx/>
                          <a:latin typeface="+mn-lt"/>
                          <a:ea typeface="+mn-ea"/>
                          <a:cs typeface="+mn-cs"/>
                        </a:rPr>
                        <a:t>
Bienvenidos Peregrinos . Que todo sus ruegos Dios se lo conceda.</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604156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Gaceta Salta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Jorge Bernabe Lobo Aragon - 2017-09-07 23:12:03</a:t>
                      </a:r>
                      <a:r>
                        <a:rPr kumimoji="0" lang="en-US" sz="1000" b="0" i="0" u="none" strike="noStrike" kern="1200" cap="none" spc="0" normalizeH="0" baseline="0" noProof="0">
                          <a:ln>
                            <a:noFill/>
                          </a:ln>
                          <a:solidFill>
                            <a:prstClr val="black"/>
                          </a:solidFill>
                          <a:effectLst/>
                          <a:uLnTx/>
                          <a:uFillTx/>
                          <a:latin typeface="+mn-lt"/>
                          <a:ea typeface="+mn-ea"/>
                          <a:cs typeface="+mn-cs"/>
                        </a:rPr>
                        <a:t>
https://www.facebook.com/notes/jorge-bernabe-lobo-aragon/el-conquistador/2089993597692920/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967760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Gaceta Salta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Diego Sebastián Argüello - 2017-09-02 12:25:14</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281818886"/>
                  </a:ext>
                </a:extLst>
              </a:tr>
            </a:tbl>
          </a:graphicData>
        </a:graphic>
      </p:graphicFrame>
      <p:sp>
        <p:nvSpPr>
          <p:cNvPr id="4" name="Text Placeholder 3">
            <a:extLst>
              <a:ext uri="{FF2B5EF4-FFF2-40B4-BE49-F238E27FC236}">
                <a16:creationId xmlns:a16="http://schemas.microsoft.com/office/drawing/2014/main" id="{3CB20DF7-69E2-4F5B-8639-6950FC3010B6}"/>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230505615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52878-D55B-403C-BD3F-BCEE2394497F}"/>
              </a:ext>
            </a:extLst>
          </p:cNvPr>
          <p:cNvSpPr>
            <a:spLocks noGrp="1"/>
          </p:cNvSpPr>
          <p:nvPr>
            <p:ph type="title"/>
          </p:nvPr>
        </p:nvSpPr>
        <p:spPr/>
        <p:txBody>
          <a:bodyPr/>
          <a:lstStyle/>
          <a:p>
            <a:r>
              <a:rPr lang="en-US"/>
              <a:t>Facebook User Posts Table - 8 of 8</a:t>
            </a:r>
          </a:p>
        </p:txBody>
      </p:sp>
      <p:graphicFrame>
        <p:nvGraphicFramePr>
          <p:cNvPr id="5" name="Table Placeholder 4">
            <a:extLst>
              <a:ext uri="{FF2B5EF4-FFF2-40B4-BE49-F238E27FC236}">
                <a16:creationId xmlns:a16="http://schemas.microsoft.com/office/drawing/2014/main" id="{033AA953-80B7-4DAD-8344-D453FF846BDC}"/>
              </a:ext>
            </a:extLst>
          </p:cNvPr>
          <p:cNvGraphicFramePr>
            <a:graphicFrameLocks noGrp="1"/>
          </p:cNvGraphicFramePr>
          <p:nvPr>
            <p:ph type="tbl" sz="quarter" idx="13"/>
            <p:extLst>
              <p:ext uri="{D42A27DB-BD31-4B8C-83A1-F6EECF244321}">
                <p14:modId xmlns:p14="http://schemas.microsoft.com/office/powerpoint/2010/main" val="25485980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3380163185"/>
                    </a:ext>
                  </a:extLst>
                </a:gridCol>
                <a:gridCol w="822960">
                  <a:extLst>
                    <a:ext uri="{9D8B030D-6E8A-4147-A177-3AD203B41FA5}">
                      <a16:colId xmlns:a16="http://schemas.microsoft.com/office/drawing/2014/main" val="1648652698"/>
                    </a:ext>
                  </a:extLst>
                </a:gridCol>
                <a:gridCol w="822960">
                  <a:extLst>
                    <a:ext uri="{9D8B030D-6E8A-4147-A177-3AD203B41FA5}">
                      <a16:colId xmlns:a16="http://schemas.microsoft.com/office/drawing/2014/main" val="165973952"/>
                    </a:ext>
                  </a:extLst>
                </a:gridCol>
                <a:gridCol w="822960">
                  <a:extLst>
                    <a:ext uri="{9D8B030D-6E8A-4147-A177-3AD203B41FA5}">
                      <a16:colId xmlns:a16="http://schemas.microsoft.com/office/drawing/2014/main" val="3067663124"/>
                    </a:ext>
                  </a:extLst>
                </a:gridCol>
                <a:gridCol w="822960">
                  <a:extLst>
                    <a:ext uri="{9D8B030D-6E8A-4147-A177-3AD203B41FA5}">
                      <a16:colId xmlns:a16="http://schemas.microsoft.com/office/drawing/2014/main" val="957971322"/>
                    </a:ext>
                  </a:extLst>
                </a:gridCol>
                <a:gridCol w="822960">
                  <a:extLst>
                    <a:ext uri="{9D8B030D-6E8A-4147-A177-3AD203B41FA5}">
                      <a16:colId xmlns:a16="http://schemas.microsoft.com/office/drawing/2014/main" val="12973763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Response Time</a:t>
                      </a:r>
                    </a:p>
                  </a:txBody>
                  <a:tcPr/>
                </a:tc>
                <a:extLst>
                  <a:ext uri="{0D108BD9-81ED-4DB2-BD59-A6C34878D82A}">
                    <a16:rowId xmlns:a16="http://schemas.microsoft.com/office/drawing/2014/main" val="376775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La Gaceta Salta</a:t>
                      </a:r>
                      <a:r>
                        <a:rPr kumimoji="0" lang="en-US" sz="1000" b="0" i="0" u="none" strike="noStrike" kern="1200" cap="none" spc="0" normalizeH="0" baseline="0" noProof="0">
                          <a:ln>
                            <a:noFill/>
                          </a:ln>
                          <a:solidFill>
                            <a:prstClr val="black"/>
                          </a:solidFill>
                          <a:effectLst/>
                          <a:uLnTx/>
                          <a:uFillTx/>
                          <a:latin typeface="+mn-lt"/>
                          <a:ea typeface="+mn-ea"/>
                          <a:cs typeface="+mn-cs"/>
                        </a:rPr>
                        <a:t> got a post by </a:t>
                      </a:r>
                      <a:r>
                        <a:rPr kumimoji="0" lang="en-US" sz="1000" b="1" i="0" u="none" strike="noStrike" kern="1200" cap="none" spc="0" normalizeH="0" baseline="0" noProof="0">
                          <a:ln>
                            <a:noFill/>
                          </a:ln>
                          <a:solidFill>
                            <a:prstClr val="black"/>
                          </a:solidFill>
                          <a:effectLst/>
                          <a:uLnTx/>
                          <a:uFillTx/>
                          <a:latin typeface="+mn-lt"/>
                          <a:ea typeface="+mn-ea"/>
                          <a:cs typeface="+mn-cs"/>
                        </a:rPr>
                        <a:t>Jorge Bernabe Lobo Aragon - 2017-09-01 18:21:48</a:t>
                      </a:r>
                      <a:r>
                        <a:rPr kumimoji="0" lang="en-US" sz="1000" b="0" i="0" u="none" strike="noStrike" kern="1200" cap="none" spc="0" normalizeH="0" baseline="0" noProof="0">
                          <a:ln>
                            <a:noFill/>
                          </a:ln>
                          <a:solidFill>
                            <a:prstClr val="black"/>
                          </a:solidFill>
                          <a:effectLst/>
                          <a:uLnTx/>
                          <a:uFillTx/>
                          <a:latin typeface="+mn-lt"/>
                          <a:ea typeface="+mn-ea"/>
                          <a:cs typeface="+mn-cs"/>
                        </a:rPr>
                        <a:t>
https://www.facebook.com/notes/jorge-bernabe-lobo-aragon/el-milagro-de-volar/2081695311856082/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501431420"/>
                  </a:ext>
                </a:extLst>
              </a:tr>
            </a:tbl>
          </a:graphicData>
        </a:graphic>
      </p:graphicFrame>
      <p:sp>
        <p:nvSpPr>
          <p:cNvPr id="4" name="Text Placeholder 3">
            <a:extLst>
              <a:ext uri="{FF2B5EF4-FFF2-40B4-BE49-F238E27FC236}">
                <a16:creationId xmlns:a16="http://schemas.microsoft.com/office/drawing/2014/main" id="{F6BD1812-886C-470D-B966-619F8B843099}"/>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196533613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1697AE-C4C3-4080-9739-4F38CED2C230}"/>
              </a:ext>
            </a:extLst>
          </p:cNvPr>
          <p:cNvSpPr>
            <a:spLocks noGrp="1"/>
          </p:cNvSpPr>
          <p:nvPr>
            <p:ph type="title"/>
          </p:nvPr>
        </p:nvSpPr>
        <p:spPr/>
        <p:txBody>
          <a:bodyPr/>
          <a:lstStyle/>
          <a:p>
            <a:r>
              <a:rPr lang="en-US"/>
              <a:t>Facebook Questions Table</a:t>
            </a:r>
          </a:p>
        </p:txBody>
      </p:sp>
      <p:graphicFrame>
        <p:nvGraphicFramePr>
          <p:cNvPr id="5" name="Table Placeholder 4">
            <a:extLst>
              <a:ext uri="{FF2B5EF4-FFF2-40B4-BE49-F238E27FC236}">
                <a16:creationId xmlns:a16="http://schemas.microsoft.com/office/drawing/2014/main" id="{0D6445CF-6ABA-4B61-9B05-67F9D51A9364}"/>
              </a:ext>
            </a:extLst>
          </p:cNvPr>
          <p:cNvGraphicFramePr>
            <a:graphicFrameLocks noGrp="1"/>
          </p:cNvGraphicFramePr>
          <p:nvPr>
            <p:ph type="tbl" sz="quarter" idx="13"/>
            <p:extLst>
              <p:ext uri="{D42A27DB-BD31-4B8C-83A1-F6EECF244321}">
                <p14:modId xmlns:p14="http://schemas.microsoft.com/office/powerpoint/2010/main" val="40258929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801090636"/>
                    </a:ext>
                  </a:extLst>
                </a:gridCol>
                <a:gridCol w="1645920">
                  <a:extLst>
                    <a:ext uri="{9D8B030D-6E8A-4147-A177-3AD203B41FA5}">
                      <a16:colId xmlns:a16="http://schemas.microsoft.com/office/drawing/2014/main" val="1736803088"/>
                    </a:ext>
                  </a:extLst>
                </a:gridCol>
                <a:gridCol w="822960">
                  <a:extLst>
                    <a:ext uri="{9D8B030D-6E8A-4147-A177-3AD203B41FA5}">
                      <a16:colId xmlns:a16="http://schemas.microsoft.com/office/drawing/2014/main" val="2168175062"/>
                    </a:ext>
                  </a:extLst>
                </a:gridCol>
                <a:gridCol w="822960">
                  <a:extLst>
                    <a:ext uri="{9D8B030D-6E8A-4147-A177-3AD203B41FA5}">
                      <a16:colId xmlns:a16="http://schemas.microsoft.com/office/drawing/2014/main" val="688093793"/>
                    </a:ext>
                  </a:extLst>
                </a:gridCol>
                <a:gridCol w="822960">
                  <a:extLst>
                    <a:ext uri="{9D8B030D-6E8A-4147-A177-3AD203B41FA5}">
                      <a16:colId xmlns:a16="http://schemas.microsoft.com/office/drawing/2014/main" val="3128712431"/>
                    </a:ext>
                  </a:extLst>
                </a:gridCol>
              </a:tblGrid>
              <a:tr h="370840">
                <a:tc>
                  <a:txBody>
                    <a:bodyPr/>
                    <a:lstStyle/>
                    <a:p>
                      <a:r>
                        <a:rPr lang="en-US" sz="1000"/>
                        <a:t>Question</a:t>
                      </a:r>
                    </a:p>
                  </a:txBody>
                  <a:tcPr/>
                </a:tc>
                <a:tc>
                  <a:txBody>
                    <a:bodyPr/>
                    <a:lstStyle/>
                    <a:p>
                      <a:r>
                        <a:rPr lang="en-US" sz="1000"/>
                        <a:t>Response Time</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extLst>
                  <a:ext uri="{0D108BD9-81ED-4DB2-BD59-A6C34878D82A}">
                    <a16:rowId xmlns:a16="http://schemas.microsoft.com/office/drawing/2014/main" val="2711436654"/>
                  </a:ext>
                </a:extLst>
              </a:tr>
              <a:tr h="370840">
                <a:tc>
                  <a:txBody>
                    <a:bodyPr/>
                    <a:lstStyle/>
                    <a:p>
                      <a:r>
                        <a:rPr lang="es-ES" sz="1000" b="1"/>
                        <a:t>La Gaceta Salta</a:t>
                      </a:r>
                      <a:r>
                        <a:rPr lang="es-ES" sz="1000"/>
                        <a:t> was asked by </a:t>
                      </a:r>
                      <a:r>
                        <a:rPr lang="es-ES" sz="1000" b="1"/>
                        <a:t>Jose Galera - 2017-09-19 19:10:40</a:t>
                      </a:r>
                      <a:r>
                        <a:rPr lang="es-ES" sz="1000"/>
                        <a:t>
Ponganse de acuerdo con las noticias .. A quien hay que  creer ??</a:t>
                      </a:r>
                      <a:endParaRPr lang="en-US" sz="1000"/>
                    </a:p>
                  </a:txBody>
                  <a:tcPr/>
                </a:tc>
                <a:tc>
                  <a:txBody>
                    <a:bodyPr/>
                    <a:lstStyle/>
                    <a:p>
                      <a:r>
                        <a:rPr lang="en-US" sz="1000"/>
                        <a:t>n/a</a:t>
                      </a:r>
                    </a:p>
                  </a:txBody>
                  <a:tcPr/>
                </a:tc>
                <a:tc>
                  <a:txBody>
                    <a:bodyPr/>
                    <a:lstStyle/>
                    <a:p>
                      <a:r>
                        <a:rPr lang="en-US" sz="1000"/>
                        <a:t>0</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1189859325"/>
                  </a:ext>
                </a:extLst>
              </a:tr>
            </a:tbl>
          </a:graphicData>
        </a:graphic>
      </p:graphicFrame>
      <p:sp>
        <p:nvSpPr>
          <p:cNvPr id="4" name="Text Placeholder 3">
            <a:extLst>
              <a:ext uri="{FF2B5EF4-FFF2-40B4-BE49-F238E27FC236}">
                <a16:creationId xmlns:a16="http://schemas.microsoft.com/office/drawing/2014/main" id="{9479B9B2-4D2F-4C3C-B5E2-DF3C963C9B17}"/>
              </a:ext>
            </a:extLst>
          </p:cNvPr>
          <p:cNvSpPr>
            <a:spLocks noGrp="1"/>
          </p:cNvSpPr>
          <p:nvPr>
            <p:ph type="body" sz="quarter" idx="14"/>
          </p:nvPr>
        </p:nvSpPr>
        <p:spPr/>
        <p:txBody>
          <a:bodyPr/>
          <a:lstStyle/>
          <a:p>
            <a:r>
              <a:rPr lang="en-US"/>
              <a:t>09/01/2017 - 09/30/2017</a:t>
            </a:r>
          </a:p>
        </p:txBody>
      </p:sp>
    </p:spTree>
    <p:extLst>
      <p:ext uri="{BB962C8B-B14F-4D97-AF65-F5344CB8AC3E}">
        <p14:creationId xmlns:p14="http://schemas.microsoft.com/office/powerpoint/2010/main" val="5761906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0947F8-73FC-4C73-AF44-B956128D248F}"/>
              </a:ext>
            </a:extLst>
          </p:cNvPr>
          <p:cNvSpPr>
            <a:spLocks noGrp="1"/>
          </p:cNvSpPr>
          <p:nvPr>
            <p:ph type="title"/>
          </p:nvPr>
        </p:nvSpPr>
        <p:spPr/>
        <p:txBody>
          <a:bodyPr/>
          <a:lstStyle/>
          <a:p>
            <a:r>
              <a:rPr lang="en-US"/>
              <a:t>Facebook Response Times</a:t>
            </a:r>
          </a:p>
        </p:txBody>
      </p:sp>
      <p:graphicFrame>
        <p:nvGraphicFramePr>
          <p:cNvPr id="6" name="Chart Placeholder 5">
            <a:extLst>
              <a:ext uri="{FF2B5EF4-FFF2-40B4-BE49-F238E27FC236}">
                <a16:creationId xmlns:a16="http://schemas.microsoft.com/office/drawing/2014/main" id="{CDAE0603-8D96-40AC-8F53-BDCAEEBC6D67}"/>
              </a:ext>
            </a:extLst>
          </p:cNvPr>
          <p:cNvGraphicFramePr>
            <a:graphicFrameLocks noGrp="1"/>
          </p:cNvGraphicFramePr>
          <p:nvPr>
            <p:ph type="chart" sz="quarter" idx="13"/>
            <p:extLst>
              <p:ext uri="{D42A27DB-BD31-4B8C-83A1-F6EECF244321}">
                <p14:modId xmlns:p14="http://schemas.microsoft.com/office/powerpoint/2010/main" val="37945752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CF1C938-492B-4B6D-8EF6-0FB449B829BB}"/>
              </a:ext>
            </a:extLst>
          </p:cNvPr>
          <p:cNvSpPr>
            <a:spLocks noGrp="1"/>
          </p:cNvSpPr>
          <p:nvPr>
            <p:ph type="body" sz="quarter" idx="14"/>
          </p:nvPr>
        </p:nvSpPr>
        <p:spPr/>
        <p:txBody>
          <a:bodyPr/>
          <a:lstStyle/>
          <a:p>
            <a:r>
              <a:rPr lang="en-US"/>
              <a:t>09/01/2017 - 09/30/2017</a:t>
            </a:r>
          </a:p>
        </p:txBody>
      </p:sp>
      <p:sp>
        <p:nvSpPr>
          <p:cNvPr id="5" name="Footer Placeholder 4">
            <a:extLst>
              <a:ext uri="{FF2B5EF4-FFF2-40B4-BE49-F238E27FC236}">
                <a16:creationId xmlns:a16="http://schemas.microsoft.com/office/drawing/2014/main" id="{CE3B515B-3585-49FE-A005-734191F570EA}"/>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1230821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1431</Words>
  <Application>Microsoft Office PowerPoint</Application>
  <PresentationFormat>On-screen Show (4:3)</PresentationFormat>
  <Paragraphs>601</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quintly_template</vt:lpstr>
      <vt:lpstr>Reporte Facebook</vt:lpstr>
      <vt:lpstr>Facebook Key Metrics Table</vt:lpstr>
      <vt:lpstr>Facebook Fans Total</vt:lpstr>
      <vt:lpstr>Facebook Key Metrics Radar</vt:lpstr>
      <vt:lpstr>Facebook Interaction Rate</vt:lpstr>
      <vt:lpstr>Facebook Fans Change Per Weekday</vt:lpstr>
      <vt:lpstr>Facebook Fans Change</vt:lpstr>
      <vt:lpstr>Facebook Own Posts Table - 1 of 5</vt:lpstr>
      <vt:lpstr>Facebook Own Posts Table - 2 of 5</vt:lpstr>
      <vt:lpstr>Facebook Own Posts Table - 3 of 5</vt:lpstr>
      <vt:lpstr>Facebook Own Posts Table - 4 of 5</vt:lpstr>
      <vt:lpstr>Facebook Own Posts Table - 5 of 5</vt:lpstr>
      <vt:lpstr>Facebook Own Posts</vt:lpstr>
      <vt:lpstr>Facebook Own Posts By Weekday</vt:lpstr>
      <vt:lpstr>Facebook Interaction Rate By Weekday</vt:lpstr>
      <vt:lpstr>Facebook Post Type Distribution</vt:lpstr>
      <vt:lpstr>Facebook Interaction Rate By Hour</vt:lpstr>
      <vt:lpstr>Facebook Own Posts By Hour</vt:lpstr>
      <vt:lpstr>Facebook Interaction Rate By Post Type</vt:lpstr>
      <vt:lpstr>Facebook Interactions Distribution</vt:lpstr>
      <vt:lpstr>Facebook Key Influencers - 1 of 2</vt:lpstr>
      <vt:lpstr>Facebook Key Influencers - 2 of 2</vt:lpstr>
      <vt:lpstr>Facebook User Posts Table - 1 of 8</vt:lpstr>
      <vt:lpstr>Facebook User Posts Table - 2 of 8</vt:lpstr>
      <vt:lpstr>Facebook User Posts Table - 3 of 8</vt:lpstr>
      <vt:lpstr>Facebook User Posts Table - 4 of 8</vt:lpstr>
      <vt:lpstr>Facebook User Posts Table - 5 of 8</vt:lpstr>
      <vt:lpstr>Facebook User Posts Table - 6 of 8</vt:lpstr>
      <vt:lpstr>Facebook User Posts Table - 7 of 8</vt:lpstr>
      <vt:lpstr>Facebook User Posts Table - 8 of 8</vt:lpstr>
      <vt:lpstr>Facebook Questions Table</vt:lpstr>
      <vt:lpstr>Facebook 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2017-10-05T21:37:15Z</dcterms:created>
  <dcterms:modified xsi:type="dcterms:W3CDTF">2017-10-05T21:38:25Z</dcterms:modified>
</cp:coreProperties>
</file>