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Informatesalta</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245957</c:v>
                </c:pt>
                <c:pt idx="1">
                  <c:v>245993</c:v>
                </c:pt>
                <c:pt idx="2">
                  <c:v>246003</c:v>
                </c:pt>
                <c:pt idx="3">
                  <c:v>246032</c:v>
                </c:pt>
                <c:pt idx="4">
                  <c:v>246090</c:v>
                </c:pt>
                <c:pt idx="5">
                  <c:v>246168</c:v>
                </c:pt>
                <c:pt idx="6">
                  <c:v>246212</c:v>
                </c:pt>
                <c:pt idx="7">
                  <c:v>246235</c:v>
                </c:pt>
                <c:pt idx="8">
                  <c:v>246268</c:v>
                </c:pt>
                <c:pt idx="9">
                  <c:v>246293</c:v>
                </c:pt>
                <c:pt idx="10">
                  <c:v>246301</c:v>
                </c:pt>
                <c:pt idx="11">
                  <c:v>246351</c:v>
                </c:pt>
                <c:pt idx="12">
                  <c:v>246408</c:v>
                </c:pt>
                <c:pt idx="13">
                  <c:v>246547</c:v>
                </c:pt>
                <c:pt idx="14">
                  <c:v>246620</c:v>
                </c:pt>
                <c:pt idx="15">
                  <c:v>246644</c:v>
                </c:pt>
                <c:pt idx="16">
                  <c:v>246649</c:v>
                </c:pt>
                <c:pt idx="17">
                  <c:v>246678</c:v>
                </c:pt>
                <c:pt idx="18">
                  <c:v>246786</c:v>
                </c:pt>
                <c:pt idx="19">
                  <c:v>246885</c:v>
                </c:pt>
                <c:pt idx="20">
                  <c:v>247025</c:v>
                </c:pt>
                <c:pt idx="21">
                  <c:v>247110</c:v>
                </c:pt>
                <c:pt idx="22">
                  <c:v>247140</c:v>
                </c:pt>
                <c:pt idx="23">
                  <c:v>247154</c:v>
                </c:pt>
                <c:pt idx="24">
                  <c:v>247187</c:v>
                </c:pt>
                <c:pt idx="25">
                  <c:v>247215</c:v>
                </c:pt>
                <c:pt idx="26">
                  <c:v>247258</c:v>
                </c:pt>
                <c:pt idx="27">
                  <c:v>247321</c:v>
                </c:pt>
                <c:pt idx="28">
                  <c:v>247377</c:v>
                </c:pt>
                <c:pt idx="29">
                  <c:v>247400</c:v>
                </c:pt>
              </c:numCache>
            </c:numRef>
          </c:val>
          <c:smooth val="0"/>
          <c:extLst>
            <c:ext xmlns:c16="http://schemas.microsoft.com/office/drawing/2014/chart" uri="{C3380CC4-5D6E-409C-BE32-E72D297353CC}">
              <c16:uniqueId val="{00000000-0430-444C-A337-A0B5F9C3763E}"/>
            </c:ext>
          </c:extLst>
        </c:ser>
        <c:dLbls>
          <c:showLegendKey val="0"/>
          <c:showVal val="0"/>
          <c:showCatName val="0"/>
          <c:showSerName val="0"/>
          <c:showPercent val="0"/>
          <c:showBubbleSize val="0"/>
        </c:dLbls>
        <c:smooth val="0"/>
        <c:axId val="293663544"/>
        <c:axId val="293663872"/>
      </c:lineChart>
      <c:dateAx>
        <c:axId val="293663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63872"/>
        <c:crosses val="autoZero"/>
        <c:auto val="1"/>
        <c:lblOffset val="100"/>
        <c:baseTimeUnit val="days"/>
      </c:dateAx>
      <c:valAx>
        <c:axId val="293663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6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Informatesalta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D0BB-4548-BAAE-C6C46D638330}"/>
            </c:ext>
          </c:extLst>
        </c:ser>
        <c:dLbls>
          <c:showLegendKey val="0"/>
          <c:showVal val="0"/>
          <c:showCatName val="0"/>
          <c:showSerName val="0"/>
          <c:showPercent val="0"/>
          <c:showBubbleSize val="0"/>
        </c:dLbls>
        <c:axId val="293664200"/>
        <c:axId val="293662232"/>
      </c:radarChart>
      <c:catAx>
        <c:axId val="293664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62232"/>
        <c:crosses val="autoZero"/>
        <c:auto val="1"/>
        <c:lblAlgn val="ctr"/>
        <c:lblOffset val="100"/>
        <c:noMultiLvlLbl val="0"/>
      </c:catAx>
      <c:valAx>
        <c:axId val="293662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6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Informatesalta</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6.4259746591590006E-2</c:v>
                </c:pt>
                <c:pt idx="1">
                  <c:v>4.4810335287009999E-2</c:v>
                </c:pt>
                <c:pt idx="2">
                  <c:v>3.4634427922178003E-2</c:v>
                </c:pt>
                <c:pt idx="3">
                  <c:v>4.5845409057097997E-2</c:v>
                </c:pt>
                <c:pt idx="4">
                  <c:v>6.8502582503884996E-2</c:v>
                </c:pt>
                <c:pt idx="5">
                  <c:v>4.3896125970694998E-2</c:v>
                </c:pt>
                <c:pt idx="6">
                  <c:v>5.7408234832175997E-2</c:v>
                </c:pt>
                <c:pt idx="7">
                  <c:v>4.830273062729E-2</c:v>
                </c:pt>
                <c:pt idx="8">
                  <c:v>4.4727882178287999E-2</c:v>
                </c:pt>
                <c:pt idx="9">
                  <c:v>2.7754928824784E-2</c:v>
                </c:pt>
                <c:pt idx="10">
                  <c:v>4.8964340267817E-2</c:v>
                </c:pt>
                <c:pt idx="11">
                  <c:v>6.9661584483405994E-2</c:v>
                </c:pt>
                <c:pt idx="12">
                  <c:v>8.7982776266381998E-2</c:v>
                </c:pt>
                <c:pt idx="13">
                  <c:v>9.8779230965316003E-2</c:v>
                </c:pt>
                <c:pt idx="14">
                  <c:v>0.11131188706285</c:v>
                </c:pt>
                <c:pt idx="15">
                  <c:v>3.0603595993043999E-2</c:v>
                </c:pt>
                <c:pt idx="16">
                  <c:v>4.9450933726880003E-2</c:v>
                </c:pt>
                <c:pt idx="17">
                  <c:v>3.2982782922076001E-2</c:v>
                </c:pt>
                <c:pt idx="18">
                  <c:v>4.4246815423851997E-2</c:v>
                </c:pt>
                <c:pt idx="19">
                  <c:v>6.4285858974618998E-2</c:v>
                </c:pt>
                <c:pt idx="20">
                  <c:v>5.5373297336268001E-2</c:v>
                </c:pt>
                <c:pt idx="21">
                  <c:v>4.2183789102640999E-2</c:v>
                </c:pt>
                <c:pt idx="22">
                  <c:v>2.8422092155020999E-2</c:v>
                </c:pt>
                <c:pt idx="23">
                  <c:v>4.7987634889356999E-2</c:v>
                </c:pt>
                <c:pt idx="24">
                  <c:v>3.8430090351170003E-2</c:v>
                </c:pt>
                <c:pt idx="25">
                  <c:v>3.8974631580108998E-2</c:v>
                </c:pt>
                <c:pt idx="26">
                  <c:v>4.3849803426685E-2</c:v>
                </c:pt>
                <c:pt idx="27">
                  <c:v>3.4710466229862999E-2</c:v>
                </c:pt>
                <c:pt idx="28">
                  <c:v>6.2189896444506003E-2</c:v>
                </c:pt>
                <c:pt idx="29">
                  <c:v>2.5137638042266E-2</c:v>
                </c:pt>
              </c:numCache>
            </c:numRef>
          </c:val>
          <c:smooth val="0"/>
          <c:extLst>
            <c:ext xmlns:c16="http://schemas.microsoft.com/office/drawing/2014/chart" uri="{C3380CC4-5D6E-409C-BE32-E72D297353CC}">
              <c16:uniqueId val="{00000000-1230-4A38-8842-30DAC60974D0}"/>
            </c:ext>
          </c:extLst>
        </c:ser>
        <c:dLbls>
          <c:showLegendKey val="0"/>
          <c:showVal val="0"/>
          <c:showCatName val="0"/>
          <c:showSerName val="0"/>
          <c:showPercent val="0"/>
          <c:showBubbleSize val="0"/>
        </c:dLbls>
        <c:smooth val="0"/>
        <c:axId val="294702392"/>
        <c:axId val="294697472"/>
      </c:lineChart>
      <c:dateAx>
        <c:axId val="294702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97472"/>
        <c:crosses val="autoZero"/>
        <c:auto val="1"/>
        <c:lblOffset val="100"/>
        <c:baseTimeUnit val="days"/>
      </c:dateAx>
      <c:valAx>
        <c:axId val="294697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0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Informatesalta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25</c:v>
                </c:pt>
                <c:pt idx="1">
                  <c:v>61</c:v>
                </c:pt>
                <c:pt idx="2">
                  <c:v>69</c:v>
                </c:pt>
                <c:pt idx="3">
                  <c:v>97</c:v>
                </c:pt>
                <c:pt idx="4">
                  <c:v>63</c:v>
                </c:pt>
                <c:pt idx="5">
                  <c:v>29</c:v>
                </c:pt>
                <c:pt idx="6">
                  <c:v>14</c:v>
                </c:pt>
              </c:numCache>
            </c:numRef>
          </c:val>
          <c:extLst>
            <c:ext xmlns:c16="http://schemas.microsoft.com/office/drawing/2014/chart" uri="{C3380CC4-5D6E-409C-BE32-E72D297353CC}">
              <c16:uniqueId val="{00000000-49EE-4C95-950F-DC7D148E8355}"/>
            </c:ext>
          </c:extLst>
        </c:ser>
        <c:dLbls>
          <c:showLegendKey val="0"/>
          <c:showVal val="0"/>
          <c:showCatName val="0"/>
          <c:showSerName val="0"/>
          <c:showPercent val="0"/>
          <c:showBubbleSize val="0"/>
        </c:dLbls>
        <c:gapWidth val="219"/>
        <c:overlap val="-27"/>
        <c:axId val="294701408"/>
        <c:axId val="294701736"/>
      </c:barChart>
      <c:catAx>
        <c:axId val="294701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01736"/>
        <c:crosses val="autoZero"/>
        <c:auto val="1"/>
        <c:lblAlgn val="ctr"/>
        <c:lblOffset val="100"/>
        <c:noMultiLvlLbl val="0"/>
      </c:catAx>
      <c:valAx>
        <c:axId val="29470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01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Informatesalta</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80</c:v>
                </c:pt>
                <c:pt idx="1">
                  <c:v>36</c:v>
                </c:pt>
                <c:pt idx="2">
                  <c:v>10</c:v>
                </c:pt>
                <c:pt idx="3">
                  <c:v>29</c:v>
                </c:pt>
                <c:pt idx="4">
                  <c:v>58</c:v>
                </c:pt>
                <c:pt idx="5">
                  <c:v>78</c:v>
                </c:pt>
                <c:pt idx="6">
                  <c:v>44</c:v>
                </c:pt>
                <c:pt idx="7">
                  <c:v>23</c:v>
                </c:pt>
                <c:pt idx="8">
                  <c:v>33</c:v>
                </c:pt>
                <c:pt idx="9">
                  <c:v>25</c:v>
                </c:pt>
                <c:pt idx="10">
                  <c:v>8</c:v>
                </c:pt>
                <c:pt idx="11">
                  <c:v>50</c:v>
                </c:pt>
                <c:pt idx="12">
                  <c:v>57</c:v>
                </c:pt>
                <c:pt idx="13">
                  <c:v>139</c:v>
                </c:pt>
                <c:pt idx="14">
                  <c:v>73</c:v>
                </c:pt>
                <c:pt idx="15">
                  <c:v>24</c:v>
                </c:pt>
                <c:pt idx="16">
                  <c:v>5</c:v>
                </c:pt>
                <c:pt idx="17">
                  <c:v>29</c:v>
                </c:pt>
                <c:pt idx="18">
                  <c:v>108</c:v>
                </c:pt>
                <c:pt idx="19">
                  <c:v>99</c:v>
                </c:pt>
                <c:pt idx="20">
                  <c:v>140</c:v>
                </c:pt>
                <c:pt idx="21">
                  <c:v>85</c:v>
                </c:pt>
                <c:pt idx="22">
                  <c:v>30</c:v>
                </c:pt>
                <c:pt idx="23">
                  <c:v>14</c:v>
                </c:pt>
                <c:pt idx="24">
                  <c:v>33</c:v>
                </c:pt>
                <c:pt idx="25">
                  <c:v>28</c:v>
                </c:pt>
                <c:pt idx="26">
                  <c:v>43</c:v>
                </c:pt>
                <c:pt idx="27">
                  <c:v>63</c:v>
                </c:pt>
                <c:pt idx="28">
                  <c:v>56</c:v>
                </c:pt>
                <c:pt idx="29">
                  <c:v>23</c:v>
                </c:pt>
              </c:numCache>
            </c:numRef>
          </c:val>
          <c:smooth val="0"/>
          <c:extLst>
            <c:ext xmlns:c16="http://schemas.microsoft.com/office/drawing/2014/chart" uri="{C3380CC4-5D6E-409C-BE32-E72D297353CC}">
              <c16:uniqueId val="{00000000-F5F4-4632-89B2-A227F1C705C5}"/>
            </c:ext>
          </c:extLst>
        </c:ser>
        <c:dLbls>
          <c:showLegendKey val="0"/>
          <c:showVal val="0"/>
          <c:showCatName val="0"/>
          <c:showSerName val="0"/>
          <c:showPercent val="0"/>
          <c:showBubbleSize val="0"/>
        </c:dLbls>
        <c:smooth val="0"/>
        <c:axId val="242983528"/>
        <c:axId val="242982872"/>
      </c:lineChart>
      <c:dateAx>
        <c:axId val="242983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982872"/>
        <c:crosses val="autoZero"/>
        <c:auto val="1"/>
        <c:lblOffset val="100"/>
        <c:baseTimeUnit val="days"/>
      </c:dateAx>
      <c:valAx>
        <c:axId val="24298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98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Informatesalta</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78</c:v>
                </c:pt>
                <c:pt idx="1">
                  <c:v>27</c:v>
                </c:pt>
                <c:pt idx="2">
                  <c:v>25</c:v>
                </c:pt>
                <c:pt idx="3">
                  <c:v>80</c:v>
                </c:pt>
                <c:pt idx="4">
                  <c:v>86</c:v>
                </c:pt>
                <c:pt idx="5">
                  <c:v>73</c:v>
                </c:pt>
                <c:pt idx="6">
                  <c:v>72</c:v>
                </c:pt>
                <c:pt idx="7">
                  <c:v>74</c:v>
                </c:pt>
                <c:pt idx="8">
                  <c:v>28</c:v>
                </c:pt>
                <c:pt idx="9">
                  <c:v>31</c:v>
                </c:pt>
                <c:pt idx="10">
                  <c:v>87</c:v>
                </c:pt>
                <c:pt idx="11">
                  <c:v>74</c:v>
                </c:pt>
                <c:pt idx="12">
                  <c:v>83</c:v>
                </c:pt>
                <c:pt idx="13">
                  <c:v>47</c:v>
                </c:pt>
                <c:pt idx="14">
                  <c:v>21</c:v>
                </c:pt>
                <c:pt idx="15">
                  <c:v>23</c:v>
                </c:pt>
                <c:pt idx="16">
                  <c:v>32</c:v>
                </c:pt>
                <c:pt idx="17">
                  <c:v>87</c:v>
                </c:pt>
                <c:pt idx="18">
                  <c:v>76</c:v>
                </c:pt>
                <c:pt idx="19">
                  <c:v>75</c:v>
                </c:pt>
                <c:pt idx="20">
                  <c:v>87</c:v>
                </c:pt>
                <c:pt idx="21">
                  <c:v>81</c:v>
                </c:pt>
                <c:pt idx="22">
                  <c:v>21</c:v>
                </c:pt>
                <c:pt idx="23">
                  <c:v>35</c:v>
                </c:pt>
                <c:pt idx="24">
                  <c:v>81</c:v>
                </c:pt>
                <c:pt idx="25">
                  <c:v>81</c:v>
                </c:pt>
                <c:pt idx="26">
                  <c:v>80</c:v>
                </c:pt>
                <c:pt idx="27">
                  <c:v>91</c:v>
                </c:pt>
                <c:pt idx="28">
                  <c:v>69</c:v>
                </c:pt>
                <c:pt idx="29">
                  <c:v>16</c:v>
                </c:pt>
              </c:numCache>
            </c:numRef>
          </c:val>
          <c:smooth val="0"/>
          <c:extLst>
            <c:ext xmlns:c16="http://schemas.microsoft.com/office/drawing/2014/chart" uri="{C3380CC4-5D6E-409C-BE32-E72D297353CC}">
              <c16:uniqueId val="{00000000-8E81-49F8-8E58-8CBE505BC167}"/>
            </c:ext>
          </c:extLst>
        </c:ser>
        <c:dLbls>
          <c:showLegendKey val="0"/>
          <c:showVal val="0"/>
          <c:showCatName val="0"/>
          <c:showSerName val="0"/>
          <c:showPercent val="0"/>
          <c:showBubbleSize val="0"/>
        </c:dLbls>
        <c:smooth val="0"/>
        <c:axId val="360191176"/>
        <c:axId val="360186256"/>
      </c:lineChart>
      <c:dateAx>
        <c:axId val="360191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86256"/>
        <c:crosses val="autoZero"/>
        <c:auto val="1"/>
        <c:lblOffset val="100"/>
        <c:baseTimeUnit val="days"/>
      </c:dateAx>
      <c:valAx>
        <c:axId val="360186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91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Informatesalta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335</c:v>
                </c:pt>
                <c:pt idx="1">
                  <c:v>317</c:v>
                </c:pt>
                <c:pt idx="2">
                  <c:v>311</c:v>
                </c:pt>
                <c:pt idx="3">
                  <c:v>297</c:v>
                </c:pt>
                <c:pt idx="4">
                  <c:v>323</c:v>
                </c:pt>
                <c:pt idx="5">
                  <c:v>115</c:v>
                </c:pt>
                <c:pt idx="6">
                  <c:v>123</c:v>
                </c:pt>
              </c:numCache>
            </c:numRef>
          </c:val>
          <c:extLst>
            <c:ext xmlns:c16="http://schemas.microsoft.com/office/drawing/2014/chart" uri="{C3380CC4-5D6E-409C-BE32-E72D297353CC}">
              <c16:uniqueId val="{00000000-9EDF-4A7F-B36D-BCC23B627361}"/>
            </c:ext>
          </c:extLst>
        </c:ser>
        <c:dLbls>
          <c:showLegendKey val="0"/>
          <c:showVal val="0"/>
          <c:showCatName val="0"/>
          <c:showSerName val="0"/>
          <c:showPercent val="0"/>
          <c:showBubbleSize val="0"/>
        </c:dLbls>
        <c:gapWidth val="219"/>
        <c:overlap val="-27"/>
        <c:axId val="360191504"/>
        <c:axId val="360189536"/>
      </c:barChart>
      <c:catAx>
        <c:axId val="360191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89536"/>
        <c:crosses val="autoZero"/>
        <c:auto val="1"/>
        <c:lblAlgn val="ctr"/>
        <c:lblOffset val="100"/>
        <c:noMultiLvlLbl val="0"/>
      </c:catAx>
      <c:valAx>
        <c:axId val="360189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9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Informatesalta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4.1491034357073998E-2</c:v>
                </c:pt>
                <c:pt idx="1">
                  <c:v>5.5366626560231003E-2</c:v>
                </c:pt>
                <c:pt idx="2">
                  <c:v>6.0551228518769998E-2</c:v>
                </c:pt>
                <c:pt idx="3">
                  <c:v>5.6408819654832999E-2</c:v>
                </c:pt>
                <c:pt idx="4">
                  <c:v>5.7666583154479999E-2</c:v>
                </c:pt>
                <c:pt idx="5">
                  <c:v>3.6188701553195E-2</c:v>
                </c:pt>
                <c:pt idx="6">
                  <c:v>4.0548565435062002E-2</c:v>
                </c:pt>
              </c:numCache>
            </c:numRef>
          </c:val>
          <c:extLst>
            <c:ext xmlns:c16="http://schemas.microsoft.com/office/drawing/2014/chart" uri="{C3380CC4-5D6E-409C-BE32-E72D297353CC}">
              <c16:uniqueId val="{00000000-DAC3-4C49-8ABC-744699E33B31}"/>
            </c:ext>
          </c:extLst>
        </c:ser>
        <c:dLbls>
          <c:showLegendKey val="0"/>
          <c:showVal val="0"/>
          <c:showCatName val="0"/>
          <c:showSerName val="0"/>
          <c:showPercent val="0"/>
          <c:showBubbleSize val="0"/>
        </c:dLbls>
        <c:gapWidth val="219"/>
        <c:overlap val="-27"/>
        <c:axId val="360193800"/>
        <c:axId val="360193472"/>
      </c:barChart>
      <c:catAx>
        <c:axId val="360193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93472"/>
        <c:crosses val="autoZero"/>
        <c:auto val="1"/>
        <c:lblAlgn val="ctr"/>
        <c:lblOffset val="100"/>
        <c:noMultiLvlLbl val="0"/>
      </c:catAx>
      <c:valAx>
        <c:axId val="360193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9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Informatesalta</c:v>
                </c:pt>
              </c:strCache>
            </c:strRef>
          </c:cat>
          <c:val>
            <c:numRef>
              <c:f>Sheet1!$B$2</c:f>
              <c:numCache>
                <c:formatCode>General</c:formatCode>
                <c:ptCount val="1"/>
                <c:pt idx="0">
                  <c:v>1634</c:v>
                </c:pt>
              </c:numCache>
            </c:numRef>
          </c:val>
          <c:extLst>
            <c:ext xmlns:c16="http://schemas.microsoft.com/office/drawing/2014/chart" uri="{C3380CC4-5D6E-409C-BE32-E72D297353CC}">
              <c16:uniqueId val="{00000000-3009-4E50-9CB4-492554E265B5}"/>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Informatesalta</c:v>
                </c:pt>
              </c:strCache>
            </c:strRef>
          </c:cat>
          <c:val>
            <c:numRef>
              <c:f>Sheet1!$C$2</c:f>
              <c:numCache>
                <c:formatCode>General</c:formatCode>
                <c:ptCount val="1"/>
                <c:pt idx="0">
                  <c:v>28</c:v>
                </c:pt>
              </c:numCache>
            </c:numRef>
          </c:val>
          <c:extLst>
            <c:ext xmlns:c16="http://schemas.microsoft.com/office/drawing/2014/chart" uri="{C3380CC4-5D6E-409C-BE32-E72D297353CC}">
              <c16:uniqueId val="{00000001-3009-4E50-9CB4-492554E265B5}"/>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Informatesalta</c:v>
                </c:pt>
              </c:strCache>
            </c:strRef>
          </c:cat>
          <c:val>
            <c:numRef>
              <c:f>Sheet1!$D$2</c:f>
              <c:numCache>
                <c:formatCode>General</c:formatCode>
                <c:ptCount val="1"/>
                <c:pt idx="0">
                  <c:v>133</c:v>
                </c:pt>
              </c:numCache>
            </c:numRef>
          </c:val>
          <c:extLst>
            <c:ext xmlns:c16="http://schemas.microsoft.com/office/drawing/2014/chart" uri="{C3380CC4-5D6E-409C-BE32-E72D297353CC}">
              <c16:uniqueId val="{00000002-3009-4E50-9CB4-492554E265B5}"/>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Informatesalta</c:v>
                </c:pt>
              </c:strCache>
            </c:strRef>
          </c:cat>
          <c:val>
            <c:numRef>
              <c:f>Sheet1!$E$2</c:f>
              <c:numCache>
                <c:formatCode>General</c:formatCode>
                <c:ptCount val="1"/>
                <c:pt idx="0">
                  <c:v>26</c:v>
                </c:pt>
              </c:numCache>
            </c:numRef>
          </c:val>
          <c:extLst>
            <c:ext xmlns:c16="http://schemas.microsoft.com/office/drawing/2014/chart" uri="{C3380CC4-5D6E-409C-BE32-E72D297353CC}">
              <c16:uniqueId val="{00000003-3009-4E50-9CB4-492554E265B5}"/>
            </c:ext>
          </c:extLst>
        </c:ser>
        <c:dLbls>
          <c:showLegendKey val="0"/>
          <c:showVal val="0"/>
          <c:showCatName val="0"/>
          <c:showSerName val="0"/>
          <c:showPercent val="0"/>
          <c:showBubbleSize val="0"/>
        </c:dLbls>
        <c:gapWidth val="150"/>
        <c:overlap val="100"/>
        <c:axId val="242975976"/>
        <c:axId val="293659608"/>
      </c:barChart>
      <c:catAx>
        <c:axId val="242975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59608"/>
        <c:crosses val="autoZero"/>
        <c:auto val="1"/>
        <c:lblAlgn val="ctr"/>
        <c:lblOffset val="100"/>
        <c:noMultiLvlLbl val="0"/>
      </c:catAx>
      <c:valAx>
        <c:axId val="293659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975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Informatesalta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6.1828501925806002E-2</c:v>
                </c:pt>
                <c:pt idx="1">
                  <c:v>2.1487938374214002E-2</c:v>
                </c:pt>
                <c:pt idx="2">
                  <c:v>0</c:v>
                </c:pt>
                <c:pt idx="3">
                  <c:v>0</c:v>
                </c:pt>
                <c:pt idx="4">
                  <c:v>0</c:v>
                </c:pt>
                <c:pt idx="5">
                  <c:v>0</c:v>
                </c:pt>
                <c:pt idx="6">
                  <c:v>0</c:v>
                </c:pt>
                <c:pt idx="7">
                  <c:v>0.10724508412731</c:v>
                </c:pt>
                <c:pt idx="8">
                  <c:v>5.2655810077256997E-2</c:v>
                </c:pt>
                <c:pt idx="9">
                  <c:v>4.4339110523973997E-2</c:v>
                </c:pt>
                <c:pt idx="10">
                  <c:v>4.1202108250557E-2</c:v>
                </c:pt>
                <c:pt idx="11">
                  <c:v>5.6305259710894999E-2</c:v>
                </c:pt>
                <c:pt idx="12">
                  <c:v>4.6189232748533003E-2</c:v>
                </c:pt>
                <c:pt idx="13">
                  <c:v>3.9186868747092998E-2</c:v>
                </c:pt>
                <c:pt idx="14">
                  <c:v>2.1487938374214002E-2</c:v>
                </c:pt>
                <c:pt idx="15">
                  <c:v>4.3349301695349E-2</c:v>
                </c:pt>
                <c:pt idx="16">
                  <c:v>4.7923252666815998E-2</c:v>
                </c:pt>
                <c:pt idx="17">
                  <c:v>3.3025880127036E-2</c:v>
                </c:pt>
                <c:pt idx="18">
                  <c:v>7.8217815700078006E-2</c:v>
                </c:pt>
                <c:pt idx="19">
                  <c:v>5.8760727076153998E-2</c:v>
                </c:pt>
                <c:pt idx="20">
                  <c:v>8.3911919724306006E-2</c:v>
                </c:pt>
                <c:pt idx="21">
                  <c:v>5.6833361921544E-2</c:v>
                </c:pt>
                <c:pt idx="22">
                  <c:v>7.3727483158038995E-2</c:v>
                </c:pt>
                <c:pt idx="23">
                  <c:v>5.7119689554313999E-2</c:v>
                </c:pt>
              </c:numCache>
            </c:numRef>
          </c:val>
          <c:smooth val="0"/>
          <c:extLst>
            <c:ext xmlns:c16="http://schemas.microsoft.com/office/drawing/2014/chart" uri="{C3380CC4-5D6E-409C-BE32-E72D297353CC}">
              <c16:uniqueId val="{00000000-AE8C-4737-B173-E9F0939FE558}"/>
            </c:ext>
          </c:extLst>
        </c:ser>
        <c:dLbls>
          <c:showLegendKey val="0"/>
          <c:showVal val="0"/>
          <c:showCatName val="0"/>
          <c:showSerName val="0"/>
          <c:showPercent val="0"/>
          <c:showBubbleSize val="0"/>
        </c:dLbls>
        <c:smooth val="0"/>
        <c:axId val="363378696"/>
        <c:axId val="363368528"/>
      </c:lineChart>
      <c:catAx>
        <c:axId val="363378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68528"/>
        <c:crosses val="autoZero"/>
        <c:auto val="1"/>
        <c:lblAlgn val="ctr"/>
        <c:lblOffset val="100"/>
        <c:noMultiLvlLbl val="0"/>
      </c:catAx>
      <c:valAx>
        <c:axId val="36336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78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Informatesalta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16</c:v>
                </c:pt>
                <c:pt idx="1">
                  <c:v>1</c:v>
                </c:pt>
                <c:pt idx="2">
                  <c:v>0</c:v>
                </c:pt>
                <c:pt idx="3">
                  <c:v>0</c:v>
                </c:pt>
                <c:pt idx="4">
                  <c:v>0</c:v>
                </c:pt>
                <c:pt idx="5">
                  <c:v>0</c:v>
                </c:pt>
                <c:pt idx="6">
                  <c:v>0</c:v>
                </c:pt>
                <c:pt idx="7">
                  <c:v>25</c:v>
                </c:pt>
                <c:pt idx="8">
                  <c:v>225</c:v>
                </c:pt>
                <c:pt idx="9">
                  <c:v>149</c:v>
                </c:pt>
                <c:pt idx="10">
                  <c:v>152</c:v>
                </c:pt>
                <c:pt idx="11">
                  <c:v>195</c:v>
                </c:pt>
                <c:pt idx="12">
                  <c:v>202</c:v>
                </c:pt>
                <c:pt idx="13">
                  <c:v>136</c:v>
                </c:pt>
                <c:pt idx="14">
                  <c:v>29</c:v>
                </c:pt>
                <c:pt idx="15">
                  <c:v>76</c:v>
                </c:pt>
                <c:pt idx="16">
                  <c:v>74</c:v>
                </c:pt>
                <c:pt idx="17">
                  <c:v>96</c:v>
                </c:pt>
                <c:pt idx="18">
                  <c:v>66</c:v>
                </c:pt>
                <c:pt idx="19">
                  <c:v>120</c:v>
                </c:pt>
                <c:pt idx="20">
                  <c:v>64</c:v>
                </c:pt>
                <c:pt idx="21">
                  <c:v>39</c:v>
                </c:pt>
                <c:pt idx="22">
                  <c:v>86</c:v>
                </c:pt>
                <c:pt idx="23">
                  <c:v>70</c:v>
                </c:pt>
              </c:numCache>
            </c:numRef>
          </c:val>
          <c:smooth val="0"/>
          <c:extLst>
            <c:ext xmlns:c16="http://schemas.microsoft.com/office/drawing/2014/chart" uri="{C3380CC4-5D6E-409C-BE32-E72D297353CC}">
              <c16:uniqueId val="{00000000-A699-47B2-AA2F-58E3093F325A}"/>
            </c:ext>
          </c:extLst>
        </c:ser>
        <c:dLbls>
          <c:showLegendKey val="0"/>
          <c:showVal val="0"/>
          <c:showCatName val="0"/>
          <c:showSerName val="0"/>
          <c:showPercent val="0"/>
          <c:showBubbleSize val="0"/>
        </c:dLbls>
        <c:smooth val="0"/>
        <c:axId val="363368856"/>
        <c:axId val="363374760"/>
      </c:lineChart>
      <c:catAx>
        <c:axId val="363368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74760"/>
        <c:crosses val="autoZero"/>
        <c:auto val="1"/>
        <c:lblAlgn val="ctr"/>
        <c:lblOffset val="100"/>
        <c:noMultiLvlLbl val="0"/>
      </c:catAx>
      <c:valAx>
        <c:axId val="363374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68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Informatesalta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5.3349596884124002E-2</c:v>
                </c:pt>
                <c:pt idx="2">
                  <c:v>3.4286654009256998E-2</c:v>
                </c:pt>
                <c:pt idx="3">
                  <c:v>0</c:v>
                </c:pt>
                <c:pt idx="4">
                  <c:v>5.7497570227544002E-2</c:v>
                </c:pt>
                <c:pt idx="5">
                  <c:v>0</c:v>
                </c:pt>
                <c:pt idx="6">
                  <c:v>0</c:v>
                </c:pt>
              </c:numCache>
            </c:numRef>
          </c:val>
          <c:extLst>
            <c:ext xmlns:c16="http://schemas.microsoft.com/office/drawing/2014/chart" uri="{C3380CC4-5D6E-409C-BE32-E72D297353CC}">
              <c16:uniqueId val="{00000000-DFD0-47C3-9DA5-A82D5AFD2BC6}"/>
            </c:ext>
          </c:extLst>
        </c:ser>
        <c:dLbls>
          <c:showLegendKey val="0"/>
          <c:showVal val="0"/>
          <c:showCatName val="0"/>
          <c:showSerName val="0"/>
          <c:showPercent val="0"/>
          <c:showBubbleSize val="0"/>
        </c:dLbls>
        <c:gapWidth val="219"/>
        <c:overlap val="-27"/>
        <c:axId val="363375088"/>
        <c:axId val="363375416"/>
      </c:barChart>
      <c:catAx>
        <c:axId val="36337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75416"/>
        <c:crosses val="autoZero"/>
        <c:auto val="1"/>
        <c:lblAlgn val="ctr"/>
        <c:lblOffset val="100"/>
        <c:noMultiLvlLbl val="0"/>
      </c:catAx>
      <c:valAx>
        <c:axId val="363375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75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Informatesalta</c:v>
                </c:pt>
              </c:strCache>
            </c:strRef>
          </c:cat>
          <c:val>
            <c:numRef>
              <c:f>Sheet1!$B$2</c:f>
              <c:numCache>
                <c:formatCode>General</c:formatCode>
                <c:ptCount val="1"/>
                <c:pt idx="0">
                  <c:v>116052</c:v>
                </c:pt>
              </c:numCache>
            </c:numRef>
          </c:val>
          <c:extLst>
            <c:ext xmlns:c16="http://schemas.microsoft.com/office/drawing/2014/chart" uri="{C3380CC4-5D6E-409C-BE32-E72D297353CC}">
              <c16:uniqueId val="{00000000-E222-4CD1-B8C8-AC6FDAD0C09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Informatesalta</c:v>
                </c:pt>
              </c:strCache>
            </c:strRef>
          </c:cat>
          <c:val>
            <c:numRef>
              <c:f>Sheet1!$C$2</c:f>
              <c:numCache>
                <c:formatCode>General</c:formatCode>
                <c:ptCount val="1"/>
                <c:pt idx="0">
                  <c:v>11883</c:v>
                </c:pt>
              </c:numCache>
            </c:numRef>
          </c:val>
          <c:extLst>
            <c:ext xmlns:c16="http://schemas.microsoft.com/office/drawing/2014/chart" uri="{C3380CC4-5D6E-409C-BE32-E72D297353CC}">
              <c16:uniqueId val="{00000001-E222-4CD1-B8C8-AC6FDAD0C09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Informatesalta</c:v>
                </c:pt>
              </c:strCache>
            </c:strRef>
          </c:cat>
          <c:val>
            <c:numRef>
              <c:f>Sheet1!$D$2</c:f>
              <c:numCache>
                <c:formatCode>General</c:formatCode>
                <c:ptCount val="1"/>
                <c:pt idx="0">
                  <c:v>9670</c:v>
                </c:pt>
              </c:numCache>
            </c:numRef>
          </c:val>
          <c:extLst>
            <c:ext xmlns:c16="http://schemas.microsoft.com/office/drawing/2014/chart" uri="{C3380CC4-5D6E-409C-BE32-E72D297353CC}">
              <c16:uniqueId val="{00000002-E222-4CD1-B8C8-AC6FDAD0C09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Informatesalta</c:v>
                </c:pt>
              </c:strCache>
            </c:strRef>
          </c:cat>
          <c:val>
            <c:numRef>
              <c:f>Sheet1!$E$2</c:f>
              <c:numCache>
                <c:formatCode>General</c:formatCode>
                <c:ptCount val="1"/>
                <c:pt idx="0">
                  <c:v>8507</c:v>
                </c:pt>
              </c:numCache>
            </c:numRef>
          </c:val>
          <c:extLst>
            <c:ext xmlns:c16="http://schemas.microsoft.com/office/drawing/2014/chart" uri="{C3380CC4-5D6E-409C-BE32-E72D297353CC}">
              <c16:uniqueId val="{00000003-E222-4CD1-B8C8-AC6FDAD0C09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Informatesalta</c:v>
                </c:pt>
              </c:strCache>
            </c:strRef>
          </c:cat>
          <c:val>
            <c:numRef>
              <c:f>Sheet1!$F$2</c:f>
              <c:numCache>
                <c:formatCode>General</c:formatCode>
                <c:ptCount val="1"/>
                <c:pt idx="0">
                  <c:v>9149</c:v>
                </c:pt>
              </c:numCache>
            </c:numRef>
          </c:val>
          <c:extLst>
            <c:ext xmlns:c16="http://schemas.microsoft.com/office/drawing/2014/chart" uri="{C3380CC4-5D6E-409C-BE32-E72D297353CC}">
              <c16:uniqueId val="{00000004-E222-4CD1-B8C8-AC6FDAD0C09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Informatesalta</c:v>
                </c:pt>
              </c:strCache>
            </c:strRef>
          </c:cat>
          <c:val>
            <c:numRef>
              <c:f>Sheet1!$G$2</c:f>
              <c:numCache>
                <c:formatCode>General</c:formatCode>
                <c:ptCount val="1"/>
                <c:pt idx="0">
                  <c:v>16282</c:v>
                </c:pt>
              </c:numCache>
            </c:numRef>
          </c:val>
          <c:extLst>
            <c:ext xmlns:c16="http://schemas.microsoft.com/office/drawing/2014/chart" uri="{C3380CC4-5D6E-409C-BE32-E72D297353CC}">
              <c16:uniqueId val="{00000005-E222-4CD1-B8C8-AC6FDAD0C09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Informatesalta</c:v>
                </c:pt>
              </c:strCache>
            </c:strRef>
          </c:cat>
          <c:val>
            <c:numRef>
              <c:f>Sheet1!$H$2</c:f>
              <c:numCache>
                <c:formatCode>General</c:formatCode>
                <c:ptCount val="1"/>
                <c:pt idx="0">
                  <c:v>23711</c:v>
                </c:pt>
              </c:numCache>
            </c:numRef>
          </c:val>
          <c:extLst>
            <c:ext xmlns:c16="http://schemas.microsoft.com/office/drawing/2014/chart" uri="{C3380CC4-5D6E-409C-BE32-E72D297353CC}">
              <c16:uniqueId val="{00000006-E222-4CD1-B8C8-AC6FDAD0C09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Informatesalta</c:v>
                </c:pt>
              </c:strCache>
            </c:strRef>
          </c:cat>
          <c:val>
            <c:numRef>
              <c:f>Sheet1!$I$2</c:f>
              <c:numCache>
                <c:formatCode>General</c:formatCode>
                <c:ptCount val="1"/>
                <c:pt idx="0">
                  <c:v>38624</c:v>
                </c:pt>
              </c:numCache>
            </c:numRef>
          </c:val>
          <c:extLst>
            <c:ext xmlns:c16="http://schemas.microsoft.com/office/drawing/2014/chart" uri="{C3380CC4-5D6E-409C-BE32-E72D297353CC}">
              <c16:uniqueId val="{00000007-E222-4CD1-B8C8-AC6FDAD0C099}"/>
            </c:ext>
          </c:extLst>
        </c:ser>
        <c:dLbls>
          <c:showLegendKey val="0"/>
          <c:showVal val="0"/>
          <c:showCatName val="0"/>
          <c:showSerName val="0"/>
          <c:showPercent val="0"/>
          <c:showBubbleSize val="0"/>
        </c:dLbls>
        <c:gapWidth val="150"/>
        <c:overlap val="100"/>
        <c:axId val="296339904"/>
        <c:axId val="296336296"/>
      </c:barChart>
      <c:catAx>
        <c:axId val="29633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36296"/>
        <c:crosses val="autoZero"/>
        <c:auto val="1"/>
        <c:lblAlgn val="ctr"/>
        <c:lblOffset val="100"/>
        <c:noMultiLvlLbl val="0"/>
      </c:catAx>
      <c:valAx>
        <c:axId val="296336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39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Informatesalta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3809-4E08-9D85-FCB03D44A16C}"/>
            </c:ext>
          </c:extLst>
        </c:ser>
        <c:dLbls>
          <c:showLegendKey val="0"/>
          <c:showVal val="0"/>
          <c:showCatName val="0"/>
          <c:showSerName val="0"/>
          <c:showPercent val="0"/>
          <c:showBubbleSize val="0"/>
        </c:dLbls>
        <c:gapWidth val="219"/>
        <c:overlap val="-27"/>
        <c:axId val="303678824"/>
        <c:axId val="303685384"/>
      </c:barChart>
      <c:catAx>
        <c:axId val="303678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85384"/>
        <c:crosses val="autoZero"/>
        <c:auto val="1"/>
        <c:lblAlgn val="ctr"/>
        <c:lblOffset val="100"/>
        <c:noMultiLvlLbl val="0"/>
      </c:catAx>
      <c:valAx>
        <c:axId val="303685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78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47605-2B58-4D57-AC97-B5266B840702}"/>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E2C4AA87-F44E-4A8C-9E07-AC3FB1295FC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025058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31CEE-C88D-427B-A5EE-477C3BF088B6}"/>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5EB75628-330F-469F-A7BB-EBB662FD24B3}"/>
              </a:ext>
            </a:extLst>
          </p:cNvPr>
          <p:cNvGraphicFramePr>
            <a:graphicFrameLocks noGrp="1"/>
          </p:cNvGraphicFramePr>
          <p:nvPr>
            <p:ph type="tbl" sz="quarter" idx="13"/>
            <p:extLst>
              <p:ext uri="{D42A27DB-BD31-4B8C-83A1-F6EECF244321}">
                <p14:modId xmlns:p14="http://schemas.microsoft.com/office/powerpoint/2010/main" val="2231520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62197359"/>
                    </a:ext>
                  </a:extLst>
                </a:gridCol>
                <a:gridCol w="740664">
                  <a:extLst>
                    <a:ext uri="{9D8B030D-6E8A-4147-A177-3AD203B41FA5}">
                      <a16:colId xmlns:a16="http://schemas.microsoft.com/office/drawing/2014/main" val="2294497500"/>
                    </a:ext>
                  </a:extLst>
                </a:gridCol>
                <a:gridCol w="740664">
                  <a:extLst>
                    <a:ext uri="{9D8B030D-6E8A-4147-A177-3AD203B41FA5}">
                      <a16:colId xmlns:a16="http://schemas.microsoft.com/office/drawing/2014/main" val="1828018205"/>
                    </a:ext>
                  </a:extLst>
                </a:gridCol>
                <a:gridCol w="740664">
                  <a:extLst>
                    <a:ext uri="{9D8B030D-6E8A-4147-A177-3AD203B41FA5}">
                      <a16:colId xmlns:a16="http://schemas.microsoft.com/office/drawing/2014/main" val="4198571141"/>
                    </a:ext>
                  </a:extLst>
                </a:gridCol>
                <a:gridCol w="740664">
                  <a:extLst>
                    <a:ext uri="{9D8B030D-6E8A-4147-A177-3AD203B41FA5}">
                      <a16:colId xmlns:a16="http://schemas.microsoft.com/office/drawing/2014/main" val="3265896761"/>
                    </a:ext>
                  </a:extLst>
                </a:gridCol>
                <a:gridCol w="740664">
                  <a:extLst>
                    <a:ext uri="{9D8B030D-6E8A-4147-A177-3AD203B41FA5}">
                      <a16:colId xmlns:a16="http://schemas.microsoft.com/office/drawing/2014/main" val="608715130"/>
                    </a:ext>
                  </a:extLst>
                </a:gridCol>
                <a:gridCol w="740664">
                  <a:extLst>
                    <a:ext uri="{9D8B030D-6E8A-4147-A177-3AD203B41FA5}">
                      <a16:colId xmlns:a16="http://schemas.microsoft.com/office/drawing/2014/main" val="2377276084"/>
                    </a:ext>
                  </a:extLst>
                </a:gridCol>
                <a:gridCol w="740664">
                  <a:extLst>
                    <a:ext uri="{9D8B030D-6E8A-4147-A177-3AD203B41FA5}">
                      <a16:colId xmlns:a16="http://schemas.microsoft.com/office/drawing/2014/main" val="3174205732"/>
                    </a:ext>
                  </a:extLst>
                </a:gridCol>
                <a:gridCol w="740664">
                  <a:extLst>
                    <a:ext uri="{9D8B030D-6E8A-4147-A177-3AD203B41FA5}">
                      <a16:colId xmlns:a16="http://schemas.microsoft.com/office/drawing/2014/main" val="2350294617"/>
                    </a:ext>
                  </a:extLst>
                </a:gridCol>
                <a:gridCol w="740664">
                  <a:extLst>
                    <a:ext uri="{9D8B030D-6E8A-4147-A177-3AD203B41FA5}">
                      <a16:colId xmlns:a16="http://schemas.microsoft.com/office/drawing/2014/main" val="207283469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09197326"/>
                  </a:ext>
                </a:extLst>
              </a:tr>
              <a:tr h="370840">
                <a:tc>
                  <a:txBody>
                    <a:bodyPr/>
                    <a:lstStyle/>
                    <a:p>
                      <a:r>
                        <a:rPr lang="en-US" sz="1000"/>
                        <a:t>Informatesalta</a:t>
                      </a:r>
                    </a:p>
                  </a:txBody>
                  <a:tcPr/>
                </a:tc>
                <a:tc>
                  <a:txBody>
                    <a:bodyPr/>
                    <a:lstStyle/>
                    <a:p>
                      <a:r>
                        <a:rPr lang="en-US" sz="1000"/>
                        <a:t>247400</a:t>
                      </a:r>
                    </a:p>
                  </a:txBody>
                  <a:tcPr/>
                </a:tc>
                <a:tc>
                  <a:txBody>
                    <a:bodyPr/>
                    <a:lstStyle/>
                    <a:p>
                      <a:r>
                        <a:rPr lang="en-US" sz="1000"/>
                        <a:t>1523</a:t>
                      </a:r>
                    </a:p>
                  </a:txBody>
                  <a:tcPr/>
                </a:tc>
                <a:tc>
                  <a:txBody>
                    <a:bodyPr/>
                    <a:lstStyle/>
                    <a:p>
                      <a:r>
                        <a:rPr lang="en-US" sz="1000"/>
                        <a:t>1821</a:t>
                      </a:r>
                    </a:p>
                  </a:txBody>
                  <a:tcPr/>
                </a:tc>
                <a:tc>
                  <a:txBody>
                    <a:bodyPr/>
                    <a:lstStyle/>
                    <a:p>
                      <a:r>
                        <a:rPr lang="en-US" sz="1000"/>
                        <a:t>171543</a:t>
                      </a:r>
                    </a:p>
                  </a:txBody>
                  <a:tcPr/>
                </a:tc>
                <a:tc>
                  <a:txBody>
                    <a:bodyPr/>
                    <a:lstStyle/>
                    <a:p>
                      <a:r>
                        <a:rPr lang="en-US" sz="1000"/>
                        <a:t>23711</a:t>
                      </a:r>
                    </a:p>
                  </a:txBody>
                  <a:tcPr/>
                </a:tc>
                <a:tc>
                  <a:txBody>
                    <a:bodyPr/>
                    <a:lstStyle/>
                    <a:p>
                      <a:r>
                        <a:rPr lang="en-US" sz="1000"/>
                        <a:t>38624</a:t>
                      </a:r>
                    </a:p>
                  </a:txBody>
                  <a:tcPr/>
                </a:tc>
                <a:tc>
                  <a:txBody>
                    <a:bodyPr/>
                    <a:lstStyle/>
                    <a:p>
                      <a:r>
                        <a:rPr lang="en-US" sz="1000"/>
                        <a:t>0</a:t>
                      </a:r>
                    </a:p>
                  </a:txBody>
                  <a:tcPr/>
                </a:tc>
                <a:tc>
                  <a:txBody>
                    <a:bodyPr/>
                    <a:lstStyle/>
                    <a:p>
                      <a:r>
                        <a:rPr lang="en-US" sz="1000"/>
                        <a:t>0.0521%</a:t>
                      </a:r>
                    </a:p>
                  </a:txBody>
                  <a:tcPr/>
                </a:tc>
                <a:tc>
                  <a:txBody>
                    <a:bodyPr/>
                    <a:lstStyle/>
                    <a:p>
                      <a:r>
                        <a:rPr lang="en-US" sz="1000"/>
                        <a:t>0.0%</a:t>
                      </a:r>
                    </a:p>
                  </a:txBody>
                  <a:tcPr/>
                </a:tc>
                <a:extLst>
                  <a:ext uri="{0D108BD9-81ED-4DB2-BD59-A6C34878D82A}">
                    <a16:rowId xmlns:a16="http://schemas.microsoft.com/office/drawing/2014/main" val="3452247329"/>
                  </a:ext>
                </a:extLst>
              </a:tr>
            </a:tbl>
          </a:graphicData>
        </a:graphic>
      </p:graphicFrame>
      <p:sp>
        <p:nvSpPr>
          <p:cNvPr id="4" name="Text Placeholder 3">
            <a:extLst>
              <a:ext uri="{FF2B5EF4-FFF2-40B4-BE49-F238E27FC236}">
                <a16:creationId xmlns:a16="http://schemas.microsoft.com/office/drawing/2014/main" id="{EEEFAEF1-88BF-4E7E-8148-F9A88C055DCD}"/>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251846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C1EBD-7B6A-4274-BBCB-D2A97CEDF6A4}"/>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D46927D7-2CB4-4422-A25D-753317C232C9}"/>
              </a:ext>
            </a:extLst>
          </p:cNvPr>
          <p:cNvGraphicFramePr>
            <a:graphicFrameLocks noGrp="1"/>
          </p:cNvGraphicFramePr>
          <p:nvPr>
            <p:ph type="chart" sz="quarter" idx="13"/>
            <p:extLst>
              <p:ext uri="{D42A27DB-BD31-4B8C-83A1-F6EECF244321}">
                <p14:modId xmlns:p14="http://schemas.microsoft.com/office/powerpoint/2010/main" val="2034681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F074CA-410E-450D-84AF-2223757A3CA3}"/>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F0CABF4F-BADE-4105-B681-92259389A5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4250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D7705-5CF8-4E92-9FE7-415AE5A826FD}"/>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0FEF306C-1713-42E8-9900-DF8ECB8A59A6}"/>
              </a:ext>
            </a:extLst>
          </p:cNvPr>
          <p:cNvGraphicFramePr>
            <a:graphicFrameLocks noGrp="1"/>
          </p:cNvGraphicFramePr>
          <p:nvPr>
            <p:ph type="chart" sz="quarter" idx="13"/>
            <p:extLst>
              <p:ext uri="{D42A27DB-BD31-4B8C-83A1-F6EECF244321}">
                <p14:modId xmlns:p14="http://schemas.microsoft.com/office/powerpoint/2010/main" val="9440513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E85EF4-4F27-47D4-A891-5FF90C6983B0}"/>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02A23CF4-C490-4720-9247-F5A6D8F8AB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4217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70D2A-345C-4CF7-90C0-F1E3089E45F2}"/>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3CE9A608-8A7B-4064-8F0F-A31584675BD2}"/>
              </a:ext>
            </a:extLst>
          </p:cNvPr>
          <p:cNvGraphicFramePr>
            <a:graphicFrameLocks noGrp="1"/>
          </p:cNvGraphicFramePr>
          <p:nvPr>
            <p:ph type="chart" sz="quarter" idx="13"/>
            <p:extLst>
              <p:ext uri="{D42A27DB-BD31-4B8C-83A1-F6EECF244321}">
                <p14:modId xmlns:p14="http://schemas.microsoft.com/office/powerpoint/2010/main" val="466668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828AD3-29D8-4E1F-9226-4D9A8E46F6A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7258C91C-AEBB-4EDB-880B-1F4B598669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9724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EC627-D995-4267-9A9D-C4C0E89D160F}"/>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E5049A44-541C-4832-B9CD-AC357D2B631D}"/>
              </a:ext>
            </a:extLst>
          </p:cNvPr>
          <p:cNvGraphicFramePr>
            <a:graphicFrameLocks noGrp="1"/>
          </p:cNvGraphicFramePr>
          <p:nvPr>
            <p:ph type="chart" sz="quarter" idx="13"/>
            <p:extLst>
              <p:ext uri="{D42A27DB-BD31-4B8C-83A1-F6EECF244321}">
                <p14:modId xmlns:p14="http://schemas.microsoft.com/office/powerpoint/2010/main" val="3768480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0F3533-9167-4BCE-9CF7-8977432A4311}"/>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FB5C8B3-7F72-407D-B2C9-64E951626B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1501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DF678-2F3F-413F-8D21-DB84737417FA}"/>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AD96A32E-22C9-4048-8D98-0101D3E96C8A}"/>
              </a:ext>
            </a:extLst>
          </p:cNvPr>
          <p:cNvGraphicFramePr>
            <a:graphicFrameLocks noGrp="1"/>
          </p:cNvGraphicFramePr>
          <p:nvPr>
            <p:ph type="chart" sz="quarter" idx="13"/>
            <p:extLst>
              <p:ext uri="{D42A27DB-BD31-4B8C-83A1-F6EECF244321}">
                <p14:modId xmlns:p14="http://schemas.microsoft.com/office/powerpoint/2010/main" val="1774156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C38056-6000-47E5-AB67-C0EBE89AED98}"/>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AE6E4045-9D0B-4310-870D-5B58842D38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4429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7016-5399-4B55-8E2A-BACAF1EB37B2}"/>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068A1343-6051-42CD-93D5-852619DF37E1}"/>
              </a:ext>
            </a:extLst>
          </p:cNvPr>
          <p:cNvGraphicFramePr>
            <a:graphicFrameLocks noGrp="1"/>
          </p:cNvGraphicFramePr>
          <p:nvPr>
            <p:ph type="tbl" sz="quarter" idx="13"/>
            <p:extLst>
              <p:ext uri="{D42A27DB-BD31-4B8C-83A1-F6EECF244321}">
                <p14:modId xmlns:p14="http://schemas.microsoft.com/office/powerpoint/2010/main" val="3186473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0453333"/>
                    </a:ext>
                  </a:extLst>
                </a:gridCol>
                <a:gridCol w="658368">
                  <a:extLst>
                    <a:ext uri="{9D8B030D-6E8A-4147-A177-3AD203B41FA5}">
                      <a16:colId xmlns:a16="http://schemas.microsoft.com/office/drawing/2014/main" val="1100395452"/>
                    </a:ext>
                  </a:extLst>
                </a:gridCol>
                <a:gridCol w="658368">
                  <a:extLst>
                    <a:ext uri="{9D8B030D-6E8A-4147-A177-3AD203B41FA5}">
                      <a16:colId xmlns:a16="http://schemas.microsoft.com/office/drawing/2014/main" val="3434012771"/>
                    </a:ext>
                  </a:extLst>
                </a:gridCol>
                <a:gridCol w="658368">
                  <a:extLst>
                    <a:ext uri="{9D8B030D-6E8A-4147-A177-3AD203B41FA5}">
                      <a16:colId xmlns:a16="http://schemas.microsoft.com/office/drawing/2014/main" val="887800496"/>
                    </a:ext>
                  </a:extLst>
                </a:gridCol>
                <a:gridCol w="658368">
                  <a:extLst>
                    <a:ext uri="{9D8B030D-6E8A-4147-A177-3AD203B41FA5}">
                      <a16:colId xmlns:a16="http://schemas.microsoft.com/office/drawing/2014/main" val="404783201"/>
                    </a:ext>
                  </a:extLst>
                </a:gridCol>
                <a:gridCol w="658368">
                  <a:extLst>
                    <a:ext uri="{9D8B030D-6E8A-4147-A177-3AD203B41FA5}">
                      <a16:colId xmlns:a16="http://schemas.microsoft.com/office/drawing/2014/main" val="3391319166"/>
                    </a:ext>
                  </a:extLst>
                </a:gridCol>
                <a:gridCol w="658368">
                  <a:extLst>
                    <a:ext uri="{9D8B030D-6E8A-4147-A177-3AD203B41FA5}">
                      <a16:colId xmlns:a16="http://schemas.microsoft.com/office/drawing/2014/main" val="296504502"/>
                    </a:ext>
                  </a:extLst>
                </a:gridCol>
                <a:gridCol w="658368">
                  <a:extLst>
                    <a:ext uri="{9D8B030D-6E8A-4147-A177-3AD203B41FA5}">
                      <a16:colId xmlns:a16="http://schemas.microsoft.com/office/drawing/2014/main" val="2827870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2972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- 2017-09-20 18:55:47</a:t>
                      </a:r>
                      <a:r>
                        <a:rPr kumimoji="0" lang="es-ES" sz="1000" b="0" i="0" u="none" strike="noStrike" kern="1200" cap="none" spc="0" normalizeH="0" baseline="0" noProof="0">
                          <a:ln>
                            <a:noFill/>
                          </a:ln>
                          <a:solidFill>
                            <a:prstClr val="black"/>
                          </a:solidFill>
                          <a:effectLst/>
                          <a:uLnTx/>
                          <a:uFillTx/>
                          <a:latin typeface="+mn-lt"/>
                          <a:ea typeface="+mn-ea"/>
                          <a:cs typeface="+mn-cs"/>
                        </a:rPr>
                        <a:t>
SI NO DAS EL ASIENTO, NO AVANZA
#Colectivo Víctor Vargas, conductor del Corredor 7, aparca la unidad a un costado si una embarazada, anciano y discapacitado no consigue lugar para viajar sentado. “Es una cuestión de respeto,” dijo. ¿Qué opinás?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4097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- 2017-09-13 20:20:45</a:t>
                      </a:r>
                      <a:r>
                        <a:rPr kumimoji="0" lang="es-ES" sz="1000" b="0" i="0" u="none" strike="noStrike" kern="1200" cap="none" spc="0" normalizeH="0" baseline="0" noProof="0">
                          <a:ln>
                            <a:noFill/>
                          </a:ln>
                          <a:solidFill>
                            <a:prstClr val="black"/>
                          </a:solidFill>
                          <a:effectLst/>
                          <a:uLnTx/>
                          <a:uFillTx/>
                          <a:latin typeface="+mn-lt"/>
                          <a:ea typeface="+mn-ea"/>
                          <a:cs typeface="+mn-cs"/>
                        </a:rPr>
                        <a:t>
HERMOSO ACTO DE FE
#MilagroEnSalta Con la cruz a cuestas, un peregrino camina de Metán a Salta. Se trata de una tradición que va pasando de persona en persona. Recorren 175 Km. llevando la cruz, que mide aproximadamente 3,5 metros. Luego, la donan. Conmovedor acto de 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6807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- 2017-09-01 08:07:05</a:t>
                      </a:r>
                      <a:r>
                        <a:rPr kumimoji="0" lang="es-ES" sz="1000" b="0" i="0" u="none" strike="noStrike" kern="1200" cap="none" spc="0" normalizeH="0" baseline="0" noProof="0">
                          <a:ln>
                            <a:noFill/>
                          </a:ln>
                          <a:solidFill>
                            <a:prstClr val="black"/>
                          </a:solidFill>
                          <a:effectLst/>
                          <a:uLnTx/>
                          <a:uFillTx/>
                          <a:latin typeface="+mn-lt"/>
                          <a:ea typeface="+mn-ea"/>
                          <a:cs typeface="+mn-cs"/>
                        </a:rPr>
                        <a:t>
EMOCIONANTE: CAMINO AL MILAGRO
#TiempoDeFe Con las imágenes de Santa Victoria, de la virgen de Chaguaya y del Señor y Virgen del Milagro, los primeros peregrinos inician hoy su caminata de fe desde Santa Victoria Oeste unos 50 devotos. ¡Hermoso!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8874564"/>
                  </a:ext>
                </a:extLst>
              </a:tr>
            </a:tbl>
          </a:graphicData>
        </a:graphic>
      </p:graphicFrame>
      <p:sp>
        <p:nvSpPr>
          <p:cNvPr id="4" name="Text Placeholder 3">
            <a:extLst>
              <a:ext uri="{FF2B5EF4-FFF2-40B4-BE49-F238E27FC236}">
                <a16:creationId xmlns:a16="http://schemas.microsoft.com/office/drawing/2014/main" id="{984B6AA1-1CC6-4961-9DCC-6BBFB8A676CD}"/>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378159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CB1B5-F2DA-4187-8001-7489E3409424}"/>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AD387F9D-83EC-442F-9853-AC7E49579481}"/>
              </a:ext>
            </a:extLst>
          </p:cNvPr>
          <p:cNvGraphicFramePr>
            <a:graphicFrameLocks noGrp="1"/>
          </p:cNvGraphicFramePr>
          <p:nvPr>
            <p:ph type="tbl" sz="quarter" idx="13"/>
            <p:extLst>
              <p:ext uri="{D42A27DB-BD31-4B8C-83A1-F6EECF244321}">
                <p14:modId xmlns:p14="http://schemas.microsoft.com/office/powerpoint/2010/main" val="3594189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14041436"/>
                    </a:ext>
                  </a:extLst>
                </a:gridCol>
                <a:gridCol w="658368">
                  <a:extLst>
                    <a:ext uri="{9D8B030D-6E8A-4147-A177-3AD203B41FA5}">
                      <a16:colId xmlns:a16="http://schemas.microsoft.com/office/drawing/2014/main" val="3204591019"/>
                    </a:ext>
                  </a:extLst>
                </a:gridCol>
                <a:gridCol w="658368">
                  <a:extLst>
                    <a:ext uri="{9D8B030D-6E8A-4147-A177-3AD203B41FA5}">
                      <a16:colId xmlns:a16="http://schemas.microsoft.com/office/drawing/2014/main" val="4014751875"/>
                    </a:ext>
                  </a:extLst>
                </a:gridCol>
                <a:gridCol w="658368">
                  <a:extLst>
                    <a:ext uri="{9D8B030D-6E8A-4147-A177-3AD203B41FA5}">
                      <a16:colId xmlns:a16="http://schemas.microsoft.com/office/drawing/2014/main" val="153186889"/>
                    </a:ext>
                  </a:extLst>
                </a:gridCol>
                <a:gridCol w="658368">
                  <a:extLst>
                    <a:ext uri="{9D8B030D-6E8A-4147-A177-3AD203B41FA5}">
                      <a16:colId xmlns:a16="http://schemas.microsoft.com/office/drawing/2014/main" val="2411285881"/>
                    </a:ext>
                  </a:extLst>
                </a:gridCol>
                <a:gridCol w="658368">
                  <a:extLst>
                    <a:ext uri="{9D8B030D-6E8A-4147-A177-3AD203B41FA5}">
                      <a16:colId xmlns:a16="http://schemas.microsoft.com/office/drawing/2014/main" val="548087077"/>
                    </a:ext>
                  </a:extLst>
                </a:gridCol>
                <a:gridCol w="658368">
                  <a:extLst>
                    <a:ext uri="{9D8B030D-6E8A-4147-A177-3AD203B41FA5}">
                      <a16:colId xmlns:a16="http://schemas.microsoft.com/office/drawing/2014/main" val="2484645226"/>
                    </a:ext>
                  </a:extLst>
                </a:gridCol>
                <a:gridCol w="658368">
                  <a:extLst>
                    <a:ext uri="{9D8B030D-6E8A-4147-A177-3AD203B41FA5}">
                      <a16:colId xmlns:a16="http://schemas.microsoft.com/office/drawing/2014/main" val="2035536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48048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- 2017-09-14 07:57:56</a:t>
                      </a:r>
                      <a:r>
                        <a:rPr kumimoji="0" lang="es-ES" sz="1000" b="0" i="0" u="none" strike="noStrike" kern="1200" cap="none" spc="0" normalizeH="0" baseline="0" noProof="0">
                          <a:ln>
                            <a:noFill/>
                          </a:ln>
                          <a:solidFill>
                            <a:prstClr val="black"/>
                          </a:solidFill>
                          <a:effectLst/>
                          <a:uLnTx/>
                          <a:uFillTx/>
                          <a:latin typeface="+mn-lt"/>
                          <a:ea typeface="+mn-ea"/>
                          <a:cs typeface="+mn-cs"/>
                        </a:rPr>
                        <a:t>
EL MILAGRO LLEGÓ A LA ANTÁRTIDA
#ElMilagroDeSalta A nueve meses de haber llegado a la Antártida, el capitán Daniel Ruiz tiene en estos días una actividad que lo acerca de una manera especial a su “pago” de Salta.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3696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- 2017-09-29 11:09:36</a:t>
                      </a:r>
                      <a:r>
                        <a:rPr kumimoji="0" lang="es-ES" sz="1000" b="0" i="0" u="none" strike="noStrike" kern="1200" cap="none" spc="0" normalizeH="0" baseline="0" noProof="0">
                          <a:ln>
                            <a:noFill/>
                          </a:ln>
                          <a:solidFill>
                            <a:prstClr val="black"/>
                          </a:solidFill>
                          <a:effectLst/>
                          <a:uLnTx/>
                          <a:uFillTx/>
                          <a:latin typeface="+mn-lt"/>
                          <a:ea typeface="+mn-ea"/>
                          <a:cs typeface="+mn-cs"/>
                        </a:rPr>
                        <a:t>
SE BUSCA
#Desaparecida Soledad vive momentos de angustia y desesperación. Es que su hija Karen de 15 años ayer no volvió a casa en el barrio Solidaridad. Compartí la foto y ayudemos a buscarla.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4408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- 2017-09-27 17:09:22</a:t>
                      </a:r>
                      <a:r>
                        <a:rPr kumimoji="0" lang="es-ES" sz="1000" b="0" i="0" u="none" strike="noStrike" kern="1200" cap="none" spc="0" normalizeH="0" baseline="0" noProof="0">
                          <a:ln>
                            <a:noFill/>
                          </a:ln>
                          <a:solidFill>
                            <a:prstClr val="black"/>
                          </a:solidFill>
                          <a:effectLst/>
                          <a:uLnTx/>
                          <a:uFillTx/>
                          <a:latin typeface="+mn-lt"/>
                          <a:ea typeface="+mn-ea"/>
                          <a:cs typeface="+mn-cs"/>
                        </a:rPr>
                        <a:t>
¡A ZAMBULLIRSE!
#Pileta #ParqueAcuático Este verano será muy diferente en Salta de la mano de una propuesta innovadora y sin precedentes. Se trata de un emprendimiento que inauguraría su primera temporada en los próximos meses. ¡Al agua, pato!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9446291"/>
                  </a:ext>
                </a:extLst>
              </a:tr>
            </a:tbl>
          </a:graphicData>
        </a:graphic>
      </p:graphicFrame>
      <p:sp>
        <p:nvSpPr>
          <p:cNvPr id="4" name="Text Placeholder 3">
            <a:extLst>
              <a:ext uri="{FF2B5EF4-FFF2-40B4-BE49-F238E27FC236}">
                <a16:creationId xmlns:a16="http://schemas.microsoft.com/office/drawing/2014/main" id="{B18DBDC2-04BA-4EE8-8A62-17ED0311CAB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060894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E9742-E741-4DD0-98D6-DB5A9494EB7B}"/>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0D631CF8-9BC5-43D2-AAE0-6BD4EAD72538}"/>
              </a:ext>
            </a:extLst>
          </p:cNvPr>
          <p:cNvGraphicFramePr>
            <a:graphicFrameLocks noGrp="1"/>
          </p:cNvGraphicFramePr>
          <p:nvPr>
            <p:ph type="tbl" sz="quarter" idx="13"/>
            <p:extLst>
              <p:ext uri="{D42A27DB-BD31-4B8C-83A1-F6EECF244321}">
                <p14:modId xmlns:p14="http://schemas.microsoft.com/office/powerpoint/2010/main" val="3263255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6596355"/>
                    </a:ext>
                  </a:extLst>
                </a:gridCol>
                <a:gridCol w="658368">
                  <a:extLst>
                    <a:ext uri="{9D8B030D-6E8A-4147-A177-3AD203B41FA5}">
                      <a16:colId xmlns:a16="http://schemas.microsoft.com/office/drawing/2014/main" val="1743076179"/>
                    </a:ext>
                  </a:extLst>
                </a:gridCol>
                <a:gridCol w="658368">
                  <a:extLst>
                    <a:ext uri="{9D8B030D-6E8A-4147-A177-3AD203B41FA5}">
                      <a16:colId xmlns:a16="http://schemas.microsoft.com/office/drawing/2014/main" val="1133393225"/>
                    </a:ext>
                  </a:extLst>
                </a:gridCol>
                <a:gridCol w="658368">
                  <a:extLst>
                    <a:ext uri="{9D8B030D-6E8A-4147-A177-3AD203B41FA5}">
                      <a16:colId xmlns:a16="http://schemas.microsoft.com/office/drawing/2014/main" val="324674032"/>
                    </a:ext>
                  </a:extLst>
                </a:gridCol>
                <a:gridCol w="658368">
                  <a:extLst>
                    <a:ext uri="{9D8B030D-6E8A-4147-A177-3AD203B41FA5}">
                      <a16:colId xmlns:a16="http://schemas.microsoft.com/office/drawing/2014/main" val="904889680"/>
                    </a:ext>
                  </a:extLst>
                </a:gridCol>
                <a:gridCol w="658368">
                  <a:extLst>
                    <a:ext uri="{9D8B030D-6E8A-4147-A177-3AD203B41FA5}">
                      <a16:colId xmlns:a16="http://schemas.microsoft.com/office/drawing/2014/main" val="3501066074"/>
                    </a:ext>
                  </a:extLst>
                </a:gridCol>
                <a:gridCol w="658368">
                  <a:extLst>
                    <a:ext uri="{9D8B030D-6E8A-4147-A177-3AD203B41FA5}">
                      <a16:colId xmlns:a16="http://schemas.microsoft.com/office/drawing/2014/main" val="2066876866"/>
                    </a:ext>
                  </a:extLst>
                </a:gridCol>
                <a:gridCol w="658368">
                  <a:extLst>
                    <a:ext uri="{9D8B030D-6E8A-4147-A177-3AD203B41FA5}">
                      <a16:colId xmlns:a16="http://schemas.microsoft.com/office/drawing/2014/main" val="1677700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5039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- 2017-09-12 20:16:33</a:t>
                      </a:r>
                      <a:r>
                        <a:rPr kumimoji="0" lang="es-ES" sz="1000" b="0" i="0" u="none" strike="noStrike" kern="1200" cap="none" spc="0" normalizeH="0" baseline="0" noProof="0">
                          <a:ln>
                            <a:noFill/>
                          </a:ln>
                          <a:solidFill>
                            <a:prstClr val="black"/>
                          </a:solidFill>
                          <a:effectLst/>
                          <a:uLnTx/>
                          <a:uFillTx/>
                          <a:latin typeface="+mn-lt"/>
                          <a:ea typeface="+mn-ea"/>
                          <a:cs typeface="+mn-cs"/>
                        </a:rPr>
                        <a:t>
PEREGRINOS NECESITAN AYUDA
#Milagro Las peregrinaciones de Nazareno e Iruya habían acordado dormir en algunas viviendas en inmediaciones al dique La Ciénaga y al llegar se dieron con la sorpresa que pretenden cobrarles $1800. Se requieren gacebos o carpas. ¡Compartí la nota y ayudalos!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6207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- 2017-09-01 19:05:24</a:t>
                      </a:r>
                      <a:r>
                        <a:rPr kumimoji="0" lang="es-ES" sz="1000" b="0" i="0" u="none" strike="noStrike" kern="1200" cap="none" spc="0" normalizeH="0" baseline="0" noProof="0">
                          <a:ln>
                            <a:noFill/>
                          </a:ln>
                          <a:solidFill>
                            <a:prstClr val="black"/>
                          </a:solidFill>
                          <a:effectLst/>
                          <a:uLnTx/>
                          <a:uFillTx/>
                          <a:latin typeface="+mn-lt"/>
                          <a:ea typeface="+mn-ea"/>
                          <a:cs typeface="+mn-cs"/>
                        </a:rPr>
                        <a:t>
OLMEDO, MÁS POLÉMICO QUE NUNCA
#CasoSantiagoMaldonado El diputado nacional Alfredo Olmedo opinó que Santiago Maldonado podría haberse ido a Chile como parte de una maniobra política. Catalogó los actos por su búsqueda como “un show político”.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8266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- 2017-09-04 19:17:07</a:t>
                      </a:r>
                      <a:r>
                        <a:rPr kumimoji="0" lang="es-ES" sz="1000" b="0" i="0" u="none" strike="noStrike" kern="1200" cap="none" spc="0" normalizeH="0" baseline="0" noProof="0">
                          <a:ln>
                            <a:noFill/>
                          </a:ln>
                          <a:solidFill>
                            <a:prstClr val="black"/>
                          </a:solidFill>
                          <a:effectLst/>
                          <a:uLnTx/>
                          <a:uFillTx/>
                          <a:latin typeface="+mn-lt"/>
                          <a:ea typeface="+mn-ea"/>
                          <a:cs typeface="+mn-cs"/>
                        </a:rPr>
                        <a:t>
EL MILAGRO SE VIVE EN SALTA
#TiempoDeFe En la Catedral ultiman los detalles para los días de la novena, la cual tendrá un costo de $35 este año. Mañana parten peregrinaciones de Orán. Conocé como serán las actividades el miércoles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6126877"/>
                  </a:ext>
                </a:extLst>
              </a:tr>
            </a:tbl>
          </a:graphicData>
        </a:graphic>
      </p:graphicFrame>
      <p:sp>
        <p:nvSpPr>
          <p:cNvPr id="4" name="Text Placeholder 3">
            <a:extLst>
              <a:ext uri="{FF2B5EF4-FFF2-40B4-BE49-F238E27FC236}">
                <a16:creationId xmlns:a16="http://schemas.microsoft.com/office/drawing/2014/main" id="{CC7BBFB4-0D56-4C38-BB93-2A172379F38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3831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6C26E-A53E-4DE7-8FCA-58FC8B54A35F}"/>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72F67941-3D77-4424-8625-E6DDBB76AE77}"/>
              </a:ext>
            </a:extLst>
          </p:cNvPr>
          <p:cNvGraphicFramePr>
            <a:graphicFrameLocks noGrp="1"/>
          </p:cNvGraphicFramePr>
          <p:nvPr>
            <p:ph type="tbl" sz="quarter" idx="13"/>
            <p:extLst>
              <p:ext uri="{D42A27DB-BD31-4B8C-83A1-F6EECF244321}">
                <p14:modId xmlns:p14="http://schemas.microsoft.com/office/powerpoint/2010/main" val="3342466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81256566"/>
                    </a:ext>
                  </a:extLst>
                </a:gridCol>
                <a:gridCol w="658368">
                  <a:extLst>
                    <a:ext uri="{9D8B030D-6E8A-4147-A177-3AD203B41FA5}">
                      <a16:colId xmlns:a16="http://schemas.microsoft.com/office/drawing/2014/main" val="2215939154"/>
                    </a:ext>
                  </a:extLst>
                </a:gridCol>
                <a:gridCol w="658368">
                  <a:extLst>
                    <a:ext uri="{9D8B030D-6E8A-4147-A177-3AD203B41FA5}">
                      <a16:colId xmlns:a16="http://schemas.microsoft.com/office/drawing/2014/main" val="2928956303"/>
                    </a:ext>
                  </a:extLst>
                </a:gridCol>
                <a:gridCol w="658368">
                  <a:extLst>
                    <a:ext uri="{9D8B030D-6E8A-4147-A177-3AD203B41FA5}">
                      <a16:colId xmlns:a16="http://schemas.microsoft.com/office/drawing/2014/main" val="215760819"/>
                    </a:ext>
                  </a:extLst>
                </a:gridCol>
                <a:gridCol w="658368">
                  <a:extLst>
                    <a:ext uri="{9D8B030D-6E8A-4147-A177-3AD203B41FA5}">
                      <a16:colId xmlns:a16="http://schemas.microsoft.com/office/drawing/2014/main" val="443011548"/>
                    </a:ext>
                  </a:extLst>
                </a:gridCol>
                <a:gridCol w="658368">
                  <a:extLst>
                    <a:ext uri="{9D8B030D-6E8A-4147-A177-3AD203B41FA5}">
                      <a16:colId xmlns:a16="http://schemas.microsoft.com/office/drawing/2014/main" val="329302162"/>
                    </a:ext>
                  </a:extLst>
                </a:gridCol>
                <a:gridCol w="658368">
                  <a:extLst>
                    <a:ext uri="{9D8B030D-6E8A-4147-A177-3AD203B41FA5}">
                      <a16:colId xmlns:a16="http://schemas.microsoft.com/office/drawing/2014/main" val="1785320232"/>
                    </a:ext>
                  </a:extLst>
                </a:gridCol>
                <a:gridCol w="658368">
                  <a:extLst>
                    <a:ext uri="{9D8B030D-6E8A-4147-A177-3AD203B41FA5}">
                      <a16:colId xmlns:a16="http://schemas.microsoft.com/office/drawing/2014/main" val="509101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6842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- 2017-09-12 15:17:24</a:t>
                      </a:r>
                      <a:r>
                        <a:rPr kumimoji="0" lang="es-ES" sz="1000" b="0" i="0" u="none" strike="noStrike" kern="1200" cap="none" spc="0" normalizeH="0" baseline="0" noProof="0">
                          <a:ln>
                            <a:noFill/>
                          </a:ln>
                          <a:solidFill>
                            <a:prstClr val="black"/>
                          </a:solidFill>
                          <a:effectLst/>
                          <a:uLnTx/>
                          <a:uFillTx/>
                          <a:latin typeface="+mn-lt"/>
                          <a:ea typeface="+mn-ea"/>
                          <a:cs typeface="+mn-cs"/>
                        </a:rPr>
                        <a:t>
A PURA FE
#Milagro2017 Caminaron durante 5 días soportando las inclemencias del clima y de los caminos. Mujeres, hombres, ancianos y niños llegaron desde Molinos para encontrarse con el Señor y la Virgen del Milagro.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5774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- 2017-09-21 08:20:38</a:t>
                      </a:r>
                      <a:r>
                        <a:rPr kumimoji="0" lang="es-ES" sz="1000" b="0" i="0" u="none" strike="noStrike" kern="1200" cap="none" spc="0" normalizeH="0" baseline="0" noProof="0">
                          <a:ln>
                            <a:noFill/>
                          </a:ln>
                          <a:solidFill>
                            <a:prstClr val="black"/>
                          </a:solidFill>
                          <a:effectLst/>
                          <a:uLnTx/>
                          <a:uFillTx/>
                          <a:latin typeface="+mn-lt"/>
                          <a:ea typeface="+mn-ea"/>
                          <a:cs typeface="+mn-cs"/>
                        </a:rPr>
                        <a:t>
INTENTO DE VIOLACIÓN
#Policiales La víctima abordó un remis de la empresa Balcarce en el centro y pidió ser trasladada a Cerrillos, pero el chofer se desvió e ingresó al barrio Bancario, donde intentó abusar de la pasajera, quien fue rescatada por dos jóvenes. ¡A tener cuidado!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3220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- 2017-09-06 19:44:50</a:t>
                      </a:r>
                      <a:r>
                        <a:rPr kumimoji="0" lang="es-ES" sz="1000" b="0" i="0" u="none" strike="noStrike" kern="1200" cap="none" spc="0" normalizeH="0" baseline="0" noProof="0">
                          <a:ln>
                            <a:noFill/>
                          </a:ln>
                          <a:solidFill>
                            <a:prstClr val="black"/>
                          </a:solidFill>
                          <a:effectLst/>
                          <a:uLnTx/>
                          <a:uFillTx/>
                          <a:latin typeface="+mn-lt"/>
                          <a:ea typeface="+mn-ea"/>
                          <a:cs typeface="+mn-cs"/>
                        </a:rPr>
                        <a:t>
SE ACABÓ LA PIROTECNIA
#Municipio El intendente de Salta, Gustavo Sáenz, firmó el decreto municipal que reglamenta la ordenanza que prevé la prohibición de la venta, utilización o tenencia de los artefactos pirotécnicos.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9542864"/>
                  </a:ext>
                </a:extLst>
              </a:tr>
            </a:tbl>
          </a:graphicData>
        </a:graphic>
      </p:graphicFrame>
      <p:sp>
        <p:nvSpPr>
          <p:cNvPr id="4" name="Text Placeholder 3">
            <a:extLst>
              <a:ext uri="{FF2B5EF4-FFF2-40B4-BE49-F238E27FC236}">
                <a16:creationId xmlns:a16="http://schemas.microsoft.com/office/drawing/2014/main" id="{2837A7C6-55F8-4757-AB64-2A632B4C1A6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459589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858F4-B266-4CC3-BE32-3EA26A329604}"/>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08E3D065-3ECD-42F5-A274-BA85C17BFCF3}"/>
              </a:ext>
            </a:extLst>
          </p:cNvPr>
          <p:cNvGraphicFramePr>
            <a:graphicFrameLocks noGrp="1"/>
          </p:cNvGraphicFramePr>
          <p:nvPr>
            <p:ph type="tbl" sz="quarter" idx="13"/>
            <p:extLst>
              <p:ext uri="{D42A27DB-BD31-4B8C-83A1-F6EECF244321}">
                <p14:modId xmlns:p14="http://schemas.microsoft.com/office/powerpoint/2010/main" val="1277180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08128729"/>
                    </a:ext>
                  </a:extLst>
                </a:gridCol>
                <a:gridCol w="658368">
                  <a:extLst>
                    <a:ext uri="{9D8B030D-6E8A-4147-A177-3AD203B41FA5}">
                      <a16:colId xmlns:a16="http://schemas.microsoft.com/office/drawing/2014/main" val="3333872629"/>
                    </a:ext>
                  </a:extLst>
                </a:gridCol>
                <a:gridCol w="658368">
                  <a:extLst>
                    <a:ext uri="{9D8B030D-6E8A-4147-A177-3AD203B41FA5}">
                      <a16:colId xmlns:a16="http://schemas.microsoft.com/office/drawing/2014/main" val="1864566250"/>
                    </a:ext>
                  </a:extLst>
                </a:gridCol>
                <a:gridCol w="658368">
                  <a:extLst>
                    <a:ext uri="{9D8B030D-6E8A-4147-A177-3AD203B41FA5}">
                      <a16:colId xmlns:a16="http://schemas.microsoft.com/office/drawing/2014/main" val="3171529014"/>
                    </a:ext>
                  </a:extLst>
                </a:gridCol>
                <a:gridCol w="658368">
                  <a:extLst>
                    <a:ext uri="{9D8B030D-6E8A-4147-A177-3AD203B41FA5}">
                      <a16:colId xmlns:a16="http://schemas.microsoft.com/office/drawing/2014/main" val="3053781313"/>
                    </a:ext>
                  </a:extLst>
                </a:gridCol>
                <a:gridCol w="658368">
                  <a:extLst>
                    <a:ext uri="{9D8B030D-6E8A-4147-A177-3AD203B41FA5}">
                      <a16:colId xmlns:a16="http://schemas.microsoft.com/office/drawing/2014/main" val="2400086235"/>
                    </a:ext>
                  </a:extLst>
                </a:gridCol>
                <a:gridCol w="658368">
                  <a:extLst>
                    <a:ext uri="{9D8B030D-6E8A-4147-A177-3AD203B41FA5}">
                      <a16:colId xmlns:a16="http://schemas.microsoft.com/office/drawing/2014/main" val="3388572725"/>
                    </a:ext>
                  </a:extLst>
                </a:gridCol>
                <a:gridCol w="658368">
                  <a:extLst>
                    <a:ext uri="{9D8B030D-6E8A-4147-A177-3AD203B41FA5}">
                      <a16:colId xmlns:a16="http://schemas.microsoft.com/office/drawing/2014/main" val="1753791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4680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- 2017-09-13 11:32:04</a:t>
                      </a:r>
                      <a:r>
                        <a:rPr kumimoji="0" lang="es-ES" sz="1000" b="0" i="0" u="none" strike="noStrike" kern="1200" cap="none" spc="0" normalizeH="0" baseline="0" noProof="0">
                          <a:ln>
                            <a:noFill/>
                          </a:ln>
                          <a:solidFill>
                            <a:prstClr val="black"/>
                          </a:solidFill>
                          <a:effectLst/>
                          <a:uLnTx/>
                          <a:uFillTx/>
                          <a:latin typeface="+mn-lt"/>
                          <a:ea typeface="+mn-ea"/>
                          <a:cs typeface="+mn-cs"/>
                        </a:rPr>
                        <a:t>
PEREGRINOS DEL MILAGRO
#Milagro Desde la Quebrada del Toro continúa el caminar de los feligreses. Llegarán mañana a las 14 a la Catedral Basílica.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8478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- 2017-09-05 12:15:31</a:t>
                      </a:r>
                      <a:r>
                        <a:rPr kumimoji="0" lang="es-ES" sz="1000" b="0" i="0" u="none" strike="noStrike" kern="1200" cap="none" spc="0" normalizeH="0" baseline="0" noProof="0">
                          <a:ln>
                            <a:noFill/>
                          </a:ln>
                          <a:solidFill>
                            <a:prstClr val="black"/>
                          </a:solidFill>
                          <a:effectLst/>
                          <a:uLnTx/>
                          <a:uFillTx/>
                          <a:latin typeface="+mn-lt"/>
                          <a:ea typeface="+mn-ea"/>
                          <a:cs typeface="+mn-cs"/>
                        </a:rPr>
                        <a:t>
JUBILADO INTENTÓ SUICIDARSE
#PAMISalta Minutos de tensión y angustia se vivieron en la oficina del PAMI, ubicada en Zuviría 20, luego que un afiliado, de aproximadamente 70 años, amenazara con arrojarse al vacío desde las escaleras del 3º piso de la sucursal, al grito de que le “habían sacado los remedios”.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3976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- 2017-09-05 12:12:18</a:t>
                      </a:r>
                      <a:r>
                        <a:rPr kumimoji="0" lang="es-ES" sz="1000" b="0" i="0" u="none" strike="noStrike" kern="1200" cap="none" spc="0" normalizeH="0" baseline="0" noProof="0">
                          <a:ln>
                            <a:noFill/>
                          </a:ln>
                          <a:solidFill>
                            <a:prstClr val="black"/>
                          </a:solidFill>
                          <a:effectLst/>
                          <a:uLnTx/>
                          <a:uFillTx/>
                          <a:latin typeface="+mn-lt"/>
                          <a:ea typeface="+mn-ea"/>
                          <a:cs typeface="+mn-cs"/>
                        </a:rPr>
                        <a:t>
¡FIESTA DE LA CERVEZA!
#Vaqueros Más de 20 stands gastronómicos y 10 productores de cervezas artesanales se darán cita el próximo sábado 9 de septiembre en la Segunda Fiesta de la Pizza y Cerveza Artesanal.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9307761"/>
                  </a:ext>
                </a:extLst>
              </a:tr>
            </a:tbl>
          </a:graphicData>
        </a:graphic>
      </p:graphicFrame>
      <p:sp>
        <p:nvSpPr>
          <p:cNvPr id="4" name="Text Placeholder 3">
            <a:extLst>
              <a:ext uri="{FF2B5EF4-FFF2-40B4-BE49-F238E27FC236}">
                <a16:creationId xmlns:a16="http://schemas.microsoft.com/office/drawing/2014/main" id="{C7A85820-E7FC-400C-9B8C-87C600ED64C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090765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CD9CE-0FCF-47F4-9BB9-20758DC12B71}"/>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A18459C6-7C1F-4C55-979A-AF048C67F63E}"/>
              </a:ext>
            </a:extLst>
          </p:cNvPr>
          <p:cNvGraphicFramePr>
            <a:graphicFrameLocks noGrp="1"/>
          </p:cNvGraphicFramePr>
          <p:nvPr>
            <p:ph type="tbl" sz="quarter" idx="13"/>
            <p:extLst>
              <p:ext uri="{D42A27DB-BD31-4B8C-83A1-F6EECF244321}">
                <p14:modId xmlns:p14="http://schemas.microsoft.com/office/powerpoint/2010/main" val="1086941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09758156"/>
                    </a:ext>
                  </a:extLst>
                </a:gridCol>
                <a:gridCol w="658368">
                  <a:extLst>
                    <a:ext uri="{9D8B030D-6E8A-4147-A177-3AD203B41FA5}">
                      <a16:colId xmlns:a16="http://schemas.microsoft.com/office/drawing/2014/main" val="650062507"/>
                    </a:ext>
                  </a:extLst>
                </a:gridCol>
                <a:gridCol w="658368">
                  <a:extLst>
                    <a:ext uri="{9D8B030D-6E8A-4147-A177-3AD203B41FA5}">
                      <a16:colId xmlns:a16="http://schemas.microsoft.com/office/drawing/2014/main" val="4206442735"/>
                    </a:ext>
                  </a:extLst>
                </a:gridCol>
                <a:gridCol w="658368">
                  <a:extLst>
                    <a:ext uri="{9D8B030D-6E8A-4147-A177-3AD203B41FA5}">
                      <a16:colId xmlns:a16="http://schemas.microsoft.com/office/drawing/2014/main" val="3933110310"/>
                    </a:ext>
                  </a:extLst>
                </a:gridCol>
                <a:gridCol w="658368">
                  <a:extLst>
                    <a:ext uri="{9D8B030D-6E8A-4147-A177-3AD203B41FA5}">
                      <a16:colId xmlns:a16="http://schemas.microsoft.com/office/drawing/2014/main" val="2378468015"/>
                    </a:ext>
                  </a:extLst>
                </a:gridCol>
                <a:gridCol w="658368">
                  <a:extLst>
                    <a:ext uri="{9D8B030D-6E8A-4147-A177-3AD203B41FA5}">
                      <a16:colId xmlns:a16="http://schemas.microsoft.com/office/drawing/2014/main" val="1989341546"/>
                    </a:ext>
                  </a:extLst>
                </a:gridCol>
                <a:gridCol w="658368">
                  <a:extLst>
                    <a:ext uri="{9D8B030D-6E8A-4147-A177-3AD203B41FA5}">
                      <a16:colId xmlns:a16="http://schemas.microsoft.com/office/drawing/2014/main" val="622726012"/>
                    </a:ext>
                  </a:extLst>
                </a:gridCol>
                <a:gridCol w="658368">
                  <a:extLst>
                    <a:ext uri="{9D8B030D-6E8A-4147-A177-3AD203B41FA5}">
                      <a16:colId xmlns:a16="http://schemas.microsoft.com/office/drawing/2014/main" val="3040206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7324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- 2017-09-22 08:27:06</a:t>
                      </a:r>
                      <a:r>
                        <a:rPr kumimoji="0" lang="es-ES" sz="1000" b="0" i="0" u="none" strike="noStrike" kern="1200" cap="none" spc="0" normalizeH="0" baseline="0" noProof="0">
                          <a:ln>
                            <a:noFill/>
                          </a:ln>
                          <a:solidFill>
                            <a:prstClr val="black"/>
                          </a:solidFill>
                          <a:effectLst/>
                          <a:uLnTx/>
                          <a:uFillTx/>
                          <a:latin typeface="+mn-lt"/>
                          <a:ea typeface="+mn-ea"/>
                          <a:cs typeface="+mn-cs"/>
                        </a:rPr>
                        <a:t>
CÁRCEL PARA LOS VIOLENTOS
#Legislativa El Senado de la Provincia sancionó ayer dos leyes que establecen sanciones a quienes ejerzan violencia contra trabajadores de la educación o el personal de la salud, tanto de la órbita pública como privada. ¿Qué te parece?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0599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Informatesalta - 2017-09-06 23:53:32</a:t>
                      </a:r>
                      <a:r>
                        <a:rPr kumimoji="0" lang="en-US" sz="1000" b="0" i="0" u="none" strike="noStrike" kern="1200" cap="none" spc="0" normalizeH="0" baseline="0" noProof="0">
                          <a:ln>
                            <a:noFill/>
                          </a:ln>
                          <a:solidFill>
                            <a:prstClr val="black"/>
                          </a:solidFill>
                          <a:effectLst/>
                          <a:uLnTx/>
                          <a:uFillTx/>
                          <a:latin typeface="+mn-lt"/>
                          <a:ea typeface="+mn-ea"/>
                          <a:cs typeface="+mn-cs"/>
                        </a:rPr>
                        <a:t>
LUNA LLENA tremenda Foto del cielo de #Salta iluminado #lunallena Gracias @pablo_1977_ #cielo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361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- 2017-09-07 16:58:52</a:t>
                      </a:r>
                      <a:r>
                        <a:rPr kumimoji="0" lang="es-ES" sz="1000" b="0" i="0" u="none" strike="noStrike" kern="1200" cap="none" spc="0" normalizeH="0" baseline="0" noProof="0">
                          <a:ln>
                            <a:noFill/>
                          </a:ln>
                          <a:solidFill>
                            <a:prstClr val="black"/>
                          </a:solidFill>
                          <a:effectLst/>
                          <a:uLnTx/>
                          <a:uFillTx/>
                          <a:latin typeface="+mn-lt"/>
                          <a:ea typeface="+mn-ea"/>
                          <a:cs typeface="+mn-cs"/>
                        </a:rPr>
                        <a:t>
LA ÚLTIMA NOCHE DEL PEREGRINO
#MilagroEnSalta El empresario gastronómico aseguró que será el último año que participará de la actividad solidaria debido a la difícil situación económica y su estado de salud. Este año habrá almuerzo y cena el 13 y 14, y desayuno el 15.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7591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- 2017-09-13 19:07:00</a:t>
                      </a:r>
                      <a:r>
                        <a:rPr kumimoji="0" lang="es-ES" sz="1000" b="0" i="0" u="none" strike="noStrike" kern="1200" cap="none" spc="0" normalizeH="0" baseline="0" noProof="0">
                          <a:ln>
                            <a:noFill/>
                          </a:ln>
                          <a:solidFill>
                            <a:prstClr val="black"/>
                          </a:solidFill>
                          <a:effectLst/>
                          <a:uLnTx/>
                          <a:uFillTx/>
                          <a:latin typeface="+mn-lt"/>
                          <a:ea typeface="+mn-ea"/>
                          <a:cs typeface="+mn-cs"/>
                        </a:rPr>
                        <a:t>
PEREGRINOS DE SANTA VICTORIA OESTE
#Milagro Luego de 13 días de caminar, se encontró con el Señor y la Virgen del Milagro una de las peregrinaciones más esperadas. Más de 300 personas recorrieron 594 kilómetros a pie. Mirá el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2106032"/>
                  </a:ext>
                </a:extLst>
              </a:tr>
            </a:tbl>
          </a:graphicData>
        </a:graphic>
      </p:graphicFrame>
      <p:sp>
        <p:nvSpPr>
          <p:cNvPr id="4" name="Text Placeholder 3">
            <a:extLst>
              <a:ext uri="{FF2B5EF4-FFF2-40B4-BE49-F238E27FC236}">
                <a16:creationId xmlns:a16="http://schemas.microsoft.com/office/drawing/2014/main" id="{69A10127-404F-4D9A-9CCD-AE70CAB3F83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724732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A8B8B-1A80-4E68-AE5C-93A7BE75DACB}"/>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E40E23F9-9B10-4ECC-94DE-024609CDAE64}"/>
              </a:ext>
            </a:extLst>
          </p:cNvPr>
          <p:cNvGraphicFramePr>
            <a:graphicFrameLocks noGrp="1"/>
          </p:cNvGraphicFramePr>
          <p:nvPr>
            <p:ph type="tbl" sz="quarter" idx="13"/>
            <p:extLst>
              <p:ext uri="{D42A27DB-BD31-4B8C-83A1-F6EECF244321}">
                <p14:modId xmlns:p14="http://schemas.microsoft.com/office/powerpoint/2010/main" val="4172832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8289118"/>
                    </a:ext>
                  </a:extLst>
                </a:gridCol>
                <a:gridCol w="658368">
                  <a:extLst>
                    <a:ext uri="{9D8B030D-6E8A-4147-A177-3AD203B41FA5}">
                      <a16:colId xmlns:a16="http://schemas.microsoft.com/office/drawing/2014/main" val="149927889"/>
                    </a:ext>
                  </a:extLst>
                </a:gridCol>
                <a:gridCol w="658368">
                  <a:extLst>
                    <a:ext uri="{9D8B030D-6E8A-4147-A177-3AD203B41FA5}">
                      <a16:colId xmlns:a16="http://schemas.microsoft.com/office/drawing/2014/main" val="383362930"/>
                    </a:ext>
                  </a:extLst>
                </a:gridCol>
                <a:gridCol w="658368">
                  <a:extLst>
                    <a:ext uri="{9D8B030D-6E8A-4147-A177-3AD203B41FA5}">
                      <a16:colId xmlns:a16="http://schemas.microsoft.com/office/drawing/2014/main" val="4038741040"/>
                    </a:ext>
                  </a:extLst>
                </a:gridCol>
                <a:gridCol w="658368">
                  <a:extLst>
                    <a:ext uri="{9D8B030D-6E8A-4147-A177-3AD203B41FA5}">
                      <a16:colId xmlns:a16="http://schemas.microsoft.com/office/drawing/2014/main" val="507410953"/>
                    </a:ext>
                  </a:extLst>
                </a:gridCol>
                <a:gridCol w="658368">
                  <a:extLst>
                    <a:ext uri="{9D8B030D-6E8A-4147-A177-3AD203B41FA5}">
                      <a16:colId xmlns:a16="http://schemas.microsoft.com/office/drawing/2014/main" val="2274116595"/>
                    </a:ext>
                  </a:extLst>
                </a:gridCol>
                <a:gridCol w="658368">
                  <a:extLst>
                    <a:ext uri="{9D8B030D-6E8A-4147-A177-3AD203B41FA5}">
                      <a16:colId xmlns:a16="http://schemas.microsoft.com/office/drawing/2014/main" val="2347466276"/>
                    </a:ext>
                  </a:extLst>
                </a:gridCol>
                <a:gridCol w="658368">
                  <a:extLst>
                    <a:ext uri="{9D8B030D-6E8A-4147-A177-3AD203B41FA5}">
                      <a16:colId xmlns:a16="http://schemas.microsoft.com/office/drawing/2014/main" val="1512869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5339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- 2017-09-11 08:18:40</a:t>
                      </a:r>
                      <a:r>
                        <a:rPr kumimoji="0" lang="es-ES" sz="1000" b="0" i="0" u="none" strike="noStrike" kern="1200" cap="none" spc="0" normalizeH="0" baseline="0" noProof="0">
                          <a:ln>
                            <a:noFill/>
                          </a:ln>
                          <a:solidFill>
                            <a:prstClr val="black"/>
                          </a:solidFill>
                          <a:effectLst/>
                          <a:uLnTx/>
                          <a:uFillTx/>
                          <a:latin typeface="+mn-lt"/>
                          <a:ea typeface="+mn-ea"/>
                          <a:cs typeface="+mn-cs"/>
                        </a:rPr>
                        <a:t>
SE PALPITA EL MILAGRO
#TiempoDeFe Hoy comienza el sexto día de la Novena en honor al Señor y la Virgen del Milagro. Compartimos fotos de la fe del pueblo de Salta. ¡Emocionante!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2395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- 2017-09-07 09:37:52</a:t>
                      </a:r>
                      <a:r>
                        <a:rPr kumimoji="0" lang="es-ES" sz="1000" b="0" i="0" u="none" strike="noStrike" kern="1200" cap="none" spc="0" normalizeH="0" baseline="0" noProof="0">
                          <a:ln>
                            <a:noFill/>
                          </a:ln>
                          <a:solidFill>
                            <a:prstClr val="black"/>
                          </a:solidFill>
                          <a:effectLst/>
                          <a:uLnTx/>
                          <a:uFillTx/>
                          <a:latin typeface="+mn-lt"/>
                          <a:ea typeface="+mn-ea"/>
                          <a:cs typeface="+mn-cs"/>
                        </a:rPr>
                        <a:t>
TRAGEDIA EN EL HOSPITAL
#Medios #Video  Luego que le negaran la cesárea, una mujer se suicidó en el hospital por dolor de parto. Los médicos constataron que la cabeza del bebé era demasiado grande para un nacimiento sin la operación quirúrgica.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5982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- 2017-09-02 18:50:00</a:t>
                      </a:r>
                      <a:r>
                        <a:rPr kumimoji="0" lang="es-ES" sz="1000" b="0" i="0" u="none" strike="noStrike" kern="1200" cap="none" spc="0" normalizeH="0" baseline="0" noProof="0">
                          <a:ln>
                            <a:noFill/>
                          </a:ln>
                          <a:solidFill>
                            <a:prstClr val="black"/>
                          </a:solidFill>
                          <a:effectLst/>
                          <a:uLnTx/>
                          <a:uFillTx/>
                          <a:latin typeface="+mn-lt"/>
                          <a:ea typeface="+mn-ea"/>
                          <a:cs typeface="+mn-cs"/>
                        </a:rPr>
                        <a:t>
#Peregrinos #MilagroSalteño #FiestaPatronal
Hoy iniciaron su segundo día de caminata. Conocé detalles de la peregrinación más larga en devoción al Señor y Virgen del Milagro.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6465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- 2017-09-26 22:36:27</a:t>
                      </a:r>
                      <a:r>
                        <a:rPr kumimoji="0" lang="es-ES" sz="1000" b="0" i="0" u="none" strike="noStrike" kern="1200" cap="none" spc="0" normalizeH="0" baseline="0" noProof="0">
                          <a:ln>
                            <a:noFill/>
                          </a:ln>
                          <a:solidFill>
                            <a:prstClr val="black"/>
                          </a:solidFill>
                          <a:effectLst/>
                          <a:uLnTx/>
                          <a:uFillTx/>
                          <a:latin typeface="+mn-lt"/>
                          <a:ea typeface="+mn-ea"/>
                          <a:cs typeface="+mn-cs"/>
                        </a:rPr>
                        <a:t>
#Buenos Aires: murió un bebé de un año tras ser violado por su padrastro
El menor ingresó sin vida al hospital el pasado lunes. Su padrastro fue detenido y se lo acusa de haberlo agredido físicamente y de haberlo violado.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5062663"/>
                  </a:ext>
                </a:extLst>
              </a:tr>
            </a:tbl>
          </a:graphicData>
        </a:graphic>
      </p:graphicFrame>
      <p:sp>
        <p:nvSpPr>
          <p:cNvPr id="4" name="Text Placeholder 3">
            <a:extLst>
              <a:ext uri="{FF2B5EF4-FFF2-40B4-BE49-F238E27FC236}">
                <a16:creationId xmlns:a16="http://schemas.microsoft.com/office/drawing/2014/main" id="{3C14CEFE-B6F8-4607-B072-A34249EF513B}"/>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510847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688E2-533E-4C82-95C2-20AE1FDB2182}"/>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3B59D8DF-B9F6-4047-B205-F40DFAB0A767}"/>
              </a:ext>
            </a:extLst>
          </p:cNvPr>
          <p:cNvGraphicFramePr>
            <a:graphicFrameLocks noGrp="1"/>
          </p:cNvGraphicFramePr>
          <p:nvPr>
            <p:ph type="tbl" sz="quarter" idx="13"/>
            <p:extLst>
              <p:ext uri="{D42A27DB-BD31-4B8C-83A1-F6EECF244321}">
                <p14:modId xmlns:p14="http://schemas.microsoft.com/office/powerpoint/2010/main" val="1444656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279021"/>
                    </a:ext>
                  </a:extLst>
                </a:gridCol>
                <a:gridCol w="658368">
                  <a:extLst>
                    <a:ext uri="{9D8B030D-6E8A-4147-A177-3AD203B41FA5}">
                      <a16:colId xmlns:a16="http://schemas.microsoft.com/office/drawing/2014/main" val="2429933844"/>
                    </a:ext>
                  </a:extLst>
                </a:gridCol>
                <a:gridCol w="658368">
                  <a:extLst>
                    <a:ext uri="{9D8B030D-6E8A-4147-A177-3AD203B41FA5}">
                      <a16:colId xmlns:a16="http://schemas.microsoft.com/office/drawing/2014/main" val="2158015332"/>
                    </a:ext>
                  </a:extLst>
                </a:gridCol>
                <a:gridCol w="658368">
                  <a:extLst>
                    <a:ext uri="{9D8B030D-6E8A-4147-A177-3AD203B41FA5}">
                      <a16:colId xmlns:a16="http://schemas.microsoft.com/office/drawing/2014/main" val="585655562"/>
                    </a:ext>
                  </a:extLst>
                </a:gridCol>
                <a:gridCol w="658368">
                  <a:extLst>
                    <a:ext uri="{9D8B030D-6E8A-4147-A177-3AD203B41FA5}">
                      <a16:colId xmlns:a16="http://schemas.microsoft.com/office/drawing/2014/main" val="1904003144"/>
                    </a:ext>
                  </a:extLst>
                </a:gridCol>
                <a:gridCol w="658368">
                  <a:extLst>
                    <a:ext uri="{9D8B030D-6E8A-4147-A177-3AD203B41FA5}">
                      <a16:colId xmlns:a16="http://schemas.microsoft.com/office/drawing/2014/main" val="3785842687"/>
                    </a:ext>
                  </a:extLst>
                </a:gridCol>
                <a:gridCol w="658368">
                  <a:extLst>
                    <a:ext uri="{9D8B030D-6E8A-4147-A177-3AD203B41FA5}">
                      <a16:colId xmlns:a16="http://schemas.microsoft.com/office/drawing/2014/main" val="2721258506"/>
                    </a:ext>
                  </a:extLst>
                </a:gridCol>
                <a:gridCol w="658368">
                  <a:extLst>
                    <a:ext uri="{9D8B030D-6E8A-4147-A177-3AD203B41FA5}">
                      <a16:colId xmlns:a16="http://schemas.microsoft.com/office/drawing/2014/main" val="2271273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4281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- 2017-09-11 11:33:45</a:t>
                      </a:r>
                      <a:r>
                        <a:rPr kumimoji="0" lang="es-ES" sz="1000" b="0" i="0" u="none" strike="noStrike" kern="1200" cap="none" spc="0" normalizeH="0" baseline="0" noProof="0">
                          <a:ln>
                            <a:noFill/>
                          </a:ln>
                          <a:solidFill>
                            <a:prstClr val="black"/>
                          </a:solidFill>
                          <a:effectLst/>
                          <a:uLnTx/>
                          <a:uFillTx/>
                          <a:latin typeface="+mn-lt"/>
                          <a:ea typeface="+mn-ea"/>
                          <a:cs typeface="+mn-cs"/>
                        </a:rPr>
                        <a:t>
MILAGRO SALTEÑO
#TiempoDeFe Algunos caminan durante 13 días para encontrarse, como cada 15 de septiembre, con el Señor y la Virgen del Milagro y renovar el pacto de fe que el pueblo de Salta inició hace más de 170 años.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34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- 2017-09-07 08:13:33</a:t>
                      </a:r>
                      <a:r>
                        <a:rPr kumimoji="0" lang="es-ES" sz="1000" b="0" i="0" u="none" strike="noStrike" kern="1200" cap="none" spc="0" normalizeH="0" baseline="0" noProof="0">
                          <a:ln>
                            <a:noFill/>
                          </a:ln>
                          <a:solidFill>
                            <a:prstClr val="black"/>
                          </a:solidFill>
                          <a:effectLst/>
                          <a:uLnTx/>
                          <a:uFillTx/>
                          <a:latin typeface="+mn-lt"/>
                          <a:ea typeface="+mn-ea"/>
                          <a:cs typeface="+mn-cs"/>
                        </a:rPr>
                        <a:t>
PEREGRINOS DE MINA PATITO
#MilagroEnSalta Como hace diez años, monseñor Dante Bernacki participará de la peregrinación de la Puna que parte de Mina Patito. Hoy por la tarde se reunirá con los mineros en el Salar Centenario y celebrará una misa.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1784570"/>
                  </a:ext>
                </a:extLst>
              </a:tr>
            </a:tbl>
          </a:graphicData>
        </a:graphic>
      </p:graphicFrame>
      <p:sp>
        <p:nvSpPr>
          <p:cNvPr id="4" name="Text Placeholder 3">
            <a:extLst>
              <a:ext uri="{FF2B5EF4-FFF2-40B4-BE49-F238E27FC236}">
                <a16:creationId xmlns:a16="http://schemas.microsoft.com/office/drawing/2014/main" id="{7EA0FDF9-AFD0-4BA7-BFE0-B1C218E2D48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521596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6A2D5-CF76-498B-B687-3F7107ADD0AD}"/>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FE141E1F-EAF0-40F9-8AC7-23A5417A66B1}"/>
              </a:ext>
            </a:extLst>
          </p:cNvPr>
          <p:cNvGraphicFramePr>
            <a:graphicFrameLocks noGrp="1"/>
          </p:cNvGraphicFramePr>
          <p:nvPr>
            <p:ph type="chart" sz="quarter" idx="13"/>
            <p:extLst>
              <p:ext uri="{D42A27DB-BD31-4B8C-83A1-F6EECF244321}">
                <p14:modId xmlns:p14="http://schemas.microsoft.com/office/powerpoint/2010/main" val="1020636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46BA89-8A65-48DF-95B4-1941BE4D9EFC}"/>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64F53707-37AE-4D09-8A8E-7026B92A6B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5378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FB057-D431-4CB1-8ED8-C3E24619E267}"/>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7013581B-FD87-4D76-AF09-BF6E2BF59356}"/>
              </a:ext>
            </a:extLst>
          </p:cNvPr>
          <p:cNvGraphicFramePr>
            <a:graphicFrameLocks noGrp="1"/>
          </p:cNvGraphicFramePr>
          <p:nvPr>
            <p:ph type="chart" sz="quarter" idx="13"/>
            <p:extLst>
              <p:ext uri="{D42A27DB-BD31-4B8C-83A1-F6EECF244321}">
                <p14:modId xmlns:p14="http://schemas.microsoft.com/office/powerpoint/2010/main" val="3075163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23FC54-8AD4-4C31-98FC-0174DFF65ECA}"/>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E3318B3F-0476-4A59-9A91-792D68AE99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749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CAD78-0971-4F0B-A21C-6C0BCF31AE04}"/>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1A0B7BFD-1577-4C30-B0E5-889354C90C06}"/>
              </a:ext>
            </a:extLst>
          </p:cNvPr>
          <p:cNvGraphicFramePr>
            <a:graphicFrameLocks noGrp="1"/>
          </p:cNvGraphicFramePr>
          <p:nvPr>
            <p:ph type="chart" sz="quarter" idx="13"/>
            <p:extLst>
              <p:ext uri="{D42A27DB-BD31-4B8C-83A1-F6EECF244321}">
                <p14:modId xmlns:p14="http://schemas.microsoft.com/office/powerpoint/2010/main" val="2441084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C37962-7179-4724-B257-4912E7623FBB}"/>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2F13BA2F-15FB-4A81-ACB8-A5033525B8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267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CA299-6865-4A19-9198-4AE7228794E3}"/>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7976FCDF-A724-4BF2-A84E-2981565C5FB6}"/>
              </a:ext>
            </a:extLst>
          </p:cNvPr>
          <p:cNvGraphicFramePr>
            <a:graphicFrameLocks noGrp="1"/>
          </p:cNvGraphicFramePr>
          <p:nvPr>
            <p:ph type="chart" sz="quarter" idx="13"/>
            <p:extLst>
              <p:ext uri="{D42A27DB-BD31-4B8C-83A1-F6EECF244321}">
                <p14:modId xmlns:p14="http://schemas.microsoft.com/office/powerpoint/2010/main" val="4140663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A426EB-28DE-440E-AD9F-565225F7C5FA}"/>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9AF3925-E75D-40D9-9C1C-3B2ABFF754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6705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B75E4-6651-4288-AD7B-1AB89434A5C3}"/>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4A191B3E-7F09-4E76-87F5-E7BF92F4FCE9}"/>
              </a:ext>
            </a:extLst>
          </p:cNvPr>
          <p:cNvGraphicFramePr>
            <a:graphicFrameLocks noGrp="1"/>
          </p:cNvGraphicFramePr>
          <p:nvPr>
            <p:ph type="chart" sz="quarter" idx="13"/>
            <p:extLst>
              <p:ext uri="{D42A27DB-BD31-4B8C-83A1-F6EECF244321}">
                <p14:modId xmlns:p14="http://schemas.microsoft.com/office/powerpoint/2010/main" val="1505787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C615DD-1C1A-44D4-9CB2-1ED3AC53FAEB}"/>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62DC4E58-29BB-48F6-9303-92981A73BE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662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20DB7-8B69-445E-B9F2-EBE2F23B99B0}"/>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F5DDA668-B290-43FF-B32F-C2AFAE8EE134}"/>
              </a:ext>
            </a:extLst>
          </p:cNvPr>
          <p:cNvGraphicFramePr>
            <a:graphicFrameLocks noGrp="1"/>
          </p:cNvGraphicFramePr>
          <p:nvPr>
            <p:ph type="chart" sz="quarter" idx="13"/>
            <p:extLst>
              <p:ext uri="{D42A27DB-BD31-4B8C-83A1-F6EECF244321}">
                <p14:modId xmlns:p14="http://schemas.microsoft.com/office/powerpoint/2010/main" val="3672929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C825C3-1497-46FC-8EF3-6CF94E901B88}"/>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940308B0-0F53-40EC-8DBE-95DAFC332B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4904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E2A70-AB95-43D4-ADE2-B7E881EE4159}"/>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D31D9C19-9AD9-4FE1-86B4-C616C89ADB9A}"/>
              </a:ext>
            </a:extLst>
          </p:cNvPr>
          <p:cNvGraphicFramePr>
            <a:graphicFrameLocks noGrp="1"/>
          </p:cNvGraphicFramePr>
          <p:nvPr>
            <p:ph type="chart" sz="quarter" idx="13"/>
            <p:extLst>
              <p:ext uri="{D42A27DB-BD31-4B8C-83A1-F6EECF244321}">
                <p14:modId xmlns:p14="http://schemas.microsoft.com/office/powerpoint/2010/main" val="2477465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8EE9B1-D0A8-4E41-B6FB-B61B5741699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2EE93CE0-47DA-4105-8E93-787F26505F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8706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9754D-060D-4C07-A123-8F3123AEACC2}"/>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ACC598B9-EC4D-4FC4-98F2-AA41686C198E}"/>
              </a:ext>
            </a:extLst>
          </p:cNvPr>
          <p:cNvGraphicFramePr>
            <a:graphicFrameLocks noGrp="1"/>
          </p:cNvGraphicFramePr>
          <p:nvPr>
            <p:ph type="chart" sz="quarter" idx="13"/>
            <p:extLst>
              <p:ext uri="{D42A27DB-BD31-4B8C-83A1-F6EECF244321}">
                <p14:modId xmlns:p14="http://schemas.microsoft.com/office/powerpoint/2010/main" val="42180922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A0CEAC-FEC7-4C8E-92A6-AE24DB14C220}"/>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99DDA705-E8FF-46C7-84AE-83FD17BB66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05651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84C72-5418-4FD1-90DE-1184D989479C}"/>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B2E81C93-F2DB-4791-8D27-36E70D8AD894}"/>
              </a:ext>
            </a:extLst>
          </p:cNvPr>
          <p:cNvGraphicFramePr>
            <a:graphicFrameLocks noGrp="1"/>
          </p:cNvGraphicFramePr>
          <p:nvPr>
            <p:ph type="tbl" sz="quarter" idx="13"/>
            <p:extLst>
              <p:ext uri="{D42A27DB-BD31-4B8C-83A1-F6EECF244321}">
                <p14:modId xmlns:p14="http://schemas.microsoft.com/office/powerpoint/2010/main" val="2986161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35241038"/>
                    </a:ext>
                  </a:extLst>
                </a:gridCol>
                <a:gridCol w="2468880">
                  <a:extLst>
                    <a:ext uri="{9D8B030D-6E8A-4147-A177-3AD203B41FA5}">
                      <a16:colId xmlns:a16="http://schemas.microsoft.com/office/drawing/2014/main" val="3333543506"/>
                    </a:ext>
                  </a:extLst>
                </a:gridCol>
                <a:gridCol w="822960">
                  <a:extLst>
                    <a:ext uri="{9D8B030D-6E8A-4147-A177-3AD203B41FA5}">
                      <a16:colId xmlns:a16="http://schemas.microsoft.com/office/drawing/2014/main" val="777100862"/>
                    </a:ext>
                  </a:extLst>
                </a:gridCol>
                <a:gridCol w="822960">
                  <a:extLst>
                    <a:ext uri="{9D8B030D-6E8A-4147-A177-3AD203B41FA5}">
                      <a16:colId xmlns:a16="http://schemas.microsoft.com/office/drawing/2014/main" val="3999750256"/>
                    </a:ext>
                  </a:extLst>
                </a:gridCol>
                <a:gridCol w="822960">
                  <a:extLst>
                    <a:ext uri="{9D8B030D-6E8A-4147-A177-3AD203B41FA5}">
                      <a16:colId xmlns:a16="http://schemas.microsoft.com/office/drawing/2014/main" val="422785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961233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R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extLst>
                  <a:ext uri="{0D108BD9-81ED-4DB2-BD59-A6C34878D82A}">
                    <a16:rowId xmlns:a16="http://schemas.microsoft.com/office/drawing/2014/main" val="2498944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Marcelo Orlando Xd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extLst>
                  <a:ext uri="{0D108BD9-81ED-4DB2-BD59-A6C34878D82A}">
                    <a16:rowId xmlns:a16="http://schemas.microsoft.com/office/drawing/2014/main" val="2914219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Sonia Angelica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extLst>
                  <a:ext uri="{0D108BD9-81ED-4DB2-BD59-A6C34878D82A}">
                    <a16:rowId xmlns:a16="http://schemas.microsoft.com/office/drawing/2014/main" val="1828337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Ramon M Farfan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4003147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Alejandro 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3394005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Jusep Carp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4237518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Marcelo Fabio Cruz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1803012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Carmen Gallardo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455886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Emilio Zemberoiz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298364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Eduardo Ganem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955377567"/>
                  </a:ext>
                </a:extLst>
              </a:tr>
            </a:tbl>
          </a:graphicData>
        </a:graphic>
      </p:graphicFrame>
      <p:sp>
        <p:nvSpPr>
          <p:cNvPr id="4" name="Text Placeholder 3">
            <a:extLst>
              <a:ext uri="{FF2B5EF4-FFF2-40B4-BE49-F238E27FC236}">
                <a16:creationId xmlns:a16="http://schemas.microsoft.com/office/drawing/2014/main" id="{AC7B6B9C-D518-4406-B372-8BDE99B178F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885631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69C04-E172-4616-AD1F-64C8563DED4D}"/>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197F721A-B329-4596-A309-412AF7609F14}"/>
              </a:ext>
            </a:extLst>
          </p:cNvPr>
          <p:cNvGraphicFramePr>
            <a:graphicFrameLocks noGrp="1"/>
          </p:cNvGraphicFramePr>
          <p:nvPr>
            <p:ph type="tbl" sz="quarter" idx="13"/>
            <p:extLst>
              <p:ext uri="{D42A27DB-BD31-4B8C-83A1-F6EECF244321}">
                <p14:modId xmlns:p14="http://schemas.microsoft.com/office/powerpoint/2010/main" val="1511689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51577890"/>
                    </a:ext>
                  </a:extLst>
                </a:gridCol>
                <a:gridCol w="2468880">
                  <a:extLst>
                    <a:ext uri="{9D8B030D-6E8A-4147-A177-3AD203B41FA5}">
                      <a16:colId xmlns:a16="http://schemas.microsoft.com/office/drawing/2014/main" val="4177486856"/>
                    </a:ext>
                  </a:extLst>
                </a:gridCol>
                <a:gridCol w="822960">
                  <a:extLst>
                    <a:ext uri="{9D8B030D-6E8A-4147-A177-3AD203B41FA5}">
                      <a16:colId xmlns:a16="http://schemas.microsoft.com/office/drawing/2014/main" val="3951206157"/>
                    </a:ext>
                  </a:extLst>
                </a:gridCol>
                <a:gridCol w="822960">
                  <a:extLst>
                    <a:ext uri="{9D8B030D-6E8A-4147-A177-3AD203B41FA5}">
                      <a16:colId xmlns:a16="http://schemas.microsoft.com/office/drawing/2014/main" val="2598257505"/>
                    </a:ext>
                  </a:extLst>
                </a:gridCol>
                <a:gridCol w="822960">
                  <a:extLst>
                    <a:ext uri="{9D8B030D-6E8A-4147-A177-3AD203B41FA5}">
                      <a16:colId xmlns:a16="http://schemas.microsoft.com/office/drawing/2014/main" val="508028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025027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Rodrigo Nuni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3935090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Carlos Andrés González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extLst>
                  <a:ext uri="{0D108BD9-81ED-4DB2-BD59-A6C34878D82A}">
                    <a16:rowId xmlns:a16="http://schemas.microsoft.com/office/drawing/2014/main" val="2886148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Milagro Torres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1384699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Celíacos Emma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2202207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Diego Lassalle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4248784415"/>
                  </a:ext>
                </a:extLst>
              </a:tr>
            </a:tbl>
          </a:graphicData>
        </a:graphic>
      </p:graphicFrame>
      <p:sp>
        <p:nvSpPr>
          <p:cNvPr id="4" name="Text Placeholder 3">
            <a:extLst>
              <a:ext uri="{FF2B5EF4-FFF2-40B4-BE49-F238E27FC236}">
                <a16:creationId xmlns:a16="http://schemas.microsoft.com/office/drawing/2014/main" id="{C041FC08-6234-4824-B292-FCC25B06FE1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2107312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9905E-5A48-4172-B40A-E4114E1B98E1}"/>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39361C4B-83F9-4D42-9CF1-4321E86E913A}"/>
              </a:ext>
            </a:extLst>
          </p:cNvPr>
          <p:cNvGraphicFramePr>
            <a:graphicFrameLocks noGrp="1"/>
          </p:cNvGraphicFramePr>
          <p:nvPr>
            <p:ph type="chart" sz="quarter" idx="13"/>
            <p:extLst>
              <p:ext uri="{D42A27DB-BD31-4B8C-83A1-F6EECF244321}">
                <p14:modId xmlns:p14="http://schemas.microsoft.com/office/powerpoint/2010/main" val="916373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0F7FD1-CC09-4638-9B28-B8FD8DA939E0}"/>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BC9404B5-5193-49C7-82C3-E718559618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01469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842</Words>
  <Application>Microsoft Office PowerPoint</Application>
  <PresentationFormat>On-screen Show (4:3)</PresentationFormat>
  <Paragraphs>435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2017-10-05T21:26:49Z</dcterms:created>
  <dcterms:modified xsi:type="dcterms:W3CDTF">2017-10-05T21:27:44Z</dcterms:modified>
</cp:coreProperties>
</file>