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6E-440D-A4EB-2DC40960FF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819008"/>
        <c:axId val="287819336"/>
      </c:radarChart>
      <c:catAx>
        <c:axId val="28781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19336"/>
        <c:crosses val="autoZero"/>
        <c:auto val="1"/>
        <c:lblAlgn val="ctr"/>
        <c:lblOffset val="100"/>
        <c:noMultiLvlLbl val="0"/>
      </c:catAx>
      <c:valAx>
        <c:axId val="28781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1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2536</c:v>
                </c:pt>
                <c:pt idx="1">
                  <c:v>2581</c:v>
                </c:pt>
                <c:pt idx="2">
                  <c:v>2631</c:v>
                </c:pt>
                <c:pt idx="3">
                  <c:v>2695</c:v>
                </c:pt>
                <c:pt idx="4">
                  <c:v>2738</c:v>
                </c:pt>
                <c:pt idx="5">
                  <c:v>2777</c:v>
                </c:pt>
                <c:pt idx="6">
                  <c:v>2806</c:v>
                </c:pt>
                <c:pt idx="7">
                  <c:v>2833</c:v>
                </c:pt>
                <c:pt idx="8">
                  <c:v>2868</c:v>
                </c:pt>
                <c:pt idx="9">
                  <c:v>2908</c:v>
                </c:pt>
                <c:pt idx="10">
                  <c:v>2941</c:v>
                </c:pt>
                <c:pt idx="11">
                  <c:v>2978</c:v>
                </c:pt>
                <c:pt idx="12">
                  <c:v>3039</c:v>
                </c:pt>
                <c:pt idx="13">
                  <c:v>3106</c:v>
                </c:pt>
                <c:pt idx="14">
                  <c:v>3140</c:v>
                </c:pt>
                <c:pt idx="15">
                  <c:v>3184</c:v>
                </c:pt>
                <c:pt idx="16">
                  <c:v>3232</c:v>
                </c:pt>
                <c:pt idx="17">
                  <c:v>3279</c:v>
                </c:pt>
                <c:pt idx="18">
                  <c:v>3330</c:v>
                </c:pt>
                <c:pt idx="19">
                  <c:v>3364</c:v>
                </c:pt>
                <c:pt idx="20">
                  <c:v>3402</c:v>
                </c:pt>
                <c:pt idx="21">
                  <c:v>3427</c:v>
                </c:pt>
                <c:pt idx="22">
                  <c:v>3451</c:v>
                </c:pt>
                <c:pt idx="23">
                  <c:v>3491</c:v>
                </c:pt>
                <c:pt idx="24">
                  <c:v>3526</c:v>
                </c:pt>
                <c:pt idx="25">
                  <c:v>3549</c:v>
                </c:pt>
                <c:pt idx="26">
                  <c:v>3583</c:v>
                </c:pt>
                <c:pt idx="27">
                  <c:v>3623</c:v>
                </c:pt>
                <c:pt idx="28">
                  <c:v>3710</c:v>
                </c:pt>
                <c:pt idx="29">
                  <c:v>3750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5C-4B98-A97C-3FC3A09F82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84976"/>
        <c:axId val="288783008"/>
      </c:lineChart>
      <c:dateAx>
        <c:axId val="288784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83008"/>
        <c:crosses val="autoZero"/>
        <c:auto val="1"/>
        <c:lblOffset val="100"/>
        <c:baseTimeUnit val="days"/>
      </c:dateAx>
      <c:valAx>
        <c:axId val="28878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8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45</c:v>
                </c:pt>
                <c:pt idx="1">
                  <c:v>39</c:v>
                </c:pt>
                <c:pt idx="2">
                  <c:v>42</c:v>
                </c:pt>
                <c:pt idx="3">
                  <c:v>44</c:v>
                </c:pt>
                <c:pt idx="4">
                  <c:v>42</c:v>
                </c:pt>
                <c:pt idx="5">
                  <c:v>38</c:v>
                </c:pt>
                <c:pt idx="6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C4-40BE-BDF6-02FF90F07D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784648"/>
        <c:axId val="288782352"/>
      </c:barChart>
      <c:catAx>
        <c:axId val="28878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82352"/>
        <c:crosses val="autoZero"/>
        <c:auto val="1"/>
        <c:lblAlgn val="ctr"/>
        <c:lblOffset val="100"/>
        <c:noMultiLvlLbl val="0"/>
      </c:catAx>
      <c:valAx>
        <c:axId val="28878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8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52-41BB-BC24-32A40C013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393016"/>
        <c:axId val="290393344"/>
      </c:lineChart>
      <c:catAx>
        <c:axId val="290393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93344"/>
        <c:crosses val="autoZero"/>
        <c:auto val="1"/>
        <c:lblAlgn val="ctr"/>
        <c:lblOffset val="100"/>
        <c:noMultiLvlLbl val="0"/>
      </c:catAx>
      <c:valAx>
        <c:axId val="29039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93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6.8218042715970997</c:v>
                </c:pt>
                <c:pt idx="12">
                  <c:v>0</c:v>
                </c:pt>
                <c:pt idx="13">
                  <c:v>7.7781319732228003</c:v>
                </c:pt>
                <c:pt idx="14">
                  <c:v>0</c:v>
                </c:pt>
                <c:pt idx="15">
                  <c:v>5.3873127191584</c:v>
                </c:pt>
                <c:pt idx="16">
                  <c:v>5.4191903092125999</c:v>
                </c:pt>
                <c:pt idx="17">
                  <c:v>3.8571883965571998</c:v>
                </c:pt>
                <c:pt idx="18">
                  <c:v>6.1204972904048001</c:v>
                </c:pt>
                <c:pt idx="19">
                  <c:v>4.654128147912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FC-4E7F-9B0B-765FE9490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391048"/>
        <c:axId val="290390720"/>
      </c:lineChart>
      <c:catAx>
        <c:axId val="290391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90720"/>
        <c:crosses val="autoZero"/>
        <c:auto val="1"/>
        <c:lblAlgn val="ctr"/>
        <c:lblOffset val="100"/>
        <c:noMultiLvlLbl val="0"/>
      </c:catAx>
      <c:valAx>
        <c:axId val="29039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9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FE-4858-B6C1-8D2C39F69B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668088"/>
        <c:axId val="239669728"/>
      </c:barChart>
      <c:catAx>
        <c:axId val="23966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69728"/>
        <c:crosses val="autoZero"/>
        <c:auto val="1"/>
        <c:lblAlgn val="ctr"/>
        <c:lblOffset val="100"/>
        <c:noMultiLvlLbl val="0"/>
      </c:catAx>
      <c:valAx>
        <c:axId val="23966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6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6.4362841642150999</c:v>
                </c:pt>
                <c:pt idx="1">
                  <c:v>3.3770583310075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E3-4031-9765-A36BEDE8BD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665792"/>
        <c:axId val="239671040"/>
      </c:barChart>
      <c:catAx>
        <c:axId val="23966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71040"/>
        <c:crosses val="autoZero"/>
        <c:auto val="1"/>
        <c:lblAlgn val="ctr"/>
        <c:lblOffset val="100"/>
        <c:noMultiLvlLbl val="0"/>
      </c:catAx>
      <c:valAx>
        <c:axId val="23967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6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CF-4EBF-92AD-3973003C24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CF-4EBF-92AD-3973003C24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666776"/>
        <c:axId val="239667104"/>
      </c:barChart>
      <c:catAx>
        <c:axId val="23966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67104"/>
        <c:crosses val="autoZero"/>
        <c:auto val="1"/>
        <c:lblAlgn val="ctr"/>
        <c:lblOffset val="100"/>
        <c:noMultiLvlLbl val="0"/>
      </c:catAx>
      <c:valAx>
        <c:axId val="23966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6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6.1088132357619997</c:v>
                </c:pt>
                <c:pt idx="2">
                  <c:v>4.2475342029908001</c:v>
                </c:pt>
                <c:pt idx="3">
                  <c:v>5.3929366846961999</c:v>
                </c:pt>
                <c:pt idx="4">
                  <c:v>7.7632834871142</c:v>
                </c:pt>
                <c:pt idx="6">
                  <c:v>6.8087814190264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ED-4162-96F3-B40B3014F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115200"/>
        <c:axId val="241115528"/>
      </c:barChart>
      <c:catAx>
        <c:axId val="24111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15528"/>
        <c:crosses val="autoZero"/>
        <c:auto val="1"/>
        <c:lblAlgn val="ctr"/>
        <c:lblOffset val="100"/>
        <c:noMultiLvlLbl val="0"/>
      </c:catAx>
      <c:valAx>
        <c:axId val="24111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1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46-41B7-B3E6-CB5629E39C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46-41B7-B3E6-CB5629E39C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190776"/>
        <c:axId val="291191432"/>
      </c:barChart>
      <c:catAx>
        <c:axId val="29119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91432"/>
        <c:crosses val="autoZero"/>
        <c:auto val="1"/>
        <c:lblAlgn val="ctr"/>
        <c:lblOffset val="100"/>
        <c:noMultiLvlLbl val="0"/>
      </c:catAx>
      <c:valAx>
        <c:axId val="29119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9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AFFCF-5631-4624-B9AC-0BA30D51C6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8D5A61-3A51-422D-9050-3A67FED164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82009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6AD70-6848-4CCD-B612-338D0654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188544-9DB8-483F-A348-B4185D4ECB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5656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022222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215052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58028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4322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4321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46014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618542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201366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55358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318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029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nissanarg (Nissan Argentina)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5.7436%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521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B3D65-08C0-4272-8738-E4ECC05CA9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19499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4F691-4F21-418C-B3E5-1D36A1E0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38F004-3A7B-4403-ABA6-E39166AB87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7312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358E3-9B0A-43F3-BAD6-1C510670E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E0189-2B1D-4C59-9138-BC2C7C819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004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57A7A-8135-41D7-BC80-15DCA8811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D3E089-7926-4430-8837-41A7463B1C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2164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196AD-0A94-4DF0-BE9A-40AA387D3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8BA5A-854E-4C0D-8761-366C7B897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39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BC181-1E91-4ED1-89F0-317A0B8F6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C5FBCF-16B6-44BF-B233-90B8D4D357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4448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6360A-9A66-4499-8A83-64DA7C1C9B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71E50-945B-49DD-B70F-9206C100F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23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65C2C-07A7-4683-B667-ECA9BD732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83B9C0-FBF3-4CAC-B0A1-8E8DD99564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7059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BB626-8A79-4231-BB92-8E4816487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8DD4A-2931-44BD-BF89-4074B30DC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133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0E225-085F-47C8-ABA6-D90D2E1B6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EAAE4E-F0BA-41AE-8CFA-0212FACA36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835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1A78B-E1A2-45BA-9493-C3A4BD240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5A751-9F62-49A4-9735-27CBD5B1F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0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994F5-AF9A-4259-8734-08191A1F6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C6C7D8-F859-480B-A316-AD8C0BAD56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9259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44943-51D8-4029-8443-921F45704C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1F744-7012-45D0-8C9C-9AAB13E78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363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92AEC-94C3-4C36-BEDA-A3A5DFD5D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4CAF62-9CEC-4C35-9D22-78E283E482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5447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BBF03-D964-4551-A9D0-A89B25C64D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4FC5F-9938-487D-80A5-6D637FEF6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04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0D421-BA88-47CA-A276-D0C9632C9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8BB1F1-66AC-4F66-998C-E95A52EB29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1173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12034-E93E-4E40-BE53-82B863C33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EEC65-973E-4A5B-9279-BA6348597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590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8D010-E250-41BC-9155-9C7250B92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E60207-F678-49A3-900E-088B29121C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6326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5BFC4-DF75-419D-901A-0E407A135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897C1-AE91-42F8-B700-2D8BA0979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581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23CFE-AAB9-4B22-A85B-C2EBB79EA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E177D1-0020-4897-BE05-C002836A08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7488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7F418-C837-4844-93FA-74E5A3E96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DF3FA-7CF4-46F9-A8B7-DB85E7914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9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62371-9646-4E3C-BB03-206E524BE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F5727B-69DC-48C7-8C45-AC5880A5C5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40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20873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26220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5965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1489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0354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397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nissanarg (Nissan Argentina) - 2017-09-01 13:57:19</a:t>
                      </a:r>
                      <a:r>
                        <a:rPr lang="en-US" sz="1000"/>
                        <a:t>
Llevá tu estilo a todas partes 😉 #BuscandoActitud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260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- 2017-09-10 11:36:48</a:t>
                      </a:r>
                      <a:r>
                        <a:rPr lang="es-ES" sz="1000"/>
                        <a:t>
Más de 20mil personas corrieron en los #21kBsAs al ritmo del Nissan Kicks 💪 🙌 👏
#BuscandoActitud 
@maratondebuenosaires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7.3590%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71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- 2017-09-04 18:48:00</a:t>
                      </a:r>
                      <a:r>
                        <a:rPr lang="es-ES" sz="1000"/>
                        <a:t>
Viví una experiencia distinta por las calles de la ciudad con el Nissan March. 🙌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7.1243%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8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- 2017-09-14 15:01:45</a:t>
                      </a:r>
                      <a:r>
                        <a:rPr lang="es-ES" sz="1000"/>
                        <a:t>
El camino está lleno de cosas inesperadas, pero la Nissan Frontier está lista para lo que sea 😉 ¡Gracias @rem_agencia por el fotón! 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5.4411%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80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nissanarg (Nissan Argentina) - 2017-09-21 16:29:54</a:t>
                      </a:r>
                      <a:r>
                        <a:rPr lang="en-US" sz="1000"/>
                        <a:t>
La primavera se disfruta más arriba de tu Nissan March. 😎 🌼🌺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4.9971%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68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- 2017-09-27 19:08:33</a:t>
                      </a:r>
                      <a:r>
                        <a:rPr lang="es-ES" sz="1000"/>
                        <a:t>
Nissan y toda la fuerza de sus caballos junto al mejor polo del mundo @ladolfinapoloteam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32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nissanarg (Nissan Argentina) - 2017-09-27 17:20:19</a:t>
                      </a:r>
                      <a:r>
                        <a:rPr lang="es-ES" sz="1000"/>
                        <a:t>
De día, rendimiento. De noche, la actitud que buscabas. #BuscandoActitud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3.3771%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662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6E1DF-73CC-4078-8C1D-B8515F60E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6558090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240</Words>
  <Application>Microsoft Office PowerPoint</Application>
  <PresentationFormat>On-screen Show (4:3)</PresentationFormat>
  <Paragraphs>96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2017-10-04T13:19:01Z</dcterms:created>
  <dcterms:modified xsi:type="dcterms:W3CDTF">2017-10-04T13:19:24Z</dcterms:modified>
</cp:coreProperties>
</file>