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3261</c:v>
                </c:pt>
                <c:pt idx="1">
                  <c:v>3264</c:v>
                </c:pt>
                <c:pt idx="2">
                  <c:v>3265</c:v>
                </c:pt>
                <c:pt idx="3">
                  <c:v>3271</c:v>
                </c:pt>
                <c:pt idx="4">
                  <c:v>3274</c:v>
                </c:pt>
                <c:pt idx="5">
                  <c:v>3278</c:v>
                </c:pt>
                <c:pt idx="6">
                  <c:v>3282</c:v>
                </c:pt>
                <c:pt idx="7">
                  <c:v>3286</c:v>
                </c:pt>
                <c:pt idx="8">
                  <c:v>3300</c:v>
                </c:pt>
                <c:pt idx="9">
                  <c:v>3305</c:v>
                </c:pt>
                <c:pt idx="10">
                  <c:v>3315</c:v>
                </c:pt>
                <c:pt idx="11">
                  <c:v>3318</c:v>
                </c:pt>
                <c:pt idx="12">
                  <c:v>3327</c:v>
                </c:pt>
                <c:pt idx="13">
                  <c:v>3332</c:v>
                </c:pt>
                <c:pt idx="14">
                  <c:v>3333</c:v>
                </c:pt>
                <c:pt idx="15">
                  <c:v>3336</c:v>
                </c:pt>
                <c:pt idx="16">
                  <c:v>3338</c:v>
                </c:pt>
                <c:pt idx="17">
                  <c:v>3346</c:v>
                </c:pt>
                <c:pt idx="18">
                  <c:v>3354</c:v>
                </c:pt>
                <c:pt idx="19">
                  <c:v>3361</c:v>
                </c:pt>
                <c:pt idx="20">
                  <c:v>3374</c:v>
                </c:pt>
                <c:pt idx="21">
                  <c:v>3383</c:v>
                </c:pt>
                <c:pt idx="22">
                  <c:v>3384</c:v>
                </c:pt>
                <c:pt idx="23">
                  <c:v>3387</c:v>
                </c:pt>
                <c:pt idx="24">
                  <c:v>3387</c:v>
                </c:pt>
                <c:pt idx="25">
                  <c:v>3393</c:v>
                </c:pt>
                <c:pt idx="26">
                  <c:v>3396</c:v>
                </c:pt>
                <c:pt idx="27">
                  <c:v>3399</c:v>
                </c:pt>
                <c:pt idx="28">
                  <c:v>3400</c:v>
                </c:pt>
                <c:pt idx="29">
                  <c:v>3400</c:v>
                </c:pt>
              </c:numCache>
            </c:numRef>
          </c:val>
          <c:smooth val="0"/>
          <c:extLst>
            <c:ext xmlns:c16="http://schemas.microsoft.com/office/drawing/2014/chart" uri="{C3380CC4-5D6E-409C-BE32-E72D297353CC}">
              <c16:uniqueId val="{00000000-AD20-4740-9357-20E8E3CB578C}"/>
            </c:ext>
          </c:extLst>
        </c:ser>
        <c:dLbls>
          <c:showLegendKey val="0"/>
          <c:showVal val="0"/>
          <c:showCatName val="0"/>
          <c:showSerName val="0"/>
          <c:showPercent val="0"/>
          <c:showBubbleSize val="0"/>
        </c:dLbls>
        <c:smooth val="0"/>
        <c:axId val="288787536"/>
        <c:axId val="288788848"/>
      </c:lineChart>
      <c:dateAx>
        <c:axId val="288787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88848"/>
        <c:crosses val="autoZero"/>
        <c:auto val="1"/>
        <c:lblOffset val="100"/>
        <c:baseTimeUnit val="days"/>
      </c:dateAx>
      <c:valAx>
        <c:axId val="28878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8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0263-4BE3-BF06-43E187BB4D21}"/>
            </c:ext>
          </c:extLst>
        </c:ser>
        <c:dLbls>
          <c:showLegendKey val="0"/>
          <c:showVal val="0"/>
          <c:showCatName val="0"/>
          <c:showSerName val="0"/>
          <c:showPercent val="0"/>
          <c:showBubbleSize val="0"/>
        </c:dLbls>
        <c:axId val="288789176"/>
        <c:axId val="288784256"/>
      </c:radarChart>
      <c:catAx>
        <c:axId val="28878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84256"/>
        <c:crosses val="autoZero"/>
        <c:auto val="1"/>
        <c:lblAlgn val="ctr"/>
        <c:lblOffset val="100"/>
        <c:noMultiLvlLbl val="0"/>
      </c:catAx>
      <c:valAx>
        <c:axId val="28878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8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1.7769607843137001</c:v>
                </c:pt>
                <c:pt idx="3">
                  <c:v>2.203182374541</c:v>
                </c:pt>
                <c:pt idx="4">
                  <c:v>1.161369193154</c:v>
                </c:pt>
                <c:pt idx="5">
                  <c:v>0.85470085470085</c:v>
                </c:pt>
                <c:pt idx="6">
                  <c:v>0.36585365853659002</c:v>
                </c:pt>
                <c:pt idx="7">
                  <c:v>3.1516443361754001</c:v>
                </c:pt>
                <c:pt idx="8">
                  <c:v>0</c:v>
                </c:pt>
                <c:pt idx="9">
                  <c:v>0</c:v>
                </c:pt>
                <c:pt idx="10">
                  <c:v>0</c:v>
                </c:pt>
                <c:pt idx="11">
                  <c:v>1.6887816646561999</c:v>
                </c:pt>
                <c:pt idx="12">
                  <c:v>0.27092113184827998</c:v>
                </c:pt>
                <c:pt idx="13">
                  <c:v>0</c:v>
                </c:pt>
                <c:pt idx="14">
                  <c:v>1.2605042016807</c:v>
                </c:pt>
                <c:pt idx="15">
                  <c:v>0.85482903419316003</c:v>
                </c:pt>
                <c:pt idx="16">
                  <c:v>0</c:v>
                </c:pt>
                <c:pt idx="17">
                  <c:v>1.0472770795930999</c:v>
                </c:pt>
                <c:pt idx="18">
                  <c:v>1.1791044776119</c:v>
                </c:pt>
                <c:pt idx="19">
                  <c:v>0.64045278522490001</c:v>
                </c:pt>
                <c:pt idx="20">
                  <c:v>5.4054054054053999</c:v>
                </c:pt>
                <c:pt idx="21">
                  <c:v>0.35523978685613</c:v>
                </c:pt>
                <c:pt idx="22">
                  <c:v>0</c:v>
                </c:pt>
                <c:pt idx="23">
                  <c:v>0</c:v>
                </c:pt>
                <c:pt idx="24">
                  <c:v>0.41334514319457</c:v>
                </c:pt>
                <c:pt idx="25">
                  <c:v>0</c:v>
                </c:pt>
                <c:pt idx="26">
                  <c:v>0.55981143193871996</c:v>
                </c:pt>
                <c:pt idx="27">
                  <c:v>0.32381513099794001</c:v>
                </c:pt>
                <c:pt idx="28">
                  <c:v>0</c:v>
                </c:pt>
                <c:pt idx="29">
                  <c:v>0</c:v>
                </c:pt>
              </c:numCache>
            </c:numRef>
          </c:val>
          <c:smooth val="0"/>
          <c:extLst>
            <c:ext xmlns:c16="http://schemas.microsoft.com/office/drawing/2014/chart" uri="{C3380CC4-5D6E-409C-BE32-E72D297353CC}">
              <c16:uniqueId val="{00000000-8BB8-4E64-91B9-F33B553D894A}"/>
            </c:ext>
          </c:extLst>
        </c:ser>
        <c:dLbls>
          <c:showLegendKey val="0"/>
          <c:showVal val="0"/>
          <c:showCatName val="0"/>
          <c:showSerName val="0"/>
          <c:showPercent val="0"/>
          <c:showBubbleSize val="0"/>
        </c:dLbls>
        <c:smooth val="0"/>
        <c:axId val="289124184"/>
        <c:axId val="289124840"/>
      </c:lineChart>
      <c:dateAx>
        <c:axId val="289124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24840"/>
        <c:crosses val="autoZero"/>
        <c:auto val="1"/>
        <c:lblOffset val="100"/>
        <c:baseTimeUnit val="days"/>
      </c:dateAx>
      <c:valAx>
        <c:axId val="28912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2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5</c:v>
                </c:pt>
                <c:pt idx="2">
                  <c:v>6</c:v>
                </c:pt>
                <c:pt idx="3">
                  <c:v>6</c:v>
                </c:pt>
                <c:pt idx="4">
                  <c:v>4</c:v>
                </c:pt>
                <c:pt idx="5">
                  <c:v>4</c:v>
                </c:pt>
                <c:pt idx="6">
                  <c:v>3</c:v>
                </c:pt>
              </c:numCache>
            </c:numRef>
          </c:val>
          <c:extLst>
            <c:ext xmlns:c16="http://schemas.microsoft.com/office/drawing/2014/chart" uri="{C3380CC4-5D6E-409C-BE32-E72D297353CC}">
              <c16:uniqueId val="{00000000-561B-4734-8250-6C7560D39FD5}"/>
            </c:ext>
          </c:extLst>
        </c:ser>
        <c:dLbls>
          <c:showLegendKey val="0"/>
          <c:showVal val="0"/>
          <c:showCatName val="0"/>
          <c:showSerName val="0"/>
          <c:showPercent val="0"/>
          <c:showBubbleSize val="0"/>
        </c:dLbls>
        <c:gapWidth val="219"/>
        <c:overlap val="-27"/>
        <c:axId val="289122216"/>
        <c:axId val="288582520"/>
      </c:barChart>
      <c:catAx>
        <c:axId val="289122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82520"/>
        <c:crosses val="autoZero"/>
        <c:auto val="1"/>
        <c:lblAlgn val="ctr"/>
        <c:lblOffset val="100"/>
        <c:noMultiLvlLbl val="0"/>
      </c:catAx>
      <c:valAx>
        <c:axId val="28858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2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1">
                  <c:v>3</c:v>
                </c:pt>
                <c:pt idx="2">
                  <c:v>1</c:v>
                </c:pt>
                <c:pt idx="3">
                  <c:v>6</c:v>
                </c:pt>
                <c:pt idx="4">
                  <c:v>3</c:v>
                </c:pt>
                <c:pt idx="5">
                  <c:v>4</c:v>
                </c:pt>
                <c:pt idx="6">
                  <c:v>4</c:v>
                </c:pt>
                <c:pt idx="7">
                  <c:v>4</c:v>
                </c:pt>
                <c:pt idx="8">
                  <c:v>14</c:v>
                </c:pt>
                <c:pt idx="9">
                  <c:v>5</c:v>
                </c:pt>
                <c:pt idx="10">
                  <c:v>10</c:v>
                </c:pt>
                <c:pt idx="11">
                  <c:v>3</c:v>
                </c:pt>
                <c:pt idx="12">
                  <c:v>9</c:v>
                </c:pt>
                <c:pt idx="13">
                  <c:v>5</c:v>
                </c:pt>
                <c:pt idx="14">
                  <c:v>1</c:v>
                </c:pt>
                <c:pt idx="15">
                  <c:v>3</c:v>
                </c:pt>
                <c:pt idx="16">
                  <c:v>2</c:v>
                </c:pt>
                <c:pt idx="17">
                  <c:v>8</c:v>
                </c:pt>
                <c:pt idx="18">
                  <c:v>8</c:v>
                </c:pt>
                <c:pt idx="19">
                  <c:v>7</c:v>
                </c:pt>
                <c:pt idx="20">
                  <c:v>13</c:v>
                </c:pt>
                <c:pt idx="21">
                  <c:v>9</c:v>
                </c:pt>
                <c:pt idx="22">
                  <c:v>1</c:v>
                </c:pt>
                <c:pt idx="23">
                  <c:v>3</c:v>
                </c:pt>
                <c:pt idx="24">
                  <c:v>0</c:v>
                </c:pt>
                <c:pt idx="25">
                  <c:v>6</c:v>
                </c:pt>
                <c:pt idx="26">
                  <c:v>3</c:v>
                </c:pt>
                <c:pt idx="27">
                  <c:v>3</c:v>
                </c:pt>
                <c:pt idx="28">
                  <c:v>1</c:v>
                </c:pt>
                <c:pt idx="29">
                  <c:v>0</c:v>
                </c:pt>
              </c:numCache>
            </c:numRef>
          </c:val>
          <c:smooth val="0"/>
          <c:extLst>
            <c:ext xmlns:c16="http://schemas.microsoft.com/office/drawing/2014/chart" uri="{C3380CC4-5D6E-409C-BE32-E72D297353CC}">
              <c16:uniqueId val="{00000000-4184-4D84-85CB-9F31642A66D6}"/>
            </c:ext>
          </c:extLst>
        </c:ser>
        <c:dLbls>
          <c:showLegendKey val="0"/>
          <c:showVal val="0"/>
          <c:showCatName val="0"/>
          <c:showSerName val="0"/>
          <c:showPercent val="0"/>
          <c:showBubbleSize val="0"/>
        </c:dLbls>
        <c:smooth val="0"/>
        <c:axId val="288582848"/>
        <c:axId val="288583832"/>
      </c:lineChart>
      <c:dateAx>
        <c:axId val="28858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83832"/>
        <c:crosses val="autoZero"/>
        <c:auto val="1"/>
        <c:lblOffset val="100"/>
        <c:baseTimeUnit val="days"/>
      </c:dateAx>
      <c:valAx>
        <c:axId val="28858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8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c:v>
                </c:pt>
                <c:pt idx="1">
                  <c:v>0</c:v>
                </c:pt>
                <c:pt idx="2">
                  <c:v>1</c:v>
                </c:pt>
                <c:pt idx="3">
                  <c:v>1</c:v>
                </c:pt>
                <c:pt idx="4">
                  <c:v>1</c:v>
                </c:pt>
                <c:pt idx="5">
                  <c:v>1</c:v>
                </c:pt>
                <c:pt idx="6">
                  <c:v>1</c:v>
                </c:pt>
                <c:pt idx="7">
                  <c:v>2</c:v>
                </c:pt>
                <c:pt idx="8">
                  <c:v>0</c:v>
                </c:pt>
                <c:pt idx="9">
                  <c:v>0</c:v>
                </c:pt>
                <c:pt idx="10">
                  <c:v>0</c:v>
                </c:pt>
                <c:pt idx="11">
                  <c:v>1</c:v>
                </c:pt>
                <c:pt idx="12">
                  <c:v>1</c:v>
                </c:pt>
                <c:pt idx="13">
                  <c:v>0</c:v>
                </c:pt>
                <c:pt idx="14">
                  <c:v>1</c:v>
                </c:pt>
                <c:pt idx="15">
                  <c:v>2</c:v>
                </c:pt>
                <c:pt idx="16">
                  <c:v>0</c:v>
                </c:pt>
                <c:pt idx="17">
                  <c:v>2</c:v>
                </c:pt>
                <c:pt idx="18">
                  <c:v>2</c:v>
                </c:pt>
                <c:pt idx="19">
                  <c:v>2</c:v>
                </c:pt>
                <c:pt idx="20">
                  <c:v>1</c:v>
                </c:pt>
                <c:pt idx="21">
                  <c:v>1</c:v>
                </c:pt>
                <c:pt idx="22">
                  <c:v>0</c:v>
                </c:pt>
                <c:pt idx="23">
                  <c:v>0</c:v>
                </c:pt>
                <c:pt idx="24">
                  <c:v>1</c:v>
                </c:pt>
                <c:pt idx="25">
                  <c:v>0</c:v>
                </c:pt>
                <c:pt idx="26">
                  <c:v>1</c:v>
                </c:pt>
                <c:pt idx="27">
                  <c:v>1</c:v>
                </c:pt>
                <c:pt idx="28">
                  <c:v>0</c:v>
                </c:pt>
                <c:pt idx="29">
                  <c:v>0</c:v>
                </c:pt>
              </c:numCache>
            </c:numRef>
          </c:val>
          <c:smooth val="0"/>
          <c:extLst>
            <c:ext xmlns:c16="http://schemas.microsoft.com/office/drawing/2014/chart" uri="{C3380CC4-5D6E-409C-BE32-E72D297353CC}">
              <c16:uniqueId val="{00000000-8569-4AB4-9D78-547E717B9F13}"/>
            </c:ext>
          </c:extLst>
        </c:ser>
        <c:dLbls>
          <c:showLegendKey val="0"/>
          <c:showVal val="0"/>
          <c:showCatName val="0"/>
          <c:showSerName val="0"/>
          <c:showPercent val="0"/>
          <c:showBubbleSize val="0"/>
        </c:dLbls>
        <c:smooth val="0"/>
        <c:axId val="349581272"/>
        <c:axId val="349577336"/>
      </c:lineChart>
      <c:dateAx>
        <c:axId val="34958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77336"/>
        <c:crosses val="autoZero"/>
        <c:auto val="1"/>
        <c:lblOffset val="100"/>
        <c:baseTimeUnit val="days"/>
      </c:dateAx>
      <c:valAx>
        <c:axId val="34957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8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5</c:v>
                </c:pt>
                <c:pt idx="3">
                  <c:v>3</c:v>
                </c:pt>
                <c:pt idx="4">
                  <c:v>6</c:v>
                </c:pt>
                <c:pt idx="5">
                  <c:v>2</c:v>
                </c:pt>
                <c:pt idx="6">
                  <c:v>1</c:v>
                </c:pt>
              </c:numCache>
            </c:numRef>
          </c:val>
          <c:extLst>
            <c:ext xmlns:c16="http://schemas.microsoft.com/office/drawing/2014/chart" uri="{C3380CC4-5D6E-409C-BE32-E72D297353CC}">
              <c16:uniqueId val="{00000000-D535-4196-BFE0-3ADA75445C64}"/>
            </c:ext>
          </c:extLst>
        </c:ser>
        <c:dLbls>
          <c:showLegendKey val="0"/>
          <c:showVal val="0"/>
          <c:showCatName val="0"/>
          <c:showSerName val="0"/>
          <c:showPercent val="0"/>
          <c:showBubbleSize val="0"/>
        </c:dLbls>
        <c:gapWidth val="219"/>
        <c:overlap val="-27"/>
        <c:axId val="349582912"/>
        <c:axId val="349583568"/>
      </c:barChart>
      <c:catAx>
        <c:axId val="34958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83568"/>
        <c:crosses val="autoZero"/>
        <c:auto val="1"/>
        <c:lblAlgn val="ctr"/>
        <c:lblOffset val="100"/>
        <c:noMultiLvlLbl val="0"/>
      </c:catAx>
      <c:valAx>
        <c:axId val="34958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8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1.1711711711712001</c:v>
                </c:pt>
                <c:pt idx="1">
                  <c:v>1.2987987987987999</c:v>
                </c:pt>
                <c:pt idx="2">
                  <c:v>0.59459459459458996</c:v>
                </c:pt>
                <c:pt idx="3">
                  <c:v>2.0520520520521002</c:v>
                </c:pt>
                <c:pt idx="4">
                  <c:v>1.8518518518519</c:v>
                </c:pt>
                <c:pt idx="5">
                  <c:v>0.85585585585585999</c:v>
                </c:pt>
                <c:pt idx="6">
                  <c:v>1.7417417417417</c:v>
                </c:pt>
              </c:numCache>
            </c:numRef>
          </c:val>
          <c:extLst>
            <c:ext xmlns:c16="http://schemas.microsoft.com/office/drawing/2014/chart" uri="{C3380CC4-5D6E-409C-BE32-E72D297353CC}">
              <c16:uniqueId val="{00000000-A8E5-4FA1-9D57-934061A11C53}"/>
            </c:ext>
          </c:extLst>
        </c:ser>
        <c:dLbls>
          <c:showLegendKey val="0"/>
          <c:showVal val="0"/>
          <c:showCatName val="0"/>
          <c:showSerName val="0"/>
          <c:showPercent val="0"/>
          <c:showBubbleSize val="0"/>
        </c:dLbls>
        <c:gapWidth val="219"/>
        <c:overlap val="-27"/>
        <c:axId val="349589144"/>
        <c:axId val="349587832"/>
      </c:barChart>
      <c:catAx>
        <c:axId val="34958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87832"/>
        <c:crosses val="autoZero"/>
        <c:auto val="1"/>
        <c:lblAlgn val="ctr"/>
        <c:lblOffset val="100"/>
        <c:noMultiLvlLbl val="0"/>
      </c:catAx>
      <c:valAx>
        <c:axId val="34958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8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14</c:v>
                </c:pt>
              </c:numCache>
            </c:numRef>
          </c:val>
          <c:extLst>
            <c:ext xmlns:c16="http://schemas.microsoft.com/office/drawing/2014/chart" uri="{C3380CC4-5D6E-409C-BE32-E72D297353CC}">
              <c16:uniqueId val="{00000000-AA6C-46AE-B086-8071E9E886CE}"/>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1</c:v>
                </c:pt>
              </c:numCache>
            </c:numRef>
          </c:val>
          <c:extLst>
            <c:ext xmlns:c16="http://schemas.microsoft.com/office/drawing/2014/chart" uri="{C3380CC4-5D6E-409C-BE32-E72D297353CC}">
              <c16:uniqueId val="{00000001-AA6C-46AE-B086-8071E9E886C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Ministerio de Salud, Desarrollo Social y Deportes</c:v>
                </c:pt>
              </c:strCache>
            </c:strRef>
          </c:cat>
          <c:val>
            <c:numRef>
              <c:f>Sheet1!$D$2</c:f>
              <c:numCache>
                <c:formatCode>General</c:formatCode>
                <c:ptCount val="1"/>
                <c:pt idx="0">
                  <c:v>9</c:v>
                </c:pt>
              </c:numCache>
            </c:numRef>
          </c:val>
          <c:extLst>
            <c:ext xmlns:c16="http://schemas.microsoft.com/office/drawing/2014/chart" uri="{C3380CC4-5D6E-409C-BE32-E72D297353CC}">
              <c16:uniqueId val="{00000002-AA6C-46AE-B086-8071E9E886CE}"/>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Ministerio de Salud, Desarrollo Social y Deportes</c:v>
                </c:pt>
              </c:strCache>
            </c:strRef>
          </c:cat>
          <c:val>
            <c:numRef>
              <c:f>Sheet1!$E$2</c:f>
              <c:numCache>
                <c:formatCode>General</c:formatCode>
                <c:ptCount val="1"/>
                <c:pt idx="0">
                  <c:v>1</c:v>
                </c:pt>
              </c:numCache>
            </c:numRef>
          </c:val>
          <c:extLst>
            <c:ext xmlns:c16="http://schemas.microsoft.com/office/drawing/2014/chart" uri="{C3380CC4-5D6E-409C-BE32-E72D297353CC}">
              <c16:uniqueId val="{00000003-AA6C-46AE-B086-8071E9E886CE}"/>
            </c:ext>
          </c:extLst>
        </c:ser>
        <c:dLbls>
          <c:showLegendKey val="0"/>
          <c:showVal val="0"/>
          <c:showCatName val="0"/>
          <c:showSerName val="0"/>
          <c:showPercent val="0"/>
          <c:showBubbleSize val="0"/>
        </c:dLbls>
        <c:gapWidth val="150"/>
        <c:overlap val="100"/>
        <c:axId val="239018616"/>
        <c:axId val="239017304"/>
      </c:barChart>
      <c:catAx>
        <c:axId val="23901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17304"/>
        <c:crosses val="autoZero"/>
        <c:auto val="1"/>
        <c:lblAlgn val="ctr"/>
        <c:lblOffset val="100"/>
        <c:noMultiLvlLbl val="0"/>
      </c:catAx>
      <c:valAx>
        <c:axId val="239017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1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2.9137879243015998</c:v>
                </c:pt>
                <c:pt idx="8">
                  <c:v>0</c:v>
                </c:pt>
                <c:pt idx="9">
                  <c:v>1.8323820967257001</c:v>
                </c:pt>
                <c:pt idx="10">
                  <c:v>1.1715229798738001</c:v>
                </c:pt>
                <c:pt idx="11">
                  <c:v>0</c:v>
                </c:pt>
                <c:pt idx="12">
                  <c:v>0</c:v>
                </c:pt>
                <c:pt idx="13">
                  <c:v>1.1414839291078001</c:v>
                </c:pt>
                <c:pt idx="14">
                  <c:v>1.3117052167818</c:v>
                </c:pt>
                <c:pt idx="15">
                  <c:v>0.44057274456793999</c:v>
                </c:pt>
                <c:pt idx="16">
                  <c:v>1.2273097884393001</c:v>
                </c:pt>
                <c:pt idx="17">
                  <c:v>1.0273355361970999</c:v>
                </c:pt>
                <c:pt idx="18">
                  <c:v>0</c:v>
                </c:pt>
                <c:pt idx="19">
                  <c:v>0</c:v>
                </c:pt>
                <c:pt idx="20">
                  <c:v>4.0853109041754001</c:v>
                </c:pt>
                <c:pt idx="21">
                  <c:v>0</c:v>
                </c:pt>
                <c:pt idx="22">
                  <c:v>0</c:v>
                </c:pt>
                <c:pt idx="23">
                  <c:v>0.54070291378792001</c:v>
                </c:pt>
              </c:numCache>
            </c:numRef>
          </c:val>
          <c:smooth val="0"/>
          <c:extLst>
            <c:ext xmlns:c16="http://schemas.microsoft.com/office/drawing/2014/chart" uri="{C3380CC4-5D6E-409C-BE32-E72D297353CC}">
              <c16:uniqueId val="{00000000-2652-485C-BC4A-432CA5160C81}"/>
            </c:ext>
          </c:extLst>
        </c:ser>
        <c:dLbls>
          <c:showLegendKey val="0"/>
          <c:showVal val="0"/>
          <c:showCatName val="0"/>
          <c:showSerName val="0"/>
          <c:showPercent val="0"/>
          <c:showBubbleSize val="0"/>
        </c:dLbls>
        <c:smooth val="0"/>
        <c:axId val="326163072"/>
        <c:axId val="326165040"/>
      </c:lineChart>
      <c:catAx>
        <c:axId val="32616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65040"/>
        <c:crosses val="autoZero"/>
        <c:auto val="1"/>
        <c:lblAlgn val="ctr"/>
        <c:lblOffset val="100"/>
        <c:noMultiLvlLbl val="0"/>
      </c:catAx>
      <c:valAx>
        <c:axId val="32616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6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c:v>
                </c:pt>
                <c:pt idx="8">
                  <c:v>0</c:v>
                </c:pt>
                <c:pt idx="9">
                  <c:v>1</c:v>
                </c:pt>
                <c:pt idx="10">
                  <c:v>1</c:v>
                </c:pt>
                <c:pt idx="11">
                  <c:v>0</c:v>
                </c:pt>
                <c:pt idx="12">
                  <c:v>0</c:v>
                </c:pt>
                <c:pt idx="13">
                  <c:v>1</c:v>
                </c:pt>
                <c:pt idx="14">
                  <c:v>3</c:v>
                </c:pt>
                <c:pt idx="15">
                  <c:v>3</c:v>
                </c:pt>
                <c:pt idx="16">
                  <c:v>7</c:v>
                </c:pt>
                <c:pt idx="17">
                  <c:v>5</c:v>
                </c:pt>
                <c:pt idx="18">
                  <c:v>0</c:v>
                </c:pt>
                <c:pt idx="19">
                  <c:v>0</c:v>
                </c:pt>
                <c:pt idx="20">
                  <c:v>1</c:v>
                </c:pt>
                <c:pt idx="21">
                  <c:v>0</c:v>
                </c:pt>
                <c:pt idx="22">
                  <c:v>0</c:v>
                </c:pt>
                <c:pt idx="23">
                  <c:v>1</c:v>
                </c:pt>
              </c:numCache>
            </c:numRef>
          </c:val>
          <c:smooth val="0"/>
          <c:extLst>
            <c:ext xmlns:c16="http://schemas.microsoft.com/office/drawing/2014/chart" uri="{C3380CC4-5D6E-409C-BE32-E72D297353CC}">
              <c16:uniqueId val="{00000000-DFFA-43DB-A6B8-1EBDF3F15946}"/>
            </c:ext>
          </c:extLst>
        </c:ser>
        <c:dLbls>
          <c:showLegendKey val="0"/>
          <c:showVal val="0"/>
          <c:showCatName val="0"/>
          <c:showSerName val="0"/>
          <c:showPercent val="0"/>
          <c:showBubbleSize val="0"/>
        </c:dLbls>
        <c:smooth val="0"/>
        <c:axId val="326167008"/>
        <c:axId val="326164384"/>
      </c:lineChart>
      <c:catAx>
        <c:axId val="32616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64384"/>
        <c:crosses val="autoZero"/>
        <c:auto val="1"/>
        <c:lblAlgn val="ctr"/>
        <c:lblOffset val="100"/>
        <c:noMultiLvlLbl val="0"/>
      </c:catAx>
      <c:valAx>
        <c:axId val="32616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6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0.99231229852314995</c:v>
                </c:pt>
                <c:pt idx="2">
                  <c:v>1.6110052890568001</c:v>
                </c:pt>
                <c:pt idx="3">
                  <c:v>0</c:v>
                </c:pt>
                <c:pt idx="4">
                  <c:v>2.6539176449466999</c:v>
                </c:pt>
                <c:pt idx="5">
                  <c:v>0</c:v>
                </c:pt>
                <c:pt idx="6">
                  <c:v>0</c:v>
                </c:pt>
              </c:numCache>
            </c:numRef>
          </c:val>
          <c:extLst>
            <c:ext xmlns:c16="http://schemas.microsoft.com/office/drawing/2014/chart" uri="{C3380CC4-5D6E-409C-BE32-E72D297353CC}">
              <c16:uniqueId val="{00000000-43CD-41A1-8106-BB6C3C66325F}"/>
            </c:ext>
          </c:extLst>
        </c:ser>
        <c:dLbls>
          <c:showLegendKey val="0"/>
          <c:showVal val="0"/>
          <c:showCatName val="0"/>
          <c:showSerName val="0"/>
          <c:showPercent val="0"/>
          <c:showBubbleSize val="0"/>
        </c:dLbls>
        <c:gapWidth val="219"/>
        <c:overlap val="-27"/>
        <c:axId val="326152904"/>
        <c:axId val="326153560"/>
      </c:barChart>
      <c:catAx>
        <c:axId val="326152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53560"/>
        <c:crosses val="autoZero"/>
        <c:auto val="1"/>
        <c:lblAlgn val="ctr"/>
        <c:lblOffset val="100"/>
        <c:noMultiLvlLbl val="0"/>
      </c:catAx>
      <c:valAx>
        <c:axId val="32615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5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673</c:v>
                </c:pt>
              </c:numCache>
            </c:numRef>
          </c:val>
          <c:extLst>
            <c:ext xmlns:c16="http://schemas.microsoft.com/office/drawing/2014/chart" uri="{C3380CC4-5D6E-409C-BE32-E72D297353CC}">
              <c16:uniqueId val="{00000000-D77A-4A62-8422-DB83C75ACC0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66</c:v>
                </c:pt>
              </c:numCache>
            </c:numRef>
          </c:val>
          <c:extLst>
            <c:ext xmlns:c16="http://schemas.microsoft.com/office/drawing/2014/chart" uri="{C3380CC4-5D6E-409C-BE32-E72D297353CC}">
              <c16:uniqueId val="{00000001-D77A-4A62-8422-DB83C75ACC0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Ministerio de Salud, Desarrollo Social y Deportes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D77A-4A62-8422-DB83C75ACC0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Ministerio de Salud, Desarrollo Social y Deportes</c:v>
                </c:pt>
              </c:strCache>
            </c:strRef>
          </c:cat>
          <c:val>
            <c:numRef>
              <c:f>Sheet1!$E$2</c:f>
              <c:numCache>
                <c:formatCode>General</c:formatCode>
                <c:ptCount val="1"/>
                <c:pt idx="0">
                  <c:v>0</c:v>
                </c:pt>
              </c:numCache>
            </c:numRef>
          </c:val>
          <c:extLst>
            <c:ext xmlns:c16="http://schemas.microsoft.com/office/drawing/2014/chart" uri="{C3380CC4-5D6E-409C-BE32-E72D297353CC}">
              <c16:uniqueId val="{00000003-D77A-4A62-8422-DB83C75ACC0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Ministerio de Salud, Desarrollo Social y Deportes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D77A-4A62-8422-DB83C75ACC0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Ministerio de Salud, Desarrollo Social y Deportes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D77A-4A62-8422-DB83C75ACC0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Ministerio de Salud, Desarrollo Social y Deportes</c:v>
                </c:pt>
              </c:strCache>
            </c:strRef>
          </c:cat>
          <c:val>
            <c:numRef>
              <c:f>Sheet1!$H$2</c:f>
              <c:numCache>
                <c:formatCode>General</c:formatCode>
                <c:ptCount val="1"/>
                <c:pt idx="0">
                  <c:v>12</c:v>
                </c:pt>
              </c:numCache>
            </c:numRef>
          </c:val>
          <c:extLst>
            <c:ext xmlns:c16="http://schemas.microsoft.com/office/drawing/2014/chart" uri="{C3380CC4-5D6E-409C-BE32-E72D297353CC}">
              <c16:uniqueId val="{00000006-D77A-4A62-8422-DB83C75ACC0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Ministerio de Salud, Desarrollo Social y Deportes</c:v>
                </c:pt>
              </c:strCache>
            </c:strRef>
          </c:cat>
          <c:val>
            <c:numRef>
              <c:f>Sheet1!$I$2</c:f>
              <c:numCache>
                <c:formatCode>General</c:formatCode>
                <c:ptCount val="1"/>
                <c:pt idx="0">
                  <c:v>367</c:v>
                </c:pt>
              </c:numCache>
            </c:numRef>
          </c:val>
          <c:extLst>
            <c:ext xmlns:c16="http://schemas.microsoft.com/office/drawing/2014/chart" uri="{C3380CC4-5D6E-409C-BE32-E72D297353CC}">
              <c16:uniqueId val="{00000007-D77A-4A62-8422-DB83C75ACC07}"/>
            </c:ext>
          </c:extLst>
        </c:ser>
        <c:dLbls>
          <c:showLegendKey val="0"/>
          <c:showVal val="0"/>
          <c:showCatName val="0"/>
          <c:showSerName val="0"/>
          <c:showPercent val="0"/>
          <c:showBubbleSize val="0"/>
        </c:dLbls>
        <c:gapWidth val="150"/>
        <c:overlap val="100"/>
        <c:axId val="326153232"/>
        <c:axId val="326157824"/>
      </c:barChart>
      <c:catAx>
        <c:axId val="32615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57824"/>
        <c:crosses val="autoZero"/>
        <c:auto val="1"/>
        <c:lblAlgn val="ctr"/>
        <c:lblOffset val="100"/>
        <c:noMultiLvlLbl val="0"/>
      </c:catAx>
      <c:valAx>
        <c:axId val="326157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5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3CA-45EA-B1C7-3AB866F9AF59}"/>
            </c:ext>
          </c:extLst>
        </c:ser>
        <c:dLbls>
          <c:showLegendKey val="0"/>
          <c:showVal val="0"/>
          <c:showCatName val="0"/>
          <c:showSerName val="0"/>
          <c:showPercent val="0"/>
          <c:showBubbleSize val="0"/>
        </c:dLbls>
        <c:gapWidth val="219"/>
        <c:overlap val="-27"/>
        <c:axId val="393946464"/>
        <c:axId val="393957616"/>
      </c:barChart>
      <c:catAx>
        <c:axId val="39394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57616"/>
        <c:crosses val="autoZero"/>
        <c:auto val="1"/>
        <c:lblAlgn val="ctr"/>
        <c:lblOffset val="100"/>
        <c:noMultiLvlLbl val="0"/>
      </c:catAx>
      <c:valAx>
        <c:axId val="39395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4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3D4A-8D75-4C09-A810-C54BB5CC83A9}"/>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63888233-5324-48FF-9734-85B716BE2C1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02954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A4492-6F48-4C2B-B570-B723DC11B46D}"/>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6788E91-229A-417A-9164-5383C5E74404}"/>
              </a:ext>
            </a:extLst>
          </p:cNvPr>
          <p:cNvGraphicFramePr>
            <a:graphicFrameLocks noGrp="1"/>
          </p:cNvGraphicFramePr>
          <p:nvPr>
            <p:ph type="tbl" sz="quarter" idx="13"/>
            <p:extLst>
              <p:ext uri="{D42A27DB-BD31-4B8C-83A1-F6EECF244321}">
                <p14:modId xmlns:p14="http://schemas.microsoft.com/office/powerpoint/2010/main" val="1326183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1659950"/>
                    </a:ext>
                  </a:extLst>
                </a:gridCol>
                <a:gridCol w="740664">
                  <a:extLst>
                    <a:ext uri="{9D8B030D-6E8A-4147-A177-3AD203B41FA5}">
                      <a16:colId xmlns:a16="http://schemas.microsoft.com/office/drawing/2014/main" val="3505182303"/>
                    </a:ext>
                  </a:extLst>
                </a:gridCol>
                <a:gridCol w="740664">
                  <a:extLst>
                    <a:ext uri="{9D8B030D-6E8A-4147-A177-3AD203B41FA5}">
                      <a16:colId xmlns:a16="http://schemas.microsoft.com/office/drawing/2014/main" val="1079292508"/>
                    </a:ext>
                  </a:extLst>
                </a:gridCol>
                <a:gridCol w="740664">
                  <a:extLst>
                    <a:ext uri="{9D8B030D-6E8A-4147-A177-3AD203B41FA5}">
                      <a16:colId xmlns:a16="http://schemas.microsoft.com/office/drawing/2014/main" val="333853949"/>
                    </a:ext>
                  </a:extLst>
                </a:gridCol>
                <a:gridCol w="740664">
                  <a:extLst>
                    <a:ext uri="{9D8B030D-6E8A-4147-A177-3AD203B41FA5}">
                      <a16:colId xmlns:a16="http://schemas.microsoft.com/office/drawing/2014/main" val="2741645854"/>
                    </a:ext>
                  </a:extLst>
                </a:gridCol>
                <a:gridCol w="740664">
                  <a:extLst>
                    <a:ext uri="{9D8B030D-6E8A-4147-A177-3AD203B41FA5}">
                      <a16:colId xmlns:a16="http://schemas.microsoft.com/office/drawing/2014/main" val="3680667973"/>
                    </a:ext>
                  </a:extLst>
                </a:gridCol>
                <a:gridCol w="740664">
                  <a:extLst>
                    <a:ext uri="{9D8B030D-6E8A-4147-A177-3AD203B41FA5}">
                      <a16:colId xmlns:a16="http://schemas.microsoft.com/office/drawing/2014/main" val="3269385434"/>
                    </a:ext>
                  </a:extLst>
                </a:gridCol>
                <a:gridCol w="740664">
                  <a:extLst>
                    <a:ext uri="{9D8B030D-6E8A-4147-A177-3AD203B41FA5}">
                      <a16:colId xmlns:a16="http://schemas.microsoft.com/office/drawing/2014/main" val="3844541750"/>
                    </a:ext>
                  </a:extLst>
                </a:gridCol>
                <a:gridCol w="740664">
                  <a:extLst>
                    <a:ext uri="{9D8B030D-6E8A-4147-A177-3AD203B41FA5}">
                      <a16:colId xmlns:a16="http://schemas.microsoft.com/office/drawing/2014/main" val="3873775471"/>
                    </a:ext>
                  </a:extLst>
                </a:gridCol>
                <a:gridCol w="740664">
                  <a:extLst>
                    <a:ext uri="{9D8B030D-6E8A-4147-A177-3AD203B41FA5}">
                      <a16:colId xmlns:a16="http://schemas.microsoft.com/office/drawing/2014/main" val="35967889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6233121"/>
                  </a:ext>
                </a:extLst>
              </a:tr>
              <a:tr h="370840">
                <a:tc>
                  <a:txBody>
                    <a:bodyPr/>
                    <a:lstStyle/>
                    <a:p>
                      <a:r>
                        <a:rPr lang="es-ES" sz="1000"/>
                        <a:t>Ministerio de Salud, Desarrollo Social y Deportes</a:t>
                      </a:r>
                      <a:endParaRPr lang="en-US" sz="1000"/>
                    </a:p>
                  </a:txBody>
                  <a:tcPr/>
                </a:tc>
                <a:tc>
                  <a:txBody>
                    <a:bodyPr/>
                    <a:lstStyle/>
                    <a:p>
                      <a:r>
                        <a:rPr lang="en-US" sz="1000"/>
                        <a:t>3400</a:t>
                      </a:r>
                    </a:p>
                  </a:txBody>
                  <a:tcPr/>
                </a:tc>
                <a:tc>
                  <a:txBody>
                    <a:bodyPr/>
                    <a:lstStyle/>
                    <a:p>
                      <a:r>
                        <a:rPr lang="en-US" sz="1000"/>
                        <a:t>142</a:t>
                      </a:r>
                    </a:p>
                  </a:txBody>
                  <a:tcPr/>
                </a:tc>
                <a:tc>
                  <a:txBody>
                    <a:bodyPr/>
                    <a:lstStyle/>
                    <a:p>
                      <a:r>
                        <a:rPr lang="en-US" sz="1000"/>
                        <a:t>25</a:t>
                      </a:r>
                    </a:p>
                  </a:txBody>
                  <a:tcPr/>
                </a:tc>
                <a:tc>
                  <a:txBody>
                    <a:bodyPr/>
                    <a:lstStyle/>
                    <a:p>
                      <a:r>
                        <a:rPr lang="en-US" sz="1000"/>
                        <a:t>739</a:t>
                      </a:r>
                    </a:p>
                  </a:txBody>
                  <a:tcPr/>
                </a:tc>
                <a:tc>
                  <a:txBody>
                    <a:bodyPr/>
                    <a:lstStyle/>
                    <a:p>
                      <a:r>
                        <a:rPr lang="en-US" sz="1000"/>
                        <a:t>12</a:t>
                      </a:r>
                    </a:p>
                  </a:txBody>
                  <a:tcPr/>
                </a:tc>
                <a:tc>
                  <a:txBody>
                    <a:bodyPr/>
                    <a:lstStyle/>
                    <a:p>
                      <a:r>
                        <a:rPr lang="en-US" sz="1000"/>
                        <a:t>367</a:t>
                      </a:r>
                    </a:p>
                  </a:txBody>
                  <a:tcPr/>
                </a:tc>
                <a:tc>
                  <a:txBody>
                    <a:bodyPr/>
                    <a:lstStyle/>
                    <a:p>
                      <a:r>
                        <a:rPr lang="en-US" sz="1000"/>
                        <a:t>7</a:t>
                      </a:r>
                    </a:p>
                  </a:txBody>
                  <a:tcPr/>
                </a:tc>
                <a:tc>
                  <a:txBody>
                    <a:bodyPr/>
                    <a:lstStyle/>
                    <a:p>
                      <a:r>
                        <a:rPr lang="en-US" sz="1000"/>
                        <a:t>1.3433%</a:t>
                      </a:r>
                    </a:p>
                  </a:txBody>
                  <a:tcPr/>
                </a:tc>
                <a:tc>
                  <a:txBody>
                    <a:bodyPr/>
                    <a:lstStyle/>
                    <a:p>
                      <a:r>
                        <a:rPr lang="en-US" sz="1000"/>
                        <a:t>0.0%</a:t>
                      </a:r>
                    </a:p>
                  </a:txBody>
                  <a:tcPr/>
                </a:tc>
                <a:extLst>
                  <a:ext uri="{0D108BD9-81ED-4DB2-BD59-A6C34878D82A}">
                    <a16:rowId xmlns:a16="http://schemas.microsoft.com/office/drawing/2014/main" val="1856681222"/>
                  </a:ext>
                </a:extLst>
              </a:tr>
            </a:tbl>
          </a:graphicData>
        </a:graphic>
      </p:graphicFrame>
      <p:sp>
        <p:nvSpPr>
          <p:cNvPr id="4" name="Text Placeholder 3">
            <a:extLst>
              <a:ext uri="{FF2B5EF4-FFF2-40B4-BE49-F238E27FC236}">
                <a16:creationId xmlns:a16="http://schemas.microsoft.com/office/drawing/2014/main" id="{C72B6E91-3F46-4197-9547-E55FB1075C4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39864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87E0C-97CD-4FDD-9FDA-6A1DE94AAC1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42C7467-BF2A-42BC-B833-9FB7527BEA7A}"/>
              </a:ext>
            </a:extLst>
          </p:cNvPr>
          <p:cNvGraphicFramePr>
            <a:graphicFrameLocks noGrp="1"/>
          </p:cNvGraphicFramePr>
          <p:nvPr>
            <p:ph type="chart" sz="quarter" idx="13"/>
            <p:extLst>
              <p:ext uri="{D42A27DB-BD31-4B8C-83A1-F6EECF244321}">
                <p14:modId xmlns:p14="http://schemas.microsoft.com/office/powerpoint/2010/main" val="1424828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C2D3FE-95C6-4C6B-82AE-461E5B43D53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2FC0CDC-17EB-4027-B25B-D2F031E112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9021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D185C-73DB-437F-AD61-937A0E1752B4}"/>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3BC4CCD-5329-4DCD-81C1-A2931F97C61F}"/>
              </a:ext>
            </a:extLst>
          </p:cNvPr>
          <p:cNvGraphicFramePr>
            <a:graphicFrameLocks noGrp="1"/>
          </p:cNvGraphicFramePr>
          <p:nvPr>
            <p:ph type="chart" sz="quarter" idx="13"/>
            <p:extLst>
              <p:ext uri="{D42A27DB-BD31-4B8C-83A1-F6EECF244321}">
                <p14:modId xmlns:p14="http://schemas.microsoft.com/office/powerpoint/2010/main" val="2012154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8CDF66-6F39-4F8D-8B09-D323333E0AB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D2FFA80-5817-4CDB-8638-248D59BC53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7214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0C269-A014-41DB-9943-3F0DA63B2DE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CB7F709-92CE-41E5-9C6C-A064C92B0337}"/>
              </a:ext>
            </a:extLst>
          </p:cNvPr>
          <p:cNvGraphicFramePr>
            <a:graphicFrameLocks noGrp="1"/>
          </p:cNvGraphicFramePr>
          <p:nvPr>
            <p:ph type="chart" sz="quarter" idx="13"/>
            <p:extLst>
              <p:ext uri="{D42A27DB-BD31-4B8C-83A1-F6EECF244321}">
                <p14:modId xmlns:p14="http://schemas.microsoft.com/office/powerpoint/2010/main" val="3820048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F5D2F8-D9DB-420C-A9F6-02F3664EA02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C4D4060-72C8-4220-8B3A-E055FD9EDC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4416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4715C-E772-4CB0-9AD2-D14ACD603FDB}"/>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73CB1CAE-625F-489F-93CE-5D35E567B080}"/>
              </a:ext>
            </a:extLst>
          </p:cNvPr>
          <p:cNvGraphicFramePr>
            <a:graphicFrameLocks noGrp="1"/>
          </p:cNvGraphicFramePr>
          <p:nvPr>
            <p:ph type="chart" sz="quarter" idx="13"/>
            <p:extLst>
              <p:ext uri="{D42A27DB-BD31-4B8C-83A1-F6EECF244321}">
                <p14:modId xmlns:p14="http://schemas.microsoft.com/office/powerpoint/2010/main" val="521007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B56C2C-7C5F-4222-91A1-2B95CCD227F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070BAA2-20FE-4818-B564-774EAE00B4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9040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30EDC-F9EE-4481-B75D-37475939A089}"/>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669E361-6B0F-4372-AAE0-1C1C2244DA76}"/>
              </a:ext>
            </a:extLst>
          </p:cNvPr>
          <p:cNvGraphicFramePr>
            <a:graphicFrameLocks noGrp="1"/>
          </p:cNvGraphicFramePr>
          <p:nvPr>
            <p:ph type="chart" sz="quarter" idx="13"/>
            <p:extLst>
              <p:ext uri="{D42A27DB-BD31-4B8C-83A1-F6EECF244321}">
                <p14:modId xmlns:p14="http://schemas.microsoft.com/office/powerpoint/2010/main" val="427036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57CBC0-C3FA-4316-95BD-8F3961C36D8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D7C54EA-DC0F-4353-BB6B-FB27441A1B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6486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3127C-9B8C-4E55-8BA6-ADE2D9C87E6B}"/>
              </a:ext>
            </a:extLst>
          </p:cNvPr>
          <p:cNvSpPr>
            <a:spLocks noGrp="1"/>
          </p:cNvSpPr>
          <p:nvPr>
            <p:ph type="title"/>
          </p:nvPr>
        </p:nvSpPr>
        <p:spPr/>
        <p:txBody>
          <a:bodyPr/>
          <a:lstStyle/>
          <a:p>
            <a:r>
              <a:rPr lang="en-US"/>
              <a:t>Facebook Own Posts Table - 1 of 13</a:t>
            </a:r>
          </a:p>
        </p:txBody>
      </p:sp>
      <p:graphicFrame>
        <p:nvGraphicFramePr>
          <p:cNvPr id="5" name="Table Placeholder 4">
            <a:extLst>
              <a:ext uri="{FF2B5EF4-FFF2-40B4-BE49-F238E27FC236}">
                <a16:creationId xmlns:a16="http://schemas.microsoft.com/office/drawing/2014/main" id="{BA25DCDA-E4C4-4BEC-B966-A4E9449B17CB}"/>
              </a:ext>
            </a:extLst>
          </p:cNvPr>
          <p:cNvGraphicFramePr>
            <a:graphicFrameLocks noGrp="1"/>
          </p:cNvGraphicFramePr>
          <p:nvPr>
            <p:ph type="tbl" sz="quarter" idx="13"/>
            <p:extLst>
              <p:ext uri="{D42A27DB-BD31-4B8C-83A1-F6EECF244321}">
                <p14:modId xmlns:p14="http://schemas.microsoft.com/office/powerpoint/2010/main" val="1796150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1892483"/>
                    </a:ext>
                  </a:extLst>
                </a:gridCol>
                <a:gridCol w="658368">
                  <a:extLst>
                    <a:ext uri="{9D8B030D-6E8A-4147-A177-3AD203B41FA5}">
                      <a16:colId xmlns:a16="http://schemas.microsoft.com/office/drawing/2014/main" val="2361776112"/>
                    </a:ext>
                  </a:extLst>
                </a:gridCol>
                <a:gridCol w="658368">
                  <a:extLst>
                    <a:ext uri="{9D8B030D-6E8A-4147-A177-3AD203B41FA5}">
                      <a16:colId xmlns:a16="http://schemas.microsoft.com/office/drawing/2014/main" val="2322623882"/>
                    </a:ext>
                  </a:extLst>
                </a:gridCol>
                <a:gridCol w="658368">
                  <a:extLst>
                    <a:ext uri="{9D8B030D-6E8A-4147-A177-3AD203B41FA5}">
                      <a16:colId xmlns:a16="http://schemas.microsoft.com/office/drawing/2014/main" val="3608916924"/>
                    </a:ext>
                  </a:extLst>
                </a:gridCol>
                <a:gridCol w="658368">
                  <a:extLst>
                    <a:ext uri="{9D8B030D-6E8A-4147-A177-3AD203B41FA5}">
                      <a16:colId xmlns:a16="http://schemas.microsoft.com/office/drawing/2014/main" val="2056130695"/>
                    </a:ext>
                  </a:extLst>
                </a:gridCol>
                <a:gridCol w="658368">
                  <a:extLst>
                    <a:ext uri="{9D8B030D-6E8A-4147-A177-3AD203B41FA5}">
                      <a16:colId xmlns:a16="http://schemas.microsoft.com/office/drawing/2014/main" val="2888756943"/>
                    </a:ext>
                  </a:extLst>
                </a:gridCol>
                <a:gridCol w="658368">
                  <a:extLst>
                    <a:ext uri="{9D8B030D-6E8A-4147-A177-3AD203B41FA5}">
                      <a16:colId xmlns:a16="http://schemas.microsoft.com/office/drawing/2014/main" val="1048746542"/>
                    </a:ext>
                  </a:extLst>
                </a:gridCol>
                <a:gridCol w="658368">
                  <a:extLst>
                    <a:ext uri="{9D8B030D-6E8A-4147-A177-3AD203B41FA5}">
                      <a16:colId xmlns:a16="http://schemas.microsoft.com/office/drawing/2014/main" val="2681476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960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- 2017-09-21 07:54:13</a:t>
                      </a:r>
                      <a:r>
                        <a:rPr kumimoji="0" lang="es-ES" sz="1000" b="0" i="0" u="none" strike="noStrike" kern="1200" cap="none" spc="0" normalizeH="0" baseline="0" noProof="0">
                          <a:ln>
                            <a:noFill/>
                          </a:ln>
                          <a:solidFill>
                            <a:prstClr val="black"/>
                          </a:solidFill>
                          <a:effectLst/>
                          <a:uLnTx/>
                          <a:uFillTx/>
                          <a:latin typeface="+mn-lt"/>
                          <a:ea typeface="+mn-ea"/>
                          <a:cs typeface="+mn-cs"/>
                        </a:rPr>
                        <a:t>
Un gran saludo a los que nos cuidan día a día #FelizDiaDeLaSanidad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330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- 2017-09-08 20:03:39</a:t>
                      </a:r>
                      <a:r>
                        <a:rPr kumimoji="0" lang="es-ES" sz="1000" b="0" i="0" u="none" strike="noStrike" kern="1200" cap="none" spc="0" normalizeH="0" baseline="0" noProof="0">
                          <a:ln>
                            <a:noFill/>
                          </a:ln>
                          <a:solidFill>
                            <a:prstClr val="black"/>
                          </a:solidFill>
                          <a:effectLst/>
                          <a:uLnTx/>
                          <a:uFillTx/>
                          <a:latin typeface="+mn-lt"/>
                          <a:ea typeface="+mn-ea"/>
                          <a:cs typeface="+mn-cs"/>
                        </a:rPr>
                        <a:t>
Gran trabajo de los hospitales Notti y Lagomaggiore #FibrosisQuistica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599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- 2017-09-04 14:11:11</a:t>
                      </a:r>
                      <a:r>
                        <a:rPr kumimoji="0" lang="es-ES" sz="1000" b="0" i="0" u="none" strike="noStrike" kern="1200" cap="none" spc="0" normalizeH="0" baseline="0" noProof="0">
                          <a:ln>
                            <a:noFill/>
                          </a:ln>
                          <a:solidFill>
                            <a:prstClr val="black"/>
                          </a:solidFill>
                          <a:effectLst/>
                          <a:uLnTx/>
                          <a:uFillTx/>
                          <a:latin typeface="+mn-lt"/>
                          <a:ea typeface="+mn-ea"/>
                          <a:cs typeface="+mn-cs"/>
                        </a:rPr>
                        <a:t>
Desde hoy harán test gratuitos de Hepatitis C en el hospital Central
Los médicos estarán hasta el viernes en los jardines del nosocomio de 9 a 13. El resultado se entrega en una hora.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7931828"/>
                  </a:ext>
                </a:extLst>
              </a:tr>
            </a:tbl>
          </a:graphicData>
        </a:graphic>
      </p:graphicFrame>
      <p:sp>
        <p:nvSpPr>
          <p:cNvPr id="4" name="Text Placeholder 3">
            <a:extLst>
              <a:ext uri="{FF2B5EF4-FFF2-40B4-BE49-F238E27FC236}">
                <a16:creationId xmlns:a16="http://schemas.microsoft.com/office/drawing/2014/main" id="{473CF213-EF9F-48B2-BA46-5EC4C4D0C6E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05893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51ECE-E393-4248-B5EB-70711F4973BC}"/>
              </a:ext>
            </a:extLst>
          </p:cNvPr>
          <p:cNvSpPr>
            <a:spLocks noGrp="1"/>
          </p:cNvSpPr>
          <p:nvPr>
            <p:ph type="title"/>
          </p:nvPr>
        </p:nvSpPr>
        <p:spPr/>
        <p:txBody>
          <a:bodyPr/>
          <a:lstStyle/>
          <a:p>
            <a:r>
              <a:rPr lang="en-US"/>
              <a:t>Facebook Own Posts Table - 2 of 13</a:t>
            </a:r>
          </a:p>
        </p:txBody>
      </p:sp>
      <p:graphicFrame>
        <p:nvGraphicFramePr>
          <p:cNvPr id="5" name="Table Placeholder 4">
            <a:extLst>
              <a:ext uri="{FF2B5EF4-FFF2-40B4-BE49-F238E27FC236}">
                <a16:creationId xmlns:a16="http://schemas.microsoft.com/office/drawing/2014/main" id="{27C0BCED-7BEA-40CE-A6DB-9B235DE2E339}"/>
              </a:ext>
            </a:extLst>
          </p:cNvPr>
          <p:cNvGraphicFramePr>
            <a:graphicFrameLocks noGrp="1"/>
          </p:cNvGraphicFramePr>
          <p:nvPr>
            <p:ph type="tbl" sz="quarter" idx="13"/>
            <p:extLst>
              <p:ext uri="{D42A27DB-BD31-4B8C-83A1-F6EECF244321}">
                <p14:modId xmlns:p14="http://schemas.microsoft.com/office/powerpoint/2010/main" val="748342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0541062"/>
                    </a:ext>
                  </a:extLst>
                </a:gridCol>
                <a:gridCol w="658368">
                  <a:extLst>
                    <a:ext uri="{9D8B030D-6E8A-4147-A177-3AD203B41FA5}">
                      <a16:colId xmlns:a16="http://schemas.microsoft.com/office/drawing/2014/main" val="884962275"/>
                    </a:ext>
                  </a:extLst>
                </a:gridCol>
                <a:gridCol w="658368">
                  <a:extLst>
                    <a:ext uri="{9D8B030D-6E8A-4147-A177-3AD203B41FA5}">
                      <a16:colId xmlns:a16="http://schemas.microsoft.com/office/drawing/2014/main" val="2713919834"/>
                    </a:ext>
                  </a:extLst>
                </a:gridCol>
                <a:gridCol w="658368">
                  <a:extLst>
                    <a:ext uri="{9D8B030D-6E8A-4147-A177-3AD203B41FA5}">
                      <a16:colId xmlns:a16="http://schemas.microsoft.com/office/drawing/2014/main" val="2834609401"/>
                    </a:ext>
                  </a:extLst>
                </a:gridCol>
                <a:gridCol w="658368">
                  <a:extLst>
                    <a:ext uri="{9D8B030D-6E8A-4147-A177-3AD203B41FA5}">
                      <a16:colId xmlns:a16="http://schemas.microsoft.com/office/drawing/2014/main" val="714349905"/>
                    </a:ext>
                  </a:extLst>
                </a:gridCol>
                <a:gridCol w="658368">
                  <a:extLst>
                    <a:ext uri="{9D8B030D-6E8A-4147-A177-3AD203B41FA5}">
                      <a16:colId xmlns:a16="http://schemas.microsoft.com/office/drawing/2014/main" val="1014455683"/>
                    </a:ext>
                  </a:extLst>
                </a:gridCol>
                <a:gridCol w="658368">
                  <a:extLst>
                    <a:ext uri="{9D8B030D-6E8A-4147-A177-3AD203B41FA5}">
                      <a16:colId xmlns:a16="http://schemas.microsoft.com/office/drawing/2014/main" val="3123760198"/>
                    </a:ext>
                  </a:extLst>
                </a:gridCol>
                <a:gridCol w="658368">
                  <a:extLst>
                    <a:ext uri="{9D8B030D-6E8A-4147-A177-3AD203B41FA5}">
                      <a16:colId xmlns:a16="http://schemas.microsoft.com/office/drawing/2014/main" val="1893381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536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- 2017-09-08 16:36:09</a:t>
                      </a:r>
                      <a:r>
                        <a:rPr kumimoji="0" lang="es-ES" sz="1000" b="0" i="0" u="none" strike="noStrike" kern="1200" cap="none" spc="0" normalizeH="0" baseline="0" noProof="0">
                          <a:ln>
                            <a:noFill/>
                          </a:ln>
                          <a:solidFill>
                            <a:prstClr val="black"/>
                          </a:solidFill>
                          <a:effectLst/>
                          <a:uLnTx/>
                          <a:uFillTx/>
                          <a:latin typeface="+mn-lt"/>
                          <a:ea typeface="+mn-ea"/>
                          <a:cs typeface="+mn-cs"/>
                        </a:rPr>
                        <a:t>
Inaugurada ampliación del hospital Las Heras de Tupungato. Este establecimiento permitirá descentralizar la atención de salud y poseerá un sector de guardia, otro de diagnóstico por imágenes, farmacia y laboratorio, y funcionará las 24 horas.
Claudia Najul expresó: “Gracias al equipo de salud de toda la región del Valle de Uco que trabajan para que los ciudadanos no tengan que viajar para ocuparse de su salud y también quiero destacar el compromiso del intendente de Tupungato que trabajo para sanear las necesidades de sus vecinos”.
“Este hospital tiene más de 1.100 metros cuadros nuevos que fueron trabajados en conjunto entre el Ministerio de Salud y Economía, esta ampliación era necesaria y hoy cuentan todas las áreas con equipamiento nuevo. Todos los días damos un paso más para que los vecinos estén mejor y este es el camino”, finalizó la ministra.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642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- 2017-09-01 09:01:48</a:t>
                      </a:r>
                      <a:r>
                        <a:rPr kumimoji="0" lang="es-ES" sz="1000" b="0" i="0" u="none" strike="noStrike" kern="1200" cap="none" spc="0" normalizeH="0" baseline="0" noProof="0">
                          <a:ln>
                            <a:noFill/>
                          </a:ln>
                          <a:solidFill>
                            <a:prstClr val="black"/>
                          </a:solidFill>
                          <a:effectLst/>
                          <a:uLnTx/>
                          <a:uFillTx/>
                          <a:latin typeface="+mn-lt"/>
                          <a:ea typeface="+mn-ea"/>
                          <a:cs typeface="+mn-cs"/>
                        </a:rPr>
                        <a:t>
La Mochi bebé es un producto realizado específicamente por la sociedad mendocina. Cada mochila puede armarse individual o grupalmente. Se entregaron 76 mochilas.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0114343"/>
                  </a:ext>
                </a:extLst>
              </a:tr>
            </a:tbl>
          </a:graphicData>
        </a:graphic>
      </p:graphicFrame>
      <p:sp>
        <p:nvSpPr>
          <p:cNvPr id="4" name="Text Placeholder 3">
            <a:extLst>
              <a:ext uri="{FF2B5EF4-FFF2-40B4-BE49-F238E27FC236}">
                <a16:creationId xmlns:a16="http://schemas.microsoft.com/office/drawing/2014/main" id="{505D26DC-DABB-47F0-9F5F-853D1E6B165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88894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6E98-82E0-4838-913B-64899F129981}"/>
              </a:ext>
            </a:extLst>
          </p:cNvPr>
          <p:cNvSpPr>
            <a:spLocks noGrp="1"/>
          </p:cNvSpPr>
          <p:nvPr>
            <p:ph type="title"/>
          </p:nvPr>
        </p:nvSpPr>
        <p:spPr/>
        <p:txBody>
          <a:bodyPr/>
          <a:lstStyle/>
          <a:p>
            <a:r>
              <a:rPr lang="en-US"/>
              <a:t>Facebook Own Posts Table - 3 of 13</a:t>
            </a:r>
          </a:p>
        </p:txBody>
      </p:sp>
      <p:graphicFrame>
        <p:nvGraphicFramePr>
          <p:cNvPr id="5" name="Table Placeholder 4">
            <a:extLst>
              <a:ext uri="{FF2B5EF4-FFF2-40B4-BE49-F238E27FC236}">
                <a16:creationId xmlns:a16="http://schemas.microsoft.com/office/drawing/2014/main" id="{6A226A09-8D71-40B9-A0F0-FBBC77D6DE66}"/>
              </a:ext>
            </a:extLst>
          </p:cNvPr>
          <p:cNvGraphicFramePr>
            <a:graphicFrameLocks noGrp="1"/>
          </p:cNvGraphicFramePr>
          <p:nvPr>
            <p:ph type="tbl" sz="quarter" idx="13"/>
            <p:extLst>
              <p:ext uri="{D42A27DB-BD31-4B8C-83A1-F6EECF244321}">
                <p14:modId xmlns:p14="http://schemas.microsoft.com/office/powerpoint/2010/main" val="742444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4172437"/>
                    </a:ext>
                  </a:extLst>
                </a:gridCol>
                <a:gridCol w="658368">
                  <a:extLst>
                    <a:ext uri="{9D8B030D-6E8A-4147-A177-3AD203B41FA5}">
                      <a16:colId xmlns:a16="http://schemas.microsoft.com/office/drawing/2014/main" val="935384331"/>
                    </a:ext>
                  </a:extLst>
                </a:gridCol>
                <a:gridCol w="658368">
                  <a:extLst>
                    <a:ext uri="{9D8B030D-6E8A-4147-A177-3AD203B41FA5}">
                      <a16:colId xmlns:a16="http://schemas.microsoft.com/office/drawing/2014/main" val="3760447101"/>
                    </a:ext>
                  </a:extLst>
                </a:gridCol>
                <a:gridCol w="658368">
                  <a:extLst>
                    <a:ext uri="{9D8B030D-6E8A-4147-A177-3AD203B41FA5}">
                      <a16:colId xmlns:a16="http://schemas.microsoft.com/office/drawing/2014/main" val="780004523"/>
                    </a:ext>
                  </a:extLst>
                </a:gridCol>
                <a:gridCol w="658368">
                  <a:extLst>
                    <a:ext uri="{9D8B030D-6E8A-4147-A177-3AD203B41FA5}">
                      <a16:colId xmlns:a16="http://schemas.microsoft.com/office/drawing/2014/main" val="3322109946"/>
                    </a:ext>
                  </a:extLst>
                </a:gridCol>
                <a:gridCol w="658368">
                  <a:extLst>
                    <a:ext uri="{9D8B030D-6E8A-4147-A177-3AD203B41FA5}">
                      <a16:colId xmlns:a16="http://schemas.microsoft.com/office/drawing/2014/main" val="3889196061"/>
                    </a:ext>
                  </a:extLst>
                </a:gridCol>
                <a:gridCol w="658368">
                  <a:extLst>
                    <a:ext uri="{9D8B030D-6E8A-4147-A177-3AD203B41FA5}">
                      <a16:colId xmlns:a16="http://schemas.microsoft.com/office/drawing/2014/main" val="1942240424"/>
                    </a:ext>
                  </a:extLst>
                </a:gridCol>
                <a:gridCol w="658368">
                  <a:extLst>
                    <a:ext uri="{9D8B030D-6E8A-4147-A177-3AD203B41FA5}">
                      <a16:colId xmlns:a16="http://schemas.microsoft.com/office/drawing/2014/main" val="2891419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838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- 2017-09-19 16:04:02</a:t>
                      </a:r>
                      <a:r>
                        <a:rPr kumimoji="0" lang="es-ES" sz="1000" b="0" i="0" u="none" strike="noStrike" kern="1200" cap="none" spc="0" normalizeH="0" baseline="0" noProof="0">
                          <a:ln>
                            <a:noFill/>
                          </a:ln>
                          <a:solidFill>
                            <a:prstClr val="black"/>
                          </a:solidFill>
                          <a:effectLst/>
                          <a:uLnTx/>
                          <a:uFillTx/>
                          <a:latin typeface="+mn-lt"/>
                          <a:ea typeface="+mn-ea"/>
                          <a:cs typeface="+mn-cs"/>
                        </a:rPr>
                        <a:t>
Cornejo anunció la descentralización del Servicio Coordinado de Emergencias para el Valle de Uco
Además adelantó que se realizó la licitación para “construir a nuevo” el Centro de Salud de Vista Flores y que “se sumó una ambulancia para el distrito de Pareditas”.
La ministra detalló que todos los logros conseguidos han sido posibles gracias al proceso de descentralización que lleva adelante la cartera. “La política de regionalizar hace que se pueda estar más cerca de las necesidades de los vecinos”.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13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- 2017-09-03 17:37:52</a:t>
                      </a:r>
                      <a:r>
                        <a:rPr kumimoji="0" lang="es-ES" sz="1000" b="0" i="0" u="none" strike="noStrike" kern="1200" cap="none" spc="0" normalizeH="0" baseline="0" noProof="0">
                          <a:ln>
                            <a:noFill/>
                          </a:ln>
                          <a:solidFill>
                            <a:prstClr val="black"/>
                          </a:solidFill>
                          <a:effectLst/>
                          <a:uLnTx/>
                          <a:uFillTx/>
                          <a:latin typeface="+mn-lt"/>
                          <a:ea typeface="+mn-ea"/>
                          <a:cs typeface="+mn-cs"/>
                        </a:rPr>
                        <a:t>
La ministra de Salud, Desarrollo Social y Deportes, Claudia Najul, anunció que cada vez está más cerca la habilitación del nuevo edificio del microhospital de Puente de Hierro. Ya se registra un 75% de avance de la obra. No obstante, la comunidad ya está percibiendo los beneficios del cambio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8047630"/>
                  </a:ext>
                </a:extLst>
              </a:tr>
            </a:tbl>
          </a:graphicData>
        </a:graphic>
      </p:graphicFrame>
      <p:sp>
        <p:nvSpPr>
          <p:cNvPr id="4" name="Text Placeholder 3">
            <a:extLst>
              <a:ext uri="{FF2B5EF4-FFF2-40B4-BE49-F238E27FC236}">
                <a16:creationId xmlns:a16="http://schemas.microsoft.com/office/drawing/2014/main" id="{60970632-AF71-42BB-A569-1653207976C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1984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42B5-A6E4-4363-A9A2-F0A2E1377BD4}"/>
              </a:ext>
            </a:extLst>
          </p:cNvPr>
          <p:cNvSpPr>
            <a:spLocks noGrp="1"/>
          </p:cNvSpPr>
          <p:nvPr>
            <p:ph type="title"/>
          </p:nvPr>
        </p:nvSpPr>
        <p:spPr/>
        <p:txBody>
          <a:bodyPr/>
          <a:lstStyle/>
          <a:p>
            <a:r>
              <a:rPr lang="en-US"/>
              <a:t>Facebook Own Posts Table - 4 of 13</a:t>
            </a:r>
          </a:p>
        </p:txBody>
      </p:sp>
      <p:graphicFrame>
        <p:nvGraphicFramePr>
          <p:cNvPr id="5" name="Table Placeholder 4">
            <a:extLst>
              <a:ext uri="{FF2B5EF4-FFF2-40B4-BE49-F238E27FC236}">
                <a16:creationId xmlns:a16="http://schemas.microsoft.com/office/drawing/2014/main" id="{3B5705ED-E2BA-404F-8103-07978ECAC39D}"/>
              </a:ext>
            </a:extLst>
          </p:cNvPr>
          <p:cNvGraphicFramePr>
            <a:graphicFrameLocks noGrp="1"/>
          </p:cNvGraphicFramePr>
          <p:nvPr>
            <p:ph type="tbl" sz="quarter" idx="13"/>
            <p:extLst>
              <p:ext uri="{D42A27DB-BD31-4B8C-83A1-F6EECF244321}">
                <p14:modId xmlns:p14="http://schemas.microsoft.com/office/powerpoint/2010/main" val="3689178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51111808"/>
                    </a:ext>
                  </a:extLst>
                </a:gridCol>
                <a:gridCol w="658368">
                  <a:extLst>
                    <a:ext uri="{9D8B030D-6E8A-4147-A177-3AD203B41FA5}">
                      <a16:colId xmlns:a16="http://schemas.microsoft.com/office/drawing/2014/main" val="4083204941"/>
                    </a:ext>
                  </a:extLst>
                </a:gridCol>
                <a:gridCol w="658368">
                  <a:extLst>
                    <a:ext uri="{9D8B030D-6E8A-4147-A177-3AD203B41FA5}">
                      <a16:colId xmlns:a16="http://schemas.microsoft.com/office/drawing/2014/main" val="1671450071"/>
                    </a:ext>
                  </a:extLst>
                </a:gridCol>
                <a:gridCol w="658368">
                  <a:extLst>
                    <a:ext uri="{9D8B030D-6E8A-4147-A177-3AD203B41FA5}">
                      <a16:colId xmlns:a16="http://schemas.microsoft.com/office/drawing/2014/main" val="1735008863"/>
                    </a:ext>
                  </a:extLst>
                </a:gridCol>
                <a:gridCol w="658368">
                  <a:extLst>
                    <a:ext uri="{9D8B030D-6E8A-4147-A177-3AD203B41FA5}">
                      <a16:colId xmlns:a16="http://schemas.microsoft.com/office/drawing/2014/main" val="734855003"/>
                    </a:ext>
                  </a:extLst>
                </a:gridCol>
                <a:gridCol w="658368">
                  <a:extLst>
                    <a:ext uri="{9D8B030D-6E8A-4147-A177-3AD203B41FA5}">
                      <a16:colId xmlns:a16="http://schemas.microsoft.com/office/drawing/2014/main" val="121736014"/>
                    </a:ext>
                  </a:extLst>
                </a:gridCol>
                <a:gridCol w="658368">
                  <a:extLst>
                    <a:ext uri="{9D8B030D-6E8A-4147-A177-3AD203B41FA5}">
                      <a16:colId xmlns:a16="http://schemas.microsoft.com/office/drawing/2014/main" val="3645724023"/>
                    </a:ext>
                  </a:extLst>
                </a:gridCol>
                <a:gridCol w="658368">
                  <a:extLst>
                    <a:ext uri="{9D8B030D-6E8A-4147-A177-3AD203B41FA5}">
                      <a16:colId xmlns:a16="http://schemas.microsoft.com/office/drawing/2014/main" val="2788211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710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- 2017-09-12 16:33:33</a:t>
                      </a:r>
                      <a:r>
                        <a:rPr kumimoji="0" lang="es-ES" sz="1000" b="0" i="0" u="none" strike="noStrike" kern="1200" cap="none" spc="0" normalizeH="0" baseline="0" noProof="0">
                          <a:ln>
                            <a:noFill/>
                          </a:ln>
                          <a:solidFill>
                            <a:prstClr val="black"/>
                          </a:solidFill>
                          <a:effectLst/>
                          <a:uLnTx/>
                          <a:uFillTx/>
                          <a:latin typeface="+mn-lt"/>
                          <a:ea typeface="+mn-ea"/>
                          <a:cs typeface="+mn-cs"/>
                        </a:rPr>
                        <a:t>
#Salud El Gobernador Alfredo Cornejo inauguró este mediodía la refuncionalización de la Casa de la Salud Integral de la Mujer, ubicada en la calle San Juan 511 de Ciudad. Además, puso en funcionamiento el nuevo mamógrafo del lugar. Lo hizo junto con la ministra de Salud, Desarrollo Social y Deportes, Claudia Najul, y  el subsecretario de Salud, Oscar Sagás, con quienes luego recorrió las instalaciones.
Claudia Najul, comentó: “Estamos muy felices de haber logrado esto. Cuando asumimos la gestión, esta casa se caía a pedazos, no tenía muebles y estaba todo roto, no era un lugar digno para las mujeres, y un eje que nos propusimos en nuestra política integral de salud es el cuidado integral de las mujeres. Para eso es imprescindible lograr un lugar de atención adecuado e higiénico para todas las mujeres del Gran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0274394"/>
                  </a:ext>
                </a:extLst>
              </a:tr>
            </a:tbl>
          </a:graphicData>
        </a:graphic>
      </p:graphicFrame>
      <p:sp>
        <p:nvSpPr>
          <p:cNvPr id="4" name="Text Placeholder 3">
            <a:extLst>
              <a:ext uri="{FF2B5EF4-FFF2-40B4-BE49-F238E27FC236}">
                <a16:creationId xmlns:a16="http://schemas.microsoft.com/office/drawing/2014/main" id="{BBB82045-4450-4D07-AD8A-C7FB24F018A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26072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7DD3-2E96-4A6F-8389-A8AE329089EA}"/>
              </a:ext>
            </a:extLst>
          </p:cNvPr>
          <p:cNvSpPr>
            <a:spLocks noGrp="1"/>
          </p:cNvSpPr>
          <p:nvPr>
            <p:ph type="title"/>
          </p:nvPr>
        </p:nvSpPr>
        <p:spPr/>
        <p:txBody>
          <a:bodyPr/>
          <a:lstStyle/>
          <a:p>
            <a:r>
              <a:rPr lang="en-US"/>
              <a:t>Facebook Own Posts Table - 5 of 13</a:t>
            </a:r>
          </a:p>
        </p:txBody>
      </p:sp>
      <p:graphicFrame>
        <p:nvGraphicFramePr>
          <p:cNvPr id="5" name="Table Placeholder 4">
            <a:extLst>
              <a:ext uri="{FF2B5EF4-FFF2-40B4-BE49-F238E27FC236}">
                <a16:creationId xmlns:a16="http://schemas.microsoft.com/office/drawing/2014/main" id="{BE49F481-92B4-4C46-A372-0E6E18D1B5E2}"/>
              </a:ext>
            </a:extLst>
          </p:cNvPr>
          <p:cNvGraphicFramePr>
            <a:graphicFrameLocks noGrp="1"/>
          </p:cNvGraphicFramePr>
          <p:nvPr>
            <p:ph type="tbl" sz="quarter" idx="13"/>
            <p:extLst>
              <p:ext uri="{D42A27DB-BD31-4B8C-83A1-F6EECF244321}">
                <p14:modId xmlns:p14="http://schemas.microsoft.com/office/powerpoint/2010/main" val="4261631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5398326"/>
                    </a:ext>
                  </a:extLst>
                </a:gridCol>
                <a:gridCol w="658368">
                  <a:extLst>
                    <a:ext uri="{9D8B030D-6E8A-4147-A177-3AD203B41FA5}">
                      <a16:colId xmlns:a16="http://schemas.microsoft.com/office/drawing/2014/main" val="4235622826"/>
                    </a:ext>
                  </a:extLst>
                </a:gridCol>
                <a:gridCol w="658368">
                  <a:extLst>
                    <a:ext uri="{9D8B030D-6E8A-4147-A177-3AD203B41FA5}">
                      <a16:colId xmlns:a16="http://schemas.microsoft.com/office/drawing/2014/main" val="3007866175"/>
                    </a:ext>
                  </a:extLst>
                </a:gridCol>
                <a:gridCol w="658368">
                  <a:extLst>
                    <a:ext uri="{9D8B030D-6E8A-4147-A177-3AD203B41FA5}">
                      <a16:colId xmlns:a16="http://schemas.microsoft.com/office/drawing/2014/main" val="333399953"/>
                    </a:ext>
                  </a:extLst>
                </a:gridCol>
                <a:gridCol w="658368">
                  <a:extLst>
                    <a:ext uri="{9D8B030D-6E8A-4147-A177-3AD203B41FA5}">
                      <a16:colId xmlns:a16="http://schemas.microsoft.com/office/drawing/2014/main" val="2122483013"/>
                    </a:ext>
                  </a:extLst>
                </a:gridCol>
                <a:gridCol w="658368">
                  <a:extLst>
                    <a:ext uri="{9D8B030D-6E8A-4147-A177-3AD203B41FA5}">
                      <a16:colId xmlns:a16="http://schemas.microsoft.com/office/drawing/2014/main" val="723138662"/>
                    </a:ext>
                  </a:extLst>
                </a:gridCol>
                <a:gridCol w="658368">
                  <a:extLst>
                    <a:ext uri="{9D8B030D-6E8A-4147-A177-3AD203B41FA5}">
                      <a16:colId xmlns:a16="http://schemas.microsoft.com/office/drawing/2014/main" val="550329962"/>
                    </a:ext>
                  </a:extLst>
                </a:gridCol>
                <a:gridCol w="658368">
                  <a:extLst>
                    <a:ext uri="{9D8B030D-6E8A-4147-A177-3AD203B41FA5}">
                      <a16:colId xmlns:a16="http://schemas.microsoft.com/office/drawing/2014/main" val="115673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4611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- 2017-09-01 14:35:34</a:t>
                      </a:r>
                      <a:r>
                        <a:rPr kumimoji="0" lang="es-ES" sz="1000" b="0" i="0" u="none" strike="noStrike" kern="1200" cap="none" spc="0" normalizeH="0" baseline="0" noProof="0">
                          <a:ln>
                            <a:noFill/>
                          </a:ln>
                          <a:solidFill>
                            <a:prstClr val="black"/>
                          </a:solidFill>
                          <a:effectLst/>
                          <a:uLnTx/>
                          <a:uFillTx/>
                          <a:latin typeface="+mn-lt"/>
                          <a:ea typeface="+mn-ea"/>
                          <a:cs typeface="+mn-cs"/>
                        </a:rPr>
                        <a:t>
Se ha utilizado cerca de 3 millones de pesos en toda estas refacciones, realizadas en los últimos tres meses. Sobre todo hay que destacar la importancia de la barrera sanitaria, que es la mejor manera en los hospitales modernos de evitar que no se contamine la ropa no contaminada con la sucia. Esto evita infecciones concomitantes en este sector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423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- 2017-09-15 17:17:07</a:t>
                      </a:r>
                      <a:r>
                        <a:rPr kumimoji="0" lang="es-ES" sz="1000" b="0" i="0" u="none" strike="noStrike" kern="1200" cap="none" spc="0" normalizeH="0" baseline="0" noProof="0">
                          <a:ln>
                            <a:noFill/>
                          </a:ln>
                          <a:solidFill>
                            <a:prstClr val="black"/>
                          </a:solidFill>
                          <a:effectLst/>
                          <a:uLnTx/>
                          <a:uFillTx/>
                          <a:latin typeface="+mn-lt"/>
                          <a:ea typeface="+mn-ea"/>
                          <a:cs typeface="+mn-cs"/>
                        </a:rPr>
                        <a:t>
#Desarrollo El programa Ellas Hacen ayuda a las mujeres que atraviesan una situación de vulnerabilidad para que accedan a oportunidades de trabajo, capacitación y formación. La iniciativa prioriza a madres de familias numerosas, con hijos con discapacidad o víctimas de violencia de género. La novedad en esta ocasión es la incorporación de femineidades trans, reconociendo de esta manera sus demandas históricas.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8997453"/>
                  </a:ext>
                </a:extLst>
              </a:tr>
            </a:tbl>
          </a:graphicData>
        </a:graphic>
      </p:graphicFrame>
      <p:sp>
        <p:nvSpPr>
          <p:cNvPr id="4" name="Text Placeholder 3">
            <a:extLst>
              <a:ext uri="{FF2B5EF4-FFF2-40B4-BE49-F238E27FC236}">
                <a16:creationId xmlns:a16="http://schemas.microsoft.com/office/drawing/2014/main" id="{27D3033D-1A9F-41E2-8212-9C93594D958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84060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A148B-351A-4CCC-BEF8-644803B75BD7}"/>
              </a:ext>
            </a:extLst>
          </p:cNvPr>
          <p:cNvSpPr>
            <a:spLocks noGrp="1"/>
          </p:cNvSpPr>
          <p:nvPr>
            <p:ph type="title"/>
          </p:nvPr>
        </p:nvSpPr>
        <p:spPr/>
        <p:txBody>
          <a:bodyPr/>
          <a:lstStyle/>
          <a:p>
            <a:r>
              <a:rPr lang="en-US"/>
              <a:t>Facebook Own Posts Table - 6 of 13</a:t>
            </a:r>
          </a:p>
        </p:txBody>
      </p:sp>
      <p:graphicFrame>
        <p:nvGraphicFramePr>
          <p:cNvPr id="5" name="Table Placeholder 4">
            <a:extLst>
              <a:ext uri="{FF2B5EF4-FFF2-40B4-BE49-F238E27FC236}">
                <a16:creationId xmlns:a16="http://schemas.microsoft.com/office/drawing/2014/main" id="{D6B7566D-8F00-4587-B123-B7A42987122F}"/>
              </a:ext>
            </a:extLst>
          </p:cNvPr>
          <p:cNvGraphicFramePr>
            <a:graphicFrameLocks noGrp="1"/>
          </p:cNvGraphicFramePr>
          <p:nvPr>
            <p:ph type="tbl" sz="quarter" idx="13"/>
            <p:extLst>
              <p:ext uri="{D42A27DB-BD31-4B8C-83A1-F6EECF244321}">
                <p14:modId xmlns:p14="http://schemas.microsoft.com/office/powerpoint/2010/main" val="2936670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7043593"/>
                    </a:ext>
                  </a:extLst>
                </a:gridCol>
                <a:gridCol w="658368">
                  <a:extLst>
                    <a:ext uri="{9D8B030D-6E8A-4147-A177-3AD203B41FA5}">
                      <a16:colId xmlns:a16="http://schemas.microsoft.com/office/drawing/2014/main" val="1011306830"/>
                    </a:ext>
                  </a:extLst>
                </a:gridCol>
                <a:gridCol w="658368">
                  <a:extLst>
                    <a:ext uri="{9D8B030D-6E8A-4147-A177-3AD203B41FA5}">
                      <a16:colId xmlns:a16="http://schemas.microsoft.com/office/drawing/2014/main" val="1849339307"/>
                    </a:ext>
                  </a:extLst>
                </a:gridCol>
                <a:gridCol w="658368">
                  <a:extLst>
                    <a:ext uri="{9D8B030D-6E8A-4147-A177-3AD203B41FA5}">
                      <a16:colId xmlns:a16="http://schemas.microsoft.com/office/drawing/2014/main" val="2547537667"/>
                    </a:ext>
                  </a:extLst>
                </a:gridCol>
                <a:gridCol w="658368">
                  <a:extLst>
                    <a:ext uri="{9D8B030D-6E8A-4147-A177-3AD203B41FA5}">
                      <a16:colId xmlns:a16="http://schemas.microsoft.com/office/drawing/2014/main" val="1743773088"/>
                    </a:ext>
                  </a:extLst>
                </a:gridCol>
                <a:gridCol w="658368">
                  <a:extLst>
                    <a:ext uri="{9D8B030D-6E8A-4147-A177-3AD203B41FA5}">
                      <a16:colId xmlns:a16="http://schemas.microsoft.com/office/drawing/2014/main" val="920211147"/>
                    </a:ext>
                  </a:extLst>
                </a:gridCol>
                <a:gridCol w="658368">
                  <a:extLst>
                    <a:ext uri="{9D8B030D-6E8A-4147-A177-3AD203B41FA5}">
                      <a16:colId xmlns:a16="http://schemas.microsoft.com/office/drawing/2014/main" val="1153900073"/>
                    </a:ext>
                  </a:extLst>
                </a:gridCol>
                <a:gridCol w="658368">
                  <a:extLst>
                    <a:ext uri="{9D8B030D-6E8A-4147-A177-3AD203B41FA5}">
                      <a16:colId xmlns:a16="http://schemas.microsoft.com/office/drawing/2014/main" val="2564437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760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- 2017-09-18 16:30:22</a:t>
                      </a:r>
                      <a:r>
                        <a:rPr kumimoji="0" lang="es-ES" sz="1000" b="0" i="0" u="none" strike="noStrike" kern="1200" cap="none" spc="0" normalizeH="0" baseline="0" noProof="0">
                          <a:ln>
                            <a:noFill/>
                          </a:ln>
                          <a:solidFill>
                            <a:prstClr val="black"/>
                          </a:solidFill>
                          <a:effectLst/>
                          <a:uLnTx/>
                          <a:uFillTx/>
                          <a:latin typeface="+mn-lt"/>
                          <a:ea typeface="+mn-ea"/>
                          <a:cs typeface="+mn-cs"/>
                        </a:rPr>
                        <a:t>
Este mediodía el Gobernador Alfredo Cornejo y la ministra de Salud, Desarrollo Social y Deportes, Claudia Najul, participaron de la reinauguración del centro de salud del Barrio Antártida de Luzuriaga, en Maipú.
Claudia Najul dijo: “Cada vez que inauguramos un centro de salud pienso que estamos cumpliendo con una deuda que teníamos con los pacientes y los vecinos de la zona. Este modelo de salud de acercar los servicios a la gente lo hemos adoptado como política de estado, con esta inversión de más de 500.000 mil pesos en la refacción demostramos la importancia que tiene este espacio para los mendocinos”.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289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- 2017-09-16 10:40:04</a:t>
                      </a:r>
                      <a:r>
                        <a:rPr kumimoji="0" lang="es-ES" sz="1000" b="0" i="0" u="none" strike="noStrike" kern="1200" cap="none" spc="0" normalizeH="0" baseline="0" noProof="0">
                          <a:ln>
                            <a:noFill/>
                          </a:ln>
                          <a:solidFill>
                            <a:prstClr val="black"/>
                          </a:solidFill>
                          <a:effectLst/>
                          <a:uLnTx/>
                          <a:uFillTx/>
                          <a:latin typeface="+mn-lt"/>
                          <a:ea typeface="+mn-ea"/>
                          <a:cs typeface="+mn-cs"/>
                        </a:rPr>
                        <a:t>
Colación de 500 nuevos residentes y entrega bastón de Esculapio a 5 profesionales destacados de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9062863"/>
                  </a:ext>
                </a:extLst>
              </a:tr>
            </a:tbl>
          </a:graphicData>
        </a:graphic>
      </p:graphicFrame>
      <p:sp>
        <p:nvSpPr>
          <p:cNvPr id="4" name="Text Placeholder 3">
            <a:extLst>
              <a:ext uri="{FF2B5EF4-FFF2-40B4-BE49-F238E27FC236}">
                <a16:creationId xmlns:a16="http://schemas.microsoft.com/office/drawing/2014/main" id="{D48752D1-3001-4C59-81B3-9BF3FA6A731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90881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1859B-4E78-4C11-B098-4309AF61FC06}"/>
              </a:ext>
            </a:extLst>
          </p:cNvPr>
          <p:cNvSpPr>
            <a:spLocks noGrp="1"/>
          </p:cNvSpPr>
          <p:nvPr>
            <p:ph type="title"/>
          </p:nvPr>
        </p:nvSpPr>
        <p:spPr/>
        <p:txBody>
          <a:bodyPr/>
          <a:lstStyle/>
          <a:p>
            <a:r>
              <a:rPr lang="en-US"/>
              <a:t>Facebook Own Posts Table - 7 of 13</a:t>
            </a:r>
          </a:p>
        </p:txBody>
      </p:sp>
      <p:graphicFrame>
        <p:nvGraphicFramePr>
          <p:cNvPr id="5" name="Table Placeholder 4">
            <a:extLst>
              <a:ext uri="{FF2B5EF4-FFF2-40B4-BE49-F238E27FC236}">
                <a16:creationId xmlns:a16="http://schemas.microsoft.com/office/drawing/2014/main" id="{92B7AF9B-8D2E-4A41-9314-B71AFD8D1A5F}"/>
              </a:ext>
            </a:extLst>
          </p:cNvPr>
          <p:cNvGraphicFramePr>
            <a:graphicFrameLocks noGrp="1"/>
          </p:cNvGraphicFramePr>
          <p:nvPr>
            <p:ph type="tbl" sz="quarter" idx="13"/>
            <p:extLst>
              <p:ext uri="{D42A27DB-BD31-4B8C-83A1-F6EECF244321}">
                <p14:modId xmlns:p14="http://schemas.microsoft.com/office/powerpoint/2010/main" val="3652825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1258977"/>
                    </a:ext>
                  </a:extLst>
                </a:gridCol>
                <a:gridCol w="658368">
                  <a:extLst>
                    <a:ext uri="{9D8B030D-6E8A-4147-A177-3AD203B41FA5}">
                      <a16:colId xmlns:a16="http://schemas.microsoft.com/office/drawing/2014/main" val="2519358347"/>
                    </a:ext>
                  </a:extLst>
                </a:gridCol>
                <a:gridCol w="658368">
                  <a:extLst>
                    <a:ext uri="{9D8B030D-6E8A-4147-A177-3AD203B41FA5}">
                      <a16:colId xmlns:a16="http://schemas.microsoft.com/office/drawing/2014/main" val="268059663"/>
                    </a:ext>
                  </a:extLst>
                </a:gridCol>
                <a:gridCol w="658368">
                  <a:extLst>
                    <a:ext uri="{9D8B030D-6E8A-4147-A177-3AD203B41FA5}">
                      <a16:colId xmlns:a16="http://schemas.microsoft.com/office/drawing/2014/main" val="719625065"/>
                    </a:ext>
                  </a:extLst>
                </a:gridCol>
                <a:gridCol w="658368">
                  <a:extLst>
                    <a:ext uri="{9D8B030D-6E8A-4147-A177-3AD203B41FA5}">
                      <a16:colId xmlns:a16="http://schemas.microsoft.com/office/drawing/2014/main" val="2321806003"/>
                    </a:ext>
                  </a:extLst>
                </a:gridCol>
                <a:gridCol w="658368">
                  <a:extLst>
                    <a:ext uri="{9D8B030D-6E8A-4147-A177-3AD203B41FA5}">
                      <a16:colId xmlns:a16="http://schemas.microsoft.com/office/drawing/2014/main" val="3444394973"/>
                    </a:ext>
                  </a:extLst>
                </a:gridCol>
                <a:gridCol w="658368">
                  <a:extLst>
                    <a:ext uri="{9D8B030D-6E8A-4147-A177-3AD203B41FA5}">
                      <a16:colId xmlns:a16="http://schemas.microsoft.com/office/drawing/2014/main" val="4079922392"/>
                    </a:ext>
                  </a:extLst>
                </a:gridCol>
                <a:gridCol w="658368">
                  <a:extLst>
                    <a:ext uri="{9D8B030D-6E8A-4147-A177-3AD203B41FA5}">
                      <a16:colId xmlns:a16="http://schemas.microsoft.com/office/drawing/2014/main" val="1599650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576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- 2017-09-05 13:57:44</a:t>
                      </a:r>
                      <a:r>
                        <a:rPr kumimoji="0" lang="es-ES" sz="1000" b="0" i="0" u="none" strike="noStrike" kern="1200" cap="none" spc="0" normalizeH="0" baseline="0" noProof="0">
                          <a:ln>
                            <a:noFill/>
                          </a:ln>
                          <a:solidFill>
                            <a:prstClr val="black"/>
                          </a:solidFill>
                          <a:effectLst/>
                          <a:uLnTx/>
                          <a:uFillTx/>
                          <a:latin typeface="+mn-lt"/>
                          <a:ea typeface="+mn-ea"/>
                          <a:cs typeface="+mn-cs"/>
                        </a:rPr>
                        <a:t>
#Salud Construyen nueva sala de Guardia del Hospital Enfermeros Argentinos
La ampliación contará con una doble sala de espera, dos consultorios pediátricos y dos para adultos, salas de preinternación y boxes de observación para niños y adultos y tres shock room. Además, estará separada la zona de emergencias de la de consultorios.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554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- 2017-09-18 16:25:11</a:t>
                      </a:r>
                      <a:r>
                        <a:rPr kumimoji="0" lang="es-ES" sz="1000" b="0" i="0" u="none" strike="noStrike" kern="1200" cap="none" spc="0" normalizeH="0" baseline="0" noProof="0">
                          <a:ln>
                            <a:noFill/>
                          </a:ln>
                          <a:solidFill>
                            <a:prstClr val="black"/>
                          </a:solidFill>
                          <a:effectLst/>
                          <a:uLnTx/>
                          <a:uFillTx/>
                          <a:latin typeface="+mn-lt"/>
                          <a:ea typeface="+mn-ea"/>
                          <a:cs typeface="+mn-cs"/>
                        </a:rPr>
                        <a:t>
Salud: entregaron certificados a 500 residentes y bastón de esculapio a 5 profesionales destacados. 
El sábado, en el teatro Independencia se entregaron más de 500 certificados a residentes que finalizaron el posgrado 2016/2017 del sistema de residencias del Ministerio de Salud, Desarrollo Social y Deportes.
Los profesionales agasajados fueron Dra. Elsa Libertad Piulat, Dr. Manuel Ramón Torres, Dr. Julio Cesar Ficcardi y Dr. Jorge Urrutigoity.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461324"/>
                  </a:ext>
                </a:extLst>
              </a:tr>
            </a:tbl>
          </a:graphicData>
        </a:graphic>
      </p:graphicFrame>
      <p:sp>
        <p:nvSpPr>
          <p:cNvPr id="4" name="Text Placeholder 3">
            <a:extLst>
              <a:ext uri="{FF2B5EF4-FFF2-40B4-BE49-F238E27FC236}">
                <a16:creationId xmlns:a16="http://schemas.microsoft.com/office/drawing/2014/main" id="{FCC7B3AB-9A9D-47BB-B098-092EC644B14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65705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BEF74-198F-4C42-A02C-80C01C546049}"/>
              </a:ext>
            </a:extLst>
          </p:cNvPr>
          <p:cNvSpPr>
            <a:spLocks noGrp="1"/>
          </p:cNvSpPr>
          <p:nvPr>
            <p:ph type="title"/>
          </p:nvPr>
        </p:nvSpPr>
        <p:spPr/>
        <p:txBody>
          <a:bodyPr/>
          <a:lstStyle/>
          <a:p>
            <a:r>
              <a:rPr lang="en-US"/>
              <a:t>Facebook Own Posts Table - 8 of 13</a:t>
            </a:r>
          </a:p>
        </p:txBody>
      </p:sp>
      <p:graphicFrame>
        <p:nvGraphicFramePr>
          <p:cNvPr id="5" name="Table Placeholder 4">
            <a:extLst>
              <a:ext uri="{FF2B5EF4-FFF2-40B4-BE49-F238E27FC236}">
                <a16:creationId xmlns:a16="http://schemas.microsoft.com/office/drawing/2014/main" id="{203D7A0E-979C-4F85-A67A-61A6F5603626}"/>
              </a:ext>
            </a:extLst>
          </p:cNvPr>
          <p:cNvGraphicFramePr>
            <a:graphicFrameLocks noGrp="1"/>
          </p:cNvGraphicFramePr>
          <p:nvPr>
            <p:ph type="tbl" sz="quarter" idx="13"/>
            <p:extLst>
              <p:ext uri="{D42A27DB-BD31-4B8C-83A1-F6EECF244321}">
                <p14:modId xmlns:p14="http://schemas.microsoft.com/office/powerpoint/2010/main" val="2807882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441862"/>
                    </a:ext>
                  </a:extLst>
                </a:gridCol>
                <a:gridCol w="658368">
                  <a:extLst>
                    <a:ext uri="{9D8B030D-6E8A-4147-A177-3AD203B41FA5}">
                      <a16:colId xmlns:a16="http://schemas.microsoft.com/office/drawing/2014/main" val="649041384"/>
                    </a:ext>
                  </a:extLst>
                </a:gridCol>
                <a:gridCol w="658368">
                  <a:extLst>
                    <a:ext uri="{9D8B030D-6E8A-4147-A177-3AD203B41FA5}">
                      <a16:colId xmlns:a16="http://schemas.microsoft.com/office/drawing/2014/main" val="3384564659"/>
                    </a:ext>
                  </a:extLst>
                </a:gridCol>
                <a:gridCol w="658368">
                  <a:extLst>
                    <a:ext uri="{9D8B030D-6E8A-4147-A177-3AD203B41FA5}">
                      <a16:colId xmlns:a16="http://schemas.microsoft.com/office/drawing/2014/main" val="745470167"/>
                    </a:ext>
                  </a:extLst>
                </a:gridCol>
                <a:gridCol w="658368">
                  <a:extLst>
                    <a:ext uri="{9D8B030D-6E8A-4147-A177-3AD203B41FA5}">
                      <a16:colId xmlns:a16="http://schemas.microsoft.com/office/drawing/2014/main" val="2818278066"/>
                    </a:ext>
                  </a:extLst>
                </a:gridCol>
                <a:gridCol w="658368">
                  <a:extLst>
                    <a:ext uri="{9D8B030D-6E8A-4147-A177-3AD203B41FA5}">
                      <a16:colId xmlns:a16="http://schemas.microsoft.com/office/drawing/2014/main" val="666741553"/>
                    </a:ext>
                  </a:extLst>
                </a:gridCol>
                <a:gridCol w="658368">
                  <a:extLst>
                    <a:ext uri="{9D8B030D-6E8A-4147-A177-3AD203B41FA5}">
                      <a16:colId xmlns:a16="http://schemas.microsoft.com/office/drawing/2014/main" val="4075906716"/>
                    </a:ext>
                  </a:extLst>
                </a:gridCol>
                <a:gridCol w="658368">
                  <a:extLst>
                    <a:ext uri="{9D8B030D-6E8A-4147-A177-3AD203B41FA5}">
                      <a16:colId xmlns:a16="http://schemas.microsoft.com/office/drawing/2014/main" val="1586478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6457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- 2017-09-06 17:06:43</a:t>
                      </a:r>
                      <a:r>
                        <a:rPr kumimoji="0" lang="es-ES" sz="1000" b="0" i="0" u="none" strike="noStrike" kern="1200" cap="none" spc="0" normalizeH="0" baseline="0" noProof="0">
                          <a:ln>
                            <a:noFill/>
                          </a:ln>
                          <a:solidFill>
                            <a:prstClr val="black"/>
                          </a:solidFill>
                          <a:effectLst/>
                          <a:uLnTx/>
                          <a:uFillTx/>
                          <a:latin typeface="+mn-lt"/>
                          <a:ea typeface="+mn-ea"/>
                          <a:cs typeface="+mn-cs"/>
                        </a:rPr>
                        <a:t>
#Salud En el marco de la modernización del sistema de atención primaria dispuesto por el Ministerio de Salud, Desarrollo Social y Deportes, la ministra Claudia Najul participó del acto de entrega de 9 computadoras que se distribuirán en centros de salud de Luján y Maipú.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223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- 2017-09-20 17:17:11</a:t>
                      </a:r>
                      <a:r>
                        <a:rPr kumimoji="0" lang="es-ES" sz="1000" b="0" i="0" u="none" strike="noStrike" kern="1200" cap="none" spc="0" normalizeH="0" baseline="0" noProof="0">
                          <a:ln>
                            <a:noFill/>
                          </a:ln>
                          <a:solidFill>
                            <a:prstClr val="black"/>
                          </a:solidFill>
                          <a:effectLst/>
                          <a:uLnTx/>
                          <a:uFillTx/>
                          <a:latin typeface="+mn-lt"/>
                          <a:ea typeface="+mn-ea"/>
                          <a:cs typeface="+mn-cs"/>
                        </a:rPr>
                        <a:t>
“Mujer Rural” llegará con sus servicios a Malargüe para ayudar a visualizar derechos y promover equidad entre mujeres y hombres en el ámbito rural. Por eso, se acercan servicios centrados en la salud y capacitación sobre emprendedorismo y salud sexual y reproductiva. El programa brinda asesoramiento sobre maternidad e infancia, embarazo y lactancia, zoonosis, violencia de género y alcoholismo, además de asociativismo, entre otras actividades.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140890"/>
                  </a:ext>
                </a:extLst>
              </a:tr>
            </a:tbl>
          </a:graphicData>
        </a:graphic>
      </p:graphicFrame>
      <p:sp>
        <p:nvSpPr>
          <p:cNvPr id="4" name="Text Placeholder 3">
            <a:extLst>
              <a:ext uri="{FF2B5EF4-FFF2-40B4-BE49-F238E27FC236}">
                <a16:creationId xmlns:a16="http://schemas.microsoft.com/office/drawing/2014/main" id="{4B78F75D-7E25-4D97-ADC0-07DB9E5EB6F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65920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252E9-9B32-4479-9756-8138C4D48326}"/>
              </a:ext>
            </a:extLst>
          </p:cNvPr>
          <p:cNvSpPr>
            <a:spLocks noGrp="1"/>
          </p:cNvSpPr>
          <p:nvPr>
            <p:ph type="title"/>
          </p:nvPr>
        </p:nvSpPr>
        <p:spPr/>
        <p:txBody>
          <a:bodyPr/>
          <a:lstStyle/>
          <a:p>
            <a:r>
              <a:rPr lang="en-US"/>
              <a:t>Facebook Own Posts Table - 9 of 13</a:t>
            </a:r>
          </a:p>
        </p:txBody>
      </p:sp>
      <p:graphicFrame>
        <p:nvGraphicFramePr>
          <p:cNvPr id="5" name="Table Placeholder 4">
            <a:extLst>
              <a:ext uri="{FF2B5EF4-FFF2-40B4-BE49-F238E27FC236}">
                <a16:creationId xmlns:a16="http://schemas.microsoft.com/office/drawing/2014/main" id="{67EF9FB1-03A6-4F4A-8687-9E9889231865}"/>
              </a:ext>
            </a:extLst>
          </p:cNvPr>
          <p:cNvGraphicFramePr>
            <a:graphicFrameLocks noGrp="1"/>
          </p:cNvGraphicFramePr>
          <p:nvPr>
            <p:ph type="tbl" sz="quarter" idx="13"/>
            <p:extLst>
              <p:ext uri="{D42A27DB-BD31-4B8C-83A1-F6EECF244321}">
                <p14:modId xmlns:p14="http://schemas.microsoft.com/office/powerpoint/2010/main" val="622625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528510"/>
                    </a:ext>
                  </a:extLst>
                </a:gridCol>
                <a:gridCol w="658368">
                  <a:extLst>
                    <a:ext uri="{9D8B030D-6E8A-4147-A177-3AD203B41FA5}">
                      <a16:colId xmlns:a16="http://schemas.microsoft.com/office/drawing/2014/main" val="4013716888"/>
                    </a:ext>
                  </a:extLst>
                </a:gridCol>
                <a:gridCol w="658368">
                  <a:extLst>
                    <a:ext uri="{9D8B030D-6E8A-4147-A177-3AD203B41FA5}">
                      <a16:colId xmlns:a16="http://schemas.microsoft.com/office/drawing/2014/main" val="1955812802"/>
                    </a:ext>
                  </a:extLst>
                </a:gridCol>
                <a:gridCol w="658368">
                  <a:extLst>
                    <a:ext uri="{9D8B030D-6E8A-4147-A177-3AD203B41FA5}">
                      <a16:colId xmlns:a16="http://schemas.microsoft.com/office/drawing/2014/main" val="2117397258"/>
                    </a:ext>
                  </a:extLst>
                </a:gridCol>
                <a:gridCol w="658368">
                  <a:extLst>
                    <a:ext uri="{9D8B030D-6E8A-4147-A177-3AD203B41FA5}">
                      <a16:colId xmlns:a16="http://schemas.microsoft.com/office/drawing/2014/main" val="1294841884"/>
                    </a:ext>
                  </a:extLst>
                </a:gridCol>
                <a:gridCol w="658368">
                  <a:extLst>
                    <a:ext uri="{9D8B030D-6E8A-4147-A177-3AD203B41FA5}">
                      <a16:colId xmlns:a16="http://schemas.microsoft.com/office/drawing/2014/main" val="4166185710"/>
                    </a:ext>
                  </a:extLst>
                </a:gridCol>
                <a:gridCol w="658368">
                  <a:extLst>
                    <a:ext uri="{9D8B030D-6E8A-4147-A177-3AD203B41FA5}">
                      <a16:colId xmlns:a16="http://schemas.microsoft.com/office/drawing/2014/main" val="715592118"/>
                    </a:ext>
                  </a:extLst>
                </a:gridCol>
                <a:gridCol w="658368">
                  <a:extLst>
                    <a:ext uri="{9D8B030D-6E8A-4147-A177-3AD203B41FA5}">
                      <a16:colId xmlns:a16="http://schemas.microsoft.com/office/drawing/2014/main" val="1126493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9721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- 2017-09-27 16:48:32</a:t>
                      </a:r>
                      <a:r>
                        <a:rPr kumimoji="0" lang="es-ES" sz="1000" b="0" i="0" u="none" strike="noStrike" kern="1200" cap="none" spc="0" normalizeH="0" baseline="0" noProof="0">
                          <a:ln>
                            <a:noFill/>
                          </a:ln>
                          <a:solidFill>
                            <a:prstClr val="black"/>
                          </a:solidFill>
                          <a:effectLst/>
                          <a:uLnTx/>
                          <a:uFillTx/>
                          <a:latin typeface="+mn-lt"/>
                          <a:ea typeface="+mn-ea"/>
                          <a:cs typeface="+mn-cs"/>
                        </a:rPr>
                        <a:t>
#Salud En San Rafael, Cornejo inauguró un nuevo resonador de la Fuesmen
Se trata de un equipo de última generación que fue adquirido por 800.000 dólares. No existía un aparato con estas características en el Sur provincial. Con el nuevo resonador se evitará el traslado de pacientes oncológicos o quirúrgicos de la zona hasta el Gran Mendoza, donde únicamente se podían practicar los estudios.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4566299"/>
                  </a:ext>
                </a:extLst>
              </a:tr>
            </a:tbl>
          </a:graphicData>
        </a:graphic>
      </p:graphicFrame>
      <p:sp>
        <p:nvSpPr>
          <p:cNvPr id="4" name="Text Placeholder 3">
            <a:extLst>
              <a:ext uri="{FF2B5EF4-FFF2-40B4-BE49-F238E27FC236}">
                <a16:creationId xmlns:a16="http://schemas.microsoft.com/office/drawing/2014/main" id="{757114DC-8BFD-4E80-BF33-FD3581CB35E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97866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19438-53E3-4472-A2F2-104799908983}"/>
              </a:ext>
            </a:extLst>
          </p:cNvPr>
          <p:cNvSpPr>
            <a:spLocks noGrp="1"/>
          </p:cNvSpPr>
          <p:nvPr>
            <p:ph type="title"/>
          </p:nvPr>
        </p:nvSpPr>
        <p:spPr/>
        <p:txBody>
          <a:bodyPr/>
          <a:lstStyle/>
          <a:p>
            <a:r>
              <a:rPr lang="en-US"/>
              <a:t>Facebook Own Posts Table - 10 of 13</a:t>
            </a:r>
          </a:p>
        </p:txBody>
      </p:sp>
      <p:graphicFrame>
        <p:nvGraphicFramePr>
          <p:cNvPr id="5" name="Table Placeholder 4">
            <a:extLst>
              <a:ext uri="{FF2B5EF4-FFF2-40B4-BE49-F238E27FC236}">
                <a16:creationId xmlns:a16="http://schemas.microsoft.com/office/drawing/2014/main" id="{ED630FDC-D142-4A9F-9D63-71080627ABB3}"/>
              </a:ext>
            </a:extLst>
          </p:cNvPr>
          <p:cNvGraphicFramePr>
            <a:graphicFrameLocks noGrp="1"/>
          </p:cNvGraphicFramePr>
          <p:nvPr>
            <p:ph type="tbl" sz="quarter" idx="13"/>
            <p:extLst>
              <p:ext uri="{D42A27DB-BD31-4B8C-83A1-F6EECF244321}">
                <p14:modId xmlns:p14="http://schemas.microsoft.com/office/powerpoint/2010/main" val="1556646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1248626"/>
                    </a:ext>
                  </a:extLst>
                </a:gridCol>
                <a:gridCol w="658368">
                  <a:extLst>
                    <a:ext uri="{9D8B030D-6E8A-4147-A177-3AD203B41FA5}">
                      <a16:colId xmlns:a16="http://schemas.microsoft.com/office/drawing/2014/main" val="3985221025"/>
                    </a:ext>
                  </a:extLst>
                </a:gridCol>
                <a:gridCol w="658368">
                  <a:extLst>
                    <a:ext uri="{9D8B030D-6E8A-4147-A177-3AD203B41FA5}">
                      <a16:colId xmlns:a16="http://schemas.microsoft.com/office/drawing/2014/main" val="2116984986"/>
                    </a:ext>
                  </a:extLst>
                </a:gridCol>
                <a:gridCol w="658368">
                  <a:extLst>
                    <a:ext uri="{9D8B030D-6E8A-4147-A177-3AD203B41FA5}">
                      <a16:colId xmlns:a16="http://schemas.microsoft.com/office/drawing/2014/main" val="3951467843"/>
                    </a:ext>
                  </a:extLst>
                </a:gridCol>
                <a:gridCol w="658368">
                  <a:extLst>
                    <a:ext uri="{9D8B030D-6E8A-4147-A177-3AD203B41FA5}">
                      <a16:colId xmlns:a16="http://schemas.microsoft.com/office/drawing/2014/main" val="2331062116"/>
                    </a:ext>
                  </a:extLst>
                </a:gridCol>
                <a:gridCol w="658368">
                  <a:extLst>
                    <a:ext uri="{9D8B030D-6E8A-4147-A177-3AD203B41FA5}">
                      <a16:colId xmlns:a16="http://schemas.microsoft.com/office/drawing/2014/main" val="3245927830"/>
                    </a:ext>
                  </a:extLst>
                </a:gridCol>
                <a:gridCol w="658368">
                  <a:extLst>
                    <a:ext uri="{9D8B030D-6E8A-4147-A177-3AD203B41FA5}">
                      <a16:colId xmlns:a16="http://schemas.microsoft.com/office/drawing/2014/main" val="3192410438"/>
                    </a:ext>
                  </a:extLst>
                </a:gridCol>
                <a:gridCol w="658368">
                  <a:extLst>
                    <a:ext uri="{9D8B030D-6E8A-4147-A177-3AD203B41FA5}">
                      <a16:colId xmlns:a16="http://schemas.microsoft.com/office/drawing/2014/main" val="2615697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258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- 2017-09-20 17:00:25</a:t>
                      </a:r>
                      <a:r>
                        <a:rPr kumimoji="0" lang="es-ES" sz="1000" b="0" i="0" u="none" strike="noStrike" kern="1200" cap="none" spc="0" normalizeH="0" baseline="0" noProof="0">
                          <a:ln>
                            <a:noFill/>
                          </a:ln>
                          <a:solidFill>
                            <a:prstClr val="black"/>
                          </a:solidFill>
                          <a:effectLst/>
                          <a:uLnTx/>
                          <a:uFillTx/>
                          <a:latin typeface="+mn-lt"/>
                          <a:ea typeface="+mn-ea"/>
                          <a:cs typeface="+mn-cs"/>
                        </a:rPr>
                        <a:t>
Najul: “La Provincia en tu Barrio demuestra un Estado activo e inteligente que está al lado de la gente”
La ministra de Salud, Desarrollo Social y Deportes, Claudia Najul, visitó este miércoles el departamento de San Martín para seguir con la continuidad del programa La Provincia en tu Barrio, que ofrece de servicios en las zonas y localidades más lejanas de los espacios urbanos. La actividad estará en este departamento hasta el 22 de setiembre.
Claudia Najul destacó: “Este programa se va a convertir en una política de Estado, estamos atendiendo alrededor de 500 personas en diferentes servicios como odontología, oftalmología, control de niño sano, mamografías, todo de forma integral con el Ministerio de Gobierno y N ación”.
El ministro de Gobierno, Dalmiro Garay, resaltó la importancia de la multiplicidad de servicios brindados, pero se centró específicamente en la tarifa social: “En este programa también existe la posibilidad de acceder a la tarifa social sin turno, lo que va a per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3012524"/>
                  </a:ext>
                </a:extLst>
              </a:tr>
            </a:tbl>
          </a:graphicData>
        </a:graphic>
      </p:graphicFrame>
      <p:sp>
        <p:nvSpPr>
          <p:cNvPr id="4" name="Text Placeholder 3">
            <a:extLst>
              <a:ext uri="{FF2B5EF4-FFF2-40B4-BE49-F238E27FC236}">
                <a16:creationId xmlns:a16="http://schemas.microsoft.com/office/drawing/2014/main" id="{7ADA8B47-0059-49F7-8441-56B65E695AB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79780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354E6-2859-48A8-9E95-FC50E61A0C4A}"/>
              </a:ext>
            </a:extLst>
          </p:cNvPr>
          <p:cNvSpPr>
            <a:spLocks noGrp="1"/>
          </p:cNvSpPr>
          <p:nvPr>
            <p:ph type="title"/>
          </p:nvPr>
        </p:nvSpPr>
        <p:spPr/>
        <p:txBody>
          <a:bodyPr/>
          <a:lstStyle/>
          <a:p>
            <a:r>
              <a:rPr lang="en-US"/>
              <a:t>Facebook Own Posts Table - 11 of 13</a:t>
            </a:r>
          </a:p>
        </p:txBody>
      </p:sp>
      <p:graphicFrame>
        <p:nvGraphicFramePr>
          <p:cNvPr id="5" name="Table Placeholder 4">
            <a:extLst>
              <a:ext uri="{FF2B5EF4-FFF2-40B4-BE49-F238E27FC236}">
                <a16:creationId xmlns:a16="http://schemas.microsoft.com/office/drawing/2014/main" id="{14989AD2-DF72-49C4-9FDB-3CAE18D03EEF}"/>
              </a:ext>
            </a:extLst>
          </p:cNvPr>
          <p:cNvGraphicFramePr>
            <a:graphicFrameLocks noGrp="1"/>
          </p:cNvGraphicFramePr>
          <p:nvPr>
            <p:ph type="tbl" sz="quarter" idx="13"/>
            <p:extLst>
              <p:ext uri="{D42A27DB-BD31-4B8C-83A1-F6EECF244321}">
                <p14:modId xmlns:p14="http://schemas.microsoft.com/office/powerpoint/2010/main" val="2428520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9702667"/>
                    </a:ext>
                  </a:extLst>
                </a:gridCol>
                <a:gridCol w="658368">
                  <a:extLst>
                    <a:ext uri="{9D8B030D-6E8A-4147-A177-3AD203B41FA5}">
                      <a16:colId xmlns:a16="http://schemas.microsoft.com/office/drawing/2014/main" val="3933824340"/>
                    </a:ext>
                  </a:extLst>
                </a:gridCol>
                <a:gridCol w="658368">
                  <a:extLst>
                    <a:ext uri="{9D8B030D-6E8A-4147-A177-3AD203B41FA5}">
                      <a16:colId xmlns:a16="http://schemas.microsoft.com/office/drawing/2014/main" val="1413702356"/>
                    </a:ext>
                  </a:extLst>
                </a:gridCol>
                <a:gridCol w="658368">
                  <a:extLst>
                    <a:ext uri="{9D8B030D-6E8A-4147-A177-3AD203B41FA5}">
                      <a16:colId xmlns:a16="http://schemas.microsoft.com/office/drawing/2014/main" val="2582117073"/>
                    </a:ext>
                  </a:extLst>
                </a:gridCol>
                <a:gridCol w="658368">
                  <a:extLst>
                    <a:ext uri="{9D8B030D-6E8A-4147-A177-3AD203B41FA5}">
                      <a16:colId xmlns:a16="http://schemas.microsoft.com/office/drawing/2014/main" val="3000327677"/>
                    </a:ext>
                  </a:extLst>
                </a:gridCol>
                <a:gridCol w="658368">
                  <a:extLst>
                    <a:ext uri="{9D8B030D-6E8A-4147-A177-3AD203B41FA5}">
                      <a16:colId xmlns:a16="http://schemas.microsoft.com/office/drawing/2014/main" val="214291746"/>
                    </a:ext>
                  </a:extLst>
                </a:gridCol>
                <a:gridCol w="658368">
                  <a:extLst>
                    <a:ext uri="{9D8B030D-6E8A-4147-A177-3AD203B41FA5}">
                      <a16:colId xmlns:a16="http://schemas.microsoft.com/office/drawing/2014/main" val="548268012"/>
                    </a:ext>
                  </a:extLst>
                </a:gridCol>
                <a:gridCol w="658368">
                  <a:extLst>
                    <a:ext uri="{9D8B030D-6E8A-4147-A177-3AD203B41FA5}">
                      <a16:colId xmlns:a16="http://schemas.microsoft.com/office/drawing/2014/main" val="2519489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501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- 2017-09-16 23:31:50</a:t>
                      </a:r>
                      <a:r>
                        <a:rPr kumimoji="0" lang="es-ES" sz="1000" b="0" i="0" u="none" strike="noStrike" kern="1200" cap="none" spc="0" normalizeH="0" baseline="0" noProof="0">
                          <a:ln>
                            <a:noFill/>
                          </a:ln>
                          <a:solidFill>
                            <a:prstClr val="black"/>
                          </a:solidFill>
                          <a:effectLst/>
                          <a:uLnTx/>
                          <a:uFillTx/>
                          <a:latin typeface="+mn-lt"/>
                          <a:ea typeface="+mn-ea"/>
                          <a:cs typeface="+mn-cs"/>
                        </a:rPr>
                        <a:t>
Martina Leiva, de Tupungato, es la nueva reina de los estudiantes
La fiesta, realizada este sábado, tuvo un desarrollo tranquilo lleno de baile y alegría  gracias al show que protagonizo la banda mendocina “Rotos de amor”, tocando temas propios y versiones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657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- 2017-09-19 15:21:11</a:t>
                      </a:r>
                      <a:r>
                        <a:rPr kumimoji="0" lang="es-ES" sz="1000" b="0" i="0" u="none" strike="noStrike" kern="1200" cap="none" spc="0" normalizeH="0" baseline="0" noProof="0">
                          <a:ln>
                            <a:noFill/>
                          </a:ln>
                          <a:solidFill>
                            <a:prstClr val="black"/>
                          </a:solidFill>
                          <a:effectLst/>
                          <a:uLnTx/>
                          <a:uFillTx/>
                          <a:latin typeface="+mn-lt"/>
                          <a:ea typeface="+mn-ea"/>
                          <a:cs typeface="+mn-cs"/>
                        </a:rPr>
                        <a:t>
La ministra de Salud, Desarrollo Social y Deportes, Claudia Najul y el subsecretario de Deportes, Federico Chiapetta, recibieron a los deportistas Guillermo Palumbo (30) y Marcelo Goldman (33), quienes integran el seleccionado argentino Pumpas XV, rugby adaptado que se coronó Campeón enel Mundial realizado en Vitoria, España.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5537595"/>
                  </a:ext>
                </a:extLst>
              </a:tr>
            </a:tbl>
          </a:graphicData>
        </a:graphic>
      </p:graphicFrame>
      <p:sp>
        <p:nvSpPr>
          <p:cNvPr id="4" name="Text Placeholder 3">
            <a:extLst>
              <a:ext uri="{FF2B5EF4-FFF2-40B4-BE49-F238E27FC236}">
                <a16:creationId xmlns:a16="http://schemas.microsoft.com/office/drawing/2014/main" id="{7DFE6567-0F33-4B16-852B-9DEDB1BF96C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14998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83267-A05D-4074-89C3-AC680FACEEFE}"/>
              </a:ext>
            </a:extLst>
          </p:cNvPr>
          <p:cNvSpPr>
            <a:spLocks noGrp="1"/>
          </p:cNvSpPr>
          <p:nvPr>
            <p:ph type="title"/>
          </p:nvPr>
        </p:nvSpPr>
        <p:spPr/>
        <p:txBody>
          <a:bodyPr/>
          <a:lstStyle/>
          <a:p>
            <a:r>
              <a:rPr lang="en-US"/>
              <a:t>Facebook Own Posts Table - 12 of 13</a:t>
            </a:r>
          </a:p>
        </p:txBody>
      </p:sp>
      <p:graphicFrame>
        <p:nvGraphicFramePr>
          <p:cNvPr id="5" name="Table Placeholder 4">
            <a:extLst>
              <a:ext uri="{FF2B5EF4-FFF2-40B4-BE49-F238E27FC236}">
                <a16:creationId xmlns:a16="http://schemas.microsoft.com/office/drawing/2014/main" id="{514E8294-B9D6-4DA6-8532-BC6B52535E08}"/>
              </a:ext>
            </a:extLst>
          </p:cNvPr>
          <p:cNvGraphicFramePr>
            <a:graphicFrameLocks noGrp="1"/>
          </p:cNvGraphicFramePr>
          <p:nvPr>
            <p:ph type="tbl" sz="quarter" idx="13"/>
            <p:extLst>
              <p:ext uri="{D42A27DB-BD31-4B8C-83A1-F6EECF244321}">
                <p14:modId xmlns:p14="http://schemas.microsoft.com/office/powerpoint/2010/main" val="448075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8567219"/>
                    </a:ext>
                  </a:extLst>
                </a:gridCol>
                <a:gridCol w="658368">
                  <a:extLst>
                    <a:ext uri="{9D8B030D-6E8A-4147-A177-3AD203B41FA5}">
                      <a16:colId xmlns:a16="http://schemas.microsoft.com/office/drawing/2014/main" val="3238632238"/>
                    </a:ext>
                  </a:extLst>
                </a:gridCol>
                <a:gridCol w="658368">
                  <a:extLst>
                    <a:ext uri="{9D8B030D-6E8A-4147-A177-3AD203B41FA5}">
                      <a16:colId xmlns:a16="http://schemas.microsoft.com/office/drawing/2014/main" val="2679467155"/>
                    </a:ext>
                  </a:extLst>
                </a:gridCol>
                <a:gridCol w="658368">
                  <a:extLst>
                    <a:ext uri="{9D8B030D-6E8A-4147-A177-3AD203B41FA5}">
                      <a16:colId xmlns:a16="http://schemas.microsoft.com/office/drawing/2014/main" val="3695909973"/>
                    </a:ext>
                  </a:extLst>
                </a:gridCol>
                <a:gridCol w="658368">
                  <a:extLst>
                    <a:ext uri="{9D8B030D-6E8A-4147-A177-3AD203B41FA5}">
                      <a16:colId xmlns:a16="http://schemas.microsoft.com/office/drawing/2014/main" val="1908053506"/>
                    </a:ext>
                  </a:extLst>
                </a:gridCol>
                <a:gridCol w="658368">
                  <a:extLst>
                    <a:ext uri="{9D8B030D-6E8A-4147-A177-3AD203B41FA5}">
                      <a16:colId xmlns:a16="http://schemas.microsoft.com/office/drawing/2014/main" val="591740467"/>
                    </a:ext>
                  </a:extLst>
                </a:gridCol>
                <a:gridCol w="658368">
                  <a:extLst>
                    <a:ext uri="{9D8B030D-6E8A-4147-A177-3AD203B41FA5}">
                      <a16:colId xmlns:a16="http://schemas.microsoft.com/office/drawing/2014/main" val="3028453773"/>
                    </a:ext>
                  </a:extLst>
                </a:gridCol>
                <a:gridCol w="658368">
                  <a:extLst>
                    <a:ext uri="{9D8B030D-6E8A-4147-A177-3AD203B41FA5}">
                      <a16:colId xmlns:a16="http://schemas.microsoft.com/office/drawing/2014/main" val="4063089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732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- 2017-09-25 15:26:45</a:t>
                      </a:r>
                      <a:r>
                        <a:rPr kumimoji="0" lang="es-ES" sz="1000" b="0" i="0" u="none" strike="noStrike" kern="1200" cap="none" spc="0" normalizeH="0" baseline="0" noProof="0">
                          <a:ln>
                            <a:noFill/>
                          </a:ln>
                          <a:solidFill>
                            <a:prstClr val="black"/>
                          </a:solidFill>
                          <a:effectLst/>
                          <a:uLnTx/>
                          <a:uFillTx/>
                          <a:latin typeface="+mn-lt"/>
                          <a:ea typeface="+mn-ea"/>
                          <a:cs typeface="+mn-cs"/>
                        </a:rPr>
                        <a:t>
#Desarrollo La Dirección de Género y Diversidad, a cargo de Silvina Anfuso, a través de la Coordinación del Área de Diversidad, realizó la charla “Diversidad Sexual y Derechos Humanos. Del paradigma heteronormativo hacia la diversidad sexual”. La actividad se realizó en el Instituto de Formación Superior 9-011 Del Atuel, en el departamento de San Rafael.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178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- 2017-09-22 15:18:19</a:t>
                      </a:r>
                      <a:r>
                        <a:rPr kumimoji="0" lang="es-ES" sz="1000" b="0" i="0" u="none" strike="noStrike" kern="1200" cap="none" spc="0" normalizeH="0" baseline="0" noProof="0">
                          <a:ln>
                            <a:noFill/>
                          </a:ln>
                          <a:solidFill>
                            <a:prstClr val="black"/>
                          </a:solidFill>
                          <a:effectLst/>
                          <a:uLnTx/>
                          <a:uFillTx/>
                          <a:latin typeface="+mn-lt"/>
                          <a:ea typeface="+mn-ea"/>
                          <a:cs typeface="+mn-cs"/>
                        </a:rPr>
                        <a:t>
#Salud Valle Grande: guardias y ambulancias en el centro de salud
La ministra de Salud, Desarrollo Social y Deportes, Claudia Najul, visitó el departamento de San Rafael y allí anunció mejoras para el centro de salud de Valle Grande. Durante los fines de semana largos y la temporada de verano, habrá guardias y una ambulancia.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350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- 2017-09-07 07:41:41</a:t>
                      </a:r>
                      <a:r>
                        <a:rPr kumimoji="0" lang="es-ES" sz="1000" b="0" i="0" u="none" strike="noStrike" kern="1200" cap="none" spc="0" normalizeH="0" baseline="0" noProof="0">
                          <a:ln>
                            <a:noFill/>
                          </a:ln>
                          <a:solidFill>
                            <a:prstClr val="black"/>
                          </a:solidFill>
                          <a:effectLst/>
                          <a:uLnTx/>
                          <a:uFillTx/>
                          <a:latin typeface="+mn-lt"/>
                          <a:ea typeface="+mn-ea"/>
                          <a:cs typeface="+mn-cs"/>
                        </a:rPr>
                        <a:t>
Las exposiciones de los centros de salud fueron variadas, aunque coincidieron en la prevención y captación del sujeto: llevar al paciente al centro de salud, y si necesita un mayor cuidado y tratamiento, derivarlo al hospital.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2110945"/>
                  </a:ext>
                </a:extLst>
              </a:tr>
            </a:tbl>
          </a:graphicData>
        </a:graphic>
      </p:graphicFrame>
      <p:sp>
        <p:nvSpPr>
          <p:cNvPr id="4" name="Text Placeholder 3">
            <a:extLst>
              <a:ext uri="{FF2B5EF4-FFF2-40B4-BE49-F238E27FC236}">
                <a16:creationId xmlns:a16="http://schemas.microsoft.com/office/drawing/2014/main" id="{EEDE19D0-5746-4B80-82D6-D2966F2C80E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24310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192F8-F17B-45F1-9F2F-BA424DE61607}"/>
              </a:ext>
            </a:extLst>
          </p:cNvPr>
          <p:cNvSpPr>
            <a:spLocks noGrp="1"/>
          </p:cNvSpPr>
          <p:nvPr>
            <p:ph type="title"/>
          </p:nvPr>
        </p:nvSpPr>
        <p:spPr/>
        <p:txBody>
          <a:bodyPr/>
          <a:lstStyle/>
          <a:p>
            <a:r>
              <a:rPr lang="en-US"/>
              <a:t>Facebook Own Posts Table - 13 of 13</a:t>
            </a:r>
          </a:p>
        </p:txBody>
      </p:sp>
      <p:graphicFrame>
        <p:nvGraphicFramePr>
          <p:cNvPr id="5" name="Table Placeholder 4">
            <a:extLst>
              <a:ext uri="{FF2B5EF4-FFF2-40B4-BE49-F238E27FC236}">
                <a16:creationId xmlns:a16="http://schemas.microsoft.com/office/drawing/2014/main" id="{654F0B4F-3A31-46C8-A477-1F7887CC8F3A}"/>
              </a:ext>
            </a:extLst>
          </p:cNvPr>
          <p:cNvGraphicFramePr>
            <a:graphicFrameLocks noGrp="1"/>
          </p:cNvGraphicFramePr>
          <p:nvPr>
            <p:ph type="tbl" sz="quarter" idx="13"/>
            <p:extLst>
              <p:ext uri="{D42A27DB-BD31-4B8C-83A1-F6EECF244321}">
                <p14:modId xmlns:p14="http://schemas.microsoft.com/office/powerpoint/2010/main" val="3994829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6955965"/>
                    </a:ext>
                  </a:extLst>
                </a:gridCol>
                <a:gridCol w="658368">
                  <a:extLst>
                    <a:ext uri="{9D8B030D-6E8A-4147-A177-3AD203B41FA5}">
                      <a16:colId xmlns:a16="http://schemas.microsoft.com/office/drawing/2014/main" val="2757260151"/>
                    </a:ext>
                  </a:extLst>
                </a:gridCol>
                <a:gridCol w="658368">
                  <a:extLst>
                    <a:ext uri="{9D8B030D-6E8A-4147-A177-3AD203B41FA5}">
                      <a16:colId xmlns:a16="http://schemas.microsoft.com/office/drawing/2014/main" val="1587532144"/>
                    </a:ext>
                  </a:extLst>
                </a:gridCol>
                <a:gridCol w="658368">
                  <a:extLst>
                    <a:ext uri="{9D8B030D-6E8A-4147-A177-3AD203B41FA5}">
                      <a16:colId xmlns:a16="http://schemas.microsoft.com/office/drawing/2014/main" val="705873711"/>
                    </a:ext>
                  </a:extLst>
                </a:gridCol>
                <a:gridCol w="658368">
                  <a:extLst>
                    <a:ext uri="{9D8B030D-6E8A-4147-A177-3AD203B41FA5}">
                      <a16:colId xmlns:a16="http://schemas.microsoft.com/office/drawing/2014/main" val="965876708"/>
                    </a:ext>
                  </a:extLst>
                </a:gridCol>
                <a:gridCol w="658368">
                  <a:extLst>
                    <a:ext uri="{9D8B030D-6E8A-4147-A177-3AD203B41FA5}">
                      <a16:colId xmlns:a16="http://schemas.microsoft.com/office/drawing/2014/main" val="2757693030"/>
                    </a:ext>
                  </a:extLst>
                </a:gridCol>
                <a:gridCol w="658368">
                  <a:extLst>
                    <a:ext uri="{9D8B030D-6E8A-4147-A177-3AD203B41FA5}">
                      <a16:colId xmlns:a16="http://schemas.microsoft.com/office/drawing/2014/main" val="3219590527"/>
                    </a:ext>
                  </a:extLst>
                </a:gridCol>
                <a:gridCol w="658368">
                  <a:extLst>
                    <a:ext uri="{9D8B030D-6E8A-4147-A177-3AD203B41FA5}">
                      <a16:colId xmlns:a16="http://schemas.microsoft.com/office/drawing/2014/main" val="629346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976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- 2017-09-28 14:40:25</a:t>
                      </a:r>
                      <a:r>
                        <a:rPr kumimoji="0" lang="es-ES" sz="1000" b="0" i="0" u="none" strike="noStrike" kern="1200" cap="none" spc="0" normalizeH="0" baseline="0" noProof="0">
                          <a:ln>
                            <a:noFill/>
                          </a:ln>
                          <a:solidFill>
                            <a:prstClr val="black"/>
                          </a:solidFill>
                          <a:effectLst/>
                          <a:uLnTx/>
                          <a:uFillTx/>
                          <a:latin typeface="+mn-lt"/>
                          <a:ea typeface="+mn-ea"/>
                          <a:cs typeface="+mn-cs"/>
                        </a:rPr>
                        <a:t>
#Salud Las obras incluyeron la remodelación de la parte administrativa y del servicio de diagnóstico por imágenes La segunda etapa, que ya fue licitada, contemplará un salón de ateneos, los servicios de resonancia y tomografía. La inversión total será de $24 millones.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1686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- 2017-09-13 16:32:08</a:t>
                      </a:r>
                      <a:r>
                        <a:rPr kumimoji="0" lang="es-ES" sz="1000" b="0" i="0" u="none" strike="noStrike" kern="1200" cap="none" spc="0" normalizeH="0" baseline="0" noProof="0">
                          <a:ln>
                            <a:noFill/>
                          </a:ln>
                          <a:solidFill>
                            <a:prstClr val="black"/>
                          </a:solidFill>
                          <a:effectLst/>
                          <a:uLnTx/>
                          <a:uFillTx/>
                          <a:latin typeface="+mn-lt"/>
                          <a:ea typeface="+mn-ea"/>
                          <a:cs typeface="+mn-cs"/>
                        </a:rPr>
                        <a:t>
Los estudiantes elegirán su reina en la fiesta provincial
El Ministerio de Salud, Desarrollo Social y Deportes realizará, en vísperas de la Semana de la Primavera, la Fiesta Provincial de la Juventud. Seránel próximo sábado 16 de setiembre, a partir de las 19, en el Teatro Plaza de Godoy Cruz.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1065567"/>
                  </a:ext>
                </a:extLst>
              </a:tr>
            </a:tbl>
          </a:graphicData>
        </a:graphic>
      </p:graphicFrame>
      <p:sp>
        <p:nvSpPr>
          <p:cNvPr id="4" name="Text Placeholder 3">
            <a:extLst>
              <a:ext uri="{FF2B5EF4-FFF2-40B4-BE49-F238E27FC236}">
                <a16:creationId xmlns:a16="http://schemas.microsoft.com/office/drawing/2014/main" id="{EF0D4C02-E4B4-43B8-A0B1-C9C550B7A42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4694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14A16-B83D-413A-9B00-FB9AEEA1227E}"/>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D3705BD2-76CD-4509-8350-FAA985F0DF22}"/>
              </a:ext>
            </a:extLst>
          </p:cNvPr>
          <p:cNvGraphicFramePr>
            <a:graphicFrameLocks noGrp="1"/>
          </p:cNvGraphicFramePr>
          <p:nvPr>
            <p:ph type="chart" sz="quarter" idx="13"/>
            <p:extLst>
              <p:ext uri="{D42A27DB-BD31-4B8C-83A1-F6EECF244321}">
                <p14:modId xmlns:p14="http://schemas.microsoft.com/office/powerpoint/2010/main" val="4103777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4EFBDB-8B8E-41D8-BE4B-8A5969BEB80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0FB411C-FB6F-4871-964B-D303C4B869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917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E5A33-0529-4B34-BB46-ACD264697CC6}"/>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01C88ADF-2F18-4515-867D-244DB8D69AB6}"/>
              </a:ext>
            </a:extLst>
          </p:cNvPr>
          <p:cNvGraphicFramePr>
            <a:graphicFrameLocks noGrp="1"/>
          </p:cNvGraphicFramePr>
          <p:nvPr>
            <p:ph type="chart" sz="quarter" idx="13"/>
            <p:extLst>
              <p:ext uri="{D42A27DB-BD31-4B8C-83A1-F6EECF244321}">
                <p14:modId xmlns:p14="http://schemas.microsoft.com/office/powerpoint/2010/main" val="3705911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6CD76B-181A-4F65-83B5-AE10738271E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93B03AD-DBFE-458A-8EF2-B8685E7EB2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6562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86BDB-235A-4EF2-AE52-6117A1A24900}"/>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FAD1DAAF-90FD-4BAA-B313-1251C991834A}"/>
              </a:ext>
            </a:extLst>
          </p:cNvPr>
          <p:cNvGraphicFramePr>
            <a:graphicFrameLocks noGrp="1"/>
          </p:cNvGraphicFramePr>
          <p:nvPr>
            <p:ph type="chart" sz="quarter" idx="13"/>
            <p:extLst>
              <p:ext uri="{D42A27DB-BD31-4B8C-83A1-F6EECF244321}">
                <p14:modId xmlns:p14="http://schemas.microsoft.com/office/powerpoint/2010/main" val="1301736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F00F0A-795C-44D1-8AA5-D34A02EBA01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0168C64-787E-4831-8753-3D071A6637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1886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08FCF-7D15-426B-B472-97286DD9B91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5E4356E-100D-4733-BBFF-4285C353BF4D}"/>
              </a:ext>
            </a:extLst>
          </p:cNvPr>
          <p:cNvGraphicFramePr>
            <a:graphicFrameLocks noGrp="1"/>
          </p:cNvGraphicFramePr>
          <p:nvPr>
            <p:ph type="chart" sz="quarter" idx="13"/>
            <p:extLst>
              <p:ext uri="{D42A27DB-BD31-4B8C-83A1-F6EECF244321}">
                <p14:modId xmlns:p14="http://schemas.microsoft.com/office/powerpoint/2010/main" val="1718862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94ABBD-6122-4134-AB1E-C74673113A4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F1378CD-11DE-45C3-8808-A270D55824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6116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528CB-E3E4-4FA0-90E2-9E278D8B920B}"/>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744151C6-B07C-4E00-ADF6-F8B238BB279E}"/>
              </a:ext>
            </a:extLst>
          </p:cNvPr>
          <p:cNvGraphicFramePr>
            <a:graphicFrameLocks noGrp="1"/>
          </p:cNvGraphicFramePr>
          <p:nvPr>
            <p:ph type="chart" sz="quarter" idx="13"/>
            <p:extLst>
              <p:ext uri="{D42A27DB-BD31-4B8C-83A1-F6EECF244321}">
                <p14:modId xmlns:p14="http://schemas.microsoft.com/office/powerpoint/2010/main" val="3121487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EAE207-CE6C-4ECD-8DB2-9DF55B802D0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0768F44-FA8D-4DDE-AC80-5BCC6AC22C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8445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B5ACB-1DFC-4E2D-A3B1-E59AABE369BA}"/>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257B2DAE-4BC3-4D69-BAFC-C841EC699478}"/>
              </a:ext>
            </a:extLst>
          </p:cNvPr>
          <p:cNvGraphicFramePr>
            <a:graphicFrameLocks noGrp="1"/>
          </p:cNvGraphicFramePr>
          <p:nvPr>
            <p:ph type="chart" sz="quarter" idx="13"/>
            <p:extLst>
              <p:ext uri="{D42A27DB-BD31-4B8C-83A1-F6EECF244321}">
                <p14:modId xmlns:p14="http://schemas.microsoft.com/office/powerpoint/2010/main" val="2781179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4BF407-66C3-4C58-B0BB-54A44AB250E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A5F259F-1337-4EC6-B589-15198DE4EE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4559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E403-9969-4B26-B354-BE56DF2DEE20}"/>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1E68B2B-87EA-4314-B2EB-BD0734DCA3E5}"/>
              </a:ext>
            </a:extLst>
          </p:cNvPr>
          <p:cNvGraphicFramePr>
            <a:graphicFrameLocks noGrp="1"/>
          </p:cNvGraphicFramePr>
          <p:nvPr>
            <p:ph type="chart" sz="quarter" idx="13"/>
            <p:extLst>
              <p:ext uri="{D42A27DB-BD31-4B8C-83A1-F6EECF244321}">
                <p14:modId xmlns:p14="http://schemas.microsoft.com/office/powerpoint/2010/main" val="1280772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0DC1C-7ACC-4465-89BC-9D485BEE6D0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37B783C-1D92-4AAA-AA09-D19DF8E623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6533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21510-1E23-4E35-A636-3C458861D7D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CDCA9D57-98AF-4DAE-9153-EF1DD844D1A0}"/>
              </a:ext>
            </a:extLst>
          </p:cNvPr>
          <p:cNvGraphicFramePr>
            <a:graphicFrameLocks noGrp="1"/>
          </p:cNvGraphicFramePr>
          <p:nvPr>
            <p:ph type="chart" sz="quarter" idx="13"/>
            <p:extLst>
              <p:ext uri="{D42A27DB-BD31-4B8C-83A1-F6EECF244321}">
                <p14:modId xmlns:p14="http://schemas.microsoft.com/office/powerpoint/2010/main" val="1878940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2AAEC4-0FEE-4DE8-B8CA-8C1CA79C3E8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67016B9-FDA6-4C40-A94E-2835467156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50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84F7F-2959-4002-B2F3-4F0FADA72CD9}"/>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1003B9CB-13C9-427B-B070-9B586A8CC07E}"/>
              </a:ext>
            </a:extLst>
          </p:cNvPr>
          <p:cNvGraphicFramePr>
            <a:graphicFrameLocks noGrp="1"/>
          </p:cNvGraphicFramePr>
          <p:nvPr>
            <p:ph type="tbl" sz="quarter" idx="13"/>
            <p:extLst>
              <p:ext uri="{D42A27DB-BD31-4B8C-83A1-F6EECF244321}">
                <p14:modId xmlns:p14="http://schemas.microsoft.com/office/powerpoint/2010/main" val="1511230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60780302"/>
                    </a:ext>
                  </a:extLst>
                </a:gridCol>
                <a:gridCol w="2468880">
                  <a:extLst>
                    <a:ext uri="{9D8B030D-6E8A-4147-A177-3AD203B41FA5}">
                      <a16:colId xmlns:a16="http://schemas.microsoft.com/office/drawing/2014/main" val="253992539"/>
                    </a:ext>
                  </a:extLst>
                </a:gridCol>
                <a:gridCol w="822960">
                  <a:extLst>
                    <a:ext uri="{9D8B030D-6E8A-4147-A177-3AD203B41FA5}">
                      <a16:colId xmlns:a16="http://schemas.microsoft.com/office/drawing/2014/main" val="1401189126"/>
                    </a:ext>
                  </a:extLst>
                </a:gridCol>
                <a:gridCol w="822960">
                  <a:extLst>
                    <a:ext uri="{9D8B030D-6E8A-4147-A177-3AD203B41FA5}">
                      <a16:colId xmlns:a16="http://schemas.microsoft.com/office/drawing/2014/main" val="2438189687"/>
                    </a:ext>
                  </a:extLst>
                </a:gridCol>
                <a:gridCol w="822960">
                  <a:extLst>
                    <a:ext uri="{9D8B030D-6E8A-4147-A177-3AD203B41FA5}">
                      <a16:colId xmlns:a16="http://schemas.microsoft.com/office/drawing/2014/main" val="1928663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6866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Daniela Matteucci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30076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Marisa Mattus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4311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Fernanda Lo Bello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4606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Espinosa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1806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Daniela Basabe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04851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Veve Beatriz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8500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Chicha Badillo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6752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E Torres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71587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Hector Bragado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916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Belen Bamondis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64086668"/>
                  </a:ext>
                </a:extLst>
              </a:tr>
            </a:tbl>
          </a:graphicData>
        </a:graphic>
      </p:graphicFrame>
      <p:sp>
        <p:nvSpPr>
          <p:cNvPr id="4" name="Text Placeholder 3">
            <a:extLst>
              <a:ext uri="{FF2B5EF4-FFF2-40B4-BE49-F238E27FC236}">
                <a16:creationId xmlns:a16="http://schemas.microsoft.com/office/drawing/2014/main" id="{3CD38B43-3EAE-4F5F-A763-A6320AFAF0F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52485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F0760-1B39-4FDD-ADE3-50B85D67F5F2}"/>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E6E1C08-17F4-432F-968B-F46143C3C79C}"/>
              </a:ext>
            </a:extLst>
          </p:cNvPr>
          <p:cNvGraphicFramePr>
            <a:graphicFrameLocks noGrp="1"/>
          </p:cNvGraphicFramePr>
          <p:nvPr>
            <p:ph type="tbl" sz="quarter" idx="13"/>
            <p:extLst>
              <p:ext uri="{D42A27DB-BD31-4B8C-83A1-F6EECF244321}">
                <p14:modId xmlns:p14="http://schemas.microsoft.com/office/powerpoint/2010/main" val="3284968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4569331"/>
                    </a:ext>
                  </a:extLst>
                </a:gridCol>
                <a:gridCol w="2468880">
                  <a:extLst>
                    <a:ext uri="{9D8B030D-6E8A-4147-A177-3AD203B41FA5}">
                      <a16:colId xmlns:a16="http://schemas.microsoft.com/office/drawing/2014/main" val="2878150022"/>
                    </a:ext>
                  </a:extLst>
                </a:gridCol>
                <a:gridCol w="822960">
                  <a:extLst>
                    <a:ext uri="{9D8B030D-6E8A-4147-A177-3AD203B41FA5}">
                      <a16:colId xmlns:a16="http://schemas.microsoft.com/office/drawing/2014/main" val="1664683826"/>
                    </a:ext>
                  </a:extLst>
                </a:gridCol>
                <a:gridCol w="822960">
                  <a:extLst>
                    <a:ext uri="{9D8B030D-6E8A-4147-A177-3AD203B41FA5}">
                      <a16:colId xmlns:a16="http://schemas.microsoft.com/office/drawing/2014/main" val="740319851"/>
                    </a:ext>
                  </a:extLst>
                </a:gridCol>
                <a:gridCol w="822960">
                  <a:extLst>
                    <a:ext uri="{9D8B030D-6E8A-4147-A177-3AD203B41FA5}">
                      <a16:colId xmlns:a16="http://schemas.microsoft.com/office/drawing/2014/main" val="3144848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2136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Noelia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42289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 Crespo Morcos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4766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 Quevedo Mendoza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74470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Zelada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4723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Gonzalo Agustin Cosio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19185893"/>
                  </a:ext>
                </a:extLst>
              </a:tr>
            </a:tbl>
          </a:graphicData>
        </a:graphic>
      </p:graphicFrame>
      <p:sp>
        <p:nvSpPr>
          <p:cNvPr id="4" name="Text Placeholder 3">
            <a:extLst>
              <a:ext uri="{FF2B5EF4-FFF2-40B4-BE49-F238E27FC236}">
                <a16:creationId xmlns:a16="http://schemas.microsoft.com/office/drawing/2014/main" id="{D2F32F6A-1FD5-43BC-AD03-5678AA7A320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669652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44831-0562-4A6B-974E-8BF3065502AA}"/>
              </a:ext>
            </a:extLst>
          </p:cNvPr>
          <p:cNvSpPr>
            <a:spLocks noGrp="1"/>
          </p:cNvSpPr>
          <p:nvPr>
            <p:ph type="title"/>
          </p:nvPr>
        </p:nvSpPr>
        <p:spPr/>
        <p:txBody>
          <a:bodyPr/>
          <a:lstStyle/>
          <a:p>
            <a:r>
              <a:rPr lang="en-US"/>
              <a:t>Facebook User Posts Table - 1 of 3</a:t>
            </a:r>
          </a:p>
        </p:txBody>
      </p:sp>
      <p:graphicFrame>
        <p:nvGraphicFramePr>
          <p:cNvPr id="5" name="Table Placeholder 4">
            <a:extLst>
              <a:ext uri="{FF2B5EF4-FFF2-40B4-BE49-F238E27FC236}">
                <a16:creationId xmlns:a16="http://schemas.microsoft.com/office/drawing/2014/main" id="{D2124B92-6BDF-4C25-B0AC-20528E818F50}"/>
              </a:ext>
            </a:extLst>
          </p:cNvPr>
          <p:cNvGraphicFramePr>
            <a:graphicFrameLocks noGrp="1"/>
          </p:cNvGraphicFramePr>
          <p:nvPr>
            <p:ph type="tbl" sz="quarter" idx="13"/>
            <p:extLst>
              <p:ext uri="{D42A27DB-BD31-4B8C-83A1-F6EECF244321}">
                <p14:modId xmlns:p14="http://schemas.microsoft.com/office/powerpoint/2010/main" val="860835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7507517"/>
                    </a:ext>
                  </a:extLst>
                </a:gridCol>
                <a:gridCol w="822960">
                  <a:extLst>
                    <a:ext uri="{9D8B030D-6E8A-4147-A177-3AD203B41FA5}">
                      <a16:colId xmlns:a16="http://schemas.microsoft.com/office/drawing/2014/main" val="469129002"/>
                    </a:ext>
                  </a:extLst>
                </a:gridCol>
                <a:gridCol w="822960">
                  <a:extLst>
                    <a:ext uri="{9D8B030D-6E8A-4147-A177-3AD203B41FA5}">
                      <a16:colId xmlns:a16="http://schemas.microsoft.com/office/drawing/2014/main" val="831937380"/>
                    </a:ext>
                  </a:extLst>
                </a:gridCol>
                <a:gridCol w="822960">
                  <a:extLst>
                    <a:ext uri="{9D8B030D-6E8A-4147-A177-3AD203B41FA5}">
                      <a16:colId xmlns:a16="http://schemas.microsoft.com/office/drawing/2014/main" val="966574361"/>
                    </a:ext>
                  </a:extLst>
                </a:gridCol>
                <a:gridCol w="822960">
                  <a:extLst>
                    <a:ext uri="{9D8B030D-6E8A-4147-A177-3AD203B41FA5}">
                      <a16:colId xmlns:a16="http://schemas.microsoft.com/office/drawing/2014/main" val="3388376109"/>
                    </a:ext>
                  </a:extLst>
                </a:gridCol>
                <a:gridCol w="822960">
                  <a:extLst>
                    <a:ext uri="{9D8B030D-6E8A-4147-A177-3AD203B41FA5}">
                      <a16:colId xmlns:a16="http://schemas.microsoft.com/office/drawing/2014/main" val="1221207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1237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Analía Combes Lagrava - 2017-09-25 10:41:14</a:t>
                      </a:r>
                      <a:r>
                        <a:rPr kumimoji="0" lang="es-ES" sz="1000" b="0" i="0" u="none" strike="noStrike" kern="1200" cap="none" spc="0" normalizeH="0" baseline="0" noProof="0">
                          <a:ln>
                            <a:noFill/>
                          </a:ln>
                          <a:solidFill>
                            <a:prstClr val="black"/>
                          </a:solidFill>
                          <a:effectLst/>
                          <a:uLnTx/>
                          <a:uFillTx/>
                          <a:latin typeface="+mn-lt"/>
                          <a:ea typeface="+mn-ea"/>
                          <a:cs typeface="+mn-cs"/>
                        </a:rPr>
                        <a:t>
Por favor podrían acelerar la reparación de la página web para solicitar turnos al centro de salud Emilio Coni.  Está colapsada hace un mes y me informan que es el único medio por el cual se pueden solicitar los turnos . Siendo así quedamos atrapados en un sistema que no está funcionando y el tiempo pasa y la solución no llega .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35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Daniela Matteucci - 2017-09-22 21:27:30</a:t>
                      </a:r>
                      <a:r>
                        <a:rPr kumimoji="0" lang="es-ES" sz="1000" b="0" i="0" u="none" strike="noStrike" kern="1200" cap="none" spc="0" normalizeH="0" baseline="0" noProof="0">
                          <a:ln>
                            <a:noFill/>
                          </a:ln>
                          <a:solidFill>
                            <a:prstClr val="black"/>
                          </a:solidFill>
                          <a:effectLst/>
                          <a:uLnTx/>
                          <a:uFillTx/>
                          <a:latin typeface="+mn-lt"/>
                          <a:ea typeface="+mn-ea"/>
                          <a:cs typeface="+mn-cs"/>
                        </a:rPr>
                        <a:t>
Hola con todo el respeto que merece paso a contarle las experiencias que tengo con el centro de salud N30 de Godoy cruz HOY EN LA MAÑANA POR SEGUNDA VEZ ME DIERON LECHE MATERNIZADA VITAL 1 VENCIDA, así como lo lee vencida estaba leche que entregan en la sala. Es la segunda vez. En la primer oportunidad no me di cuenta del vencimiento le di la Leche y tuve q llevarla a urgencias con reacción alérgica esta todo asentado en el mismo centro de salud hice la devolución de la misma y no tuve reintegro alguno. OTRO DE LOS MOTIVOS DE MI DESCONTENTO ES LA MALA ATENCION QUE DAN LAS MUJERES DE LA ENTRADA SON MUY MALEDUCADAS Y NOS TRATAN COMO SI FUERAMOS CUALQUIER COSA PONGAN GENTE MAS RESPONSABLE AL FRENTE DEL CENTRO CON PASIENCIA PARA LOS ADULTOS Y EN GENERAL. TANTA GENTE SIN TRABAJO DECEANDO ENCONTRAR Y OTRAS TAN MALAGRADECIDAS! Espero que a ningún niño mas le pase eso parece una burla jugar con eso.. tengo las fotos de las leches por si acaso. REVICEN ESO POR FAVOR CON URGUENCIA!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858592"/>
                  </a:ext>
                </a:extLst>
              </a:tr>
            </a:tbl>
          </a:graphicData>
        </a:graphic>
      </p:graphicFrame>
      <p:sp>
        <p:nvSpPr>
          <p:cNvPr id="4" name="Text Placeholder 3">
            <a:extLst>
              <a:ext uri="{FF2B5EF4-FFF2-40B4-BE49-F238E27FC236}">
                <a16:creationId xmlns:a16="http://schemas.microsoft.com/office/drawing/2014/main" id="{98910F41-2E87-4BAB-A684-333609EE26C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8502275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ACED-6C21-4535-A715-BBC9775D8AF1}"/>
              </a:ext>
            </a:extLst>
          </p:cNvPr>
          <p:cNvSpPr>
            <a:spLocks noGrp="1"/>
          </p:cNvSpPr>
          <p:nvPr>
            <p:ph type="title"/>
          </p:nvPr>
        </p:nvSpPr>
        <p:spPr/>
        <p:txBody>
          <a:bodyPr/>
          <a:lstStyle/>
          <a:p>
            <a:r>
              <a:rPr lang="en-US"/>
              <a:t>Facebook User Posts Table - 2 of 3</a:t>
            </a:r>
          </a:p>
        </p:txBody>
      </p:sp>
      <p:graphicFrame>
        <p:nvGraphicFramePr>
          <p:cNvPr id="5" name="Table Placeholder 4">
            <a:extLst>
              <a:ext uri="{FF2B5EF4-FFF2-40B4-BE49-F238E27FC236}">
                <a16:creationId xmlns:a16="http://schemas.microsoft.com/office/drawing/2014/main" id="{658D3130-9C23-49FA-A740-6A59EE6F7423}"/>
              </a:ext>
            </a:extLst>
          </p:cNvPr>
          <p:cNvGraphicFramePr>
            <a:graphicFrameLocks noGrp="1"/>
          </p:cNvGraphicFramePr>
          <p:nvPr>
            <p:ph type="tbl" sz="quarter" idx="13"/>
            <p:extLst>
              <p:ext uri="{D42A27DB-BD31-4B8C-83A1-F6EECF244321}">
                <p14:modId xmlns:p14="http://schemas.microsoft.com/office/powerpoint/2010/main" val="2833174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64960199"/>
                    </a:ext>
                  </a:extLst>
                </a:gridCol>
                <a:gridCol w="822960">
                  <a:extLst>
                    <a:ext uri="{9D8B030D-6E8A-4147-A177-3AD203B41FA5}">
                      <a16:colId xmlns:a16="http://schemas.microsoft.com/office/drawing/2014/main" val="2884874337"/>
                    </a:ext>
                  </a:extLst>
                </a:gridCol>
                <a:gridCol w="822960">
                  <a:extLst>
                    <a:ext uri="{9D8B030D-6E8A-4147-A177-3AD203B41FA5}">
                      <a16:colId xmlns:a16="http://schemas.microsoft.com/office/drawing/2014/main" val="962540959"/>
                    </a:ext>
                  </a:extLst>
                </a:gridCol>
                <a:gridCol w="822960">
                  <a:extLst>
                    <a:ext uri="{9D8B030D-6E8A-4147-A177-3AD203B41FA5}">
                      <a16:colId xmlns:a16="http://schemas.microsoft.com/office/drawing/2014/main" val="259633459"/>
                    </a:ext>
                  </a:extLst>
                </a:gridCol>
                <a:gridCol w="822960">
                  <a:extLst>
                    <a:ext uri="{9D8B030D-6E8A-4147-A177-3AD203B41FA5}">
                      <a16:colId xmlns:a16="http://schemas.microsoft.com/office/drawing/2014/main" val="1114001329"/>
                    </a:ext>
                  </a:extLst>
                </a:gridCol>
                <a:gridCol w="822960">
                  <a:extLst>
                    <a:ext uri="{9D8B030D-6E8A-4147-A177-3AD203B41FA5}">
                      <a16:colId xmlns:a16="http://schemas.microsoft.com/office/drawing/2014/main" val="1591875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6889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Hector Olguin - 2017-09-22 18:04:17</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 11:20:34</a:t>
                      </a:r>
                    </a:p>
                  </a:txBody>
                  <a:tcPr/>
                </a:tc>
                <a:extLst>
                  <a:ext uri="{0D108BD9-81ED-4DB2-BD59-A6C34878D82A}">
                    <a16:rowId xmlns:a16="http://schemas.microsoft.com/office/drawing/2014/main" val="281010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Daniela Matteucci - 2017-09-21 11:09:30</a:t>
                      </a:r>
                      <a:r>
                        <a:rPr kumimoji="0" lang="es-ES" sz="1000" b="0" i="0" u="none" strike="noStrike" kern="1200" cap="none" spc="0" normalizeH="0" baseline="0" noProof="0">
                          <a:ln>
                            <a:noFill/>
                          </a:ln>
                          <a:solidFill>
                            <a:prstClr val="black"/>
                          </a:solidFill>
                          <a:effectLst/>
                          <a:uLnTx/>
                          <a:uFillTx/>
                          <a:latin typeface="+mn-lt"/>
                          <a:ea typeface="+mn-ea"/>
                          <a:cs typeface="+mn-cs"/>
                        </a:rPr>
                        <a:t>
Hola con todo el respeto que merece paso a contarle las experiencias que tengo con el centro de salud N30 de Godoy cruz HOY EN LA MAÑANA POR SEGUNDA VEZ ME DIERON LECHE MATERNIZADA VITAL 1 VENCIDA, así como lo lee vencida estaba leche que entregan en la sala. Es la segunda vez. En la primer oportunidad no me di cuenta del vencimiento le di la Leche y tuve q llevarla a urgencias con reacción alérgica esta todo asentado en el mismo centro de salud hice la devolución de la misma y no tuve reintegro alguno. OTRO DE LOS MOTIVOS DE MI DESCONTENTO ES LA MALA ATENCION QUE DAN LAS MUJERES DE LA ENTRADA SON MUY MALEDUCADAS Y NOS TRATAN COMO SI FUERAMOS CUALQUIER COSA PONGAN GENTE MAS RESPONSABLE AL FRENTE DEL CENTRO CON PASIENCIA PARA LOS ADULTOS Y EN GENERAL. TANTA GENTE SIN TRABAJO DECEANDO ENCONTRAR Y OTRAS TAN MALAGRADECIDAS! Espero que a ningún niño mas le pase eso parece una burla jugar con eso.. tengo las fotos de las leches por si acaso. REVICEN ESO POR FAVOR CON URGUENCIA!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629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Lorena Zelada - 2017-09-13 12:12:41</a:t>
                      </a:r>
                      <a:r>
                        <a:rPr kumimoji="0" lang="es-ES" sz="1000" b="0" i="0" u="none" strike="noStrike" kern="1200" cap="none" spc="0" normalizeH="0" baseline="0" noProof="0">
                          <a:ln>
                            <a:noFill/>
                          </a:ln>
                          <a:solidFill>
                            <a:prstClr val="black"/>
                          </a:solidFill>
                          <a:effectLst/>
                          <a:uLnTx/>
                          <a:uFillTx/>
                          <a:latin typeface="+mn-lt"/>
                          <a:ea typeface="+mn-ea"/>
                          <a:cs typeface="+mn-cs"/>
                        </a:rPr>
                        <a:t>
Hola quusiera saber  si alguien podria ayudarme para poder construir una piesita soy sola y no tengo quien me ayude  y no me alcanza para pagar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 14:40:54</a:t>
                      </a:r>
                    </a:p>
                  </a:txBody>
                  <a:tcPr/>
                </a:tc>
                <a:extLst>
                  <a:ext uri="{0D108BD9-81ED-4DB2-BD59-A6C34878D82A}">
                    <a16:rowId xmlns:a16="http://schemas.microsoft.com/office/drawing/2014/main" val="3846625368"/>
                  </a:ext>
                </a:extLst>
              </a:tr>
            </a:tbl>
          </a:graphicData>
        </a:graphic>
      </p:graphicFrame>
      <p:sp>
        <p:nvSpPr>
          <p:cNvPr id="4" name="Text Placeholder 3">
            <a:extLst>
              <a:ext uri="{FF2B5EF4-FFF2-40B4-BE49-F238E27FC236}">
                <a16:creationId xmlns:a16="http://schemas.microsoft.com/office/drawing/2014/main" id="{399B94D6-F1FE-48CC-8498-BB6B6901C1E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688610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68F9E-C546-4BAE-9D67-1406D0FA29DE}"/>
              </a:ext>
            </a:extLst>
          </p:cNvPr>
          <p:cNvSpPr>
            <a:spLocks noGrp="1"/>
          </p:cNvSpPr>
          <p:nvPr>
            <p:ph type="title"/>
          </p:nvPr>
        </p:nvSpPr>
        <p:spPr/>
        <p:txBody>
          <a:bodyPr/>
          <a:lstStyle/>
          <a:p>
            <a:r>
              <a:rPr lang="en-US"/>
              <a:t>Facebook User Posts Table - 3 of 3</a:t>
            </a:r>
          </a:p>
        </p:txBody>
      </p:sp>
      <p:graphicFrame>
        <p:nvGraphicFramePr>
          <p:cNvPr id="5" name="Table Placeholder 4">
            <a:extLst>
              <a:ext uri="{FF2B5EF4-FFF2-40B4-BE49-F238E27FC236}">
                <a16:creationId xmlns:a16="http://schemas.microsoft.com/office/drawing/2014/main" id="{DA5FAC60-511E-4584-ADA5-5C2CB46527B3}"/>
              </a:ext>
            </a:extLst>
          </p:cNvPr>
          <p:cNvGraphicFramePr>
            <a:graphicFrameLocks noGrp="1"/>
          </p:cNvGraphicFramePr>
          <p:nvPr>
            <p:ph type="tbl" sz="quarter" idx="13"/>
            <p:extLst>
              <p:ext uri="{D42A27DB-BD31-4B8C-83A1-F6EECF244321}">
                <p14:modId xmlns:p14="http://schemas.microsoft.com/office/powerpoint/2010/main" val="1906369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33027996"/>
                    </a:ext>
                  </a:extLst>
                </a:gridCol>
                <a:gridCol w="822960">
                  <a:extLst>
                    <a:ext uri="{9D8B030D-6E8A-4147-A177-3AD203B41FA5}">
                      <a16:colId xmlns:a16="http://schemas.microsoft.com/office/drawing/2014/main" val="4133440280"/>
                    </a:ext>
                  </a:extLst>
                </a:gridCol>
                <a:gridCol w="822960">
                  <a:extLst>
                    <a:ext uri="{9D8B030D-6E8A-4147-A177-3AD203B41FA5}">
                      <a16:colId xmlns:a16="http://schemas.microsoft.com/office/drawing/2014/main" val="930700281"/>
                    </a:ext>
                  </a:extLst>
                </a:gridCol>
                <a:gridCol w="822960">
                  <a:extLst>
                    <a:ext uri="{9D8B030D-6E8A-4147-A177-3AD203B41FA5}">
                      <a16:colId xmlns:a16="http://schemas.microsoft.com/office/drawing/2014/main" val="1014116092"/>
                    </a:ext>
                  </a:extLst>
                </a:gridCol>
                <a:gridCol w="822960">
                  <a:extLst>
                    <a:ext uri="{9D8B030D-6E8A-4147-A177-3AD203B41FA5}">
                      <a16:colId xmlns:a16="http://schemas.microsoft.com/office/drawing/2014/main" val="4264678895"/>
                    </a:ext>
                  </a:extLst>
                </a:gridCol>
                <a:gridCol w="822960">
                  <a:extLst>
                    <a:ext uri="{9D8B030D-6E8A-4147-A177-3AD203B41FA5}">
                      <a16:colId xmlns:a16="http://schemas.microsoft.com/office/drawing/2014/main" val="49677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5244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Gonzalo Agustin Cosio - 2017-09-05 15:21:23</a:t>
                      </a:r>
                      <a:r>
                        <a:rPr kumimoji="0" lang="es-ES" sz="1000" b="0" i="0" u="none" strike="noStrike" kern="1200" cap="none" spc="0" normalizeH="0" baseline="0" noProof="0">
                          <a:ln>
                            <a:noFill/>
                          </a:ln>
                          <a:solidFill>
                            <a:prstClr val="black"/>
                          </a:solidFill>
                          <a:effectLst/>
                          <a:uLnTx/>
                          <a:uFillTx/>
                          <a:latin typeface="+mn-lt"/>
                          <a:ea typeface="+mn-ea"/>
                          <a:cs typeface="+mn-cs"/>
                        </a:rPr>
                        <a:t>
Hola muy buenas tardes mi nombre es Gonzalo soy enfermero y estoy buscando trabajo si sería  tan amables de brindarme alguna información de trabajo, tengo matrícula y título desde ya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9031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Celina Falcon - 2017-09-04 21:24:16</a:t>
                      </a:r>
                      <a:r>
                        <a:rPr kumimoji="0" lang="es-ES" sz="1000" b="0" i="0" u="none" strike="noStrike" kern="1200" cap="none" spc="0" normalizeH="0" baseline="0" noProof="0">
                          <a:ln>
                            <a:noFill/>
                          </a:ln>
                          <a:solidFill>
                            <a:prstClr val="black"/>
                          </a:solidFill>
                          <a:effectLst/>
                          <a:uLnTx/>
                          <a:uFillTx/>
                          <a:latin typeface="+mn-lt"/>
                          <a:ea typeface="+mn-ea"/>
                          <a:cs typeface="+mn-cs"/>
                        </a:rPr>
                        <a:t>
Lo vi en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415314"/>
                  </a:ext>
                </a:extLst>
              </a:tr>
            </a:tbl>
          </a:graphicData>
        </a:graphic>
      </p:graphicFrame>
      <p:sp>
        <p:nvSpPr>
          <p:cNvPr id="4" name="Text Placeholder 3">
            <a:extLst>
              <a:ext uri="{FF2B5EF4-FFF2-40B4-BE49-F238E27FC236}">
                <a16:creationId xmlns:a16="http://schemas.microsoft.com/office/drawing/2014/main" id="{C5DE8837-2550-41FB-85D7-022556B2001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741429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87CA5-B1D3-40D5-B280-B6333D057554}"/>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25698479-A858-411C-BB11-9C771733722B}"/>
              </a:ext>
            </a:extLst>
          </p:cNvPr>
          <p:cNvGraphicFramePr>
            <a:graphicFrameLocks noGrp="1"/>
          </p:cNvGraphicFramePr>
          <p:nvPr>
            <p:ph type="chart" sz="quarter" idx="13"/>
            <p:extLst>
              <p:ext uri="{D42A27DB-BD31-4B8C-83A1-F6EECF244321}">
                <p14:modId xmlns:p14="http://schemas.microsoft.com/office/powerpoint/2010/main" val="452623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2F5163-3270-43F4-9FF5-DFF03F3063B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FBEF462-B4FC-42CA-BAA3-0180E7B3BE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31505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1457</Words>
  <Application>Microsoft Office PowerPoint</Application>
  <PresentationFormat>On-screen Show (4:3)</PresentationFormat>
  <Paragraphs>551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13</vt:lpstr>
      <vt:lpstr>Facebook Own Posts Table - 2 of 13</vt:lpstr>
      <vt:lpstr>Facebook Own Posts Table - 3 of 13</vt:lpstr>
      <vt:lpstr>Facebook Own Posts Table - 4 of 13</vt:lpstr>
      <vt:lpstr>Facebook Own Posts Table - 5 of 13</vt:lpstr>
      <vt:lpstr>Facebook Own Posts Table - 6 of 13</vt:lpstr>
      <vt:lpstr>Facebook Own Posts Table - 7 of 13</vt:lpstr>
      <vt:lpstr>Facebook Own Posts Table - 8 of 13</vt:lpstr>
      <vt:lpstr>Facebook Own Posts Table - 9 of 13</vt:lpstr>
      <vt:lpstr>Facebook Own Posts Table - 10 of 13</vt:lpstr>
      <vt:lpstr>Facebook Own Posts Table - 11 of 13</vt:lpstr>
      <vt:lpstr>Facebook Own Posts Table - 12 of 13</vt:lpstr>
      <vt:lpstr>Facebook Own Posts Table - 13 of 13</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3</vt:lpstr>
      <vt:lpstr>Facebook User Posts Table - 2 of 3</vt:lpstr>
      <vt:lpstr>Facebook User Posts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2017-10-03T14:09:46Z</dcterms:created>
  <dcterms:modified xsi:type="dcterms:W3CDTF">2017-10-03T14:10:47Z</dcterms:modified>
</cp:coreProperties>
</file>