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60644</c:v>
                </c:pt>
                <c:pt idx="1">
                  <c:v>60726</c:v>
                </c:pt>
                <c:pt idx="2">
                  <c:v>60833</c:v>
                </c:pt>
                <c:pt idx="3">
                  <c:v>60951</c:v>
                </c:pt>
                <c:pt idx="4">
                  <c:v>61006</c:v>
                </c:pt>
                <c:pt idx="5">
                  <c:v>61019</c:v>
                </c:pt>
                <c:pt idx="6">
                  <c:v>61016</c:v>
                </c:pt>
                <c:pt idx="7">
                  <c:v>61024</c:v>
                </c:pt>
                <c:pt idx="8">
                  <c:v>61029</c:v>
                </c:pt>
                <c:pt idx="9">
                  <c:v>61030</c:v>
                </c:pt>
                <c:pt idx="10">
                  <c:v>61039</c:v>
                </c:pt>
                <c:pt idx="11">
                  <c:v>61041</c:v>
                </c:pt>
                <c:pt idx="12">
                  <c:v>61053</c:v>
                </c:pt>
                <c:pt idx="13">
                  <c:v>61078</c:v>
                </c:pt>
                <c:pt idx="14">
                  <c:v>61098</c:v>
                </c:pt>
                <c:pt idx="15">
                  <c:v>61122</c:v>
                </c:pt>
                <c:pt idx="16">
                  <c:v>61153</c:v>
                </c:pt>
                <c:pt idx="17">
                  <c:v>61182</c:v>
                </c:pt>
                <c:pt idx="18">
                  <c:v>61202</c:v>
                </c:pt>
                <c:pt idx="19">
                  <c:v>61220</c:v>
                </c:pt>
                <c:pt idx="20">
                  <c:v>61232</c:v>
                </c:pt>
                <c:pt idx="21">
                  <c:v>61245</c:v>
                </c:pt>
                <c:pt idx="22">
                  <c:v>61274</c:v>
                </c:pt>
                <c:pt idx="23">
                  <c:v>61296</c:v>
                </c:pt>
                <c:pt idx="24">
                  <c:v>61343</c:v>
                </c:pt>
                <c:pt idx="25">
                  <c:v>61386</c:v>
                </c:pt>
                <c:pt idx="26">
                  <c:v>61423</c:v>
                </c:pt>
                <c:pt idx="27">
                  <c:v>61447</c:v>
                </c:pt>
                <c:pt idx="28">
                  <c:v>61491</c:v>
                </c:pt>
                <c:pt idx="29">
                  <c:v>61617</c:v>
                </c:pt>
              </c:numCache>
            </c:numRef>
          </c:val>
          <c:smooth val="0"/>
          <c:extLst>
            <c:ext xmlns:c16="http://schemas.microsoft.com/office/drawing/2014/chart" uri="{C3380CC4-5D6E-409C-BE32-E72D297353CC}">
              <c16:uniqueId val="{00000000-5ED6-4ACE-943F-8C358670B667}"/>
            </c:ext>
          </c:extLst>
        </c:ser>
        <c:dLbls>
          <c:showLegendKey val="0"/>
          <c:showVal val="0"/>
          <c:showCatName val="0"/>
          <c:showSerName val="0"/>
          <c:showPercent val="0"/>
          <c:showBubbleSize val="0"/>
        </c:dLbls>
        <c:smooth val="0"/>
        <c:axId val="287445456"/>
        <c:axId val="287450704"/>
      </c:lineChart>
      <c:dateAx>
        <c:axId val="287445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450704"/>
        <c:crosses val="autoZero"/>
        <c:auto val="1"/>
        <c:lblOffset val="100"/>
        <c:baseTimeUnit val="days"/>
      </c:dateAx>
      <c:valAx>
        <c:axId val="287450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44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90FE-437F-A436-DBE070792804}"/>
            </c:ext>
          </c:extLst>
        </c:ser>
        <c:dLbls>
          <c:showLegendKey val="0"/>
          <c:showVal val="0"/>
          <c:showCatName val="0"/>
          <c:showSerName val="0"/>
          <c:showPercent val="0"/>
          <c:showBubbleSize val="0"/>
        </c:dLbls>
        <c:axId val="287452344"/>
        <c:axId val="287446440"/>
      </c:radarChart>
      <c:catAx>
        <c:axId val="287452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446440"/>
        <c:crosses val="autoZero"/>
        <c:auto val="1"/>
        <c:lblAlgn val="ctr"/>
        <c:lblOffset val="100"/>
        <c:noMultiLvlLbl val="0"/>
      </c:catAx>
      <c:valAx>
        <c:axId val="287446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452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0.29386515221554999</c:v>
                </c:pt>
                <c:pt idx="1">
                  <c:v>0</c:v>
                </c:pt>
                <c:pt idx="2">
                  <c:v>0</c:v>
                </c:pt>
                <c:pt idx="3">
                  <c:v>0.47132628259870002</c:v>
                </c:pt>
                <c:pt idx="4">
                  <c:v>0.78880907868411998</c:v>
                </c:pt>
                <c:pt idx="5">
                  <c:v>0.3982823051203</c:v>
                </c:pt>
                <c:pt idx="6">
                  <c:v>0.46708294409755002</c:v>
                </c:pt>
                <c:pt idx="7">
                  <c:v>0.53261225827598002</c:v>
                </c:pt>
                <c:pt idx="8">
                  <c:v>0.44079572641169001</c:v>
                </c:pt>
                <c:pt idx="9">
                  <c:v>0</c:v>
                </c:pt>
                <c:pt idx="10">
                  <c:v>1.3598977619032</c:v>
                </c:pt>
                <c:pt idx="11">
                  <c:v>0.51605504587156004</c:v>
                </c:pt>
                <c:pt idx="12">
                  <c:v>4.4957164152211</c:v>
                </c:pt>
                <c:pt idx="13">
                  <c:v>0</c:v>
                </c:pt>
                <c:pt idx="14">
                  <c:v>0.16697223677317999</c:v>
                </c:pt>
                <c:pt idx="15">
                  <c:v>1.4334806087383001</c:v>
                </c:pt>
                <c:pt idx="16">
                  <c:v>0</c:v>
                </c:pt>
                <c:pt idx="17">
                  <c:v>0.50680922719766996</c:v>
                </c:pt>
                <c:pt idx="18">
                  <c:v>0.80729507125113997</c:v>
                </c:pt>
                <c:pt idx="19">
                  <c:v>0.17480518207512</c:v>
                </c:pt>
                <c:pt idx="20">
                  <c:v>0.92988817386948996</c:v>
                </c:pt>
                <c:pt idx="21">
                  <c:v>7.6423135961330999</c:v>
                </c:pt>
                <c:pt idx="22">
                  <c:v>0.50359947109811998</c:v>
                </c:pt>
                <c:pt idx="23">
                  <c:v>1.4310190095455999</c:v>
                </c:pt>
                <c:pt idx="24">
                  <c:v>0.44195110813939997</c:v>
                </c:pt>
                <c:pt idx="25">
                  <c:v>0.29007235512677998</c:v>
                </c:pt>
                <c:pt idx="26">
                  <c:v>0.69213732004429995</c:v>
                </c:pt>
                <c:pt idx="27">
                  <c:v>12.266623260356001</c:v>
                </c:pt>
                <c:pt idx="28">
                  <c:v>1.1827099838943</c:v>
                </c:pt>
                <c:pt idx="29">
                  <c:v>0</c:v>
                </c:pt>
              </c:numCache>
            </c:numRef>
          </c:val>
          <c:smooth val="0"/>
          <c:extLst>
            <c:ext xmlns:c16="http://schemas.microsoft.com/office/drawing/2014/chart" uri="{C3380CC4-5D6E-409C-BE32-E72D297353CC}">
              <c16:uniqueId val="{00000000-981A-4E94-9B72-8B2BA46DFB3F}"/>
            </c:ext>
          </c:extLst>
        </c:ser>
        <c:dLbls>
          <c:showLegendKey val="0"/>
          <c:showVal val="0"/>
          <c:showCatName val="0"/>
          <c:showSerName val="0"/>
          <c:showPercent val="0"/>
          <c:showBubbleSize val="0"/>
        </c:dLbls>
        <c:smooth val="0"/>
        <c:axId val="235851744"/>
        <c:axId val="288309272"/>
      </c:lineChart>
      <c:dateAx>
        <c:axId val="235851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09272"/>
        <c:crosses val="autoZero"/>
        <c:auto val="1"/>
        <c:lblOffset val="100"/>
        <c:baseTimeUnit val="days"/>
      </c:dateAx>
      <c:valAx>
        <c:axId val="288309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85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51</c:v>
                </c:pt>
                <c:pt idx="1">
                  <c:v>30</c:v>
                </c:pt>
                <c:pt idx="2">
                  <c:v>20</c:v>
                </c:pt>
                <c:pt idx="3">
                  <c:v>15</c:v>
                </c:pt>
                <c:pt idx="4">
                  <c:v>46</c:v>
                </c:pt>
                <c:pt idx="5">
                  <c:v>53</c:v>
                </c:pt>
                <c:pt idx="6">
                  <c:v>40</c:v>
                </c:pt>
              </c:numCache>
            </c:numRef>
          </c:val>
          <c:extLst>
            <c:ext xmlns:c16="http://schemas.microsoft.com/office/drawing/2014/chart" uri="{C3380CC4-5D6E-409C-BE32-E72D297353CC}">
              <c16:uniqueId val="{00000000-D087-4954-AA18-BAAAA2096971}"/>
            </c:ext>
          </c:extLst>
        </c:ser>
        <c:dLbls>
          <c:showLegendKey val="0"/>
          <c:showVal val="0"/>
          <c:showCatName val="0"/>
          <c:showSerName val="0"/>
          <c:showPercent val="0"/>
          <c:showBubbleSize val="0"/>
        </c:dLbls>
        <c:gapWidth val="219"/>
        <c:overlap val="-27"/>
        <c:axId val="288308288"/>
        <c:axId val="288308944"/>
      </c:barChart>
      <c:catAx>
        <c:axId val="28830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08944"/>
        <c:crosses val="autoZero"/>
        <c:auto val="1"/>
        <c:lblAlgn val="ctr"/>
        <c:lblOffset val="100"/>
        <c:noMultiLvlLbl val="0"/>
      </c:catAx>
      <c:valAx>
        <c:axId val="28830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0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144</c:v>
                </c:pt>
                <c:pt idx="1">
                  <c:v>82</c:v>
                </c:pt>
                <c:pt idx="2">
                  <c:v>107</c:v>
                </c:pt>
                <c:pt idx="3">
                  <c:v>118</c:v>
                </c:pt>
                <c:pt idx="4">
                  <c:v>55</c:v>
                </c:pt>
                <c:pt idx="5">
                  <c:v>13</c:v>
                </c:pt>
                <c:pt idx="6">
                  <c:v>-3</c:v>
                </c:pt>
                <c:pt idx="7">
                  <c:v>8</c:v>
                </c:pt>
                <c:pt idx="8">
                  <c:v>5</c:v>
                </c:pt>
                <c:pt idx="9">
                  <c:v>1</c:v>
                </c:pt>
                <c:pt idx="10">
                  <c:v>9</c:v>
                </c:pt>
                <c:pt idx="11">
                  <c:v>2</c:v>
                </c:pt>
                <c:pt idx="12">
                  <c:v>12</c:v>
                </c:pt>
                <c:pt idx="13">
                  <c:v>25</c:v>
                </c:pt>
                <c:pt idx="14">
                  <c:v>20</c:v>
                </c:pt>
                <c:pt idx="15">
                  <c:v>24</c:v>
                </c:pt>
                <c:pt idx="16">
                  <c:v>31</c:v>
                </c:pt>
                <c:pt idx="17">
                  <c:v>29</c:v>
                </c:pt>
                <c:pt idx="18">
                  <c:v>20</c:v>
                </c:pt>
                <c:pt idx="19">
                  <c:v>18</c:v>
                </c:pt>
                <c:pt idx="20">
                  <c:v>12</c:v>
                </c:pt>
                <c:pt idx="21">
                  <c:v>13</c:v>
                </c:pt>
                <c:pt idx="22">
                  <c:v>29</c:v>
                </c:pt>
                <c:pt idx="23">
                  <c:v>22</c:v>
                </c:pt>
                <c:pt idx="24">
                  <c:v>47</c:v>
                </c:pt>
                <c:pt idx="25">
                  <c:v>43</c:v>
                </c:pt>
                <c:pt idx="26">
                  <c:v>37</c:v>
                </c:pt>
                <c:pt idx="27">
                  <c:v>24</c:v>
                </c:pt>
                <c:pt idx="28">
                  <c:v>44</c:v>
                </c:pt>
                <c:pt idx="29">
                  <c:v>126</c:v>
                </c:pt>
              </c:numCache>
            </c:numRef>
          </c:val>
          <c:smooth val="0"/>
          <c:extLst>
            <c:ext xmlns:c16="http://schemas.microsoft.com/office/drawing/2014/chart" uri="{C3380CC4-5D6E-409C-BE32-E72D297353CC}">
              <c16:uniqueId val="{00000000-CBE3-44DC-B85E-72AD24FFFA8B}"/>
            </c:ext>
          </c:extLst>
        </c:ser>
        <c:dLbls>
          <c:showLegendKey val="0"/>
          <c:showVal val="0"/>
          <c:showCatName val="0"/>
          <c:showSerName val="0"/>
          <c:showPercent val="0"/>
          <c:showBubbleSize val="0"/>
        </c:dLbls>
        <c:smooth val="0"/>
        <c:axId val="288312552"/>
        <c:axId val="288312880"/>
      </c:lineChart>
      <c:dateAx>
        <c:axId val="288312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12880"/>
        <c:crosses val="autoZero"/>
        <c:auto val="1"/>
        <c:lblOffset val="100"/>
        <c:baseTimeUnit val="days"/>
      </c:dateAx>
      <c:valAx>
        <c:axId val="288312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1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c:v>
                </c:pt>
                <c:pt idx="1">
                  <c:v>0</c:v>
                </c:pt>
                <c:pt idx="2">
                  <c:v>0</c:v>
                </c:pt>
                <c:pt idx="3">
                  <c:v>1</c:v>
                </c:pt>
                <c:pt idx="4">
                  <c:v>1</c:v>
                </c:pt>
                <c:pt idx="5">
                  <c:v>1</c:v>
                </c:pt>
                <c:pt idx="6">
                  <c:v>1</c:v>
                </c:pt>
                <c:pt idx="7">
                  <c:v>1</c:v>
                </c:pt>
                <c:pt idx="8">
                  <c:v>1</c:v>
                </c:pt>
                <c:pt idx="9">
                  <c:v>0</c:v>
                </c:pt>
                <c:pt idx="10">
                  <c:v>1</c:v>
                </c:pt>
                <c:pt idx="11">
                  <c:v>1</c:v>
                </c:pt>
                <c:pt idx="12">
                  <c:v>2</c:v>
                </c:pt>
                <c:pt idx="13">
                  <c:v>0</c:v>
                </c:pt>
                <c:pt idx="14">
                  <c:v>1</c:v>
                </c:pt>
                <c:pt idx="15">
                  <c:v>2</c:v>
                </c:pt>
                <c:pt idx="16">
                  <c:v>0</c:v>
                </c:pt>
                <c:pt idx="17">
                  <c:v>1</c:v>
                </c:pt>
                <c:pt idx="18">
                  <c:v>1</c:v>
                </c:pt>
                <c:pt idx="19">
                  <c:v>2</c:v>
                </c:pt>
                <c:pt idx="20">
                  <c:v>3</c:v>
                </c:pt>
                <c:pt idx="21">
                  <c:v>1</c:v>
                </c:pt>
                <c:pt idx="22">
                  <c:v>2</c:v>
                </c:pt>
                <c:pt idx="23">
                  <c:v>1</c:v>
                </c:pt>
                <c:pt idx="24">
                  <c:v>2</c:v>
                </c:pt>
                <c:pt idx="25">
                  <c:v>1</c:v>
                </c:pt>
                <c:pt idx="26">
                  <c:v>1</c:v>
                </c:pt>
                <c:pt idx="27">
                  <c:v>1</c:v>
                </c:pt>
                <c:pt idx="28">
                  <c:v>2</c:v>
                </c:pt>
                <c:pt idx="29">
                  <c:v>0</c:v>
                </c:pt>
              </c:numCache>
            </c:numRef>
          </c:val>
          <c:smooth val="0"/>
          <c:extLst>
            <c:ext xmlns:c16="http://schemas.microsoft.com/office/drawing/2014/chart" uri="{C3380CC4-5D6E-409C-BE32-E72D297353CC}">
              <c16:uniqueId val="{00000000-B462-46C0-9B3B-92E7BE003E39}"/>
            </c:ext>
          </c:extLst>
        </c:ser>
        <c:dLbls>
          <c:showLegendKey val="0"/>
          <c:showVal val="0"/>
          <c:showCatName val="0"/>
          <c:showSerName val="0"/>
          <c:showPercent val="0"/>
          <c:showBubbleSize val="0"/>
        </c:dLbls>
        <c:smooth val="0"/>
        <c:axId val="354694208"/>
        <c:axId val="354693552"/>
      </c:lineChart>
      <c:dateAx>
        <c:axId val="354694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93552"/>
        <c:crosses val="autoZero"/>
        <c:auto val="1"/>
        <c:lblOffset val="100"/>
        <c:baseTimeUnit val="days"/>
      </c:dateAx>
      <c:valAx>
        <c:axId val="35469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9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6</c:v>
                </c:pt>
                <c:pt idx="3">
                  <c:v>5</c:v>
                </c:pt>
                <c:pt idx="4">
                  <c:v>6</c:v>
                </c:pt>
                <c:pt idx="5">
                  <c:v>5</c:v>
                </c:pt>
                <c:pt idx="6">
                  <c:v>1</c:v>
                </c:pt>
              </c:numCache>
            </c:numRef>
          </c:val>
          <c:extLst>
            <c:ext xmlns:c16="http://schemas.microsoft.com/office/drawing/2014/chart" uri="{C3380CC4-5D6E-409C-BE32-E72D297353CC}">
              <c16:uniqueId val="{00000000-D122-4DD1-834B-8C1A861A13F2}"/>
            </c:ext>
          </c:extLst>
        </c:ser>
        <c:dLbls>
          <c:showLegendKey val="0"/>
          <c:showVal val="0"/>
          <c:showCatName val="0"/>
          <c:showSerName val="0"/>
          <c:showPercent val="0"/>
          <c:showBubbleSize val="0"/>
        </c:dLbls>
        <c:gapWidth val="219"/>
        <c:overlap val="-27"/>
        <c:axId val="354702408"/>
        <c:axId val="354698472"/>
      </c:barChart>
      <c:catAx>
        <c:axId val="354702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98472"/>
        <c:crosses val="autoZero"/>
        <c:auto val="1"/>
        <c:lblAlgn val="ctr"/>
        <c:lblOffset val="100"/>
        <c:noMultiLvlLbl val="0"/>
      </c:catAx>
      <c:valAx>
        <c:axId val="354698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0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0.64420088336332004</c:v>
                </c:pt>
                <c:pt idx="1">
                  <c:v>0.60035988876166002</c:v>
                </c:pt>
                <c:pt idx="2">
                  <c:v>1.7370085609902</c:v>
                </c:pt>
                <c:pt idx="3">
                  <c:v>3.1176181907410001</c:v>
                </c:pt>
                <c:pt idx="4">
                  <c:v>1.8373411854518</c:v>
                </c:pt>
                <c:pt idx="5">
                  <c:v>0.86307868477016003</c:v>
                </c:pt>
                <c:pt idx="6">
                  <c:v>1.4346474725994001</c:v>
                </c:pt>
              </c:numCache>
            </c:numRef>
          </c:val>
          <c:extLst>
            <c:ext xmlns:c16="http://schemas.microsoft.com/office/drawing/2014/chart" uri="{C3380CC4-5D6E-409C-BE32-E72D297353CC}">
              <c16:uniqueId val="{00000000-86EF-449C-85D2-9E361671BD12}"/>
            </c:ext>
          </c:extLst>
        </c:ser>
        <c:dLbls>
          <c:showLegendKey val="0"/>
          <c:showVal val="0"/>
          <c:showCatName val="0"/>
          <c:showSerName val="0"/>
          <c:showPercent val="0"/>
          <c:showBubbleSize val="0"/>
        </c:dLbls>
        <c:gapWidth val="219"/>
        <c:overlap val="-27"/>
        <c:axId val="354699784"/>
        <c:axId val="354707984"/>
      </c:barChart>
      <c:catAx>
        <c:axId val="354699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07984"/>
        <c:crosses val="autoZero"/>
        <c:auto val="1"/>
        <c:lblAlgn val="ctr"/>
        <c:lblOffset val="100"/>
        <c:noMultiLvlLbl val="0"/>
      </c:catAx>
      <c:valAx>
        <c:axId val="354707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9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Alfredo Cornejo</c:v>
                </c:pt>
              </c:strCache>
            </c:strRef>
          </c:cat>
          <c:val>
            <c:numRef>
              <c:f>Sheet1!$B$2</c:f>
              <c:numCache>
                <c:formatCode>General</c:formatCode>
                <c:ptCount val="1"/>
                <c:pt idx="0">
                  <c:v>14</c:v>
                </c:pt>
              </c:numCache>
            </c:numRef>
          </c:val>
          <c:extLst>
            <c:ext xmlns:c16="http://schemas.microsoft.com/office/drawing/2014/chart" uri="{C3380CC4-5D6E-409C-BE32-E72D297353CC}">
              <c16:uniqueId val="{00000000-8892-4167-8C2E-731B149C78AC}"/>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Alfredo Cornejo</c:v>
                </c:pt>
              </c:strCache>
            </c:strRef>
          </c:cat>
          <c:val>
            <c:numRef>
              <c:f>Sheet1!$C$2</c:f>
              <c:numCache>
                <c:formatCode>General</c:formatCode>
                <c:ptCount val="1"/>
                <c:pt idx="0">
                  <c:v>11</c:v>
                </c:pt>
              </c:numCache>
            </c:numRef>
          </c:val>
          <c:extLst>
            <c:ext xmlns:c16="http://schemas.microsoft.com/office/drawing/2014/chart" uri="{C3380CC4-5D6E-409C-BE32-E72D297353CC}">
              <c16:uniqueId val="{00000001-8892-4167-8C2E-731B149C78AC}"/>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Alfredo Cornejo</c:v>
                </c:pt>
              </c:strCache>
            </c:strRef>
          </c:cat>
          <c:val>
            <c:numRef>
              <c:f>Sheet1!$D$2</c:f>
              <c:numCache>
                <c:formatCode>General</c:formatCode>
                <c:ptCount val="1"/>
                <c:pt idx="0">
                  <c:v>7</c:v>
                </c:pt>
              </c:numCache>
            </c:numRef>
          </c:val>
          <c:extLst>
            <c:ext xmlns:c16="http://schemas.microsoft.com/office/drawing/2014/chart" uri="{C3380CC4-5D6E-409C-BE32-E72D297353CC}">
              <c16:uniqueId val="{00000002-8892-4167-8C2E-731B149C78AC}"/>
            </c:ext>
          </c:extLst>
        </c:ser>
        <c:dLbls>
          <c:showLegendKey val="0"/>
          <c:showVal val="0"/>
          <c:showCatName val="0"/>
          <c:showSerName val="0"/>
          <c:showPercent val="0"/>
          <c:showBubbleSize val="0"/>
        </c:dLbls>
        <c:gapWidth val="150"/>
        <c:overlap val="100"/>
        <c:axId val="354703720"/>
        <c:axId val="354703392"/>
      </c:barChart>
      <c:catAx>
        <c:axId val="35470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03392"/>
        <c:crosses val="autoZero"/>
        <c:auto val="1"/>
        <c:lblAlgn val="ctr"/>
        <c:lblOffset val="100"/>
        <c:noMultiLvlLbl val="0"/>
      </c:catAx>
      <c:valAx>
        <c:axId val="354703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0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1.3588068693416999</c:v>
                </c:pt>
                <c:pt idx="1">
                  <c:v>0</c:v>
                </c:pt>
                <c:pt idx="2">
                  <c:v>0</c:v>
                </c:pt>
                <c:pt idx="3">
                  <c:v>0</c:v>
                </c:pt>
                <c:pt idx="4">
                  <c:v>0</c:v>
                </c:pt>
                <c:pt idx="5">
                  <c:v>0</c:v>
                </c:pt>
                <c:pt idx="6">
                  <c:v>0</c:v>
                </c:pt>
                <c:pt idx="7">
                  <c:v>0.67776631796080999</c:v>
                </c:pt>
                <c:pt idx="8">
                  <c:v>0.41637334992278002</c:v>
                </c:pt>
                <c:pt idx="9">
                  <c:v>7.6617062030351999</c:v>
                </c:pt>
                <c:pt idx="10">
                  <c:v>3.3599091945930999</c:v>
                </c:pt>
                <c:pt idx="11">
                  <c:v>0</c:v>
                </c:pt>
                <c:pt idx="12">
                  <c:v>0.24556750650754</c:v>
                </c:pt>
                <c:pt idx="13">
                  <c:v>0</c:v>
                </c:pt>
                <c:pt idx="14">
                  <c:v>1.0231979437814001</c:v>
                </c:pt>
                <c:pt idx="15">
                  <c:v>1.2401159078631001</c:v>
                </c:pt>
                <c:pt idx="16">
                  <c:v>1.4357513547141001</c:v>
                </c:pt>
                <c:pt idx="17">
                  <c:v>0</c:v>
                </c:pt>
                <c:pt idx="18">
                  <c:v>1.3506212857915001</c:v>
                </c:pt>
                <c:pt idx="19">
                  <c:v>0.49359068808015</c:v>
                </c:pt>
                <c:pt idx="20">
                  <c:v>0.47258102363450999</c:v>
                </c:pt>
                <c:pt idx="21">
                  <c:v>0.57080802623752003</c:v>
                </c:pt>
                <c:pt idx="22">
                  <c:v>2.1050982153089</c:v>
                </c:pt>
                <c:pt idx="23">
                  <c:v>0</c:v>
                </c:pt>
              </c:numCache>
            </c:numRef>
          </c:val>
          <c:smooth val="0"/>
          <c:extLst>
            <c:ext xmlns:c16="http://schemas.microsoft.com/office/drawing/2014/chart" uri="{C3380CC4-5D6E-409C-BE32-E72D297353CC}">
              <c16:uniqueId val="{00000000-6FC1-4EBF-9BBE-8108450ED14F}"/>
            </c:ext>
          </c:extLst>
        </c:ser>
        <c:dLbls>
          <c:showLegendKey val="0"/>
          <c:showVal val="0"/>
          <c:showCatName val="0"/>
          <c:showSerName val="0"/>
          <c:showPercent val="0"/>
          <c:showBubbleSize val="0"/>
        </c:dLbls>
        <c:smooth val="0"/>
        <c:axId val="354685024"/>
        <c:axId val="354679120"/>
      </c:lineChart>
      <c:catAx>
        <c:axId val="354685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79120"/>
        <c:crosses val="autoZero"/>
        <c:auto val="1"/>
        <c:lblAlgn val="ctr"/>
        <c:lblOffset val="100"/>
        <c:noMultiLvlLbl val="0"/>
      </c:catAx>
      <c:valAx>
        <c:axId val="35467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85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2</c:v>
                </c:pt>
                <c:pt idx="8">
                  <c:v>3</c:v>
                </c:pt>
                <c:pt idx="9">
                  <c:v>1</c:v>
                </c:pt>
                <c:pt idx="10">
                  <c:v>3</c:v>
                </c:pt>
                <c:pt idx="11">
                  <c:v>0</c:v>
                </c:pt>
                <c:pt idx="12">
                  <c:v>1</c:v>
                </c:pt>
                <c:pt idx="13">
                  <c:v>0</c:v>
                </c:pt>
                <c:pt idx="14">
                  <c:v>1</c:v>
                </c:pt>
                <c:pt idx="15">
                  <c:v>2</c:v>
                </c:pt>
                <c:pt idx="16">
                  <c:v>1</c:v>
                </c:pt>
                <c:pt idx="17">
                  <c:v>0</c:v>
                </c:pt>
                <c:pt idx="18">
                  <c:v>2</c:v>
                </c:pt>
                <c:pt idx="19">
                  <c:v>2</c:v>
                </c:pt>
                <c:pt idx="20">
                  <c:v>3</c:v>
                </c:pt>
                <c:pt idx="21">
                  <c:v>3</c:v>
                </c:pt>
                <c:pt idx="22">
                  <c:v>7</c:v>
                </c:pt>
                <c:pt idx="23">
                  <c:v>0</c:v>
                </c:pt>
              </c:numCache>
            </c:numRef>
          </c:val>
          <c:smooth val="0"/>
          <c:extLst>
            <c:ext xmlns:c16="http://schemas.microsoft.com/office/drawing/2014/chart" uri="{C3380CC4-5D6E-409C-BE32-E72D297353CC}">
              <c16:uniqueId val="{00000000-DC49-45E9-9ED7-2798B4AAEA9F}"/>
            </c:ext>
          </c:extLst>
        </c:ser>
        <c:dLbls>
          <c:showLegendKey val="0"/>
          <c:showVal val="0"/>
          <c:showCatName val="0"/>
          <c:showSerName val="0"/>
          <c:showPercent val="0"/>
          <c:showBubbleSize val="0"/>
        </c:dLbls>
        <c:smooth val="0"/>
        <c:axId val="349829112"/>
        <c:axId val="349825504"/>
      </c:lineChart>
      <c:catAx>
        <c:axId val="349829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25504"/>
        <c:crosses val="autoZero"/>
        <c:auto val="1"/>
        <c:lblAlgn val="ctr"/>
        <c:lblOffset val="100"/>
        <c:noMultiLvlLbl val="0"/>
      </c:catAx>
      <c:valAx>
        <c:axId val="349825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2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1.0227314761379001</c:v>
                </c:pt>
                <c:pt idx="2">
                  <c:v>1.9533479104322999</c:v>
                </c:pt>
                <c:pt idx="3">
                  <c:v>0</c:v>
                </c:pt>
                <c:pt idx="4">
                  <c:v>1.7874817229786999</c:v>
                </c:pt>
                <c:pt idx="5">
                  <c:v>0</c:v>
                </c:pt>
                <c:pt idx="6">
                  <c:v>0</c:v>
                </c:pt>
              </c:numCache>
            </c:numRef>
          </c:val>
          <c:extLst>
            <c:ext xmlns:c16="http://schemas.microsoft.com/office/drawing/2014/chart" uri="{C3380CC4-5D6E-409C-BE32-E72D297353CC}">
              <c16:uniqueId val="{00000000-D29E-4E73-8767-FF0E09554DF4}"/>
            </c:ext>
          </c:extLst>
        </c:ser>
        <c:dLbls>
          <c:showLegendKey val="0"/>
          <c:showVal val="0"/>
          <c:showCatName val="0"/>
          <c:showSerName val="0"/>
          <c:showPercent val="0"/>
          <c:showBubbleSize val="0"/>
        </c:dLbls>
        <c:gapWidth val="219"/>
        <c:overlap val="-27"/>
        <c:axId val="349820584"/>
        <c:axId val="349822552"/>
      </c:barChart>
      <c:catAx>
        <c:axId val="349820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22552"/>
        <c:crosses val="autoZero"/>
        <c:auto val="1"/>
        <c:lblAlgn val="ctr"/>
        <c:lblOffset val="100"/>
        <c:noMultiLvlLbl val="0"/>
      </c:catAx>
      <c:valAx>
        <c:axId val="34982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2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Alfredo Cornejo</c:v>
                </c:pt>
              </c:strCache>
            </c:strRef>
          </c:cat>
          <c:val>
            <c:numRef>
              <c:f>Sheet1!$B$2</c:f>
              <c:numCache>
                <c:formatCode>General</c:formatCode>
                <c:ptCount val="1"/>
                <c:pt idx="0">
                  <c:v>20568</c:v>
                </c:pt>
              </c:numCache>
            </c:numRef>
          </c:val>
          <c:extLst>
            <c:ext xmlns:c16="http://schemas.microsoft.com/office/drawing/2014/chart" uri="{C3380CC4-5D6E-409C-BE32-E72D297353CC}">
              <c16:uniqueId val="{00000000-AD9C-49C6-8A12-05A4521FBE2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Alfredo Cornejo</c:v>
                </c:pt>
              </c:strCache>
            </c:strRef>
          </c:cat>
          <c:val>
            <c:numRef>
              <c:f>Sheet1!$C$2</c:f>
              <c:numCache>
                <c:formatCode>General</c:formatCode>
                <c:ptCount val="1"/>
                <c:pt idx="0">
                  <c:v>2268</c:v>
                </c:pt>
              </c:numCache>
            </c:numRef>
          </c:val>
          <c:extLst>
            <c:ext xmlns:c16="http://schemas.microsoft.com/office/drawing/2014/chart" uri="{C3380CC4-5D6E-409C-BE32-E72D297353CC}">
              <c16:uniqueId val="{00000001-AD9C-49C6-8A12-05A4521FBE2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Alfredo Cornejo</c:v>
                </c:pt>
              </c:strCache>
            </c:strRef>
          </c:cat>
          <c:val>
            <c:numRef>
              <c:f>Sheet1!$D$2</c:f>
              <c:numCache>
                <c:formatCode>General</c:formatCode>
                <c:ptCount val="1"/>
                <c:pt idx="0">
                  <c:v>290</c:v>
                </c:pt>
              </c:numCache>
            </c:numRef>
          </c:val>
          <c:extLst>
            <c:ext xmlns:c16="http://schemas.microsoft.com/office/drawing/2014/chart" uri="{C3380CC4-5D6E-409C-BE32-E72D297353CC}">
              <c16:uniqueId val="{00000002-AD9C-49C6-8A12-05A4521FBE2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Alfredo Cornejo</c:v>
                </c:pt>
              </c:strCache>
            </c:strRef>
          </c:cat>
          <c:val>
            <c:numRef>
              <c:f>Sheet1!$E$2</c:f>
              <c:numCache>
                <c:formatCode>General</c:formatCode>
                <c:ptCount val="1"/>
                <c:pt idx="0">
                  <c:v>70</c:v>
                </c:pt>
              </c:numCache>
            </c:numRef>
          </c:val>
          <c:extLst>
            <c:ext xmlns:c16="http://schemas.microsoft.com/office/drawing/2014/chart" uri="{C3380CC4-5D6E-409C-BE32-E72D297353CC}">
              <c16:uniqueId val="{00000003-AD9C-49C6-8A12-05A4521FBE2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Alfredo Cornejo</c:v>
                </c:pt>
              </c:strCache>
            </c:strRef>
          </c:cat>
          <c:val>
            <c:numRef>
              <c:f>Sheet1!$F$2</c:f>
              <c:numCache>
                <c:formatCode>General</c:formatCode>
                <c:ptCount val="1"/>
                <c:pt idx="0">
                  <c:v>18</c:v>
                </c:pt>
              </c:numCache>
            </c:numRef>
          </c:val>
          <c:extLst>
            <c:ext xmlns:c16="http://schemas.microsoft.com/office/drawing/2014/chart" uri="{C3380CC4-5D6E-409C-BE32-E72D297353CC}">
              <c16:uniqueId val="{00000004-AD9C-49C6-8A12-05A4521FBE2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Alfredo Cornejo</c:v>
                </c:pt>
              </c:strCache>
            </c:strRef>
          </c:cat>
          <c:val>
            <c:numRef>
              <c:f>Sheet1!$G$2</c:f>
              <c:numCache>
                <c:formatCode>General</c:formatCode>
                <c:ptCount val="1"/>
                <c:pt idx="0">
                  <c:v>174</c:v>
                </c:pt>
              </c:numCache>
            </c:numRef>
          </c:val>
          <c:extLst>
            <c:ext xmlns:c16="http://schemas.microsoft.com/office/drawing/2014/chart" uri="{C3380CC4-5D6E-409C-BE32-E72D297353CC}">
              <c16:uniqueId val="{00000005-AD9C-49C6-8A12-05A4521FBE2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Alfredo Cornejo</c:v>
                </c:pt>
              </c:strCache>
            </c:strRef>
          </c:cat>
          <c:val>
            <c:numRef>
              <c:f>Sheet1!$H$2</c:f>
              <c:numCache>
                <c:formatCode>General</c:formatCode>
                <c:ptCount val="1"/>
                <c:pt idx="0">
                  <c:v>2109</c:v>
                </c:pt>
              </c:numCache>
            </c:numRef>
          </c:val>
          <c:extLst>
            <c:ext xmlns:c16="http://schemas.microsoft.com/office/drawing/2014/chart" uri="{C3380CC4-5D6E-409C-BE32-E72D297353CC}">
              <c16:uniqueId val="{00000006-AD9C-49C6-8A12-05A4521FBE2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Alfredo Cornejo</c:v>
                </c:pt>
              </c:strCache>
            </c:strRef>
          </c:cat>
          <c:val>
            <c:numRef>
              <c:f>Sheet1!$I$2</c:f>
              <c:numCache>
                <c:formatCode>General</c:formatCode>
                <c:ptCount val="1"/>
                <c:pt idx="0">
                  <c:v>4094</c:v>
                </c:pt>
              </c:numCache>
            </c:numRef>
          </c:val>
          <c:extLst>
            <c:ext xmlns:c16="http://schemas.microsoft.com/office/drawing/2014/chart" uri="{C3380CC4-5D6E-409C-BE32-E72D297353CC}">
              <c16:uniqueId val="{00000007-AD9C-49C6-8A12-05A4521FBE2B}"/>
            </c:ext>
          </c:extLst>
        </c:ser>
        <c:dLbls>
          <c:showLegendKey val="0"/>
          <c:showVal val="0"/>
          <c:showCatName val="0"/>
          <c:showSerName val="0"/>
          <c:showPercent val="0"/>
          <c:showBubbleSize val="0"/>
        </c:dLbls>
        <c:gapWidth val="150"/>
        <c:overlap val="100"/>
        <c:axId val="354677480"/>
        <c:axId val="354676824"/>
      </c:barChart>
      <c:catAx>
        <c:axId val="354677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76824"/>
        <c:crosses val="autoZero"/>
        <c:auto val="1"/>
        <c:lblAlgn val="ctr"/>
        <c:lblOffset val="100"/>
        <c:noMultiLvlLbl val="0"/>
      </c:catAx>
      <c:valAx>
        <c:axId val="354676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7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BC47-409C-AEB9-CCB5BE361AE4}"/>
            </c:ext>
          </c:extLst>
        </c:ser>
        <c:dLbls>
          <c:showLegendKey val="0"/>
          <c:showVal val="0"/>
          <c:showCatName val="0"/>
          <c:showSerName val="0"/>
          <c:showPercent val="0"/>
          <c:showBubbleSize val="0"/>
        </c:dLbls>
        <c:gapWidth val="219"/>
        <c:overlap val="-27"/>
        <c:axId val="337085192"/>
        <c:axId val="337085848"/>
      </c:barChart>
      <c:catAx>
        <c:axId val="337085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85848"/>
        <c:crosses val="autoZero"/>
        <c:auto val="1"/>
        <c:lblAlgn val="ctr"/>
        <c:lblOffset val="100"/>
        <c:noMultiLvlLbl val="0"/>
      </c:catAx>
      <c:valAx>
        <c:axId val="33708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8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84E4B-F11D-484F-9C1D-6D269DB6E76B}"/>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C6565810-CED6-4757-AA44-332B0C141C7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834726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591AA-FA6F-4FC6-8592-FA87B81136A6}"/>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E15A3057-B1FB-46E1-B755-DD0626E4AE06}"/>
              </a:ext>
            </a:extLst>
          </p:cNvPr>
          <p:cNvGraphicFramePr>
            <a:graphicFrameLocks noGrp="1"/>
          </p:cNvGraphicFramePr>
          <p:nvPr>
            <p:ph type="tbl" sz="quarter" idx="13"/>
            <p:extLst>
              <p:ext uri="{D42A27DB-BD31-4B8C-83A1-F6EECF244321}">
                <p14:modId xmlns:p14="http://schemas.microsoft.com/office/powerpoint/2010/main" val="666812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78831493"/>
                    </a:ext>
                  </a:extLst>
                </a:gridCol>
                <a:gridCol w="740664">
                  <a:extLst>
                    <a:ext uri="{9D8B030D-6E8A-4147-A177-3AD203B41FA5}">
                      <a16:colId xmlns:a16="http://schemas.microsoft.com/office/drawing/2014/main" val="1427297069"/>
                    </a:ext>
                  </a:extLst>
                </a:gridCol>
                <a:gridCol w="740664">
                  <a:extLst>
                    <a:ext uri="{9D8B030D-6E8A-4147-A177-3AD203B41FA5}">
                      <a16:colId xmlns:a16="http://schemas.microsoft.com/office/drawing/2014/main" val="1862469994"/>
                    </a:ext>
                  </a:extLst>
                </a:gridCol>
                <a:gridCol w="740664">
                  <a:extLst>
                    <a:ext uri="{9D8B030D-6E8A-4147-A177-3AD203B41FA5}">
                      <a16:colId xmlns:a16="http://schemas.microsoft.com/office/drawing/2014/main" val="2124654810"/>
                    </a:ext>
                  </a:extLst>
                </a:gridCol>
                <a:gridCol w="740664">
                  <a:extLst>
                    <a:ext uri="{9D8B030D-6E8A-4147-A177-3AD203B41FA5}">
                      <a16:colId xmlns:a16="http://schemas.microsoft.com/office/drawing/2014/main" val="3669151911"/>
                    </a:ext>
                  </a:extLst>
                </a:gridCol>
                <a:gridCol w="740664">
                  <a:extLst>
                    <a:ext uri="{9D8B030D-6E8A-4147-A177-3AD203B41FA5}">
                      <a16:colId xmlns:a16="http://schemas.microsoft.com/office/drawing/2014/main" val="1824125197"/>
                    </a:ext>
                  </a:extLst>
                </a:gridCol>
                <a:gridCol w="740664">
                  <a:extLst>
                    <a:ext uri="{9D8B030D-6E8A-4147-A177-3AD203B41FA5}">
                      <a16:colId xmlns:a16="http://schemas.microsoft.com/office/drawing/2014/main" val="627957793"/>
                    </a:ext>
                  </a:extLst>
                </a:gridCol>
                <a:gridCol w="740664">
                  <a:extLst>
                    <a:ext uri="{9D8B030D-6E8A-4147-A177-3AD203B41FA5}">
                      <a16:colId xmlns:a16="http://schemas.microsoft.com/office/drawing/2014/main" val="21253580"/>
                    </a:ext>
                  </a:extLst>
                </a:gridCol>
                <a:gridCol w="740664">
                  <a:extLst>
                    <a:ext uri="{9D8B030D-6E8A-4147-A177-3AD203B41FA5}">
                      <a16:colId xmlns:a16="http://schemas.microsoft.com/office/drawing/2014/main" val="3573037898"/>
                    </a:ext>
                  </a:extLst>
                </a:gridCol>
                <a:gridCol w="740664">
                  <a:extLst>
                    <a:ext uri="{9D8B030D-6E8A-4147-A177-3AD203B41FA5}">
                      <a16:colId xmlns:a16="http://schemas.microsoft.com/office/drawing/2014/main" val="264959848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08982749"/>
                  </a:ext>
                </a:extLst>
              </a:tr>
              <a:tr h="370840">
                <a:tc>
                  <a:txBody>
                    <a:bodyPr/>
                    <a:lstStyle/>
                    <a:p>
                      <a:r>
                        <a:rPr lang="en-US" sz="1000"/>
                        <a:t>Alfredo Cornejo</a:t>
                      </a:r>
                    </a:p>
                  </a:txBody>
                  <a:tcPr/>
                </a:tc>
                <a:tc>
                  <a:txBody>
                    <a:bodyPr/>
                    <a:lstStyle/>
                    <a:p>
                      <a:r>
                        <a:rPr lang="en-US" sz="1000"/>
                        <a:t>61617</a:t>
                      </a:r>
                    </a:p>
                  </a:txBody>
                  <a:tcPr/>
                </a:tc>
                <a:tc>
                  <a:txBody>
                    <a:bodyPr/>
                    <a:lstStyle/>
                    <a:p>
                      <a:r>
                        <a:rPr lang="en-US" sz="1000"/>
                        <a:t>1117</a:t>
                      </a:r>
                    </a:p>
                  </a:txBody>
                  <a:tcPr/>
                </a:tc>
                <a:tc>
                  <a:txBody>
                    <a:bodyPr/>
                    <a:lstStyle/>
                    <a:p>
                      <a:r>
                        <a:rPr lang="en-US" sz="1000"/>
                        <a:t>32</a:t>
                      </a:r>
                    </a:p>
                  </a:txBody>
                  <a:tcPr/>
                </a:tc>
                <a:tc>
                  <a:txBody>
                    <a:bodyPr/>
                    <a:lstStyle/>
                    <a:p>
                      <a:r>
                        <a:rPr lang="en-US" sz="1000"/>
                        <a:t>23388</a:t>
                      </a:r>
                    </a:p>
                  </a:txBody>
                  <a:tcPr/>
                </a:tc>
                <a:tc>
                  <a:txBody>
                    <a:bodyPr/>
                    <a:lstStyle/>
                    <a:p>
                      <a:r>
                        <a:rPr lang="en-US" sz="1000"/>
                        <a:t>2109</a:t>
                      </a:r>
                    </a:p>
                  </a:txBody>
                  <a:tcPr/>
                </a:tc>
                <a:tc>
                  <a:txBody>
                    <a:bodyPr/>
                    <a:lstStyle/>
                    <a:p>
                      <a:r>
                        <a:rPr lang="en-US" sz="1000"/>
                        <a:t>4094</a:t>
                      </a:r>
                    </a:p>
                  </a:txBody>
                  <a:tcPr/>
                </a:tc>
                <a:tc>
                  <a:txBody>
                    <a:bodyPr/>
                    <a:lstStyle/>
                    <a:p>
                      <a:r>
                        <a:rPr lang="en-US" sz="1000"/>
                        <a:t>0</a:t>
                      </a:r>
                    </a:p>
                  </a:txBody>
                  <a:tcPr/>
                </a:tc>
                <a:tc>
                  <a:txBody>
                    <a:bodyPr/>
                    <a:lstStyle/>
                    <a:p>
                      <a:r>
                        <a:rPr lang="en-US" sz="1000"/>
                        <a:t>1.5145%</a:t>
                      </a:r>
                    </a:p>
                  </a:txBody>
                  <a:tcPr/>
                </a:tc>
                <a:tc>
                  <a:txBody>
                    <a:bodyPr/>
                    <a:lstStyle/>
                    <a:p>
                      <a:r>
                        <a:rPr lang="en-US" sz="1000"/>
                        <a:t>0.0%</a:t>
                      </a:r>
                    </a:p>
                  </a:txBody>
                  <a:tcPr/>
                </a:tc>
                <a:extLst>
                  <a:ext uri="{0D108BD9-81ED-4DB2-BD59-A6C34878D82A}">
                    <a16:rowId xmlns:a16="http://schemas.microsoft.com/office/drawing/2014/main" val="3893950667"/>
                  </a:ext>
                </a:extLst>
              </a:tr>
            </a:tbl>
          </a:graphicData>
        </a:graphic>
      </p:graphicFrame>
      <p:sp>
        <p:nvSpPr>
          <p:cNvPr id="4" name="Text Placeholder 3">
            <a:extLst>
              <a:ext uri="{FF2B5EF4-FFF2-40B4-BE49-F238E27FC236}">
                <a16:creationId xmlns:a16="http://schemas.microsoft.com/office/drawing/2014/main" id="{1E539D0B-DCFC-4FCD-B733-AA96DDB4F75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886791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6594E-13E8-4918-B66D-B3632F9698A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83EB1938-DEC7-47C2-BD7F-8137E18D9043}"/>
              </a:ext>
            </a:extLst>
          </p:cNvPr>
          <p:cNvGraphicFramePr>
            <a:graphicFrameLocks noGrp="1"/>
          </p:cNvGraphicFramePr>
          <p:nvPr>
            <p:ph type="chart" sz="quarter" idx="13"/>
            <p:extLst>
              <p:ext uri="{D42A27DB-BD31-4B8C-83A1-F6EECF244321}">
                <p14:modId xmlns:p14="http://schemas.microsoft.com/office/powerpoint/2010/main" val="689246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68B279-0F0E-4398-8953-C4E7C4765E73}"/>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0745417E-D84E-4466-8419-8F78FEFE81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7340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2186D-2C35-4055-A6B5-F9CFFF0F08BC}"/>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970E4445-5519-44AC-A123-8B84E6C5F490}"/>
              </a:ext>
            </a:extLst>
          </p:cNvPr>
          <p:cNvGraphicFramePr>
            <a:graphicFrameLocks noGrp="1"/>
          </p:cNvGraphicFramePr>
          <p:nvPr>
            <p:ph type="chart" sz="quarter" idx="13"/>
            <p:extLst>
              <p:ext uri="{D42A27DB-BD31-4B8C-83A1-F6EECF244321}">
                <p14:modId xmlns:p14="http://schemas.microsoft.com/office/powerpoint/2010/main" val="2584436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404E99-9805-4E2F-9F6D-2BC2AD74F77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76A473B8-2376-47A2-8846-AF1B6EFE24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5546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8BA12-B87B-4ED2-826D-E844353E5F36}"/>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6F8F78DA-245C-46F4-B198-BD25EB04CEA1}"/>
              </a:ext>
            </a:extLst>
          </p:cNvPr>
          <p:cNvGraphicFramePr>
            <a:graphicFrameLocks noGrp="1"/>
          </p:cNvGraphicFramePr>
          <p:nvPr>
            <p:ph type="chart" sz="quarter" idx="13"/>
            <p:extLst>
              <p:ext uri="{D42A27DB-BD31-4B8C-83A1-F6EECF244321}">
                <p14:modId xmlns:p14="http://schemas.microsoft.com/office/powerpoint/2010/main" val="1244165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3A8768-63AC-4EE2-9905-23C3F21E4E1C}"/>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68D5308-B375-4DB6-A034-8833468BEA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0570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3CE2A-F0CA-40DA-B360-C633B3BC4A86}"/>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02FADC4A-0458-41F5-AA10-3F4A21FC3650}"/>
              </a:ext>
            </a:extLst>
          </p:cNvPr>
          <p:cNvGraphicFramePr>
            <a:graphicFrameLocks noGrp="1"/>
          </p:cNvGraphicFramePr>
          <p:nvPr>
            <p:ph type="chart" sz="quarter" idx="13"/>
            <p:extLst>
              <p:ext uri="{D42A27DB-BD31-4B8C-83A1-F6EECF244321}">
                <p14:modId xmlns:p14="http://schemas.microsoft.com/office/powerpoint/2010/main" val="3884629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B0F28A-D4F2-4590-AEA3-454BA13ABC12}"/>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9713456-C097-47D5-B5E5-15BF87C565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9813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CD521-047A-4E2F-ADCE-EBA4080CC1FC}"/>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167ADD2C-D328-4659-A5CD-501343CF4DE6}"/>
              </a:ext>
            </a:extLst>
          </p:cNvPr>
          <p:cNvGraphicFramePr>
            <a:graphicFrameLocks noGrp="1"/>
          </p:cNvGraphicFramePr>
          <p:nvPr>
            <p:ph type="chart" sz="quarter" idx="13"/>
            <p:extLst>
              <p:ext uri="{D42A27DB-BD31-4B8C-83A1-F6EECF244321}">
                <p14:modId xmlns:p14="http://schemas.microsoft.com/office/powerpoint/2010/main" val="1041556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19A99E-F28D-4455-9100-D35C45785670}"/>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6127B7F-FE28-40C9-B27F-DD03613247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3812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ACAC9-CF2F-4C97-8064-AE06D01CB5CA}"/>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ABCF7865-3469-438A-8FB7-80EA02A75C6C}"/>
              </a:ext>
            </a:extLst>
          </p:cNvPr>
          <p:cNvGraphicFramePr>
            <a:graphicFrameLocks noGrp="1"/>
          </p:cNvGraphicFramePr>
          <p:nvPr>
            <p:ph type="tbl" sz="quarter" idx="13"/>
            <p:extLst>
              <p:ext uri="{D42A27DB-BD31-4B8C-83A1-F6EECF244321}">
                <p14:modId xmlns:p14="http://schemas.microsoft.com/office/powerpoint/2010/main" val="357343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28930290"/>
                    </a:ext>
                  </a:extLst>
                </a:gridCol>
                <a:gridCol w="658368">
                  <a:extLst>
                    <a:ext uri="{9D8B030D-6E8A-4147-A177-3AD203B41FA5}">
                      <a16:colId xmlns:a16="http://schemas.microsoft.com/office/drawing/2014/main" val="3896663059"/>
                    </a:ext>
                  </a:extLst>
                </a:gridCol>
                <a:gridCol w="658368">
                  <a:extLst>
                    <a:ext uri="{9D8B030D-6E8A-4147-A177-3AD203B41FA5}">
                      <a16:colId xmlns:a16="http://schemas.microsoft.com/office/drawing/2014/main" val="2426597922"/>
                    </a:ext>
                  </a:extLst>
                </a:gridCol>
                <a:gridCol w="658368">
                  <a:extLst>
                    <a:ext uri="{9D8B030D-6E8A-4147-A177-3AD203B41FA5}">
                      <a16:colId xmlns:a16="http://schemas.microsoft.com/office/drawing/2014/main" val="2265186086"/>
                    </a:ext>
                  </a:extLst>
                </a:gridCol>
                <a:gridCol w="658368">
                  <a:extLst>
                    <a:ext uri="{9D8B030D-6E8A-4147-A177-3AD203B41FA5}">
                      <a16:colId xmlns:a16="http://schemas.microsoft.com/office/drawing/2014/main" val="602506059"/>
                    </a:ext>
                  </a:extLst>
                </a:gridCol>
                <a:gridCol w="658368">
                  <a:extLst>
                    <a:ext uri="{9D8B030D-6E8A-4147-A177-3AD203B41FA5}">
                      <a16:colId xmlns:a16="http://schemas.microsoft.com/office/drawing/2014/main" val="3976644343"/>
                    </a:ext>
                  </a:extLst>
                </a:gridCol>
                <a:gridCol w="658368">
                  <a:extLst>
                    <a:ext uri="{9D8B030D-6E8A-4147-A177-3AD203B41FA5}">
                      <a16:colId xmlns:a16="http://schemas.microsoft.com/office/drawing/2014/main" val="4236233314"/>
                    </a:ext>
                  </a:extLst>
                </a:gridCol>
                <a:gridCol w="658368">
                  <a:extLst>
                    <a:ext uri="{9D8B030D-6E8A-4147-A177-3AD203B41FA5}">
                      <a16:colId xmlns:a16="http://schemas.microsoft.com/office/drawing/2014/main" val="1366632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2174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- 2017-09-28 22:47:36</a:t>
                      </a:r>
                      <a:r>
                        <a:rPr kumimoji="0" lang="es-ES" sz="1000" b="0" i="0" u="none" strike="noStrike" kern="1200" cap="none" spc="0" normalizeH="0" baseline="0" noProof="0">
                          <a:ln>
                            <a:noFill/>
                          </a:ln>
                          <a:solidFill>
                            <a:prstClr val="black"/>
                          </a:solidFill>
                          <a:effectLst/>
                          <a:uLnTx/>
                          <a:uFillTx/>
                          <a:latin typeface="+mn-lt"/>
                          <a:ea typeface="+mn-ea"/>
                          <a:cs typeface="+mn-cs"/>
                        </a:rPr>
                        <a:t>
Hoy en San Martín tuve la oportunidad de inaugurar tres edificios policiales que fueron mejorados para tener más seguridad.
Además compartí otros momentos con vecinos que nos mostraron sus emprendimientos y avances en obras para que su calidad de vida sea mejor. ¡Agradezco el apoyo de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6884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- 2017-09-13 10:55:30</a:t>
                      </a:r>
                      <a:r>
                        <a:rPr kumimoji="0" lang="es-ES" sz="1000" b="0" i="0" u="none" strike="noStrike" kern="1200" cap="none" spc="0" normalizeH="0" baseline="0" noProof="0">
                          <a:ln>
                            <a:noFill/>
                          </a:ln>
                          <a:solidFill>
                            <a:prstClr val="black"/>
                          </a:solidFill>
                          <a:effectLst/>
                          <a:uLnTx/>
                          <a:uFillTx/>
                          <a:latin typeface="+mn-lt"/>
                          <a:ea typeface="+mn-ea"/>
                          <a:cs typeface="+mn-cs"/>
                        </a:rPr>
                        <a:t>
LA SEGURIDAD EN NÚMEROS
Consciente de que el combate contra el delito es una tarea que requiere decisión y persistencia, quiero compartir con vos los resultados alcanzados en materia de seguridad en los últimos meses.
Falta mucho, pero el cambio ya empezó. #LaRevoluciónDeLoSencillo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444944"/>
                  </a:ext>
                </a:extLst>
              </a:tr>
            </a:tbl>
          </a:graphicData>
        </a:graphic>
      </p:graphicFrame>
      <p:sp>
        <p:nvSpPr>
          <p:cNvPr id="4" name="Text Placeholder 3">
            <a:extLst>
              <a:ext uri="{FF2B5EF4-FFF2-40B4-BE49-F238E27FC236}">
                <a16:creationId xmlns:a16="http://schemas.microsoft.com/office/drawing/2014/main" id="{D35BFB03-F1A4-4B75-81D4-D203AFB0E95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748557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BFD2D-564B-4669-85A9-EEAE3B648A55}"/>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8F43C441-86B8-48C8-8301-CEDCDFFBBD18}"/>
              </a:ext>
            </a:extLst>
          </p:cNvPr>
          <p:cNvGraphicFramePr>
            <a:graphicFrameLocks noGrp="1"/>
          </p:cNvGraphicFramePr>
          <p:nvPr>
            <p:ph type="tbl" sz="quarter" idx="13"/>
            <p:extLst>
              <p:ext uri="{D42A27DB-BD31-4B8C-83A1-F6EECF244321}">
                <p14:modId xmlns:p14="http://schemas.microsoft.com/office/powerpoint/2010/main" val="2793781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35663367"/>
                    </a:ext>
                  </a:extLst>
                </a:gridCol>
                <a:gridCol w="658368">
                  <a:extLst>
                    <a:ext uri="{9D8B030D-6E8A-4147-A177-3AD203B41FA5}">
                      <a16:colId xmlns:a16="http://schemas.microsoft.com/office/drawing/2014/main" val="2064423316"/>
                    </a:ext>
                  </a:extLst>
                </a:gridCol>
                <a:gridCol w="658368">
                  <a:extLst>
                    <a:ext uri="{9D8B030D-6E8A-4147-A177-3AD203B41FA5}">
                      <a16:colId xmlns:a16="http://schemas.microsoft.com/office/drawing/2014/main" val="2882144590"/>
                    </a:ext>
                  </a:extLst>
                </a:gridCol>
                <a:gridCol w="658368">
                  <a:extLst>
                    <a:ext uri="{9D8B030D-6E8A-4147-A177-3AD203B41FA5}">
                      <a16:colId xmlns:a16="http://schemas.microsoft.com/office/drawing/2014/main" val="1922131015"/>
                    </a:ext>
                  </a:extLst>
                </a:gridCol>
                <a:gridCol w="658368">
                  <a:extLst>
                    <a:ext uri="{9D8B030D-6E8A-4147-A177-3AD203B41FA5}">
                      <a16:colId xmlns:a16="http://schemas.microsoft.com/office/drawing/2014/main" val="280824084"/>
                    </a:ext>
                  </a:extLst>
                </a:gridCol>
                <a:gridCol w="658368">
                  <a:extLst>
                    <a:ext uri="{9D8B030D-6E8A-4147-A177-3AD203B41FA5}">
                      <a16:colId xmlns:a16="http://schemas.microsoft.com/office/drawing/2014/main" val="156289333"/>
                    </a:ext>
                  </a:extLst>
                </a:gridCol>
                <a:gridCol w="658368">
                  <a:extLst>
                    <a:ext uri="{9D8B030D-6E8A-4147-A177-3AD203B41FA5}">
                      <a16:colId xmlns:a16="http://schemas.microsoft.com/office/drawing/2014/main" val="4209225491"/>
                    </a:ext>
                  </a:extLst>
                </a:gridCol>
                <a:gridCol w="658368">
                  <a:extLst>
                    <a:ext uri="{9D8B030D-6E8A-4147-A177-3AD203B41FA5}">
                      <a16:colId xmlns:a16="http://schemas.microsoft.com/office/drawing/2014/main" val="407254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34689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- 2017-09-22 09:59:38</a:t>
                      </a:r>
                      <a:r>
                        <a:rPr kumimoji="0" lang="es-ES" sz="1000" b="0" i="0" u="none" strike="noStrike" kern="1200" cap="none" spc="0" normalizeH="0" baseline="0" noProof="0">
                          <a:ln>
                            <a:noFill/>
                          </a:ln>
                          <a:solidFill>
                            <a:prstClr val="black"/>
                          </a:solidFill>
                          <a:effectLst/>
                          <a:uLnTx/>
                          <a:uFillTx/>
                          <a:latin typeface="+mn-lt"/>
                          <a:ea typeface="+mn-ea"/>
                          <a:cs typeface="+mn-cs"/>
                        </a:rPr>
                        <a:t>
POR PRIMERA VEZ, USAMOS ENERGÍA RESIDUAL PARA GENERAR ELECTRICIDAD
Pusimos en marcha la Central Térmica de Anchoris, que dará electricidad a 125.000 mendocinos.
Se trata de un sistema de vanguardia que permite la utilización del gas que se desecha de los pozos petroleros, para generar electricidad. 
La nueva Central Térmica de Anchoris es un símbolo de crecimiento, luego de años de estancamiento en la provincia.
Energía más barata y saludable. #ObrasConcretasParaNecesidadesReales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7710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- 2017-09-16 18:46:33</a:t>
                      </a:r>
                      <a:r>
                        <a:rPr kumimoji="0" lang="es-ES" sz="1000" b="0" i="0" u="none" strike="noStrike" kern="1200" cap="none" spc="0" normalizeH="0" baseline="0" noProof="0">
                          <a:ln>
                            <a:noFill/>
                          </a:ln>
                          <a:solidFill>
                            <a:prstClr val="black"/>
                          </a:solidFill>
                          <a:effectLst/>
                          <a:uLnTx/>
                          <a:uFillTx/>
                          <a:latin typeface="+mn-lt"/>
                          <a:ea typeface="+mn-ea"/>
                          <a:cs typeface="+mn-cs"/>
                        </a:rPr>
                        <a:t>
Viajé con mis papis a Córdoba, para festejar con mi tío Nicolás Avellaneda su cumpleaños número 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7069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- 2017-09-29 15:21:15</a:t>
                      </a:r>
                      <a:r>
                        <a:rPr kumimoji="0" lang="es-ES" sz="1000" b="0" i="0" u="none" strike="noStrike" kern="1200" cap="none" spc="0" normalizeH="0" baseline="0" noProof="0">
                          <a:ln>
                            <a:noFill/>
                          </a:ln>
                          <a:solidFill>
                            <a:prstClr val="black"/>
                          </a:solidFill>
                          <a:effectLst/>
                          <a:uLnTx/>
                          <a:uFillTx/>
                          <a:latin typeface="+mn-lt"/>
                          <a:ea typeface="+mn-ea"/>
                          <a:cs typeface="+mn-cs"/>
                        </a:rPr>
                        <a:t>
NUEVAS CALLES EN SAN RAFAEL
Estamos reparando más de 90 kilómetros de calles para diversos distritos de San Rafael, logrado arterias seguras y dinámicas. Obras concretas para necesidades reales.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0860303"/>
                  </a:ext>
                </a:extLst>
              </a:tr>
            </a:tbl>
          </a:graphicData>
        </a:graphic>
      </p:graphicFrame>
      <p:sp>
        <p:nvSpPr>
          <p:cNvPr id="4" name="Text Placeholder 3">
            <a:extLst>
              <a:ext uri="{FF2B5EF4-FFF2-40B4-BE49-F238E27FC236}">
                <a16:creationId xmlns:a16="http://schemas.microsoft.com/office/drawing/2014/main" id="{97B59E85-7223-4814-905D-64080305901D}"/>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574583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86F4D-39E2-4832-853D-3FF6161B4818}"/>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A9C4AF15-A6EC-44B8-808E-6A89E3D057CE}"/>
              </a:ext>
            </a:extLst>
          </p:cNvPr>
          <p:cNvGraphicFramePr>
            <a:graphicFrameLocks noGrp="1"/>
          </p:cNvGraphicFramePr>
          <p:nvPr>
            <p:ph type="tbl" sz="quarter" idx="13"/>
            <p:extLst>
              <p:ext uri="{D42A27DB-BD31-4B8C-83A1-F6EECF244321}">
                <p14:modId xmlns:p14="http://schemas.microsoft.com/office/powerpoint/2010/main" val="3172967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49971399"/>
                    </a:ext>
                  </a:extLst>
                </a:gridCol>
                <a:gridCol w="658368">
                  <a:extLst>
                    <a:ext uri="{9D8B030D-6E8A-4147-A177-3AD203B41FA5}">
                      <a16:colId xmlns:a16="http://schemas.microsoft.com/office/drawing/2014/main" val="2942129536"/>
                    </a:ext>
                  </a:extLst>
                </a:gridCol>
                <a:gridCol w="658368">
                  <a:extLst>
                    <a:ext uri="{9D8B030D-6E8A-4147-A177-3AD203B41FA5}">
                      <a16:colId xmlns:a16="http://schemas.microsoft.com/office/drawing/2014/main" val="3243487917"/>
                    </a:ext>
                  </a:extLst>
                </a:gridCol>
                <a:gridCol w="658368">
                  <a:extLst>
                    <a:ext uri="{9D8B030D-6E8A-4147-A177-3AD203B41FA5}">
                      <a16:colId xmlns:a16="http://schemas.microsoft.com/office/drawing/2014/main" val="1162637758"/>
                    </a:ext>
                  </a:extLst>
                </a:gridCol>
                <a:gridCol w="658368">
                  <a:extLst>
                    <a:ext uri="{9D8B030D-6E8A-4147-A177-3AD203B41FA5}">
                      <a16:colId xmlns:a16="http://schemas.microsoft.com/office/drawing/2014/main" val="3138678103"/>
                    </a:ext>
                  </a:extLst>
                </a:gridCol>
                <a:gridCol w="658368">
                  <a:extLst>
                    <a:ext uri="{9D8B030D-6E8A-4147-A177-3AD203B41FA5}">
                      <a16:colId xmlns:a16="http://schemas.microsoft.com/office/drawing/2014/main" val="1386922574"/>
                    </a:ext>
                  </a:extLst>
                </a:gridCol>
                <a:gridCol w="658368">
                  <a:extLst>
                    <a:ext uri="{9D8B030D-6E8A-4147-A177-3AD203B41FA5}">
                      <a16:colId xmlns:a16="http://schemas.microsoft.com/office/drawing/2014/main" val="2747941216"/>
                    </a:ext>
                  </a:extLst>
                </a:gridCol>
                <a:gridCol w="658368">
                  <a:extLst>
                    <a:ext uri="{9D8B030D-6E8A-4147-A177-3AD203B41FA5}">
                      <a16:colId xmlns:a16="http://schemas.microsoft.com/office/drawing/2014/main" val="1086313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251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- 2017-09-24 16:39:41</a:t>
                      </a:r>
                      <a:r>
                        <a:rPr kumimoji="0" lang="es-ES" sz="1000" b="0" i="0" u="none" strike="noStrike" kern="1200" cap="none" spc="0" normalizeH="0" baseline="0" noProof="0">
                          <a:ln>
                            <a:noFill/>
                          </a:ln>
                          <a:solidFill>
                            <a:prstClr val="black"/>
                          </a:solidFill>
                          <a:effectLst/>
                          <a:uLnTx/>
                          <a:uFillTx/>
                          <a:latin typeface="+mn-lt"/>
                          <a:ea typeface="+mn-ea"/>
                          <a:cs typeface="+mn-cs"/>
                        </a:rPr>
                        <a:t>
UNA VISITA ESPECIAL 
La semana pasada conocí a Mateo, un chico de San Martín que estaba en Casa de Gobierno haciendo trámites con su madre.
Mateo tiene 5 años y reconoció el edificio y pidió ir a su buscar mi despacho.
Luego de insistir varias veces, su madre accedió y fueron informados de mi actividad en la Enoteca.
Rápidamente se acercaron y me esperaron allí.
Mateo me contó que su sueño es ser gobernador, entre otras cosas...
Estaba emocionado, al igual que su madre y ambos agradecieron el momento compartido.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8573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- 2017-09-11 00:24:32</a:t>
                      </a:r>
                      <a:r>
                        <a:rPr kumimoji="0" lang="es-ES" sz="1000" b="0" i="0" u="none" strike="noStrike" kern="1200" cap="none" spc="0" normalizeH="0" baseline="0" noProof="0">
                          <a:ln>
                            <a:noFill/>
                          </a:ln>
                          <a:solidFill>
                            <a:prstClr val="black"/>
                          </a:solidFill>
                          <a:effectLst/>
                          <a:uLnTx/>
                          <a:uFillTx/>
                          <a:latin typeface="+mn-lt"/>
                          <a:ea typeface="+mn-ea"/>
                          <a:cs typeface="+mn-cs"/>
                        </a:rPr>
                        <a:t>
¡FELIZ DÍA DEL MAESTRO! 
Su trabajo constante es lo que forma las generaciones del futuro. Saludamos a todos los maestros en su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1386317"/>
                  </a:ext>
                </a:extLst>
              </a:tr>
            </a:tbl>
          </a:graphicData>
        </a:graphic>
      </p:graphicFrame>
      <p:sp>
        <p:nvSpPr>
          <p:cNvPr id="4" name="Text Placeholder 3">
            <a:extLst>
              <a:ext uri="{FF2B5EF4-FFF2-40B4-BE49-F238E27FC236}">
                <a16:creationId xmlns:a16="http://schemas.microsoft.com/office/drawing/2014/main" id="{9CA0805D-6269-408B-B535-C50B8A65015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728935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FF012-1745-4331-83E0-C8795CD6B61D}"/>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EDF51D83-D0FD-493A-991C-D2594562F24C}"/>
              </a:ext>
            </a:extLst>
          </p:cNvPr>
          <p:cNvGraphicFramePr>
            <a:graphicFrameLocks noGrp="1"/>
          </p:cNvGraphicFramePr>
          <p:nvPr>
            <p:ph type="tbl" sz="quarter" idx="13"/>
            <p:extLst>
              <p:ext uri="{D42A27DB-BD31-4B8C-83A1-F6EECF244321}">
                <p14:modId xmlns:p14="http://schemas.microsoft.com/office/powerpoint/2010/main" val="3901506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69476442"/>
                    </a:ext>
                  </a:extLst>
                </a:gridCol>
                <a:gridCol w="658368">
                  <a:extLst>
                    <a:ext uri="{9D8B030D-6E8A-4147-A177-3AD203B41FA5}">
                      <a16:colId xmlns:a16="http://schemas.microsoft.com/office/drawing/2014/main" val="273351207"/>
                    </a:ext>
                  </a:extLst>
                </a:gridCol>
                <a:gridCol w="658368">
                  <a:extLst>
                    <a:ext uri="{9D8B030D-6E8A-4147-A177-3AD203B41FA5}">
                      <a16:colId xmlns:a16="http://schemas.microsoft.com/office/drawing/2014/main" val="3050631276"/>
                    </a:ext>
                  </a:extLst>
                </a:gridCol>
                <a:gridCol w="658368">
                  <a:extLst>
                    <a:ext uri="{9D8B030D-6E8A-4147-A177-3AD203B41FA5}">
                      <a16:colId xmlns:a16="http://schemas.microsoft.com/office/drawing/2014/main" val="4119550084"/>
                    </a:ext>
                  </a:extLst>
                </a:gridCol>
                <a:gridCol w="658368">
                  <a:extLst>
                    <a:ext uri="{9D8B030D-6E8A-4147-A177-3AD203B41FA5}">
                      <a16:colId xmlns:a16="http://schemas.microsoft.com/office/drawing/2014/main" val="1086929597"/>
                    </a:ext>
                  </a:extLst>
                </a:gridCol>
                <a:gridCol w="658368">
                  <a:extLst>
                    <a:ext uri="{9D8B030D-6E8A-4147-A177-3AD203B41FA5}">
                      <a16:colId xmlns:a16="http://schemas.microsoft.com/office/drawing/2014/main" val="2219609870"/>
                    </a:ext>
                  </a:extLst>
                </a:gridCol>
                <a:gridCol w="658368">
                  <a:extLst>
                    <a:ext uri="{9D8B030D-6E8A-4147-A177-3AD203B41FA5}">
                      <a16:colId xmlns:a16="http://schemas.microsoft.com/office/drawing/2014/main" val="3872780139"/>
                    </a:ext>
                  </a:extLst>
                </a:gridCol>
                <a:gridCol w="658368">
                  <a:extLst>
                    <a:ext uri="{9D8B030D-6E8A-4147-A177-3AD203B41FA5}">
                      <a16:colId xmlns:a16="http://schemas.microsoft.com/office/drawing/2014/main" val="744414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5703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- 2017-09-21 07:18:08</a:t>
                      </a:r>
                      <a:r>
                        <a:rPr kumimoji="0" lang="es-ES" sz="1000" b="0" i="0" u="none" strike="noStrike" kern="1200" cap="none" spc="0" normalizeH="0" baseline="0" noProof="0">
                          <a:ln>
                            <a:noFill/>
                          </a:ln>
                          <a:solidFill>
                            <a:prstClr val="black"/>
                          </a:solidFill>
                          <a:effectLst/>
                          <a:uLnTx/>
                          <a:uFillTx/>
                          <a:latin typeface="+mn-lt"/>
                          <a:ea typeface="+mn-ea"/>
                          <a:cs typeface="+mn-cs"/>
                        </a:rPr>
                        <a:t>
DÍA DE LA SANIDAD 
Saludamos a los que con su esfuerzo diario cuidan el bienestar de los 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4157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- 2017-09-21 14:30:00</a:t>
                      </a:r>
                      <a:r>
                        <a:rPr kumimoji="0" lang="es-ES" sz="1000" b="0" i="0" u="none" strike="noStrike" kern="1200" cap="none" spc="0" normalizeH="0" baseline="0" noProof="0">
                          <a:ln>
                            <a:noFill/>
                          </a:ln>
                          <a:solidFill>
                            <a:prstClr val="black"/>
                          </a:solidFill>
                          <a:effectLst/>
                          <a:uLnTx/>
                          <a:uFillTx/>
                          <a:latin typeface="+mn-lt"/>
                          <a:ea typeface="+mn-ea"/>
                          <a:cs typeface="+mn-cs"/>
                        </a:rPr>
                        <a:t>
¿POR QUÉ TE PIDO QUE ME APOYES CON TU VOTO?
Comparto un fragmento de la última entrevista con Los Andes Diario.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161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- 2017-09-19 10:16:28</a:t>
                      </a:r>
                      <a:r>
                        <a:rPr kumimoji="0" lang="es-ES" sz="1000" b="0" i="0" u="none" strike="noStrike" kern="1200" cap="none" spc="0" normalizeH="0" baseline="0" noProof="0">
                          <a:ln>
                            <a:noFill/>
                          </a:ln>
                          <a:solidFill>
                            <a:prstClr val="black"/>
                          </a:solidFill>
                          <a:effectLst/>
                          <a:uLnTx/>
                          <a:uFillTx/>
                          <a:latin typeface="+mn-lt"/>
                          <a:ea typeface="+mn-ea"/>
                          <a:cs typeface="+mn-cs"/>
                        </a:rPr>
                        <a:t>
¿POR QUÉ SOSTENEMOS LA POLÍTICA DE "MANO DURA" PARA COMBATIR EL DELITO? 
Comparto un fragmento de la última entrevista con Los Andes Diario.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060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- 2017-09-05 22:15:00</a:t>
                      </a:r>
                      <a:r>
                        <a:rPr kumimoji="0" lang="es-ES" sz="1000" b="0" i="0" u="none" strike="noStrike" kern="1200" cap="none" spc="0" normalizeH="0" baseline="0" noProof="0">
                          <a:ln>
                            <a:noFill/>
                          </a:ln>
                          <a:solidFill>
                            <a:prstClr val="black"/>
                          </a:solidFill>
                          <a:effectLst/>
                          <a:uLnTx/>
                          <a:uFillTx/>
                          <a:latin typeface="+mn-lt"/>
                          <a:ea typeface="+mn-ea"/>
                          <a:cs typeface="+mn-cs"/>
                        </a:rPr>
                        <a:t>
Nos hemos propuesto reacondicionar 105 comisarías, subcomisarías y dependencias policiales a lo largo y a lo ancho de la provincia para ponerlas en funcionamiento con mejores instalaciones.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3989986"/>
                  </a:ext>
                </a:extLst>
              </a:tr>
            </a:tbl>
          </a:graphicData>
        </a:graphic>
      </p:graphicFrame>
      <p:sp>
        <p:nvSpPr>
          <p:cNvPr id="4" name="Text Placeholder 3">
            <a:extLst>
              <a:ext uri="{FF2B5EF4-FFF2-40B4-BE49-F238E27FC236}">
                <a16:creationId xmlns:a16="http://schemas.microsoft.com/office/drawing/2014/main" id="{4DAA8E01-4DF3-4E91-9E70-04BDE20C851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614218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8FAE7-C069-4D01-B42F-AAA2155AD487}"/>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94390CC9-6FC9-4D9B-8264-4C6D8717C95E}"/>
              </a:ext>
            </a:extLst>
          </p:cNvPr>
          <p:cNvGraphicFramePr>
            <a:graphicFrameLocks noGrp="1"/>
          </p:cNvGraphicFramePr>
          <p:nvPr>
            <p:ph type="tbl" sz="quarter" idx="13"/>
            <p:extLst>
              <p:ext uri="{D42A27DB-BD31-4B8C-83A1-F6EECF244321}">
                <p14:modId xmlns:p14="http://schemas.microsoft.com/office/powerpoint/2010/main" val="3021255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24858788"/>
                    </a:ext>
                  </a:extLst>
                </a:gridCol>
                <a:gridCol w="658368">
                  <a:extLst>
                    <a:ext uri="{9D8B030D-6E8A-4147-A177-3AD203B41FA5}">
                      <a16:colId xmlns:a16="http://schemas.microsoft.com/office/drawing/2014/main" val="1555515993"/>
                    </a:ext>
                  </a:extLst>
                </a:gridCol>
                <a:gridCol w="658368">
                  <a:extLst>
                    <a:ext uri="{9D8B030D-6E8A-4147-A177-3AD203B41FA5}">
                      <a16:colId xmlns:a16="http://schemas.microsoft.com/office/drawing/2014/main" val="3722922793"/>
                    </a:ext>
                  </a:extLst>
                </a:gridCol>
                <a:gridCol w="658368">
                  <a:extLst>
                    <a:ext uri="{9D8B030D-6E8A-4147-A177-3AD203B41FA5}">
                      <a16:colId xmlns:a16="http://schemas.microsoft.com/office/drawing/2014/main" val="2715933061"/>
                    </a:ext>
                  </a:extLst>
                </a:gridCol>
                <a:gridCol w="658368">
                  <a:extLst>
                    <a:ext uri="{9D8B030D-6E8A-4147-A177-3AD203B41FA5}">
                      <a16:colId xmlns:a16="http://schemas.microsoft.com/office/drawing/2014/main" val="3440089683"/>
                    </a:ext>
                  </a:extLst>
                </a:gridCol>
                <a:gridCol w="658368">
                  <a:extLst>
                    <a:ext uri="{9D8B030D-6E8A-4147-A177-3AD203B41FA5}">
                      <a16:colId xmlns:a16="http://schemas.microsoft.com/office/drawing/2014/main" val="2396898159"/>
                    </a:ext>
                  </a:extLst>
                </a:gridCol>
                <a:gridCol w="658368">
                  <a:extLst>
                    <a:ext uri="{9D8B030D-6E8A-4147-A177-3AD203B41FA5}">
                      <a16:colId xmlns:a16="http://schemas.microsoft.com/office/drawing/2014/main" val="3112392467"/>
                    </a:ext>
                  </a:extLst>
                </a:gridCol>
                <a:gridCol w="658368">
                  <a:extLst>
                    <a:ext uri="{9D8B030D-6E8A-4147-A177-3AD203B41FA5}">
                      <a16:colId xmlns:a16="http://schemas.microsoft.com/office/drawing/2014/main" val="4171627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3917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- 2017-09-23 15:16:59</a:t>
                      </a:r>
                      <a:r>
                        <a:rPr kumimoji="0" lang="es-ES" sz="1000" b="0" i="0" u="none" strike="noStrike" kern="1200" cap="none" spc="0" normalizeH="0" baseline="0" noProof="0">
                          <a:ln>
                            <a:noFill/>
                          </a:ln>
                          <a:solidFill>
                            <a:prstClr val="black"/>
                          </a:solidFill>
                          <a:effectLst/>
                          <a:uLnTx/>
                          <a:uFillTx/>
                          <a:latin typeface="+mn-lt"/>
                          <a:ea typeface="+mn-ea"/>
                          <a:cs typeface="+mn-cs"/>
                        </a:rPr>
                        <a:t>
ALUMNOS DESTACADOS DE GODOY CRUZ 
Acompañé al intendente de Godoy Cruz, Tadeo Garcia Zalazar, en la entrega de premios a los alumnos destacados de ese departamento.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8520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- 2017-09-27 19:30:08</a:t>
                      </a:r>
                      <a:r>
                        <a:rPr kumimoji="0" lang="es-ES" sz="1000" b="0" i="0" u="none" strike="noStrike" kern="1200" cap="none" spc="0" normalizeH="0" baseline="0" noProof="0">
                          <a:ln>
                            <a:noFill/>
                          </a:ln>
                          <a:solidFill>
                            <a:prstClr val="black"/>
                          </a:solidFill>
                          <a:effectLst/>
                          <a:uLnTx/>
                          <a:uFillTx/>
                          <a:latin typeface="+mn-lt"/>
                          <a:ea typeface="+mn-ea"/>
                          <a:cs typeface="+mn-cs"/>
                        </a:rPr>
                        <a:t>
Anuncio del proyecto del pago de la deuda de zona docente de la provincia. 
Esto será para los 16 mil docentes con quienes se mantiene una deuda desde hace 10 años.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3575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- 2017-09-21 10:07:07</a:t>
                      </a:r>
                      <a:r>
                        <a:rPr kumimoji="0" lang="es-ES" sz="1000" b="0" i="0" u="none" strike="noStrike" kern="1200" cap="none" spc="0" normalizeH="0" baseline="0" noProof="0">
                          <a:ln>
                            <a:noFill/>
                          </a:ln>
                          <a:solidFill>
                            <a:prstClr val="black"/>
                          </a:solidFill>
                          <a:effectLst/>
                          <a:uLnTx/>
                          <a:uFillTx/>
                          <a:latin typeface="+mn-lt"/>
                          <a:ea typeface="+mn-ea"/>
                          <a:cs typeface="+mn-cs"/>
                        </a:rPr>
                        <a:t>
¿QUÉ SIGNIFICA EJERCER EL "PODER"? 
Comparto un fragmento de la última entrevista con Los Andes Diario.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0218565"/>
                  </a:ext>
                </a:extLst>
              </a:tr>
            </a:tbl>
          </a:graphicData>
        </a:graphic>
      </p:graphicFrame>
      <p:sp>
        <p:nvSpPr>
          <p:cNvPr id="4" name="Text Placeholder 3">
            <a:extLst>
              <a:ext uri="{FF2B5EF4-FFF2-40B4-BE49-F238E27FC236}">
                <a16:creationId xmlns:a16="http://schemas.microsoft.com/office/drawing/2014/main" id="{E662E5F3-9063-498E-BBBF-C3418FBD721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330215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CC6DB-088E-4F7B-93CF-99ABD00D70B0}"/>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E5AAD490-CA82-4B7C-82B4-8C1D7F31F0B1}"/>
              </a:ext>
            </a:extLst>
          </p:cNvPr>
          <p:cNvGraphicFramePr>
            <a:graphicFrameLocks noGrp="1"/>
          </p:cNvGraphicFramePr>
          <p:nvPr>
            <p:ph type="tbl" sz="quarter" idx="13"/>
            <p:extLst>
              <p:ext uri="{D42A27DB-BD31-4B8C-83A1-F6EECF244321}">
                <p14:modId xmlns:p14="http://schemas.microsoft.com/office/powerpoint/2010/main" val="515538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05965524"/>
                    </a:ext>
                  </a:extLst>
                </a:gridCol>
                <a:gridCol w="658368">
                  <a:extLst>
                    <a:ext uri="{9D8B030D-6E8A-4147-A177-3AD203B41FA5}">
                      <a16:colId xmlns:a16="http://schemas.microsoft.com/office/drawing/2014/main" val="3941297123"/>
                    </a:ext>
                  </a:extLst>
                </a:gridCol>
                <a:gridCol w="658368">
                  <a:extLst>
                    <a:ext uri="{9D8B030D-6E8A-4147-A177-3AD203B41FA5}">
                      <a16:colId xmlns:a16="http://schemas.microsoft.com/office/drawing/2014/main" val="3689609190"/>
                    </a:ext>
                  </a:extLst>
                </a:gridCol>
                <a:gridCol w="658368">
                  <a:extLst>
                    <a:ext uri="{9D8B030D-6E8A-4147-A177-3AD203B41FA5}">
                      <a16:colId xmlns:a16="http://schemas.microsoft.com/office/drawing/2014/main" val="2277063541"/>
                    </a:ext>
                  </a:extLst>
                </a:gridCol>
                <a:gridCol w="658368">
                  <a:extLst>
                    <a:ext uri="{9D8B030D-6E8A-4147-A177-3AD203B41FA5}">
                      <a16:colId xmlns:a16="http://schemas.microsoft.com/office/drawing/2014/main" val="3087957681"/>
                    </a:ext>
                  </a:extLst>
                </a:gridCol>
                <a:gridCol w="658368">
                  <a:extLst>
                    <a:ext uri="{9D8B030D-6E8A-4147-A177-3AD203B41FA5}">
                      <a16:colId xmlns:a16="http://schemas.microsoft.com/office/drawing/2014/main" val="1608741668"/>
                    </a:ext>
                  </a:extLst>
                </a:gridCol>
                <a:gridCol w="658368">
                  <a:extLst>
                    <a:ext uri="{9D8B030D-6E8A-4147-A177-3AD203B41FA5}">
                      <a16:colId xmlns:a16="http://schemas.microsoft.com/office/drawing/2014/main" val="725805311"/>
                    </a:ext>
                  </a:extLst>
                </a:gridCol>
                <a:gridCol w="658368">
                  <a:extLst>
                    <a:ext uri="{9D8B030D-6E8A-4147-A177-3AD203B41FA5}">
                      <a16:colId xmlns:a16="http://schemas.microsoft.com/office/drawing/2014/main" val="793266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5535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- 2017-09-29 21:28:02</a:t>
                      </a:r>
                      <a:r>
                        <a:rPr kumimoji="0" lang="es-ES" sz="1000" b="0" i="0" u="none" strike="noStrike" kern="1200" cap="none" spc="0" normalizeH="0" baseline="0" noProof="0">
                          <a:ln>
                            <a:noFill/>
                          </a:ln>
                          <a:solidFill>
                            <a:prstClr val="black"/>
                          </a:solidFill>
                          <a:effectLst/>
                          <a:uLnTx/>
                          <a:uFillTx/>
                          <a:latin typeface="+mn-lt"/>
                          <a:ea typeface="+mn-ea"/>
                          <a:cs typeface="+mn-cs"/>
                        </a:rPr>
                        <a:t>
FERIA DEL LIBRO 2017
Desde el Gobierno estamos haciendo un esfuerzo por mejorar cada vez más la lectura, y queremos que los ciudadanos se comprometan con los libros, lo que nos hace bien individual y colectivamente. Ese esfuerzo hoy se simboliza en Quino, esta feria es en su homenaje.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661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- 2017-09-16 08:14:11</a:t>
                      </a:r>
                      <a:r>
                        <a:rPr kumimoji="0" lang="es-ES" sz="1000" b="0" i="0" u="none" strike="noStrike" kern="1200" cap="none" spc="0" normalizeH="0" baseline="0" noProof="0">
                          <a:ln>
                            <a:noFill/>
                          </a:ln>
                          <a:solidFill>
                            <a:prstClr val="black"/>
                          </a:solidFill>
                          <a:effectLst/>
                          <a:uLnTx/>
                          <a:uFillTx/>
                          <a:latin typeface="+mn-lt"/>
                          <a:ea typeface="+mn-ea"/>
                          <a:cs typeface="+mn-cs"/>
                        </a:rPr>
                        <a:t>
Central Térmica Anchoris: Mendoza vuelve a generar energía después de 15 años
Este proyecto tiene infinidad de ventajas ambientales y desde el punto de vista de la generación de energía eléctrica, y la cantidad de energía que se suma desde hoy permitirá abastecer a 15 mil viviendas mas, lo que nos permite aumentar a más de 125 mil personas la cantidad de beneficiarios mendocinos.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386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- 2017-09-08 21:20:08</a:t>
                      </a:r>
                      <a:r>
                        <a:rPr kumimoji="0" lang="es-ES" sz="1000" b="0" i="0" u="none" strike="noStrike" kern="1200" cap="none" spc="0" normalizeH="0" baseline="0" noProof="0">
                          <a:ln>
                            <a:noFill/>
                          </a:ln>
                          <a:solidFill>
                            <a:prstClr val="black"/>
                          </a:solidFill>
                          <a:effectLst/>
                          <a:uLnTx/>
                          <a:uFillTx/>
                          <a:latin typeface="+mn-lt"/>
                          <a:ea typeface="+mn-ea"/>
                          <a:cs typeface="+mn-cs"/>
                        </a:rPr>
                        <a:t>
Queremos que los hospitales de alta complejidad tenga la mejor infraestructura y los de baja complejidad estén bien equipados para que, por problemas menores, los ciudadanos se atiendan en su lugar de origen.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5211948"/>
                  </a:ext>
                </a:extLst>
              </a:tr>
            </a:tbl>
          </a:graphicData>
        </a:graphic>
      </p:graphicFrame>
      <p:sp>
        <p:nvSpPr>
          <p:cNvPr id="4" name="Text Placeholder 3">
            <a:extLst>
              <a:ext uri="{FF2B5EF4-FFF2-40B4-BE49-F238E27FC236}">
                <a16:creationId xmlns:a16="http://schemas.microsoft.com/office/drawing/2014/main" id="{39C729BE-CC64-4B3E-8095-DDEE5196EE0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814111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7F817-2BF0-492C-93DC-B75C2EB4E49A}"/>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2197477A-0142-4249-B59F-5F7E6A1EA1B7}"/>
              </a:ext>
            </a:extLst>
          </p:cNvPr>
          <p:cNvGraphicFramePr>
            <a:graphicFrameLocks noGrp="1"/>
          </p:cNvGraphicFramePr>
          <p:nvPr>
            <p:ph type="tbl" sz="quarter" idx="13"/>
            <p:extLst>
              <p:ext uri="{D42A27DB-BD31-4B8C-83A1-F6EECF244321}">
                <p14:modId xmlns:p14="http://schemas.microsoft.com/office/powerpoint/2010/main" val="661264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88322256"/>
                    </a:ext>
                  </a:extLst>
                </a:gridCol>
                <a:gridCol w="658368">
                  <a:extLst>
                    <a:ext uri="{9D8B030D-6E8A-4147-A177-3AD203B41FA5}">
                      <a16:colId xmlns:a16="http://schemas.microsoft.com/office/drawing/2014/main" val="12775965"/>
                    </a:ext>
                  </a:extLst>
                </a:gridCol>
                <a:gridCol w="658368">
                  <a:extLst>
                    <a:ext uri="{9D8B030D-6E8A-4147-A177-3AD203B41FA5}">
                      <a16:colId xmlns:a16="http://schemas.microsoft.com/office/drawing/2014/main" val="4114450190"/>
                    </a:ext>
                  </a:extLst>
                </a:gridCol>
                <a:gridCol w="658368">
                  <a:extLst>
                    <a:ext uri="{9D8B030D-6E8A-4147-A177-3AD203B41FA5}">
                      <a16:colId xmlns:a16="http://schemas.microsoft.com/office/drawing/2014/main" val="1807334129"/>
                    </a:ext>
                  </a:extLst>
                </a:gridCol>
                <a:gridCol w="658368">
                  <a:extLst>
                    <a:ext uri="{9D8B030D-6E8A-4147-A177-3AD203B41FA5}">
                      <a16:colId xmlns:a16="http://schemas.microsoft.com/office/drawing/2014/main" val="1718071120"/>
                    </a:ext>
                  </a:extLst>
                </a:gridCol>
                <a:gridCol w="658368">
                  <a:extLst>
                    <a:ext uri="{9D8B030D-6E8A-4147-A177-3AD203B41FA5}">
                      <a16:colId xmlns:a16="http://schemas.microsoft.com/office/drawing/2014/main" val="3206603777"/>
                    </a:ext>
                  </a:extLst>
                </a:gridCol>
                <a:gridCol w="658368">
                  <a:extLst>
                    <a:ext uri="{9D8B030D-6E8A-4147-A177-3AD203B41FA5}">
                      <a16:colId xmlns:a16="http://schemas.microsoft.com/office/drawing/2014/main" val="2324890012"/>
                    </a:ext>
                  </a:extLst>
                </a:gridCol>
                <a:gridCol w="658368">
                  <a:extLst>
                    <a:ext uri="{9D8B030D-6E8A-4147-A177-3AD203B41FA5}">
                      <a16:colId xmlns:a16="http://schemas.microsoft.com/office/drawing/2014/main" val="2296818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79590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- 2017-09-12 21:42:11</a:t>
                      </a:r>
                      <a:r>
                        <a:rPr kumimoji="0" lang="es-ES" sz="1000" b="0" i="0" u="none" strike="noStrike" kern="1200" cap="none" spc="0" normalizeH="0" baseline="0" noProof="0">
                          <a:ln>
                            <a:noFill/>
                          </a:ln>
                          <a:solidFill>
                            <a:prstClr val="black"/>
                          </a:solidFill>
                          <a:effectLst/>
                          <a:uLnTx/>
                          <a:uFillTx/>
                          <a:latin typeface="+mn-lt"/>
                          <a:ea typeface="+mn-ea"/>
                          <a:cs typeface="+mn-cs"/>
                        </a:rPr>
                        <a:t>
CASA DE LA SALUD DE LA MUJER 
- Refuncionalización y un nuevo mamógrafo -
Este es un trabajo de mejor organización de los recursos del Estado, y estamos empeñados en mejorarlo todos los días, estamos preocupados por prevenir para evitar curar. Es importante lograr diagnósticos precoces para curarlos de forma rápida.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9247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- 2017-09-18 20:35:45</a:t>
                      </a:r>
                      <a:r>
                        <a:rPr kumimoji="0" lang="es-ES" sz="1000" b="0" i="0" u="none" strike="noStrike" kern="1200" cap="none" spc="0" normalizeH="0" baseline="0" noProof="0">
                          <a:ln>
                            <a:noFill/>
                          </a:ln>
                          <a:solidFill>
                            <a:prstClr val="black"/>
                          </a:solidFill>
                          <a:effectLst/>
                          <a:uLnTx/>
                          <a:uFillTx/>
                          <a:latin typeface="+mn-lt"/>
                          <a:ea typeface="+mn-ea"/>
                          <a:cs typeface="+mn-cs"/>
                        </a:rPr>
                        <a:t>
NUEVAS VIVIENDAS EN MAIPÚ
Hemos reorganizado el sistema de viviendas de forma eficaz. Esta mañana hicimos entrega de las llaves de las 51 viviendas del barrio Pueyrredón en Rodeo del Medio.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336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- 2017-09-04 20:40:09</a:t>
                      </a:r>
                      <a:r>
                        <a:rPr kumimoji="0" lang="es-ES" sz="1000" b="0" i="0" u="none" strike="noStrike" kern="1200" cap="none" spc="0" normalizeH="0" baseline="0" noProof="0">
                          <a:ln>
                            <a:noFill/>
                          </a:ln>
                          <a:solidFill>
                            <a:prstClr val="black"/>
                          </a:solidFill>
                          <a:effectLst/>
                          <a:uLnTx/>
                          <a:uFillTx/>
                          <a:latin typeface="+mn-lt"/>
                          <a:ea typeface="+mn-ea"/>
                          <a:cs typeface="+mn-cs"/>
                        </a:rPr>
                        <a:t>
LEY DE ORDENAMIENTO TERRITORIAL 
Hay que enamorarse de este plan, necesitamos un Estado duro e inteligente que lo haga cumplir con mucha vocación política de las autoridades, sin demagogia, y que cada municipio armonice esta tarea para llevarlo a la práctica.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705857"/>
                  </a:ext>
                </a:extLst>
              </a:tr>
            </a:tbl>
          </a:graphicData>
        </a:graphic>
      </p:graphicFrame>
      <p:sp>
        <p:nvSpPr>
          <p:cNvPr id="4" name="Text Placeholder 3">
            <a:extLst>
              <a:ext uri="{FF2B5EF4-FFF2-40B4-BE49-F238E27FC236}">
                <a16:creationId xmlns:a16="http://schemas.microsoft.com/office/drawing/2014/main" id="{8D16E4D5-0E6F-4F41-9D83-435D5D60083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283883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72466-08F8-4639-ABD0-97EBCD70BC01}"/>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FAD56556-A5AF-443F-891B-251CFFB96779}"/>
              </a:ext>
            </a:extLst>
          </p:cNvPr>
          <p:cNvGraphicFramePr>
            <a:graphicFrameLocks noGrp="1"/>
          </p:cNvGraphicFramePr>
          <p:nvPr>
            <p:ph type="tbl" sz="quarter" idx="13"/>
            <p:extLst>
              <p:ext uri="{D42A27DB-BD31-4B8C-83A1-F6EECF244321}">
                <p14:modId xmlns:p14="http://schemas.microsoft.com/office/powerpoint/2010/main" val="3335159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97516222"/>
                    </a:ext>
                  </a:extLst>
                </a:gridCol>
                <a:gridCol w="658368">
                  <a:extLst>
                    <a:ext uri="{9D8B030D-6E8A-4147-A177-3AD203B41FA5}">
                      <a16:colId xmlns:a16="http://schemas.microsoft.com/office/drawing/2014/main" val="2595805808"/>
                    </a:ext>
                  </a:extLst>
                </a:gridCol>
                <a:gridCol w="658368">
                  <a:extLst>
                    <a:ext uri="{9D8B030D-6E8A-4147-A177-3AD203B41FA5}">
                      <a16:colId xmlns:a16="http://schemas.microsoft.com/office/drawing/2014/main" val="2382186392"/>
                    </a:ext>
                  </a:extLst>
                </a:gridCol>
                <a:gridCol w="658368">
                  <a:extLst>
                    <a:ext uri="{9D8B030D-6E8A-4147-A177-3AD203B41FA5}">
                      <a16:colId xmlns:a16="http://schemas.microsoft.com/office/drawing/2014/main" val="2766610754"/>
                    </a:ext>
                  </a:extLst>
                </a:gridCol>
                <a:gridCol w="658368">
                  <a:extLst>
                    <a:ext uri="{9D8B030D-6E8A-4147-A177-3AD203B41FA5}">
                      <a16:colId xmlns:a16="http://schemas.microsoft.com/office/drawing/2014/main" val="819256790"/>
                    </a:ext>
                  </a:extLst>
                </a:gridCol>
                <a:gridCol w="658368">
                  <a:extLst>
                    <a:ext uri="{9D8B030D-6E8A-4147-A177-3AD203B41FA5}">
                      <a16:colId xmlns:a16="http://schemas.microsoft.com/office/drawing/2014/main" val="1057320639"/>
                    </a:ext>
                  </a:extLst>
                </a:gridCol>
                <a:gridCol w="658368">
                  <a:extLst>
                    <a:ext uri="{9D8B030D-6E8A-4147-A177-3AD203B41FA5}">
                      <a16:colId xmlns:a16="http://schemas.microsoft.com/office/drawing/2014/main" val="2560265011"/>
                    </a:ext>
                  </a:extLst>
                </a:gridCol>
                <a:gridCol w="658368">
                  <a:extLst>
                    <a:ext uri="{9D8B030D-6E8A-4147-A177-3AD203B41FA5}">
                      <a16:colId xmlns:a16="http://schemas.microsoft.com/office/drawing/2014/main" val="480375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9062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- 2017-09-07 18:18:39</a:t>
                      </a:r>
                      <a:r>
                        <a:rPr kumimoji="0" lang="es-ES" sz="1000" b="0" i="0" u="none" strike="noStrike" kern="1200" cap="none" spc="0" normalizeH="0" baseline="0" noProof="0">
                          <a:ln>
                            <a:noFill/>
                          </a:ln>
                          <a:solidFill>
                            <a:prstClr val="black"/>
                          </a:solidFill>
                          <a:effectLst/>
                          <a:uLnTx/>
                          <a:uFillTx/>
                          <a:latin typeface="+mn-lt"/>
                          <a:ea typeface="+mn-ea"/>
                          <a:cs typeface="+mn-cs"/>
                        </a:rPr>
                        <a:t>
LA LEGISLATURA DE MENDOZA ES LA PRIMERA DEL PAÍS EN TENER UN SISTEMA ELECTRÓNICO 
Quiero reivindicar el trabajo que se está haciendo en la legislatura, estamos en un concepto integral de modernización del estado que debe incluir a los tres poderes.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7387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- 2017-09-25 08:09:21</a:t>
                      </a:r>
                      <a:r>
                        <a:rPr kumimoji="0" lang="es-ES" sz="1000" b="0" i="0" u="none" strike="noStrike" kern="1200" cap="none" spc="0" normalizeH="0" baseline="0" noProof="0">
                          <a:ln>
                            <a:noFill/>
                          </a:ln>
                          <a:solidFill>
                            <a:prstClr val="black"/>
                          </a:solidFill>
                          <a:effectLst/>
                          <a:uLnTx/>
                          <a:uFillTx/>
                          <a:latin typeface="+mn-lt"/>
                          <a:ea typeface="+mn-ea"/>
                          <a:cs typeface="+mn-cs"/>
                        </a:rPr>
                        <a:t>
DÍA DEL EMPLEADO DE COMERCIO 
Ayer en San Martín participé del encuentro del Centro de Empleados de Comercio.
¡FELICIDADES!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9564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- 2017-09-09 20:10:57</a:t>
                      </a:r>
                      <a:r>
                        <a:rPr kumimoji="0" lang="es-ES" sz="1000" b="0" i="0" u="none" strike="noStrike" kern="1200" cap="none" spc="0" normalizeH="0" baseline="0" noProof="0">
                          <a:ln>
                            <a:noFill/>
                          </a:ln>
                          <a:solidFill>
                            <a:prstClr val="black"/>
                          </a:solidFill>
                          <a:effectLst/>
                          <a:uLnTx/>
                          <a:uFillTx/>
                          <a:latin typeface="+mn-lt"/>
                          <a:ea typeface="+mn-ea"/>
                          <a:cs typeface="+mn-cs"/>
                        </a:rPr>
                        <a:t>
Nos hemos propuesto hacer de La Paz un lugar mejor para vivir y lo hemos hecho con propuestas integrales.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2246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- 2017-09-25 22:15:03</a:t>
                      </a:r>
                      <a:r>
                        <a:rPr kumimoji="0" lang="es-ES" sz="1000" b="0" i="0" u="none" strike="noStrike" kern="1200" cap="none" spc="0" normalizeH="0" baseline="0" noProof="0">
                          <a:ln>
                            <a:noFill/>
                          </a:ln>
                          <a:solidFill>
                            <a:prstClr val="black"/>
                          </a:solidFill>
                          <a:effectLst/>
                          <a:uLnTx/>
                          <a:uFillTx/>
                          <a:latin typeface="+mn-lt"/>
                          <a:ea typeface="+mn-ea"/>
                          <a:cs typeface="+mn-cs"/>
                        </a:rPr>
                        <a:t>
OBRAS EN GUAYMALLÉN 
En cada una de estas obras nos proponemos una intervención integral, no la falta de profesionalismo con la que se ha venido trabajando en los últimos años en Mendoza y en 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5559483"/>
                  </a:ext>
                </a:extLst>
              </a:tr>
            </a:tbl>
          </a:graphicData>
        </a:graphic>
      </p:graphicFrame>
      <p:sp>
        <p:nvSpPr>
          <p:cNvPr id="4" name="Text Placeholder 3">
            <a:extLst>
              <a:ext uri="{FF2B5EF4-FFF2-40B4-BE49-F238E27FC236}">
                <a16:creationId xmlns:a16="http://schemas.microsoft.com/office/drawing/2014/main" id="{ED8DD088-EDA9-4479-BE6B-3D9579FE4D8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121556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EEB69-95D4-437D-B8E1-5D7B7DE18CEF}"/>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5A13772A-E707-46C1-9C2F-76479885D844}"/>
              </a:ext>
            </a:extLst>
          </p:cNvPr>
          <p:cNvGraphicFramePr>
            <a:graphicFrameLocks noGrp="1"/>
          </p:cNvGraphicFramePr>
          <p:nvPr>
            <p:ph type="tbl" sz="quarter" idx="13"/>
            <p:extLst>
              <p:ext uri="{D42A27DB-BD31-4B8C-83A1-F6EECF244321}">
                <p14:modId xmlns:p14="http://schemas.microsoft.com/office/powerpoint/2010/main" val="459543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50071414"/>
                    </a:ext>
                  </a:extLst>
                </a:gridCol>
                <a:gridCol w="658368">
                  <a:extLst>
                    <a:ext uri="{9D8B030D-6E8A-4147-A177-3AD203B41FA5}">
                      <a16:colId xmlns:a16="http://schemas.microsoft.com/office/drawing/2014/main" val="2763438751"/>
                    </a:ext>
                  </a:extLst>
                </a:gridCol>
                <a:gridCol w="658368">
                  <a:extLst>
                    <a:ext uri="{9D8B030D-6E8A-4147-A177-3AD203B41FA5}">
                      <a16:colId xmlns:a16="http://schemas.microsoft.com/office/drawing/2014/main" val="3002234744"/>
                    </a:ext>
                  </a:extLst>
                </a:gridCol>
                <a:gridCol w="658368">
                  <a:extLst>
                    <a:ext uri="{9D8B030D-6E8A-4147-A177-3AD203B41FA5}">
                      <a16:colId xmlns:a16="http://schemas.microsoft.com/office/drawing/2014/main" val="3034197330"/>
                    </a:ext>
                  </a:extLst>
                </a:gridCol>
                <a:gridCol w="658368">
                  <a:extLst>
                    <a:ext uri="{9D8B030D-6E8A-4147-A177-3AD203B41FA5}">
                      <a16:colId xmlns:a16="http://schemas.microsoft.com/office/drawing/2014/main" val="168643292"/>
                    </a:ext>
                  </a:extLst>
                </a:gridCol>
                <a:gridCol w="658368">
                  <a:extLst>
                    <a:ext uri="{9D8B030D-6E8A-4147-A177-3AD203B41FA5}">
                      <a16:colId xmlns:a16="http://schemas.microsoft.com/office/drawing/2014/main" val="3855484747"/>
                    </a:ext>
                  </a:extLst>
                </a:gridCol>
                <a:gridCol w="658368">
                  <a:extLst>
                    <a:ext uri="{9D8B030D-6E8A-4147-A177-3AD203B41FA5}">
                      <a16:colId xmlns:a16="http://schemas.microsoft.com/office/drawing/2014/main" val="901531665"/>
                    </a:ext>
                  </a:extLst>
                </a:gridCol>
                <a:gridCol w="658368">
                  <a:extLst>
                    <a:ext uri="{9D8B030D-6E8A-4147-A177-3AD203B41FA5}">
                      <a16:colId xmlns:a16="http://schemas.microsoft.com/office/drawing/2014/main" val="408159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7542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- 2017-09-06 22:09:13</a:t>
                      </a:r>
                      <a:r>
                        <a:rPr kumimoji="0" lang="es-ES" sz="1000" b="0" i="0" u="none" strike="noStrike" kern="1200" cap="none" spc="0" normalizeH="0" baseline="0" noProof="0">
                          <a:ln>
                            <a:noFill/>
                          </a:ln>
                          <a:solidFill>
                            <a:prstClr val="black"/>
                          </a:solidFill>
                          <a:effectLst/>
                          <a:uLnTx/>
                          <a:uFillTx/>
                          <a:latin typeface="+mn-lt"/>
                          <a:ea typeface="+mn-ea"/>
                          <a:cs typeface="+mn-cs"/>
                        </a:rPr>
                        <a:t>
MI PRIORIDAD ES LA DEFENSA DE LOS DERECHOS DE LOS MENDOCINOS 
El encuentro en Buenos Aires con otros 20 gobernadores ha sido positivo.
Coincidimos en el hecho de que todos queremos que la Corte escuche la posición de todas las provincias. 
A finales de setiembre será el turno de Mendoza para dar a conocer nuestra posición.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380721"/>
                  </a:ext>
                </a:extLst>
              </a:tr>
            </a:tbl>
          </a:graphicData>
        </a:graphic>
      </p:graphicFrame>
      <p:sp>
        <p:nvSpPr>
          <p:cNvPr id="4" name="Text Placeholder 3">
            <a:extLst>
              <a:ext uri="{FF2B5EF4-FFF2-40B4-BE49-F238E27FC236}">
                <a16:creationId xmlns:a16="http://schemas.microsoft.com/office/drawing/2014/main" id="{464C52E8-326C-41DD-AB1C-0794579D1B0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524791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A527C-7458-4EE5-ACB7-E79C9E61AF36}"/>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3F45DD08-D16E-459A-AEDB-925FB3AB405D}"/>
              </a:ext>
            </a:extLst>
          </p:cNvPr>
          <p:cNvGraphicFramePr>
            <a:graphicFrameLocks noGrp="1"/>
          </p:cNvGraphicFramePr>
          <p:nvPr>
            <p:ph type="chart" sz="quarter" idx="13"/>
            <p:extLst>
              <p:ext uri="{D42A27DB-BD31-4B8C-83A1-F6EECF244321}">
                <p14:modId xmlns:p14="http://schemas.microsoft.com/office/powerpoint/2010/main" val="335840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79B666-EACC-4807-A7FC-8B8B7F33F25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EB6726DA-8FF5-4B7A-9863-E2464FB3D1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8546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6705B-FF0A-4FFF-AFE1-E41BC02595CA}"/>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BD08D700-DFDC-4BF0-A0FF-1306126926E7}"/>
              </a:ext>
            </a:extLst>
          </p:cNvPr>
          <p:cNvGraphicFramePr>
            <a:graphicFrameLocks noGrp="1"/>
          </p:cNvGraphicFramePr>
          <p:nvPr>
            <p:ph type="chart" sz="quarter" idx="13"/>
            <p:extLst>
              <p:ext uri="{D42A27DB-BD31-4B8C-83A1-F6EECF244321}">
                <p14:modId xmlns:p14="http://schemas.microsoft.com/office/powerpoint/2010/main" val="2472445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A571DF-7E2B-4280-858E-9430CA3599ED}"/>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E8A0F6C-EFF7-4F69-97FC-8FC1B8CF20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48061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26DD-71FD-4D82-8F81-8977E465545F}"/>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1A702F64-DA14-424F-BCE5-42BFC3914A27}"/>
              </a:ext>
            </a:extLst>
          </p:cNvPr>
          <p:cNvGraphicFramePr>
            <a:graphicFrameLocks noGrp="1"/>
          </p:cNvGraphicFramePr>
          <p:nvPr>
            <p:ph type="chart" sz="quarter" idx="13"/>
            <p:extLst>
              <p:ext uri="{D42A27DB-BD31-4B8C-83A1-F6EECF244321}">
                <p14:modId xmlns:p14="http://schemas.microsoft.com/office/powerpoint/2010/main" val="323731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8A98CA-6BDA-451C-9C9E-4F0AC535CFA1}"/>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876B383-1123-4F3D-B2AE-FB4DDEC317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7215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667AB-9FEF-4EE2-ADF1-665E5C4763D9}"/>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53CEC118-C6AA-4FA2-8160-61D3A29EDA96}"/>
              </a:ext>
            </a:extLst>
          </p:cNvPr>
          <p:cNvGraphicFramePr>
            <a:graphicFrameLocks noGrp="1"/>
          </p:cNvGraphicFramePr>
          <p:nvPr>
            <p:ph type="chart" sz="quarter" idx="13"/>
            <p:extLst>
              <p:ext uri="{D42A27DB-BD31-4B8C-83A1-F6EECF244321}">
                <p14:modId xmlns:p14="http://schemas.microsoft.com/office/powerpoint/2010/main" val="1866383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0D6B43-878D-450B-AFD6-AE58261C754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EBB7239B-B311-4FF2-B0FB-DF7E12ADF9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2330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F31D1-4D17-4CCD-A216-D6901A3F4E44}"/>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9C94473E-F7E7-4EFB-87BF-46700DD280DA}"/>
              </a:ext>
            </a:extLst>
          </p:cNvPr>
          <p:cNvGraphicFramePr>
            <a:graphicFrameLocks noGrp="1"/>
          </p:cNvGraphicFramePr>
          <p:nvPr>
            <p:ph type="chart" sz="quarter" idx="13"/>
            <p:extLst>
              <p:ext uri="{D42A27DB-BD31-4B8C-83A1-F6EECF244321}">
                <p14:modId xmlns:p14="http://schemas.microsoft.com/office/powerpoint/2010/main" val="2310267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AE11A9-9C11-4958-BC7C-74AA29A0237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9CBC4C8-7E77-4343-8B75-415AC664C2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249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D33DA-9201-4C84-9B86-DB8CF9DD8DF3}"/>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BC674227-D9BE-4501-8608-BE78FE0EB053}"/>
              </a:ext>
            </a:extLst>
          </p:cNvPr>
          <p:cNvGraphicFramePr>
            <a:graphicFrameLocks noGrp="1"/>
          </p:cNvGraphicFramePr>
          <p:nvPr>
            <p:ph type="chart" sz="quarter" idx="13"/>
            <p:extLst>
              <p:ext uri="{D42A27DB-BD31-4B8C-83A1-F6EECF244321}">
                <p14:modId xmlns:p14="http://schemas.microsoft.com/office/powerpoint/2010/main" val="2213772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830598-3C26-4DAD-A852-AB42D4E1433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CDA89167-C960-4734-ABD0-14A6A77C2B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0767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E0ADA-3099-4D23-95C1-C260B656DAC7}"/>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ACF418DE-EAAC-4B70-8C21-6071E753EBCE}"/>
              </a:ext>
            </a:extLst>
          </p:cNvPr>
          <p:cNvGraphicFramePr>
            <a:graphicFrameLocks noGrp="1"/>
          </p:cNvGraphicFramePr>
          <p:nvPr>
            <p:ph type="chart" sz="quarter" idx="13"/>
            <p:extLst>
              <p:ext uri="{D42A27DB-BD31-4B8C-83A1-F6EECF244321}">
                <p14:modId xmlns:p14="http://schemas.microsoft.com/office/powerpoint/2010/main" val="3452734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0581D4-C35D-40A2-9FE3-2C020024AB4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DB9CADF-5828-4149-A50C-F17CE433D6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1784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5575E-1133-4DBE-BD43-AC7237562F90}"/>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C35CD26C-AEE0-4468-B3AA-C11D3931CB23}"/>
              </a:ext>
            </a:extLst>
          </p:cNvPr>
          <p:cNvGraphicFramePr>
            <a:graphicFrameLocks noGrp="1"/>
          </p:cNvGraphicFramePr>
          <p:nvPr>
            <p:ph type="chart" sz="quarter" idx="13"/>
            <p:extLst>
              <p:ext uri="{D42A27DB-BD31-4B8C-83A1-F6EECF244321}">
                <p14:modId xmlns:p14="http://schemas.microsoft.com/office/powerpoint/2010/main" val="597601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473E63-8E3B-4474-A379-FF63D61AEF3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0CE48E73-D4BE-4EBC-B457-69428C4F85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5577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1E711-59BE-4D2F-9EF5-AB5C36BABB5C}"/>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31DBF01A-32FF-4DBE-9539-F3C7021EB4CA}"/>
              </a:ext>
            </a:extLst>
          </p:cNvPr>
          <p:cNvGraphicFramePr>
            <a:graphicFrameLocks noGrp="1"/>
          </p:cNvGraphicFramePr>
          <p:nvPr>
            <p:ph type="tbl" sz="quarter" idx="13"/>
            <p:extLst>
              <p:ext uri="{D42A27DB-BD31-4B8C-83A1-F6EECF244321}">
                <p14:modId xmlns:p14="http://schemas.microsoft.com/office/powerpoint/2010/main" val="3644611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69671896"/>
                    </a:ext>
                  </a:extLst>
                </a:gridCol>
                <a:gridCol w="2468880">
                  <a:extLst>
                    <a:ext uri="{9D8B030D-6E8A-4147-A177-3AD203B41FA5}">
                      <a16:colId xmlns:a16="http://schemas.microsoft.com/office/drawing/2014/main" val="3843866402"/>
                    </a:ext>
                  </a:extLst>
                </a:gridCol>
                <a:gridCol w="822960">
                  <a:extLst>
                    <a:ext uri="{9D8B030D-6E8A-4147-A177-3AD203B41FA5}">
                      <a16:colId xmlns:a16="http://schemas.microsoft.com/office/drawing/2014/main" val="3944185932"/>
                    </a:ext>
                  </a:extLst>
                </a:gridCol>
                <a:gridCol w="822960">
                  <a:extLst>
                    <a:ext uri="{9D8B030D-6E8A-4147-A177-3AD203B41FA5}">
                      <a16:colId xmlns:a16="http://schemas.microsoft.com/office/drawing/2014/main" val="4155962568"/>
                    </a:ext>
                  </a:extLst>
                </a:gridCol>
                <a:gridCol w="822960">
                  <a:extLst>
                    <a:ext uri="{9D8B030D-6E8A-4147-A177-3AD203B41FA5}">
                      <a16:colId xmlns:a16="http://schemas.microsoft.com/office/drawing/2014/main" val="4134693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85977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Elizabeth Saa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368374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Mirta Mellado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4235518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 Valle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148885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Laura Carolina Russo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648511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Patricia Marino Moretti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633147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Tina Leticia Scott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316456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Lucía Bet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52510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Delicia Fatima Guzman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744899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Matilde Velázquez Berón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329590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Norma Elizabeth Riquero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106591089"/>
                  </a:ext>
                </a:extLst>
              </a:tr>
            </a:tbl>
          </a:graphicData>
        </a:graphic>
      </p:graphicFrame>
      <p:sp>
        <p:nvSpPr>
          <p:cNvPr id="4" name="Text Placeholder 3">
            <a:extLst>
              <a:ext uri="{FF2B5EF4-FFF2-40B4-BE49-F238E27FC236}">
                <a16:creationId xmlns:a16="http://schemas.microsoft.com/office/drawing/2014/main" id="{235FB60A-CB6B-4669-A42F-5E880DE8EAA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3937296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2E5DF-C9FA-4455-ABDB-4C0878E908F6}"/>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1C75532C-11BC-4751-B3B7-E3D40DC11A06}"/>
              </a:ext>
            </a:extLst>
          </p:cNvPr>
          <p:cNvGraphicFramePr>
            <a:graphicFrameLocks noGrp="1"/>
          </p:cNvGraphicFramePr>
          <p:nvPr>
            <p:ph type="tbl" sz="quarter" idx="13"/>
            <p:extLst>
              <p:ext uri="{D42A27DB-BD31-4B8C-83A1-F6EECF244321}">
                <p14:modId xmlns:p14="http://schemas.microsoft.com/office/powerpoint/2010/main" val="1591404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49859842"/>
                    </a:ext>
                  </a:extLst>
                </a:gridCol>
                <a:gridCol w="2468880">
                  <a:extLst>
                    <a:ext uri="{9D8B030D-6E8A-4147-A177-3AD203B41FA5}">
                      <a16:colId xmlns:a16="http://schemas.microsoft.com/office/drawing/2014/main" val="1343367525"/>
                    </a:ext>
                  </a:extLst>
                </a:gridCol>
                <a:gridCol w="822960">
                  <a:extLst>
                    <a:ext uri="{9D8B030D-6E8A-4147-A177-3AD203B41FA5}">
                      <a16:colId xmlns:a16="http://schemas.microsoft.com/office/drawing/2014/main" val="2258482599"/>
                    </a:ext>
                  </a:extLst>
                </a:gridCol>
                <a:gridCol w="822960">
                  <a:extLst>
                    <a:ext uri="{9D8B030D-6E8A-4147-A177-3AD203B41FA5}">
                      <a16:colId xmlns:a16="http://schemas.microsoft.com/office/drawing/2014/main" val="2411268803"/>
                    </a:ext>
                  </a:extLst>
                </a:gridCol>
                <a:gridCol w="822960">
                  <a:extLst>
                    <a:ext uri="{9D8B030D-6E8A-4147-A177-3AD203B41FA5}">
                      <a16:colId xmlns:a16="http://schemas.microsoft.com/office/drawing/2014/main" val="3874441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630403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Giuseppa Mellimaci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870598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Haideé Maya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172872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Aida Conil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756420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Paulina MartinOrtega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79705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Raul Aballay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856052117"/>
                  </a:ext>
                </a:extLst>
              </a:tr>
            </a:tbl>
          </a:graphicData>
        </a:graphic>
      </p:graphicFrame>
      <p:sp>
        <p:nvSpPr>
          <p:cNvPr id="4" name="Text Placeholder 3">
            <a:extLst>
              <a:ext uri="{FF2B5EF4-FFF2-40B4-BE49-F238E27FC236}">
                <a16:creationId xmlns:a16="http://schemas.microsoft.com/office/drawing/2014/main" id="{FA8D64EB-1827-4C91-945D-7A8E684B5BB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0163582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F73F1-0C8D-47E3-93D4-A1AE571A4A29}"/>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EF596A55-8955-40EA-94C9-91C43B586E07}"/>
              </a:ext>
            </a:extLst>
          </p:cNvPr>
          <p:cNvGraphicFramePr>
            <a:graphicFrameLocks noGrp="1"/>
          </p:cNvGraphicFramePr>
          <p:nvPr>
            <p:ph type="chart" sz="quarter" idx="13"/>
            <p:extLst>
              <p:ext uri="{D42A27DB-BD31-4B8C-83A1-F6EECF244321}">
                <p14:modId xmlns:p14="http://schemas.microsoft.com/office/powerpoint/2010/main" val="200007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3F77A8-503F-461D-9858-8B2498261B4C}"/>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08B8937E-4F1D-4B47-A2CA-BC91FBA714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43966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904</Words>
  <Application>Microsoft Office PowerPoint</Application>
  <PresentationFormat>On-screen Show (4:3)</PresentationFormat>
  <Paragraphs>445</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2017-10-03T14:04:32Z</dcterms:created>
  <dcterms:modified xsi:type="dcterms:W3CDTF">2017-10-03T14:05:23Z</dcterms:modified>
</cp:coreProperties>
</file>