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54848</c:v>
                </c:pt>
                <c:pt idx="1">
                  <c:v>54944</c:v>
                </c:pt>
                <c:pt idx="2">
                  <c:v>55068</c:v>
                </c:pt>
                <c:pt idx="3">
                  <c:v>55117</c:v>
                </c:pt>
                <c:pt idx="4">
                  <c:v>55150</c:v>
                </c:pt>
                <c:pt idx="5">
                  <c:v>55170</c:v>
                </c:pt>
                <c:pt idx="6">
                  <c:v>55176</c:v>
                </c:pt>
                <c:pt idx="7">
                  <c:v>55191</c:v>
                </c:pt>
                <c:pt idx="8">
                  <c:v>55200</c:v>
                </c:pt>
                <c:pt idx="9">
                  <c:v>55200</c:v>
                </c:pt>
                <c:pt idx="10">
                  <c:v>55201</c:v>
                </c:pt>
                <c:pt idx="11">
                  <c:v>55209</c:v>
                </c:pt>
                <c:pt idx="12">
                  <c:v>55253</c:v>
                </c:pt>
                <c:pt idx="13">
                  <c:v>55344</c:v>
                </c:pt>
                <c:pt idx="14">
                  <c:v>55440</c:v>
                </c:pt>
                <c:pt idx="15">
                  <c:v>55518</c:v>
                </c:pt>
                <c:pt idx="16">
                  <c:v>55565</c:v>
                </c:pt>
                <c:pt idx="17">
                  <c:v>55606</c:v>
                </c:pt>
                <c:pt idx="18">
                  <c:v>55647</c:v>
                </c:pt>
                <c:pt idx="19">
                  <c:v>55672</c:v>
                </c:pt>
                <c:pt idx="20">
                  <c:v>55674</c:v>
                </c:pt>
                <c:pt idx="21">
                  <c:v>55683</c:v>
                </c:pt>
                <c:pt idx="22">
                  <c:v>55697</c:v>
                </c:pt>
                <c:pt idx="23">
                  <c:v>55767</c:v>
                </c:pt>
                <c:pt idx="24">
                  <c:v>55855</c:v>
                </c:pt>
                <c:pt idx="25">
                  <c:v>55934</c:v>
                </c:pt>
                <c:pt idx="26">
                  <c:v>56017</c:v>
                </c:pt>
                <c:pt idx="27">
                  <c:v>56085</c:v>
                </c:pt>
                <c:pt idx="28">
                  <c:v>56149</c:v>
                </c:pt>
                <c:pt idx="29">
                  <c:v>56181</c:v>
                </c:pt>
              </c:numCache>
            </c:numRef>
          </c:val>
          <c:smooth val="0"/>
          <c:extLst>
            <c:ext xmlns:c16="http://schemas.microsoft.com/office/drawing/2014/chart" uri="{C3380CC4-5D6E-409C-BE32-E72D297353CC}">
              <c16:uniqueId val="{00000000-D518-48BB-A054-EC362BED6690}"/>
            </c:ext>
          </c:extLst>
        </c:ser>
        <c:dLbls>
          <c:showLegendKey val="0"/>
          <c:showVal val="0"/>
          <c:showCatName val="0"/>
          <c:showSerName val="0"/>
          <c:showPercent val="0"/>
          <c:showBubbleSize val="0"/>
        </c:dLbls>
        <c:smooth val="0"/>
        <c:axId val="294508008"/>
        <c:axId val="294507024"/>
      </c:lineChart>
      <c:dateAx>
        <c:axId val="29450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07024"/>
        <c:crosses val="autoZero"/>
        <c:auto val="1"/>
        <c:lblOffset val="100"/>
        <c:baseTimeUnit val="days"/>
      </c:dateAx>
      <c:valAx>
        <c:axId val="29450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0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BC6-4D69-9211-E3B69978813A}"/>
            </c:ext>
          </c:extLst>
        </c:ser>
        <c:dLbls>
          <c:showLegendKey val="0"/>
          <c:showVal val="0"/>
          <c:showCatName val="0"/>
          <c:showSerName val="0"/>
          <c:showPercent val="0"/>
          <c:showBubbleSize val="0"/>
        </c:dLbls>
        <c:axId val="250517160"/>
        <c:axId val="250518800"/>
      </c:radarChart>
      <c:catAx>
        <c:axId val="25051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18800"/>
        <c:crosses val="autoZero"/>
        <c:auto val="1"/>
        <c:lblAlgn val="ctr"/>
        <c:lblOffset val="100"/>
        <c:noMultiLvlLbl val="0"/>
      </c:catAx>
      <c:valAx>
        <c:axId val="25051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1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9.9499762661117E-2</c:v>
                </c:pt>
                <c:pt idx="1">
                  <c:v>0.27202953463518997</c:v>
                </c:pt>
                <c:pt idx="2">
                  <c:v>0</c:v>
                </c:pt>
                <c:pt idx="3">
                  <c:v>5.0824076090901997E-2</c:v>
                </c:pt>
                <c:pt idx="4">
                  <c:v>5.4413871909746003E-2</c:v>
                </c:pt>
                <c:pt idx="5">
                  <c:v>0.214829586657</c:v>
                </c:pt>
                <c:pt idx="6">
                  <c:v>0.14182661809218</c:v>
                </c:pt>
                <c:pt idx="7">
                  <c:v>6.7049634851313003E-2</c:v>
                </c:pt>
                <c:pt idx="8">
                  <c:v>0.11051725699792</c:v>
                </c:pt>
                <c:pt idx="9">
                  <c:v>0</c:v>
                </c:pt>
                <c:pt idx="10">
                  <c:v>5.0271739130434999E-2</c:v>
                </c:pt>
                <c:pt idx="11">
                  <c:v>0.82782356670590995</c:v>
                </c:pt>
                <c:pt idx="12">
                  <c:v>1.8467889409933</c:v>
                </c:pt>
                <c:pt idx="13">
                  <c:v>2.8934138666859999E-2</c:v>
                </c:pt>
                <c:pt idx="14">
                  <c:v>4.4531099557095999E-2</c:v>
                </c:pt>
                <c:pt idx="15">
                  <c:v>1.9226494108882001E-2</c:v>
                </c:pt>
                <c:pt idx="16">
                  <c:v>0</c:v>
                </c:pt>
                <c:pt idx="17">
                  <c:v>0.65170459656381996</c:v>
                </c:pt>
                <c:pt idx="18">
                  <c:v>8.7638873907884995E-2</c:v>
                </c:pt>
                <c:pt idx="19">
                  <c:v>0.30722794157278999</c:v>
                </c:pt>
                <c:pt idx="20">
                  <c:v>0.18081775127381</c:v>
                </c:pt>
                <c:pt idx="21">
                  <c:v>3.1983009447178001</c:v>
                </c:pt>
                <c:pt idx="22">
                  <c:v>4.3694259891064E-2</c:v>
                </c:pt>
                <c:pt idx="23">
                  <c:v>3.1400272733797002E-2</c:v>
                </c:pt>
                <c:pt idx="24">
                  <c:v>8.6004551074160995E-2</c:v>
                </c:pt>
                <c:pt idx="25">
                  <c:v>6.7538555122196003E-2</c:v>
                </c:pt>
                <c:pt idx="26">
                  <c:v>7.4586869138007994E-2</c:v>
                </c:pt>
                <c:pt idx="27">
                  <c:v>0.11150559312055</c:v>
                </c:pt>
                <c:pt idx="28">
                  <c:v>0.21339344583638001</c:v>
                </c:pt>
                <c:pt idx="29">
                  <c:v>0</c:v>
                </c:pt>
              </c:numCache>
            </c:numRef>
          </c:val>
          <c:smooth val="0"/>
          <c:extLst>
            <c:ext xmlns:c16="http://schemas.microsoft.com/office/drawing/2014/chart" uri="{C3380CC4-5D6E-409C-BE32-E72D297353CC}">
              <c16:uniqueId val="{00000000-05CB-4DA2-A338-B0CD5433C475}"/>
            </c:ext>
          </c:extLst>
        </c:ser>
        <c:dLbls>
          <c:showLegendKey val="0"/>
          <c:showVal val="0"/>
          <c:showCatName val="0"/>
          <c:showSerName val="0"/>
          <c:showPercent val="0"/>
          <c:showBubbleSize val="0"/>
        </c:dLbls>
        <c:smooth val="0"/>
        <c:axId val="295579360"/>
        <c:axId val="295579688"/>
      </c:lineChart>
      <c:dateAx>
        <c:axId val="29557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9688"/>
        <c:crosses val="autoZero"/>
        <c:auto val="1"/>
        <c:lblOffset val="100"/>
        <c:baseTimeUnit val="days"/>
      </c:dateAx>
      <c:valAx>
        <c:axId val="29557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40</c:v>
                </c:pt>
                <c:pt idx="2">
                  <c:v>43</c:v>
                </c:pt>
                <c:pt idx="3">
                  <c:v>42</c:v>
                </c:pt>
                <c:pt idx="4">
                  <c:v>66</c:v>
                </c:pt>
                <c:pt idx="5">
                  <c:v>46</c:v>
                </c:pt>
                <c:pt idx="6">
                  <c:v>60</c:v>
                </c:pt>
              </c:numCache>
            </c:numRef>
          </c:val>
          <c:extLst>
            <c:ext xmlns:c16="http://schemas.microsoft.com/office/drawing/2014/chart" uri="{C3380CC4-5D6E-409C-BE32-E72D297353CC}">
              <c16:uniqueId val="{00000000-28A8-40F7-BE4A-625DEBEBFE88}"/>
            </c:ext>
          </c:extLst>
        </c:ser>
        <c:dLbls>
          <c:showLegendKey val="0"/>
          <c:showVal val="0"/>
          <c:showCatName val="0"/>
          <c:showSerName val="0"/>
          <c:showPercent val="0"/>
          <c:showBubbleSize val="0"/>
        </c:dLbls>
        <c:gapWidth val="219"/>
        <c:overlap val="-27"/>
        <c:axId val="295583296"/>
        <c:axId val="250515192"/>
      </c:barChart>
      <c:catAx>
        <c:axId val="29558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15192"/>
        <c:crosses val="autoZero"/>
        <c:auto val="1"/>
        <c:lblAlgn val="ctr"/>
        <c:lblOffset val="100"/>
        <c:noMultiLvlLbl val="0"/>
      </c:catAx>
      <c:valAx>
        <c:axId val="25051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147</c:v>
                </c:pt>
                <c:pt idx="1">
                  <c:v>96</c:v>
                </c:pt>
                <c:pt idx="2">
                  <c:v>124</c:v>
                </c:pt>
                <c:pt idx="3">
                  <c:v>49</c:v>
                </c:pt>
                <c:pt idx="4">
                  <c:v>33</c:v>
                </c:pt>
                <c:pt idx="5">
                  <c:v>20</c:v>
                </c:pt>
                <c:pt idx="6">
                  <c:v>6</c:v>
                </c:pt>
                <c:pt idx="7">
                  <c:v>15</c:v>
                </c:pt>
                <c:pt idx="8">
                  <c:v>9</c:v>
                </c:pt>
                <c:pt idx="9">
                  <c:v>0</c:v>
                </c:pt>
                <c:pt idx="10">
                  <c:v>1</c:v>
                </c:pt>
                <c:pt idx="11">
                  <c:v>8</c:v>
                </c:pt>
                <c:pt idx="12">
                  <c:v>44</c:v>
                </c:pt>
                <c:pt idx="13">
                  <c:v>91</c:v>
                </c:pt>
                <c:pt idx="14">
                  <c:v>96</c:v>
                </c:pt>
                <c:pt idx="15">
                  <c:v>78</c:v>
                </c:pt>
                <c:pt idx="16">
                  <c:v>47</c:v>
                </c:pt>
                <c:pt idx="17">
                  <c:v>41</c:v>
                </c:pt>
                <c:pt idx="18">
                  <c:v>41</c:v>
                </c:pt>
                <c:pt idx="19">
                  <c:v>25</c:v>
                </c:pt>
                <c:pt idx="20">
                  <c:v>2</c:v>
                </c:pt>
                <c:pt idx="21">
                  <c:v>9</c:v>
                </c:pt>
                <c:pt idx="22">
                  <c:v>14</c:v>
                </c:pt>
                <c:pt idx="23">
                  <c:v>70</c:v>
                </c:pt>
                <c:pt idx="24">
                  <c:v>88</c:v>
                </c:pt>
                <c:pt idx="25">
                  <c:v>79</c:v>
                </c:pt>
                <c:pt idx="26">
                  <c:v>83</c:v>
                </c:pt>
                <c:pt idx="27">
                  <c:v>68</c:v>
                </c:pt>
                <c:pt idx="28">
                  <c:v>64</c:v>
                </c:pt>
                <c:pt idx="29">
                  <c:v>32</c:v>
                </c:pt>
              </c:numCache>
            </c:numRef>
          </c:val>
          <c:smooth val="0"/>
          <c:extLst>
            <c:ext xmlns:c16="http://schemas.microsoft.com/office/drawing/2014/chart" uri="{C3380CC4-5D6E-409C-BE32-E72D297353CC}">
              <c16:uniqueId val="{00000000-FD4A-4688-AAF8-200606DB60CA}"/>
            </c:ext>
          </c:extLst>
        </c:ser>
        <c:dLbls>
          <c:showLegendKey val="0"/>
          <c:showVal val="0"/>
          <c:showCatName val="0"/>
          <c:showSerName val="0"/>
          <c:showPercent val="0"/>
          <c:showBubbleSize val="0"/>
        </c:dLbls>
        <c:smooth val="0"/>
        <c:axId val="296429200"/>
        <c:axId val="296430184"/>
      </c:lineChart>
      <c:dateAx>
        <c:axId val="29642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0184"/>
        <c:crosses val="autoZero"/>
        <c:auto val="1"/>
        <c:lblOffset val="100"/>
        <c:baseTimeUnit val="days"/>
      </c:dateAx>
      <c:valAx>
        <c:axId val="29643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2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c:v>
                </c:pt>
                <c:pt idx="1">
                  <c:v>3</c:v>
                </c:pt>
                <c:pt idx="2">
                  <c:v>0</c:v>
                </c:pt>
                <c:pt idx="3">
                  <c:v>3</c:v>
                </c:pt>
                <c:pt idx="4">
                  <c:v>5</c:v>
                </c:pt>
                <c:pt idx="5">
                  <c:v>4</c:v>
                </c:pt>
                <c:pt idx="6">
                  <c:v>4</c:v>
                </c:pt>
                <c:pt idx="7">
                  <c:v>4</c:v>
                </c:pt>
                <c:pt idx="8">
                  <c:v>2</c:v>
                </c:pt>
                <c:pt idx="9">
                  <c:v>0</c:v>
                </c:pt>
                <c:pt idx="10">
                  <c:v>4</c:v>
                </c:pt>
                <c:pt idx="11">
                  <c:v>5</c:v>
                </c:pt>
                <c:pt idx="12">
                  <c:v>3</c:v>
                </c:pt>
                <c:pt idx="13">
                  <c:v>3</c:v>
                </c:pt>
                <c:pt idx="14">
                  <c:v>3</c:v>
                </c:pt>
                <c:pt idx="15">
                  <c:v>3</c:v>
                </c:pt>
                <c:pt idx="16">
                  <c:v>0</c:v>
                </c:pt>
                <c:pt idx="17">
                  <c:v>4</c:v>
                </c:pt>
                <c:pt idx="18">
                  <c:v>4</c:v>
                </c:pt>
                <c:pt idx="19">
                  <c:v>4</c:v>
                </c:pt>
                <c:pt idx="20">
                  <c:v>3</c:v>
                </c:pt>
                <c:pt idx="21">
                  <c:v>4</c:v>
                </c:pt>
                <c:pt idx="22">
                  <c:v>3</c:v>
                </c:pt>
                <c:pt idx="23">
                  <c:v>2</c:v>
                </c:pt>
                <c:pt idx="24">
                  <c:v>4</c:v>
                </c:pt>
                <c:pt idx="25">
                  <c:v>4</c:v>
                </c:pt>
                <c:pt idx="26">
                  <c:v>4</c:v>
                </c:pt>
                <c:pt idx="27">
                  <c:v>4</c:v>
                </c:pt>
                <c:pt idx="28">
                  <c:v>4</c:v>
                </c:pt>
                <c:pt idx="29">
                  <c:v>0</c:v>
                </c:pt>
              </c:numCache>
            </c:numRef>
          </c:val>
          <c:smooth val="0"/>
          <c:extLst>
            <c:ext xmlns:c16="http://schemas.microsoft.com/office/drawing/2014/chart" uri="{C3380CC4-5D6E-409C-BE32-E72D297353CC}">
              <c16:uniqueId val="{00000000-C1C7-4403-A2F8-5883CF9D02BA}"/>
            </c:ext>
          </c:extLst>
        </c:ser>
        <c:dLbls>
          <c:showLegendKey val="0"/>
          <c:showVal val="0"/>
          <c:showCatName val="0"/>
          <c:showSerName val="0"/>
          <c:showPercent val="0"/>
          <c:showBubbleSize val="0"/>
        </c:dLbls>
        <c:smooth val="0"/>
        <c:axId val="357623248"/>
        <c:axId val="357633416"/>
      </c:lineChart>
      <c:dateAx>
        <c:axId val="35762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33416"/>
        <c:crosses val="autoZero"/>
        <c:auto val="1"/>
        <c:lblOffset val="100"/>
        <c:baseTimeUnit val="days"/>
      </c:dateAx>
      <c:valAx>
        <c:axId val="35763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2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18</c:v>
                </c:pt>
                <c:pt idx="2">
                  <c:v>15</c:v>
                </c:pt>
                <c:pt idx="3">
                  <c:v>14</c:v>
                </c:pt>
                <c:pt idx="4">
                  <c:v>19</c:v>
                </c:pt>
                <c:pt idx="5">
                  <c:v>11</c:v>
                </c:pt>
                <c:pt idx="6">
                  <c:v>2</c:v>
                </c:pt>
              </c:numCache>
            </c:numRef>
          </c:val>
          <c:extLst>
            <c:ext xmlns:c16="http://schemas.microsoft.com/office/drawing/2014/chart" uri="{C3380CC4-5D6E-409C-BE32-E72D297353CC}">
              <c16:uniqueId val="{00000000-69BD-4F9C-9257-C7D8098EF516}"/>
            </c:ext>
          </c:extLst>
        </c:ser>
        <c:dLbls>
          <c:showLegendKey val="0"/>
          <c:showVal val="0"/>
          <c:showCatName val="0"/>
          <c:showSerName val="0"/>
          <c:showPercent val="0"/>
          <c:showBubbleSize val="0"/>
        </c:dLbls>
        <c:gapWidth val="219"/>
        <c:overlap val="-27"/>
        <c:axId val="357633744"/>
        <c:axId val="357627840"/>
      </c:barChart>
      <c:catAx>
        <c:axId val="35763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27840"/>
        <c:crosses val="autoZero"/>
        <c:auto val="1"/>
        <c:lblAlgn val="ctr"/>
        <c:lblOffset val="100"/>
        <c:noMultiLvlLbl val="0"/>
      </c:catAx>
      <c:valAx>
        <c:axId val="35762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3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0.22048492272219999</c:v>
                </c:pt>
                <c:pt idx="1">
                  <c:v>0.27830817451453999</c:v>
                </c:pt>
                <c:pt idx="2">
                  <c:v>0.52659389223138997</c:v>
                </c:pt>
                <c:pt idx="3">
                  <c:v>0.11747358452694</c:v>
                </c:pt>
                <c:pt idx="4">
                  <c:v>0.76244399231677995</c:v>
                </c:pt>
                <c:pt idx="5">
                  <c:v>0.11053722730057</c:v>
                </c:pt>
                <c:pt idx="6">
                  <c:v>3.1523579637569001E-2</c:v>
                </c:pt>
              </c:numCache>
            </c:numRef>
          </c:val>
          <c:extLst>
            <c:ext xmlns:c16="http://schemas.microsoft.com/office/drawing/2014/chart" uri="{C3380CC4-5D6E-409C-BE32-E72D297353CC}">
              <c16:uniqueId val="{00000000-FD7C-4C3F-BEF7-D83E98E48DC5}"/>
            </c:ext>
          </c:extLst>
        </c:ser>
        <c:dLbls>
          <c:showLegendKey val="0"/>
          <c:showVal val="0"/>
          <c:showCatName val="0"/>
          <c:showSerName val="0"/>
          <c:showPercent val="0"/>
          <c:showBubbleSize val="0"/>
        </c:dLbls>
        <c:gapWidth val="219"/>
        <c:overlap val="-27"/>
        <c:axId val="357628824"/>
        <c:axId val="357634400"/>
      </c:barChart>
      <c:catAx>
        <c:axId val="35762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34400"/>
        <c:crosses val="autoZero"/>
        <c:auto val="1"/>
        <c:lblAlgn val="ctr"/>
        <c:lblOffset val="100"/>
        <c:noMultiLvlLbl val="0"/>
      </c:catAx>
      <c:valAx>
        <c:axId val="35763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2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77</c:v>
                </c:pt>
              </c:numCache>
            </c:numRef>
          </c:val>
          <c:extLst>
            <c:ext xmlns:c16="http://schemas.microsoft.com/office/drawing/2014/chart" uri="{C3380CC4-5D6E-409C-BE32-E72D297353CC}">
              <c16:uniqueId val="{00000000-3947-4F6B-B667-BAF83047BBC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10</c:v>
                </c:pt>
              </c:numCache>
            </c:numRef>
          </c:val>
          <c:extLst>
            <c:ext xmlns:c16="http://schemas.microsoft.com/office/drawing/2014/chart" uri="{C3380CC4-5D6E-409C-BE32-E72D297353CC}">
              <c16:uniqueId val="{00000001-3947-4F6B-B667-BAF83047BBC0}"/>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2</c:v>
                </c:pt>
              </c:numCache>
            </c:numRef>
          </c:val>
          <c:extLst>
            <c:ext xmlns:c16="http://schemas.microsoft.com/office/drawing/2014/chart" uri="{C3380CC4-5D6E-409C-BE32-E72D297353CC}">
              <c16:uniqueId val="{00000002-3947-4F6B-B667-BAF83047BBC0}"/>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Mendoza Gobierno</c:v>
                </c:pt>
              </c:strCache>
            </c:strRef>
          </c:cat>
          <c:val>
            <c:numRef>
              <c:f>Sheet1!$E$2</c:f>
              <c:numCache>
                <c:formatCode>General</c:formatCode>
                <c:ptCount val="1"/>
                <c:pt idx="0">
                  <c:v>5</c:v>
                </c:pt>
              </c:numCache>
            </c:numRef>
          </c:val>
          <c:extLst>
            <c:ext xmlns:c16="http://schemas.microsoft.com/office/drawing/2014/chart" uri="{C3380CC4-5D6E-409C-BE32-E72D297353CC}">
              <c16:uniqueId val="{00000003-3947-4F6B-B667-BAF83047BBC0}"/>
            </c:ext>
          </c:extLst>
        </c:ser>
        <c:dLbls>
          <c:showLegendKey val="0"/>
          <c:showVal val="0"/>
          <c:showCatName val="0"/>
          <c:showSerName val="0"/>
          <c:showPercent val="0"/>
          <c:showBubbleSize val="0"/>
        </c:dLbls>
        <c:gapWidth val="150"/>
        <c:overlap val="100"/>
        <c:axId val="357639320"/>
        <c:axId val="357647848"/>
      </c:barChart>
      <c:catAx>
        <c:axId val="35763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47848"/>
        <c:crosses val="autoZero"/>
        <c:auto val="1"/>
        <c:lblAlgn val="ctr"/>
        <c:lblOffset val="100"/>
        <c:noMultiLvlLbl val="0"/>
      </c:catAx>
      <c:valAx>
        <c:axId val="357647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3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0.11698014943012</c:v>
                </c:pt>
                <c:pt idx="8">
                  <c:v>7.9722773070528996E-2</c:v>
                </c:pt>
                <c:pt idx="9">
                  <c:v>0.33847124571840997</c:v>
                </c:pt>
                <c:pt idx="10">
                  <c:v>4.5578691184424001</c:v>
                </c:pt>
                <c:pt idx="11">
                  <c:v>0.22841175410132</c:v>
                </c:pt>
                <c:pt idx="12">
                  <c:v>5.4083288263925999E-2</c:v>
                </c:pt>
                <c:pt idx="13">
                  <c:v>0.57585825027685</c:v>
                </c:pt>
                <c:pt idx="14">
                  <c:v>0.31608677363138998</c:v>
                </c:pt>
                <c:pt idx="15">
                  <c:v>0.10365963583919</c:v>
                </c:pt>
                <c:pt idx="16">
                  <c:v>5.7173761879008002E-2</c:v>
                </c:pt>
                <c:pt idx="17">
                  <c:v>0.17883540652605001</c:v>
                </c:pt>
                <c:pt idx="18">
                  <c:v>0.18388318009735</c:v>
                </c:pt>
                <c:pt idx="19">
                  <c:v>4.3266630611140999E-2</c:v>
                </c:pt>
                <c:pt idx="20">
                  <c:v>8.3528634096509E-2</c:v>
                </c:pt>
                <c:pt idx="21">
                  <c:v>0.15624061054023</c:v>
                </c:pt>
                <c:pt idx="22">
                  <c:v>0.12799711555796001</c:v>
                </c:pt>
                <c:pt idx="23">
                  <c:v>0</c:v>
                </c:pt>
              </c:numCache>
            </c:numRef>
          </c:val>
          <c:smooth val="0"/>
          <c:extLst>
            <c:ext xmlns:c16="http://schemas.microsoft.com/office/drawing/2014/chart" uri="{C3380CC4-5D6E-409C-BE32-E72D297353CC}">
              <c16:uniqueId val="{00000000-7AEA-4B51-84A3-9DAD46EAD262}"/>
            </c:ext>
          </c:extLst>
        </c:ser>
        <c:dLbls>
          <c:showLegendKey val="0"/>
          <c:showVal val="0"/>
          <c:showCatName val="0"/>
          <c:showSerName val="0"/>
          <c:showPercent val="0"/>
          <c:showBubbleSize val="0"/>
        </c:dLbls>
        <c:smooth val="0"/>
        <c:axId val="355648304"/>
        <c:axId val="355657816"/>
      </c:lineChart>
      <c:catAx>
        <c:axId val="35564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7816"/>
        <c:crosses val="autoZero"/>
        <c:auto val="1"/>
        <c:lblAlgn val="ctr"/>
        <c:lblOffset val="100"/>
        <c:noMultiLvlLbl val="0"/>
      </c:catAx>
      <c:valAx>
        <c:axId val="35565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9</c:v>
                </c:pt>
                <c:pt idx="8">
                  <c:v>9</c:v>
                </c:pt>
                <c:pt idx="9">
                  <c:v>4</c:v>
                </c:pt>
                <c:pt idx="10">
                  <c:v>4</c:v>
                </c:pt>
                <c:pt idx="11">
                  <c:v>10</c:v>
                </c:pt>
                <c:pt idx="12">
                  <c:v>5</c:v>
                </c:pt>
                <c:pt idx="13">
                  <c:v>7</c:v>
                </c:pt>
                <c:pt idx="14">
                  <c:v>3</c:v>
                </c:pt>
                <c:pt idx="15">
                  <c:v>6</c:v>
                </c:pt>
                <c:pt idx="16">
                  <c:v>7</c:v>
                </c:pt>
                <c:pt idx="17">
                  <c:v>5</c:v>
                </c:pt>
                <c:pt idx="18">
                  <c:v>3</c:v>
                </c:pt>
                <c:pt idx="19">
                  <c:v>6</c:v>
                </c:pt>
                <c:pt idx="20">
                  <c:v>6</c:v>
                </c:pt>
                <c:pt idx="21">
                  <c:v>9</c:v>
                </c:pt>
                <c:pt idx="22">
                  <c:v>1</c:v>
                </c:pt>
                <c:pt idx="23">
                  <c:v>0</c:v>
                </c:pt>
              </c:numCache>
            </c:numRef>
          </c:val>
          <c:smooth val="0"/>
          <c:extLst>
            <c:ext xmlns:c16="http://schemas.microsoft.com/office/drawing/2014/chart" uri="{C3380CC4-5D6E-409C-BE32-E72D297353CC}">
              <c16:uniqueId val="{00000000-3527-454F-9683-500E535BB070}"/>
            </c:ext>
          </c:extLst>
        </c:ser>
        <c:dLbls>
          <c:showLegendKey val="0"/>
          <c:showVal val="0"/>
          <c:showCatName val="0"/>
          <c:showSerName val="0"/>
          <c:showPercent val="0"/>
          <c:showBubbleSize val="0"/>
        </c:dLbls>
        <c:smooth val="0"/>
        <c:axId val="355655520"/>
        <c:axId val="355649616"/>
      </c:lineChart>
      <c:catAx>
        <c:axId val="35565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9616"/>
        <c:crosses val="autoZero"/>
        <c:auto val="1"/>
        <c:lblAlgn val="ctr"/>
        <c:lblOffset val="100"/>
        <c:noMultiLvlLbl val="0"/>
      </c:catAx>
      <c:valAx>
        <c:axId val="35564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4.3377088617336003E-2</c:v>
                </c:pt>
                <c:pt idx="1">
                  <c:v>0.10706515788876</c:v>
                </c:pt>
                <c:pt idx="2">
                  <c:v>1.2051980791562</c:v>
                </c:pt>
                <c:pt idx="3">
                  <c:v>0</c:v>
                </c:pt>
                <c:pt idx="4">
                  <c:v>2.6499749379908999</c:v>
                </c:pt>
                <c:pt idx="5">
                  <c:v>0</c:v>
                </c:pt>
                <c:pt idx="6">
                  <c:v>0</c:v>
                </c:pt>
              </c:numCache>
            </c:numRef>
          </c:val>
          <c:extLst>
            <c:ext xmlns:c16="http://schemas.microsoft.com/office/drawing/2014/chart" uri="{C3380CC4-5D6E-409C-BE32-E72D297353CC}">
              <c16:uniqueId val="{00000000-797A-40B4-B6E9-2950360F395C}"/>
            </c:ext>
          </c:extLst>
        </c:ser>
        <c:dLbls>
          <c:showLegendKey val="0"/>
          <c:showVal val="0"/>
          <c:showCatName val="0"/>
          <c:showSerName val="0"/>
          <c:showPercent val="0"/>
          <c:showBubbleSize val="0"/>
        </c:dLbls>
        <c:gapWidth val="219"/>
        <c:overlap val="-27"/>
        <c:axId val="355650600"/>
        <c:axId val="355657488"/>
      </c:barChart>
      <c:catAx>
        <c:axId val="35565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7488"/>
        <c:crosses val="autoZero"/>
        <c:auto val="1"/>
        <c:lblAlgn val="ctr"/>
        <c:lblOffset val="100"/>
        <c:noMultiLvlLbl val="0"/>
      </c:catAx>
      <c:valAx>
        <c:axId val="35565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12722</c:v>
                </c:pt>
              </c:numCache>
            </c:numRef>
          </c:val>
          <c:extLst>
            <c:ext xmlns:c16="http://schemas.microsoft.com/office/drawing/2014/chart" uri="{C3380CC4-5D6E-409C-BE32-E72D297353CC}">
              <c16:uniqueId val="{00000000-DDB6-4865-84F3-2E3A61523A4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1119</c:v>
                </c:pt>
              </c:numCache>
            </c:numRef>
          </c:val>
          <c:extLst>
            <c:ext xmlns:c16="http://schemas.microsoft.com/office/drawing/2014/chart" uri="{C3380CC4-5D6E-409C-BE32-E72D297353CC}">
              <c16:uniqueId val="{00000001-DDB6-4865-84F3-2E3A61523A4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58</c:v>
                </c:pt>
              </c:numCache>
            </c:numRef>
          </c:val>
          <c:extLst>
            <c:ext xmlns:c16="http://schemas.microsoft.com/office/drawing/2014/chart" uri="{C3380CC4-5D6E-409C-BE32-E72D297353CC}">
              <c16:uniqueId val="{00000002-DDB6-4865-84F3-2E3A61523A4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Mendoza Gobierno</c:v>
                </c:pt>
              </c:strCache>
            </c:strRef>
          </c:cat>
          <c:val>
            <c:numRef>
              <c:f>Sheet1!$E$2</c:f>
              <c:numCache>
                <c:formatCode>General</c:formatCode>
                <c:ptCount val="1"/>
                <c:pt idx="0">
                  <c:v>34</c:v>
                </c:pt>
              </c:numCache>
            </c:numRef>
          </c:val>
          <c:extLst>
            <c:ext xmlns:c16="http://schemas.microsoft.com/office/drawing/2014/chart" uri="{C3380CC4-5D6E-409C-BE32-E72D297353CC}">
              <c16:uniqueId val="{00000003-DDB6-4865-84F3-2E3A61523A4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Mendoza Gobierno</c:v>
                </c:pt>
              </c:strCache>
            </c:strRef>
          </c:cat>
          <c:val>
            <c:numRef>
              <c:f>Sheet1!$F$2</c:f>
              <c:numCache>
                <c:formatCode>General</c:formatCode>
                <c:ptCount val="1"/>
                <c:pt idx="0">
                  <c:v>13</c:v>
                </c:pt>
              </c:numCache>
            </c:numRef>
          </c:val>
          <c:extLst>
            <c:ext xmlns:c16="http://schemas.microsoft.com/office/drawing/2014/chart" uri="{C3380CC4-5D6E-409C-BE32-E72D297353CC}">
              <c16:uniqueId val="{00000004-DDB6-4865-84F3-2E3A61523A4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Mendoza Gobierno</c:v>
                </c:pt>
              </c:strCache>
            </c:strRef>
          </c:cat>
          <c:val>
            <c:numRef>
              <c:f>Sheet1!$G$2</c:f>
              <c:numCache>
                <c:formatCode>General</c:formatCode>
                <c:ptCount val="1"/>
                <c:pt idx="0">
                  <c:v>9</c:v>
                </c:pt>
              </c:numCache>
            </c:numRef>
          </c:val>
          <c:extLst>
            <c:ext xmlns:c16="http://schemas.microsoft.com/office/drawing/2014/chart" uri="{C3380CC4-5D6E-409C-BE32-E72D297353CC}">
              <c16:uniqueId val="{00000005-DDB6-4865-84F3-2E3A61523A4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Mendoza Gobierno</c:v>
                </c:pt>
              </c:strCache>
            </c:strRef>
          </c:cat>
          <c:val>
            <c:numRef>
              <c:f>Sheet1!$H$2</c:f>
              <c:numCache>
                <c:formatCode>General</c:formatCode>
                <c:ptCount val="1"/>
                <c:pt idx="0">
                  <c:v>460</c:v>
                </c:pt>
              </c:numCache>
            </c:numRef>
          </c:val>
          <c:extLst>
            <c:ext xmlns:c16="http://schemas.microsoft.com/office/drawing/2014/chart" uri="{C3380CC4-5D6E-409C-BE32-E72D297353CC}">
              <c16:uniqueId val="{00000006-DDB6-4865-84F3-2E3A61523A4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Mendoza Gobierno</c:v>
                </c:pt>
              </c:strCache>
            </c:strRef>
          </c:cat>
          <c:val>
            <c:numRef>
              <c:f>Sheet1!$I$2</c:f>
              <c:numCache>
                <c:formatCode>General</c:formatCode>
                <c:ptCount val="1"/>
                <c:pt idx="0">
                  <c:v>4252</c:v>
                </c:pt>
              </c:numCache>
            </c:numRef>
          </c:val>
          <c:extLst>
            <c:ext xmlns:c16="http://schemas.microsoft.com/office/drawing/2014/chart" uri="{C3380CC4-5D6E-409C-BE32-E72D297353CC}">
              <c16:uniqueId val="{00000007-DDB6-4865-84F3-2E3A61523A48}"/>
            </c:ext>
          </c:extLst>
        </c:ser>
        <c:dLbls>
          <c:showLegendKey val="0"/>
          <c:showVal val="0"/>
          <c:showCatName val="0"/>
          <c:showSerName val="0"/>
          <c:showPercent val="0"/>
          <c:showBubbleSize val="0"/>
        </c:dLbls>
        <c:gapWidth val="150"/>
        <c:overlap val="100"/>
        <c:axId val="250034152"/>
        <c:axId val="250037760"/>
      </c:barChart>
      <c:catAx>
        <c:axId val="25003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037760"/>
        <c:crosses val="autoZero"/>
        <c:auto val="1"/>
        <c:lblAlgn val="ctr"/>
        <c:lblOffset val="100"/>
        <c:noMultiLvlLbl val="0"/>
      </c:catAx>
      <c:valAx>
        <c:axId val="25003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03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12</c:v>
                </c:pt>
              </c:numCache>
            </c:numRef>
          </c:val>
          <c:extLst>
            <c:ext xmlns:c16="http://schemas.microsoft.com/office/drawing/2014/chart" uri="{C3380CC4-5D6E-409C-BE32-E72D297353CC}">
              <c16:uniqueId val="{00000000-95B5-4D21-880B-0E03B87ECF5A}"/>
            </c:ext>
          </c:extLst>
        </c:ser>
        <c:dLbls>
          <c:showLegendKey val="0"/>
          <c:showVal val="0"/>
          <c:showCatName val="0"/>
          <c:showSerName val="0"/>
          <c:showPercent val="0"/>
          <c:showBubbleSize val="0"/>
        </c:dLbls>
        <c:gapWidth val="219"/>
        <c:overlap val="-27"/>
        <c:axId val="419979696"/>
        <c:axId val="419977728"/>
      </c:barChart>
      <c:catAx>
        <c:axId val="41997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7728"/>
        <c:crosses val="autoZero"/>
        <c:auto val="1"/>
        <c:lblAlgn val="ctr"/>
        <c:lblOffset val="100"/>
        <c:noMultiLvlLbl val="0"/>
      </c:catAx>
      <c:valAx>
        <c:axId val="41997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96CF3-5404-406F-8523-0528CB0163D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8FF2989-8963-4AD6-A040-6ED82F0DADA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1932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EF8F1-081D-4818-A4CC-D509C7DB100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7F8E1D8-72C9-4A06-BA60-1C8C9F2C71D9}"/>
              </a:ext>
            </a:extLst>
          </p:cNvPr>
          <p:cNvGraphicFramePr>
            <a:graphicFrameLocks noGrp="1"/>
          </p:cNvGraphicFramePr>
          <p:nvPr>
            <p:ph type="tbl" sz="quarter" idx="13"/>
            <p:extLst>
              <p:ext uri="{D42A27DB-BD31-4B8C-83A1-F6EECF244321}">
                <p14:modId xmlns:p14="http://schemas.microsoft.com/office/powerpoint/2010/main" val="3776853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43260671"/>
                    </a:ext>
                  </a:extLst>
                </a:gridCol>
                <a:gridCol w="740664">
                  <a:extLst>
                    <a:ext uri="{9D8B030D-6E8A-4147-A177-3AD203B41FA5}">
                      <a16:colId xmlns:a16="http://schemas.microsoft.com/office/drawing/2014/main" val="3337211265"/>
                    </a:ext>
                  </a:extLst>
                </a:gridCol>
                <a:gridCol w="740664">
                  <a:extLst>
                    <a:ext uri="{9D8B030D-6E8A-4147-A177-3AD203B41FA5}">
                      <a16:colId xmlns:a16="http://schemas.microsoft.com/office/drawing/2014/main" val="3331950648"/>
                    </a:ext>
                  </a:extLst>
                </a:gridCol>
                <a:gridCol w="740664">
                  <a:extLst>
                    <a:ext uri="{9D8B030D-6E8A-4147-A177-3AD203B41FA5}">
                      <a16:colId xmlns:a16="http://schemas.microsoft.com/office/drawing/2014/main" val="1942199544"/>
                    </a:ext>
                  </a:extLst>
                </a:gridCol>
                <a:gridCol w="740664">
                  <a:extLst>
                    <a:ext uri="{9D8B030D-6E8A-4147-A177-3AD203B41FA5}">
                      <a16:colId xmlns:a16="http://schemas.microsoft.com/office/drawing/2014/main" val="2639173286"/>
                    </a:ext>
                  </a:extLst>
                </a:gridCol>
                <a:gridCol w="740664">
                  <a:extLst>
                    <a:ext uri="{9D8B030D-6E8A-4147-A177-3AD203B41FA5}">
                      <a16:colId xmlns:a16="http://schemas.microsoft.com/office/drawing/2014/main" val="1250012930"/>
                    </a:ext>
                  </a:extLst>
                </a:gridCol>
                <a:gridCol w="740664">
                  <a:extLst>
                    <a:ext uri="{9D8B030D-6E8A-4147-A177-3AD203B41FA5}">
                      <a16:colId xmlns:a16="http://schemas.microsoft.com/office/drawing/2014/main" val="3240825364"/>
                    </a:ext>
                  </a:extLst>
                </a:gridCol>
                <a:gridCol w="740664">
                  <a:extLst>
                    <a:ext uri="{9D8B030D-6E8A-4147-A177-3AD203B41FA5}">
                      <a16:colId xmlns:a16="http://schemas.microsoft.com/office/drawing/2014/main" val="671366637"/>
                    </a:ext>
                  </a:extLst>
                </a:gridCol>
                <a:gridCol w="740664">
                  <a:extLst>
                    <a:ext uri="{9D8B030D-6E8A-4147-A177-3AD203B41FA5}">
                      <a16:colId xmlns:a16="http://schemas.microsoft.com/office/drawing/2014/main" val="2737475108"/>
                    </a:ext>
                  </a:extLst>
                </a:gridCol>
                <a:gridCol w="740664">
                  <a:extLst>
                    <a:ext uri="{9D8B030D-6E8A-4147-A177-3AD203B41FA5}">
                      <a16:colId xmlns:a16="http://schemas.microsoft.com/office/drawing/2014/main" val="23723087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57815882"/>
                  </a:ext>
                </a:extLst>
              </a:tr>
              <a:tr h="370840">
                <a:tc>
                  <a:txBody>
                    <a:bodyPr/>
                    <a:lstStyle/>
                    <a:p>
                      <a:r>
                        <a:rPr lang="en-US" sz="1000"/>
                        <a:t>Mendoza Gobierno</a:t>
                      </a:r>
                    </a:p>
                  </a:txBody>
                  <a:tcPr/>
                </a:tc>
                <a:tc>
                  <a:txBody>
                    <a:bodyPr/>
                    <a:lstStyle/>
                    <a:p>
                      <a:r>
                        <a:rPr lang="en-US" sz="1000"/>
                        <a:t>56181</a:t>
                      </a:r>
                    </a:p>
                  </a:txBody>
                  <a:tcPr/>
                </a:tc>
                <a:tc>
                  <a:txBody>
                    <a:bodyPr/>
                    <a:lstStyle/>
                    <a:p>
                      <a:r>
                        <a:rPr lang="en-US" sz="1000"/>
                        <a:t>1480</a:t>
                      </a:r>
                    </a:p>
                  </a:txBody>
                  <a:tcPr/>
                </a:tc>
                <a:tc>
                  <a:txBody>
                    <a:bodyPr/>
                    <a:lstStyle/>
                    <a:p>
                      <a:r>
                        <a:rPr lang="en-US" sz="1000"/>
                        <a:t>94</a:t>
                      </a:r>
                    </a:p>
                  </a:txBody>
                  <a:tcPr/>
                </a:tc>
                <a:tc>
                  <a:txBody>
                    <a:bodyPr/>
                    <a:lstStyle/>
                    <a:p>
                      <a:r>
                        <a:rPr lang="en-US" sz="1000"/>
                        <a:t>13955</a:t>
                      </a:r>
                    </a:p>
                  </a:txBody>
                  <a:tcPr/>
                </a:tc>
                <a:tc>
                  <a:txBody>
                    <a:bodyPr/>
                    <a:lstStyle/>
                    <a:p>
                      <a:r>
                        <a:rPr lang="en-US" sz="1000"/>
                        <a:t>460</a:t>
                      </a:r>
                    </a:p>
                  </a:txBody>
                  <a:tcPr/>
                </a:tc>
                <a:tc>
                  <a:txBody>
                    <a:bodyPr/>
                    <a:lstStyle/>
                    <a:p>
                      <a:r>
                        <a:rPr lang="en-US" sz="1000"/>
                        <a:t>4252</a:t>
                      </a:r>
                    </a:p>
                  </a:txBody>
                  <a:tcPr/>
                </a:tc>
                <a:tc>
                  <a:txBody>
                    <a:bodyPr/>
                    <a:lstStyle/>
                    <a:p>
                      <a:r>
                        <a:rPr lang="en-US" sz="1000"/>
                        <a:t>42</a:t>
                      </a:r>
                    </a:p>
                  </a:txBody>
                  <a:tcPr/>
                </a:tc>
                <a:tc>
                  <a:txBody>
                    <a:bodyPr/>
                    <a:lstStyle/>
                    <a:p>
                      <a:r>
                        <a:rPr lang="en-US" sz="1000"/>
                        <a:t>0.3582%</a:t>
                      </a:r>
                    </a:p>
                  </a:txBody>
                  <a:tcPr/>
                </a:tc>
                <a:tc>
                  <a:txBody>
                    <a:bodyPr/>
                    <a:lstStyle/>
                    <a:p>
                      <a:r>
                        <a:rPr lang="en-US" sz="1000"/>
                        <a:t>0.0%</a:t>
                      </a:r>
                    </a:p>
                  </a:txBody>
                  <a:tcPr/>
                </a:tc>
                <a:extLst>
                  <a:ext uri="{0D108BD9-81ED-4DB2-BD59-A6C34878D82A}">
                    <a16:rowId xmlns:a16="http://schemas.microsoft.com/office/drawing/2014/main" val="2533866669"/>
                  </a:ext>
                </a:extLst>
              </a:tr>
            </a:tbl>
          </a:graphicData>
        </a:graphic>
      </p:graphicFrame>
      <p:sp>
        <p:nvSpPr>
          <p:cNvPr id="4" name="Text Placeholder 3">
            <a:extLst>
              <a:ext uri="{FF2B5EF4-FFF2-40B4-BE49-F238E27FC236}">
                <a16:creationId xmlns:a16="http://schemas.microsoft.com/office/drawing/2014/main" id="{72E1C63F-73C1-420A-A65E-F847C222429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67126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06F19-F30E-405D-BDF9-90295478375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445D639-FC11-408A-8807-5FDF66321A5C}"/>
              </a:ext>
            </a:extLst>
          </p:cNvPr>
          <p:cNvGraphicFramePr>
            <a:graphicFrameLocks noGrp="1"/>
          </p:cNvGraphicFramePr>
          <p:nvPr>
            <p:ph type="chart" sz="quarter" idx="13"/>
            <p:extLst>
              <p:ext uri="{D42A27DB-BD31-4B8C-83A1-F6EECF244321}">
                <p14:modId xmlns:p14="http://schemas.microsoft.com/office/powerpoint/2010/main" val="4119236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1106A-34FD-4096-A152-503DDA4673E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6936AC4-209B-4E64-9F48-0ED8F56E0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570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8B7AB-5FEF-44EA-871C-498435F4875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8644BDD-BA8A-41BB-874F-0F76E513C48C}"/>
              </a:ext>
            </a:extLst>
          </p:cNvPr>
          <p:cNvGraphicFramePr>
            <a:graphicFrameLocks noGrp="1"/>
          </p:cNvGraphicFramePr>
          <p:nvPr>
            <p:ph type="chart" sz="quarter" idx="13"/>
            <p:extLst>
              <p:ext uri="{D42A27DB-BD31-4B8C-83A1-F6EECF244321}">
                <p14:modId xmlns:p14="http://schemas.microsoft.com/office/powerpoint/2010/main" val="3557969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725623-6487-453A-A2C2-7FE006CAE71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ACE2DCD-DE20-41B0-BC13-9689B4C2C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4712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F09F-ED1D-4349-88AE-79230AD2C7A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35B8597-9DF7-49B2-A310-9C6F331A2FA6}"/>
              </a:ext>
            </a:extLst>
          </p:cNvPr>
          <p:cNvGraphicFramePr>
            <a:graphicFrameLocks noGrp="1"/>
          </p:cNvGraphicFramePr>
          <p:nvPr>
            <p:ph type="chart" sz="quarter" idx="13"/>
            <p:extLst>
              <p:ext uri="{D42A27DB-BD31-4B8C-83A1-F6EECF244321}">
                <p14:modId xmlns:p14="http://schemas.microsoft.com/office/powerpoint/2010/main" val="4062557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A96AD-4487-409A-B8B6-F8ADFD099EE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6DF717A-47BD-4880-A281-52B898C7F1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2050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42CE8-F00F-4AFC-8CED-5DDA1ABDF494}"/>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D8D33E5-695E-4190-9AC2-71DEEFB4F8BD}"/>
              </a:ext>
            </a:extLst>
          </p:cNvPr>
          <p:cNvGraphicFramePr>
            <a:graphicFrameLocks noGrp="1"/>
          </p:cNvGraphicFramePr>
          <p:nvPr>
            <p:ph type="chart" sz="quarter" idx="13"/>
            <p:extLst>
              <p:ext uri="{D42A27DB-BD31-4B8C-83A1-F6EECF244321}">
                <p14:modId xmlns:p14="http://schemas.microsoft.com/office/powerpoint/2010/main" val="277625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6FF7D-F012-4521-9F62-32BBB60BE1C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57550BA-FBAA-4B5A-A3D3-7E7B64B79A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90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743BD-1563-4B3E-B34E-62C13A939BE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2C77AE3C-6728-4650-BD83-EBDDC9D3811B}"/>
              </a:ext>
            </a:extLst>
          </p:cNvPr>
          <p:cNvGraphicFramePr>
            <a:graphicFrameLocks noGrp="1"/>
          </p:cNvGraphicFramePr>
          <p:nvPr>
            <p:ph type="chart" sz="quarter" idx="13"/>
            <p:extLst>
              <p:ext uri="{D42A27DB-BD31-4B8C-83A1-F6EECF244321}">
                <p14:modId xmlns:p14="http://schemas.microsoft.com/office/powerpoint/2010/main" val="3208244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02EC6-FBB7-42CB-927F-81E897DEDFF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403769C-35A3-46AE-9EE0-39939271E5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243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56524-A9BD-4ADB-9525-DE0FBB1BB0A6}"/>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EE30068B-CE4E-446B-A590-D37C4DF09B0C}"/>
              </a:ext>
            </a:extLst>
          </p:cNvPr>
          <p:cNvGraphicFramePr>
            <a:graphicFrameLocks noGrp="1"/>
          </p:cNvGraphicFramePr>
          <p:nvPr>
            <p:ph type="tbl" sz="quarter" idx="13"/>
            <p:extLst>
              <p:ext uri="{D42A27DB-BD31-4B8C-83A1-F6EECF244321}">
                <p14:modId xmlns:p14="http://schemas.microsoft.com/office/powerpoint/2010/main" val="149816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1021026"/>
                    </a:ext>
                  </a:extLst>
                </a:gridCol>
                <a:gridCol w="658368">
                  <a:extLst>
                    <a:ext uri="{9D8B030D-6E8A-4147-A177-3AD203B41FA5}">
                      <a16:colId xmlns:a16="http://schemas.microsoft.com/office/drawing/2014/main" val="3028567022"/>
                    </a:ext>
                  </a:extLst>
                </a:gridCol>
                <a:gridCol w="658368">
                  <a:extLst>
                    <a:ext uri="{9D8B030D-6E8A-4147-A177-3AD203B41FA5}">
                      <a16:colId xmlns:a16="http://schemas.microsoft.com/office/drawing/2014/main" val="2248245830"/>
                    </a:ext>
                  </a:extLst>
                </a:gridCol>
                <a:gridCol w="658368">
                  <a:extLst>
                    <a:ext uri="{9D8B030D-6E8A-4147-A177-3AD203B41FA5}">
                      <a16:colId xmlns:a16="http://schemas.microsoft.com/office/drawing/2014/main" val="1396498059"/>
                    </a:ext>
                  </a:extLst>
                </a:gridCol>
                <a:gridCol w="658368">
                  <a:extLst>
                    <a:ext uri="{9D8B030D-6E8A-4147-A177-3AD203B41FA5}">
                      <a16:colId xmlns:a16="http://schemas.microsoft.com/office/drawing/2014/main" val="2361261018"/>
                    </a:ext>
                  </a:extLst>
                </a:gridCol>
                <a:gridCol w="658368">
                  <a:extLst>
                    <a:ext uri="{9D8B030D-6E8A-4147-A177-3AD203B41FA5}">
                      <a16:colId xmlns:a16="http://schemas.microsoft.com/office/drawing/2014/main" val="1426110865"/>
                    </a:ext>
                  </a:extLst>
                </a:gridCol>
                <a:gridCol w="658368">
                  <a:extLst>
                    <a:ext uri="{9D8B030D-6E8A-4147-A177-3AD203B41FA5}">
                      <a16:colId xmlns:a16="http://schemas.microsoft.com/office/drawing/2014/main" val="3057715014"/>
                    </a:ext>
                  </a:extLst>
                </a:gridCol>
                <a:gridCol w="658368">
                  <a:extLst>
                    <a:ext uri="{9D8B030D-6E8A-4147-A177-3AD203B41FA5}">
                      <a16:colId xmlns:a16="http://schemas.microsoft.com/office/drawing/2014/main" val="214030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548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- 2017-09-22 10:01:49</a:t>
                      </a:r>
                      <a:r>
                        <a:rPr kumimoji="0" lang="es-ES" sz="1000" b="0" i="0" u="none" strike="noStrike" kern="1200" cap="none" spc="0" normalizeH="0" baseline="0" noProof="0">
                          <a:ln>
                            <a:noFill/>
                          </a:ln>
                          <a:solidFill>
                            <a:prstClr val="black"/>
                          </a:solidFill>
                          <a:effectLst/>
                          <a:uLnTx/>
                          <a:uFillTx/>
                          <a:latin typeface="+mn-lt"/>
                          <a:ea typeface="+mn-ea"/>
                          <a:cs typeface="+mn-cs"/>
                        </a:rPr>
                        <a:t>
CHIN CHIN MENDOZA
Del 28 al 30 de septiembre Mendoza recibirá la 2da Conferencia Mundial de Turismo Enológico. Ustedes vengan, que nosotros ponemos el vino.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87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- 2017-09-13 10:59:09</a:t>
                      </a:r>
                      <a:r>
                        <a:rPr kumimoji="0" lang="es-ES" sz="1000" b="0" i="0" u="none" strike="noStrike" kern="1200" cap="none" spc="0" normalizeH="0" baseline="0" noProof="0">
                          <a:ln>
                            <a:noFill/>
                          </a:ln>
                          <a:solidFill>
                            <a:prstClr val="black"/>
                          </a:solidFill>
                          <a:effectLst/>
                          <a:uLnTx/>
                          <a:uFillTx/>
                          <a:latin typeface="+mn-lt"/>
                          <a:ea typeface="+mn-ea"/>
                          <a:cs typeface="+mn-cs"/>
                        </a:rPr>
                        <a:t>
EXPO CUERO
Del 15 al 18 de septiembre disfrutá la 5º edición de Expo Cuero. De 10 a 22 hs. en el paseo artesanal La Estación (Belgrano y Las Heras, Ciudad de Mendoza).
Más de 80 stands, patio de comidas y espectáculos artísticos.
ENTRADA LIBRE Y GRATUITA.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345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- 2017-09-12 13:19:15</a:t>
                      </a:r>
                      <a:r>
                        <a:rPr kumimoji="0" lang="es-ES" sz="1000" b="0" i="0" u="none" strike="noStrike" kern="1200" cap="none" spc="0" normalizeH="0" baseline="0" noProof="0">
                          <a:ln>
                            <a:noFill/>
                          </a:ln>
                          <a:solidFill>
                            <a:prstClr val="black"/>
                          </a:solidFill>
                          <a:effectLst/>
                          <a:uLnTx/>
                          <a:uFillTx/>
                          <a:latin typeface="+mn-lt"/>
                          <a:ea typeface="+mn-ea"/>
                          <a:cs typeface="+mn-cs"/>
                        </a:rPr>
                        <a:t>
FIESTA PROVINCIAL DE LA JUVENTUD
Viví tu fiesta junto a la música de Rotos de Amor! Elegiremos a la reina Provincial de los Estudiantes, quien nos representará en la Fiesta Nacional del Estudiante en Jujuy. 
16 de septiembre a las 19 hs en el Teatro Plaza de Godoy Cruz. ENTRADA LIBRE Y GRATUITA.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1135230"/>
                  </a:ext>
                </a:extLst>
              </a:tr>
            </a:tbl>
          </a:graphicData>
        </a:graphic>
      </p:graphicFrame>
      <p:sp>
        <p:nvSpPr>
          <p:cNvPr id="4" name="Text Placeholder 3">
            <a:extLst>
              <a:ext uri="{FF2B5EF4-FFF2-40B4-BE49-F238E27FC236}">
                <a16:creationId xmlns:a16="http://schemas.microsoft.com/office/drawing/2014/main" id="{DBDD4299-495D-4E99-B138-9FA6B69F30D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96095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4C446-03E6-4E43-9070-E7C0D7BEB337}"/>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9423C14F-99CE-4774-8FC1-212398746C6B}"/>
              </a:ext>
            </a:extLst>
          </p:cNvPr>
          <p:cNvGraphicFramePr>
            <a:graphicFrameLocks noGrp="1"/>
          </p:cNvGraphicFramePr>
          <p:nvPr>
            <p:ph type="tbl" sz="quarter" idx="13"/>
            <p:extLst>
              <p:ext uri="{D42A27DB-BD31-4B8C-83A1-F6EECF244321}">
                <p14:modId xmlns:p14="http://schemas.microsoft.com/office/powerpoint/2010/main" val="3146746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1424418"/>
                    </a:ext>
                  </a:extLst>
                </a:gridCol>
                <a:gridCol w="658368">
                  <a:extLst>
                    <a:ext uri="{9D8B030D-6E8A-4147-A177-3AD203B41FA5}">
                      <a16:colId xmlns:a16="http://schemas.microsoft.com/office/drawing/2014/main" val="1403619399"/>
                    </a:ext>
                  </a:extLst>
                </a:gridCol>
                <a:gridCol w="658368">
                  <a:extLst>
                    <a:ext uri="{9D8B030D-6E8A-4147-A177-3AD203B41FA5}">
                      <a16:colId xmlns:a16="http://schemas.microsoft.com/office/drawing/2014/main" val="2486453531"/>
                    </a:ext>
                  </a:extLst>
                </a:gridCol>
                <a:gridCol w="658368">
                  <a:extLst>
                    <a:ext uri="{9D8B030D-6E8A-4147-A177-3AD203B41FA5}">
                      <a16:colId xmlns:a16="http://schemas.microsoft.com/office/drawing/2014/main" val="2125864703"/>
                    </a:ext>
                  </a:extLst>
                </a:gridCol>
                <a:gridCol w="658368">
                  <a:extLst>
                    <a:ext uri="{9D8B030D-6E8A-4147-A177-3AD203B41FA5}">
                      <a16:colId xmlns:a16="http://schemas.microsoft.com/office/drawing/2014/main" val="2015430516"/>
                    </a:ext>
                  </a:extLst>
                </a:gridCol>
                <a:gridCol w="658368">
                  <a:extLst>
                    <a:ext uri="{9D8B030D-6E8A-4147-A177-3AD203B41FA5}">
                      <a16:colId xmlns:a16="http://schemas.microsoft.com/office/drawing/2014/main" val="1144930274"/>
                    </a:ext>
                  </a:extLst>
                </a:gridCol>
                <a:gridCol w="658368">
                  <a:extLst>
                    <a:ext uri="{9D8B030D-6E8A-4147-A177-3AD203B41FA5}">
                      <a16:colId xmlns:a16="http://schemas.microsoft.com/office/drawing/2014/main" val="2397932250"/>
                    </a:ext>
                  </a:extLst>
                </a:gridCol>
                <a:gridCol w="658368">
                  <a:extLst>
                    <a:ext uri="{9D8B030D-6E8A-4147-A177-3AD203B41FA5}">
                      <a16:colId xmlns:a16="http://schemas.microsoft.com/office/drawing/2014/main" val="252101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290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- 2017-09-18 11:38:25</a:t>
                      </a:r>
                      <a:r>
                        <a:rPr kumimoji="0" lang="es-ES" sz="1000" b="0" i="0" u="none" strike="noStrike" kern="1200" cap="none" spc="0" normalizeH="0" baseline="0" noProof="0">
                          <a:ln>
                            <a:noFill/>
                          </a:ln>
                          <a:solidFill>
                            <a:prstClr val="black"/>
                          </a:solidFill>
                          <a:effectLst/>
                          <a:uLnTx/>
                          <a:uFillTx/>
                          <a:latin typeface="+mn-lt"/>
                          <a:ea typeface="+mn-ea"/>
                          <a:cs typeface="+mn-cs"/>
                        </a:rPr>
                        <a:t>
VIVÍ EL HACKATON DE AMBIENTE
Este 20 de septiembre disfrutá de las Jornadas Federales de co-creación para trabajar en proyectos que contribuyan al desarrollo sustentable.
Sala 3 de la Nave Cultural (Av. España y Juan Agustín Maza, Ciudad de Mendoza). 
#HackatonMendoza2017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71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- 2017-09-18 09:00:52</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comunica que el próximo miércoles 20, se llevará a cabo una jornada provincial sobre bullying escolar en todas las instituciones educativas de enseñanza pública de gestión estatal y privada de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850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- 2017-09-20 14:17:11</a:t>
                      </a:r>
                      <a:r>
                        <a:rPr kumimoji="0" lang="es-ES" sz="1000" b="0" i="0" u="none" strike="noStrike" kern="1200" cap="none" spc="0" normalizeH="0" baseline="0" noProof="0">
                          <a:ln>
                            <a:noFill/>
                          </a:ln>
                          <a:solidFill>
                            <a:prstClr val="black"/>
                          </a:solidFill>
                          <a:effectLst/>
                          <a:uLnTx/>
                          <a:uFillTx/>
                          <a:latin typeface="+mn-lt"/>
                          <a:ea typeface="+mn-ea"/>
                          <a:cs typeface="+mn-cs"/>
                        </a:rPr>
                        <a:t>
➡ Vivir en zona sísmica nos obliga a estar preparados y conocer las medidas de autoprotección que debemos aplicar para resguardar la vida propia y de los que nos rodean.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0335142"/>
                  </a:ext>
                </a:extLst>
              </a:tr>
            </a:tbl>
          </a:graphicData>
        </a:graphic>
      </p:graphicFrame>
      <p:sp>
        <p:nvSpPr>
          <p:cNvPr id="4" name="Text Placeholder 3">
            <a:extLst>
              <a:ext uri="{FF2B5EF4-FFF2-40B4-BE49-F238E27FC236}">
                <a16:creationId xmlns:a16="http://schemas.microsoft.com/office/drawing/2014/main" id="{FE5A2C4B-F7A9-492F-9087-410E04A0778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2954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088B-5FE8-4C76-88FB-7D94206DE3FB}"/>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7CC929F8-839A-4559-B341-B8F73B3BACB3}"/>
              </a:ext>
            </a:extLst>
          </p:cNvPr>
          <p:cNvGraphicFramePr>
            <a:graphicFrameLocks noGrp="1"/>
          </p:cNvGraphicFramePr>
          <p:nvPr>
            <p:ph type="tbl" sz="quarter" idx="13"/>
            <p:extLst>
              <p:ext uri="{D42A27DB-BD31-4B8C-83A1-F6EECF244321}">
                <p14:modId xmlns:p14="http://schemas.microsoft.com/office/powerpoint/2010/main" val="227674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8540550"/>
                    </a:ext>
                  </a:extLst>
                </a:gridCol>
                <a:gridCol w="658368">
                  <a:extLst>
                    <a:ext uri="{9D8B030D-6E8A-4147-A177-3AD203B41FA5}">
                      <a16:colId xmlns:a16="http://schemas.microsoft.com/office/drawing/2014/main" val="1777288126"/>
                    </a:ext>
                  </a:extLst>
                </a:gridCol>
                <a:gridCol w="658368">
                  <a:extLst>
                    <a:ext uri="{9D8B030D-6E8A-4147-A177-3AD203B41FA5}">
                      <a16:colId xmlns:a16="http://schemas.microsoft.com/office/drawing/2014/main" val="2658546155"/>
                    </a:ext>
                  </a:extLst>
                </a:gridCol>
                <a:gridCol w="658368">
                  <a:extLst>
                    <a:ext uri="{9D8B030D-6E8A-4147-A177-3AD203B41FA5}">
                      <a16:colId xmlns:a16="http://schemas.microsoft.com/office/drawing/2014/main" val="4111337690"/>
                    </a:ext>
                  </a:extLst>
                </a:gridCol>
                <a:gridCol w="658368">
                  <a:extLst>
                    <a:ext uri="{9D8B030D-6E8A-4147-A177-3AD203B41FA5}">
                      <a16:colId xmlns:a16="http://schemas.microsoft.com/office/drawing/2014/main" val="1400104210"/>
                    </a:ext>
                  </a:extLst>
                </a:gridCol>
                <a:gridCol w="658368">
                  <a:extLst>
                    <a:ext uri="{9D8B030D-6E8A-4147-A177-3AD203B41FA5}">
                      <a16:colId xmlns:a16="http://schemas.microsoft.com/office/drawing/2014/main" val="2862170625"/>
                    </a:ext>
                  </a:extLst>
                </a:gridCol>
                <a:gridCol w="658368">
                  <a:extLst>
                    <a:ext uri="{9D8B030D-6E8A-4147-A177-3AD203B41FA5}">
                      <a16:colId xmlns:a16="http://schemas.microsoft.com/office/drawing/2014/main" val="1529955008"/>
                    </a:ext>
                  </a:extLst>
                </a:gridCol>
                <a:gridCol w="658368">
                  <a:extLst>
                    <a:ext uri="{9D8B030D-6E8A-4147-A177-3AD203B41FA5}">
                      <a16:colId xmlns:a16="http://schemas.microsoft.com/office/drawing/2014/main" val="2239263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146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- 2017-09-21 18:58:33</a:t>
                      </a:r>
                      <a:r>
                        <a:rPr kumimoji="0" lang="es-ES" sz="1000" b="0" i="0" u="none" strike="noStrike" kern="1200" cap="none" spc="0" normalizeH="0" baseline="0" noProof="0">
                          <a:ln>
                            <a:noFill/>
                          </a:ln>
                          <a:solidFill>
                            <a:prstClr val="black"/>
                          </a:solidFill>
                          <a:effectLst/>
                          <a:uLnTx/>
                          <a:uFillTx/>
                          <a:latin typeface="+mn-lt"/>
                          <a:ea typeface="+mn-ea"/>
                          <a:cs typeface="+mn-cs"/>
                        </a:rPr>
                        <a:t>
🏠 Cornejo: “Con buena administración y ciudadanos que cumplen con sus obligaciones mejora el sistema de vivienda en Mendoza”
Esta mañana se entregaron 31 viviendas del barrio Villa Catalina ubicado en la calle Regalado Olguín s/n, Lote 1, el Challao, Las Heras.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668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- 2017-09-29 21:30:29</a:t>
                      </a:r>
                      <a:r>
                        <a:rPr kumimoji="0" lang="es-ES" sz="1000" b="0" i="0" u="none" strike="noStrike" kern="1200" cap="none" spc="0" normalizeH="0" baseline="0" noProof="0">
                          <a:ln>
                            <a:noFill/>
                          </a:ln>
                          <a:solidFill>
                            <a:prstClr val="black"/>
                          </a:solidFill>
                          <a:effectLst/>
                          <a:uLnTx/>
                          <a:uFillTx/>
                          <a:latin typeface="+mn-lt"/>
                          <a:ea typeface="+mn-ea"/>
                          <a:cs typeface="+mn-cs"/>
                        </a:rPr>
                        <a:t>
El Presidente de la Nación visitó la Bodega Toro, ubicada en San Martín. Estuvo acompañado por el Gobernador Alfredo Cornejo y juntos firmaron un convenio entre el BICE, Fecovita y el Fondo Provincial para la Transformación y Crecimiento de Mendoza para entregar 100 tractores a pequeños productores vitivinícolas asociados a Fecovita.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907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- 2017-09-06 11:09:57</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(DGE) invirtió más de 22 millones de pesos en mobiliario que fue entregado a 532 instituciones educativas de toda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3791493"/>
                  </a:ext>
                </a:extLst>
              </a:tr>
            </a:tbl>
          </a:graphicData>
        </a:graphic>
      </p:graphicFrame>
      <p:sp>
        <p:nvSpPr>
          <p:cNvPr id="4" name="Text Placeholder 3">
            <a:extLst>
              <a:ext uri="{FF2B5EF4-FFF2-40B4-BE49-F238E27FC236}">
                <a16:creationId xmlns:a16="http://schemas.microsoft.com/office/drawing/2014/main" id="{853D2AB0-B33C-436B-B4E9-B6128D16C26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793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4B493-4FFA-46F4-8133-E29680D30E10}"/>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A67F0511-7A7C-43EC-87C8-412C65B3E92A}"/>
              </a:ext>
            </a:extLst>
          </p:cNvPr>
          <p:cNvGraphicFramePr>
            <a:graphicFrameLocks noGrp="1"/>
          </p:cNvGraphicFramePr>
          <p:nvPr>
            <p:ph type="tbl" sz="quarter" idx="13"/>
            <p:extLst>
              <p:ext uri="{D42A27DB-BD31-4B8C-83A1-F6EECF244321}">
                <p14:modId xmlns:p14="http://schemas.microsoft.com/office/powerpoint/2010/main" val="425040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1056438"/>
                    </a:ext>
                  </a:extLst>
                </a:gridCol>
                <a:gridCol w="658368">
                  <a:extLst>
                    <a:ext uri="{9D8B030D-6E8A-4147-A177-3AD203B41FA5}">
                      <a16:colId xmlns:a16="http://schemas.microsoft.com/office/drawing/2014/main" val="1176991926"/>
                    </a:ext>
                  </a:extLst>
                </a:gridCol>
                <a:gridCol w="658368">
                  <a:extLst>
                    <a:ext uri="{9D8B030D-6E8A-4147-A177-3AD203B41FA5}">
                      <a16:colId xmlns:a16="http://schemas.microsoft.com/office/drawing/2014/main" val="478793310"/>
                    </a:ext>
                  </a:extLst>
                </a:gridCol>
                <a:gridCol w="658368">
                  <a:extLst>
                    <a:ext uri="{9D8B030D-6E8A-4147-A177-3AD203B41FA5}">
                      <a16:colId xmlns:a16="http://schemas.microsoft.com/office/drawing/2014/main" val="2580540446"/>
                    </a:ext>
                  </a:extLst>
                </a:gridCol>
                <a:gridCol w="658368">
                  <a:extLst>
                    <a:ext uri="{9D8B030D-6E8A-4147-A177-3AD203B41FA5}">
                      <a16:colId xmlns:a16="http://schemas.microsoft.com/office/drawing/2014/main" val="1848762816"/>
                    </a:ext>
                  </a:extLst>
                </a:gridCol>
                <a:gridCol w="658368">
                  <a:extLst>
                    <a:ext uri="{9D8B030D-6E8A-4147-A177-3AD203B41FA5}">
                      <a16:colId xmlns:a16="http://schemas.microsoft.com/office/drawing/2014/main" val="1997972818"/>
                    </a:ext>
                  </a:extLst>
                </a:gridCol>
                <a:gridCol w="658368">
                  <a:extLst>
                    <a:ext uri="{9D8B030D-6E8A-4147-A177-3AD203B41FA5}">
                      <a16:colId xmlns:a16="http://schemas.microsoft.com/office/drawing/2014/main" val="2229455945"/>
                    </a:ext>
                  </a:extLst>
                </a:gridCol>
                <a:gridCol w="658368">
                  <a:extLst>
                    <a:ext uri="{9D8B030D-6E8A-4147-A177-3AD203B41FA5}">
                      <a16:colId xmlns:a16="http://schemas.microsoft.com/office/drawing/2014/main" val="220581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758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- 2017-09-29 17:15:22</a:t>
                      </a:r>
                      <a:r>
                        <a:rPr kumimoji="0" lang="es-ES" sz="1000" b="0" i="0" u="none" strike="noStrike" kern="1200" cap="none" spc="0" normalizeH="0" baseline="0" noProof="0">
                          <a:ln>
                            <a:noFill/>
                          </a:ln>
                          <a:solidFill>
                            <a:prstClr val="black"/>
                          </a:solidFill>
                          <a:effectLst/>
                          <a:uLnTx/>
                          <a:uFillTx/>
                          <a:latin typeface="+mn-lt"/>
                          <a:ea typeface="+mn-ea"/>
                          <a:cs typeface="+mn-cs"/>
                        </a:rPr>
                        <a:t>
MACRI Y CORNEJO EN LA CENTRAL TÉRMICA DE ANCHORIS
El presidente llegó a Mendoza a las 15 y fue recibido por el Gobernador en la pista de la IV Brigada Aérea. Luego se trasladaron hacia el departamento de Luján de Cuyo para visitar este emprendimiento recientemente inaugurado.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80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- 2017-09-02 11:27:16</a:t>
                      </a:r>
                      <a:r>
                        <a:rPr kumimoji="0" lang="es-ES" sz="1000" b="0" i="0" u="none" strike="noStrike" kern="1200" cap="none" spc="0" normalizeH="0" baseline="0" noProof="0">
                          <a:ln>
                            <a:noFill/>
                          </a:ln>
                          <a:solidFill>
                            <a:prstClr val="black"/>
                          </a:solidFill>
                          <a:effectLst/>
                          <a:uLnTx/>
                          <a:uFillTx/>
                          <a:latin typeface="+mn-lt"/>
                          <a:ea typeface="+mn-ea"/>
                          <a:cs typeface="+mn-cs"/>
                        </a:rPr>
                        <a:t>
⚠ Defensa Civil informa: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966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- 2017-09-02 08:30:00</a:t>
                      </a:r>
                      <a:r>
                        <a:rPr kumimoji="0" lang="es-ES" sz="1000" b="0" i="0" u="none" strike="noStrike" kern="1200" cap="none" spc="0" normalizeH="0" baseline="0" noProof="0">
                          <a:ln>
                            <a:noFill/>
                          </a:ln>
                          <a:solidFill>
                            <a:prstClr val="black"/>
                          </a:solidFill>
                          <a:effectLst/>
                          <a:uLnTx/>
                          <a:uFillTx/>
                          <a:latin typeface="+mn-lt"/>
                          <a:ea typeface="+mn-ea"/>
                          <a:cs typeface="+mn-cs"/>
                        </a:rPr>
                        <a:t>
NO COMPRES ROBADO
Denunciá en forma anónima y gratuita al 0800 222 6111 #NoCompresRobado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697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- 2017-09-06 15:09:34</a:t>
                      </a:r>
                      <a:r>
                        <a:rPr kumimoji="0" lang="es-ES" sz="1000" b="0" i="0" u="none" strike="noStrike" kern="1200" cap="none" spc="0" normalizeH="0" baseline="0" noProof="0">
                          <a:ln>
                            <a:noFill/>
                          </a:ln>
                          <a:solidFill>
                            <a:prstClr val="black"/>
                          </a:solidFill>
                          <a:effectLst/>
                          <a:uLnTx/>
                          <a:uFillTx/>
                          <a:latin typeface="+mn-lt"/>
                          <a:ea typeface="+mn-ea"/>
                          <a:cs typeface="+mn-cs"/>
                        </a:rPr>
                        <a:t>
El Estado apuesta a una policía honesta y trabajadora que defienda el bien común y la seguridad ciudadana.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9151287"/>
                  </a:ext>
                </a:extLst>
              </a:tr>
            </a:tbl>
          </a:graphicData>
        </a:graphic>
      </p:graphicFrame>
      <p:sp>
        <p:nvSpPr>
          <p:cNvPr id="4" name="Text Placeholder 3">
            <a:extLst>
              <a:ext uri="{FF2B5EF4-FFF2-40B4-BE49-F238E27FC236}">
                <a16:creationId xmlns:a16="http://schemas.microsoft.com/office/drawing/2014/main" id="{068268EA-9EDA-420D-AF2E-2A0EF08EADB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1338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3FD7D-1F75-4219-9B85-3E0D4E93990F}"/>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9C40C8D2-9358-4908-89D8-1EBFDBB475E6}"/>
              </a:ext>
            </a:extLst>
          </p:cNvPr>
          <p:cNvGraphicFramePr>
            <a:graphicFrameLocks noGrp="1"/>
          </p:cNvGraphicFramePr>
          <p:nvPr>
            <p:ph type="tbl" sz="quarter" idx="13"/>
            <p:extLst>
              <p:ext uri="{D42A27DB-BD31-4B8C-83A1-F6EECF244321}">
                <p14:modId xmlns:p14="http://schemas.microsoft.com/office/powerpoint/2010/main" val="484909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0807186"/>
                    </a:ext>
                  </a:extLst>
                </a:gridCol>
                <a:gridCol w="658368">
                  <a:extLst>
                    <a:ext uri="{9D8B030D-6E8A-4147-A177-3AD203B41FA5}">
                      <a16:colId xmlns:a16="http://schemas.microsoft.com/office/drawing/2014/main" val="3326524141"/>
                    </a:ext>
                  </a:extLst>
                </a:gridCol>
                <a:gridCol w="658368">
                  <a:extLst>
                    <a:ext uri="{9D8B030D-6E8A-4147-A177-3AD203B41FA5}">
                      <a16:colId xmlns:a16="http://schemas.microsoft.com/office/drawing/2014/main" val="2588015734"/>
                    </a:ext>
                  </a:extLst>
                </a:gridCol>
                <a:gridCol w="658368">
                  <a:extLst>
                    <a:ext uri="{9D8B030D-6E8A-4147-A177-3AD203B41FA5}">
                      <a16:colId xmlns:a16="http://schemas.microsoft.com/office/drawing/2014/main" val="3071038607"/>
                    </a:ext>
                  </a:extLst>
                </a:gridCol>
                <a:gridCol w="658368">
                  <a:extLst>
                    <a:ext uri="{9D8B030D-6E8A-4147-A177-3AD203B41FA5}">
                      <a16:colId xmlns:a16="http://schemas.microsoft.com/office/drawing/2014/main" val="512078100"/>
                    </a:ext>
                  </a:extLst>
                </a:gridCol>
                <a:gridCol w="658368">
                  <a:extLst>
                    <a:ext uri="{9D8B030D-6E8A-4147-A177-3AD203B41FA5}">
                      <a16:colId xmlns:a16="http://schemas.microsoft.com/office/drawing/2014/main" val="3027439111"/>
                    </a:ext>
                  </a:extLst>
                </a:gridCol>
                <a:gridCol w="658368">
                  <a:extLst>
                    <a:ext uri="{9D8B030D-6E8A-4147-A177-3AD203B41FA5}">
                      <a16:colId xmlns:a16="http://schemas.microsoft.com/office/drawing/2014/main" val="3312425271"/>
                    </a:ext>
                  </a:extLst>
                </a:gridCol>
                <a:gridCol w="658368">
                  <a:extLst>
                    <a:ext uri="{9D8B030D-6E8A-4147-A177-3AD203B41FA5}">
                      <a16:colId xmlns:a16="http://schemas.microsoft.com/office/drawing/2014/main" val="305526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985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- 2017-09-07 16:38:02</a:t>
                      </a:r>
                      <a:r>
                        <a:rPr kumimoji="0" lang="es-ES" sz="1000" b="0" i="0" u="none" strike="noStrike" kern="1200" cap="none" spc="0" normalizeH="0" baseline="0" noProof="0">
                          <a:ln>
                            <a:noFill/>
                          </a:ln>
                          <a:solidFill>
                            <a:prstClr val="black"/>
                          </a:solidFill>
                          <a:effectLst/>
                          <a:uLnTx/>
                          <a:uFillTx/>
                          <a:latin typeface="+mn-lt"/>
                          <a:ea typeface="+mn-ea"/>
                          <a:cs typeface="+mn-cs"/>
                        </a:rPr>
                        <a:t>
El Gobernador Alfredo Cornejo; el presidente del Instituto Provincial de la Vivienda, Damián Salamone; el ministro de Economía, Infraestructura y Energía, Martín Kerchner y el intendente de Guaymallén, Marcelino Iglesias, entregaron viviendas en el barrio Solares de San Antonio 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0262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- 2017-09-25 07:49:13</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empleados de comercio!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885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- 2017-09-01 20:45:26</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Hacienda y Finanzas informó que mañana sábado 2 de setiembre se encontrarán acreditados los $700 para los celadores que realizaron la limpieza y desinfección después de las últimas elecciones Primarias Abiertas, Simultáneas y Obligatorias (PASO)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845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- 2017-09-28 07:21:38</a:t>
                      </a:r>
                      <a:r>
                        <a:rPr kumimoji="0" lang="es-ES" sz="1000" b="0" i="0" u="none" strike="noStrike" kern="1200" cap="none" spc="0" normalizeH="0" baseline="0" noProof="0">
                          <a:ln>
                            <a:noFill/>
                          </a:ln>
                          <a:solidFill>
                            <a:prstClr val="black"/>
                          </a:solidFill>
                          <a:effectLst/>
                          <a:uLnTx/>
                          <a:uFillTx/>
                          <a:latin typeface="+mn-lt"/>
                          <a:ea typeface="+mn-ea"/>
                          <a:cs typeface="+mn-cs"/>
                        </a:rPr>
                        <a:t>
Durante la recorrida del Gobernador Alfredo Cornejo en el Valle de Uco quedó inaugurada la primera etapa de ampliación del hospital regional Antonio J. Scaravelli.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441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- 2017-09-28 21:22:39</a:t>
                      </a:r>
                      <a:r>
                        <a:rPr kumimoji="0" lang="es-ES" sz="1000" b="0" i="0" u="none" strike="noStrike" kern="1200" cap="none" spc="0" normalizeH="0" baseline="0" noProof="0">
                          <a:ln>
                            <a:noFill/>
                          </a:ln>
                          <a:solidFill>
                            <a:prstClr val="black"/>
                          </a:solidFill>
                          <a:effectLst/>
                          <a:uLnTx/>
                          <a:uFillTx/>
                          <a:latin typeface="+mn-lt"/>
                          <a:ea typeface="+mn-ea"/>
                          <a:cs typeface="+mn-cs"/>
                        </a:rPr>
                        <a:t>
➡ Un grupo de docentes mendocinos viajará tres semanas para capacitarse sobre pedagogía y estudiar casos de colegios problemáticos para, luego, elaborar proyectos en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0367520"/>
                  </a:ext>
                </a:extLst>
              </a:tr>
            </a:tbl>
          </a:graphicData>
        </a:graphic>
      </p:graphicFrame>
      <p:sp>
        <p:nvSpPr>
          <p:cNvPr id="4" name="Text Placeholder 3">
            <a:extLst>
              <a:ext uri="{FF2B5EF4-FFF2-40B4-BE49-F238E27FC236}">
                <a16:creationId xmlns:a16="http://schemas.microsoft.com/office/drawing/2014/main" id="{4C9B0E33-523D-4C89-B050-C1F57C0C845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37077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D114D-EF42-46B5-8F15-B0531D8F2040}"/>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5B0AEDB1-DE28-4599-856C-4350DC940129}"/>
              </a:ext>
            </a:extLst>
          </p:cNvPr>
          <p:cNvGraphicFramePr>
            <a:graphicFrameLocks noGrp="1"/>
          </p:cNvGraphicFramePr>
          <p:nvPr>
            <p:ph type="tbl" sz="quarter" idx="13"/>
            <p:extLst>
              <p:ext uri="{D42A27DB-BD31-4B8C-83A1-F6EECF244321}">
                <p14:modId xmlns:p14="http://schemas.microsoft.com/office/powerpoint/2010/main" val="141631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7946548"/>
                    </a:ext>
                  </a:extLst>
                </a:gridCol>
                <a:gridCol w="658368">
                  <a:extLst>
                    <a:ext uri="{9D8B030D-6E8A-4147-A177-3AD203B41FA5}">
                      <a16:colId xmlns:a16="http://schemas.microsoft.com/office/drawing/2014/main" val="2770982101"/>
                    </a:ext>
                  </a:extLst>
                </a:gridCol>
                <a:gridCol w="658368">
                  <a:extLst>
                    <a:ext uri="{9D8B030D-6E8A-4147-A177-3AD203B41FA5}">
                      <a16:colId xmlns:a16="http://schemas.microsoft.com/office/drawing/2014/main" val="216155251"/>
                    </a:ext>
                  </a:extLst>
                </a:gridCol>
                <a:gridCol w="658368">
                  <a:extLst>
                    <a:ext uri="{9D8B030D-6E8A-4147-A177-3AD203B41FA5}">
                      <a16:colId xmlns:a16="http://schemas.microsoft.com/office/drawing/2014/main" val="2777933608"/>
                    </a:ext>
                  </a:extLst>
                </a:gridCol>
                <a:gridCol w="658368">
                  <a:extLst>
                    <a:ext uri="{9D8B030D-6E8A-4147-A177-3AD203B41FA5}">
                      <a16:colId xmlns:a16="http://schemas.microsoft.com/office/drawing/2014/main" val="1671758725"/>
                    </a:ext>
                  </a:extLst>
                </a:gridCol>
                <a:gridCol w="658368">
                  <a:extLst>
                    <a:ext uri="{9D8B030D-6E8A-4147-A177-3AD203B41FA5}">
                      <a16:colId xmlns:a16="http://schemas.microsoft.com/office/drawing/2014/main" val="1848320654"/>
                    </a:ext>
                  </a:extLst>
                </a:gridCol>
                <a:gridCol w="658368">
                  <a:extLst>
                    <a:ext uri="{9D8B030D-6E8A-4147-A177-3AD203B41FA5}">
                      <a16:colId xmlns:a16="http://schemas.microsoft.com/office/drawing/2014/main" val="1379254832"/>
                    </a:ext>
                  </a:extLst>
                </a:gridCol>
                <a:gridCol w="658368">
                  <a:extLst>
                    <a:ext uri="{9D8B030D-6E8A-4147-A177-3AD203B41FA5}">
                      <a16:colId xmlns:a16="http://schemas.microsoft.com/office/drawing/2014/main" val="508511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548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- 2017-09-02 17:03:08</a:t>
                      </a:r>
                      <a:r>
                        <a:rPr kumimoji="0" lang="es-ES" sz="1000" b="0" i="0" u="none" strike="noStrike" kern="1200" cap="none" spc="0" normalizeH="0" baseline="0" noProof="0">
                          <a:ln>
                            <a:noFill/>
                          </a:ln>
                          <a:solidFill>
                            <a:prstClr val="black"/>
                          </a:solidFill>
                          <a:effectLst/>
                          <a:uLnTx/>
                          <a:uFillTx/>
                          <a:latin typeface="+mn-lt"/>
                          <a:ea typeface="+mn-ea"/>
                          <a:cs typeface="+mn-cs"/>
                        </a:rPr>
                        <a:t>
En setiembre, el ritmo de obra tomará un impulso mayor en el Parque General San Martín.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398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- 2017-09-09 17:38:45</a:t>
                      </a:r>
                      <a:r>
                        <a:rPr kumimoji="0" lang="es-ES" sz="1000" b="0" i="0" u="none" strike="noStrike" kern="1200" cap="none" spc="0" normalizeH="0" baseline="0" noProof="0">
                          <a:ln>
                            <a:noFill/>
                          </a:ln>
                          <a:solidFill>
                            <a:prstClr val="black"/>
                          </a:solidFill>
                          <a:effectLst/>
                          <a:uLnTx/>
                          <a:uFillTx/>
                          <a:latin typeface="+mn-lt"/>
                          <a:ea typeface="+mn-ea"/>
                          <a:cs typeface="+mn-cs"/>
                        </a:rPr>
                        <a:t>
El director General de Escuelas, Jaime Correas, participó de la entrega de equipamiento de seguridad y protección personal para todos los alumnos y docentes de escuelas técnicas y de los Centros de Capacitación para el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612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- 2017-09-07 07:45:03</a:t>
                      </a:r>
                      <a:r>
                        <a:rPr kumimoji="0" lang="es-ES" sz="1000" b="0" i="0" u="none" strike="noStrike" kern="1200" cap="none" spc="0" normalizeH="0" baseline="0" noProof="0">
                          <a:ln>
                            <a:noFill/>
                          </a:ln>
                          <a:solidFill>
                            <a:prstClr val="black"/>
                          </a:solidFill>
                          <a:effectLst/>
                          <a:uLnTx/>
                          <a:uFillTx/>
                          <a:latin typeface="+mn-lt"/>
                          <a:ea typeface="+mn-ea"/>
                          <a:cs typeface="+mn-cs"/>
                        </a:rPr>
                        <a:t>
Mendoza cuenta con una nueva ley de procedimiento que regula los actos administrativos del Estado.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57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- 2017-09-26 21:25:06</a:t>
                      </a:r>
                      <a:r>
                        <a:rPr kumimoji="0" lang="es-ES" sz="1000" b="0" i="0" u="none" strike="noStrike" kern="1200" cap="none" spc="0" normalizeH="0" baseline="0" noProof="0">
                          <a:ln>
                            <a:noFill/>
                          </a:ln>
                          <a:solidFill>
                            <a:prstClr val="black"/>
                          </a:solidFill>
                          <a:effectLst/>
                          <a:uLnTx/>
                          <a:uFillTx/>
                          <a:latin typeface="+mn-lt"/>
                          <a:ea typeface="+mn-ea"/>
                          <a:cs typeface="+mn-cs"/>
                        </a:rPr>
                        <a:t>
En San Rafael, Cornejo inauguró un resonador de la FUESMEN
El Gobernador Alfredo Cornejo y la ministra de Salud, Desarrollo Social y Deportes, Claudia Najul, dejaron inaugurado el nuevo resonador de la Fuesmen (Fundación Escuela de Medicina Nuclear) que funcionará en la sede que se encuentra al lado del Hospital Schestakow de San Rafael.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813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- 2017-09-06 07:07:11</a:t>
                      </a:r>
                      <a:r>
                        <a:rPr kumimoji="0" lang="es-ES" sz="1000" b="0" i="0" u="none" strike="noStrike" kern="1200" cap="none" spc="0" normalizeH="0" baseline="0" noProof="0">
                          <a:ln>
                            <a:noFill/>
                          </a:ln>
                          <a:solidFill>
                            <a:prstClr val="black"/>
                          </a:solidFill>
                          <a:effectLst/>
                          <a:uLnTx/>
                          <a:uFillTx/>
                          <a:latin typeface="+mn-lt"/>
                          <a:ea typeface="+mn-ea"/>
                          <a:cs typeface="+mn-cs"/>
                        </a:rPr>
                        <a:t>
Ciclo de charlas sobre Seguridad Vial en los establecimientos educativos de nivel secundario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9043315"/>
                  </a:ext>
                </a:extLst>
              </a:tr>
            </a:tbl>
          </a:graphicData>
        </a:graphic>
      </p:graphicFrame>
      <p:sp>
        <p:nvSpPr>
          <p:cNvPr id="4" name="Text Placeholder 3">
            <a:extLst>
              <a:ext uri="{FF2B5EF4-FFF2-40B4-BE49-F238E27FC236}">
                <a16:creationId xmlns:a16="http://schemas.microsoft.com/office/drawing/2014/main" id="{BB208098-028B-4FE1-A4EB-1468FCA896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77305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B6AA5-C2E2-4DFC-BA4C-21E4247B3F42}"/>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4952FE4F-1CAD-4A7A-B159-2AAAD77C264D}"/>
              </a:ext>
            </a:extLst>
          </p:cNvPr>
          <p:cNvGraphicFramePr>
            <a:graphicFrameLocks noGrp="1"/>
          </p:cNvGraphicFramePr>
          <p:nvPr>
            <p:ph type="tbl" sz="quarter" idx="13"/>
            <p:extLst>
              <p:ext uri="{D42A27DB-BD31-4B8C-83A1-F6EECF244321}">
                <p14:modId xmlns:p14="http://schemas.microsoft.com/office/powerpoint/2010/main" val="289871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887978"/>
                    </a:ext>
                  </a:extLst>
                </a:gridCol>
                <a:gridCol w="658368">
                  <a:extLst>
                    <a:ext uri="{9D8B030D-6E8A-4147-A177-3AD203B41FA5}">
                      <a16:colId xmlns:a16="http://schemas.microsoft.com/office/drawing/2014/main" val="2669265203"/>
                    </a:ext>
                  </a:extLst>
                </a:gridCol>
                <a:gridCol w="658368">
                  <a:extLst>
                    <a:ext uri="{9D8B030D-6E8A-4147-A177-3AD203B41FA5}">
                      <a16:colId xmlns:a16="http://schemas.microsoft.com/office/drawing/2014/main" val="794122361"/>
                    </a:ext>
                  </a:extLst>
                </a:gridCol>
                <a:gridCol w="658368">
                  <a:extLst>
                    <a:ext uri="{9D8B030D-6E8A-4147-A177-3AD203B41FA5}">
                      <a16:colId xmlns:a16="http://schemas.microsoft.com/office/drawing/2014/main" val="778655442"/>
                    </a:ext>
                  </a:extLst>
                </a:gridCol>
                <a:gridCol w="658368">
                  <a:extLst>
                    <a:ext uri="{9D8B030D-6E8A-4147-A177-3AD203B41FA5}">
                      <a16:colId xmlns:a16="http://schemas.microsoft.com/office/drawing/2014/main" val="678137175"/>
                    </a:ext>
                  </a:extLst>
                </a:gridCol>
                <a:gridCol w="658368">
                  <a:extLst>
                    <a:ext uri="{9D8B030D-6E8A-4147-A177-3AD203B41FA5}">
                      <a16:colId xmlns:a16="http://schemas.microsoft.com/office/drawing/2014/main" val="2816004668"/>
                    </a:ext>
                  </a:extLst>
                </a:gridCol>
                <a:gridCol w="658368">
                  <a:extLst>
                    <a:ext uri="{9D8B030D-6E8A-4147-A177-3AD203B41FA5}">
                      <a16:colId xmlns:a16="http://schemas.microsoft.com/office/drawing/2014/main" val="845641054"/>
                    </a:ext>
                  </a:extLst>
                </a:gridCol>
                <a:gridCol w="658368">
                  <a:extLst>
                    <a:ext uri="{9D8B030D-6E8A-4147-A177-3AD203B41FA5}">
                      <a16:colId xmlns:a16="http://schemas.microsoft.com/office/drawing/2014/main" val="211784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250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- 2017-09-12 21:31:11</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Salud, Desarrollo Social y Deportes, junto a la Dirección de Niñez, Adolescencia y Familia (DINAF), inauguró el Hogar EPA.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686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- 2017-09-20 21:27:55</a:t>
                      </a:r>
                      <a:r>
                        <a:rPr kumimoji="0" lang="es-ES" sz="1000" b="0" i="0" u="none" strike="noStrike" kern="1200" cap="none" spc="0" normalizeH="0" baseline="0" noProof="0">
                          <a:ln>
                            <a:noFill/>
                          </a:ln>
                          <a:solidFill>
                            <a:prstClr val="black"/>
                          </a:solidFill>
                          <a:effectLst/>
                          <a:uLnTx/>
                          <a:uFillTx/>
                          <a:latin typeface="+mn-lt"/>
                          <a:ea typeface="+mn-ea"/>
                          <a:cs typeface="+mn-cs"/>
                        </a:rPr>
                        <a:t>
PRIMAVERA SALUDABLE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6449167"/>
                  </a:ext>
                </a:extLst>
              </a:tr>
            </a:tbl>
          </a:graphicData>
        </a:graphic>
      </p:graphicFrame>
      <p:sp>
        <p:nvSpPr>
          <p:cNvPr id="4" name="Text Placeholder 3">
            <a:extLst>
              <a:ext uri="{FF2B5EF4-FFF2-40B4-BE49-F238E27FC236}">
                <a16:creationId xmlns:a16="http://schemas.microsoft.com/office/drawing/2014/main" id="{2BD74EDA-F041-4388-A595-B8695B47369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44317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5E7E-5B30-448A-90E0-D041E12ED1D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00BD03E-EE8A-43F8-91A0-473C6AA72217}"/>
              </a:ext>
            </a:extLst>
          </p:cNvPr>
          <p:cNvGraphicFramePr>
            <a:graphicFrameLocks noGrp="1"/>
          </p:cNvGraphicFramePr>
          <p:nvPr>
            <p:ph type="chart" sz="quarter" idx="13"/>
            <p:extLst>
              <p:ext uri="{D42A27DB-BD31-4B8C-83A1-F6EECF244321}">
                <p14:modId xmlns:p14="http://schemas.microsoft.com/office/powerpoint/2010/main" val="3347996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07B08-5EC2-488A-9E21-D4933D2D5C1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966F62F-E550-4704-942F-8CD02ECE5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28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18ADD-4C7D-4757-B98B-8A3797DF1BB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4FB1F34-8B33-42C0-B341-EDD0177E18F4}"/>
              </a:ext>
            </a:extLst>
          </p:cNvPr>
          <p:cNvGraphicFramePr>
            <a:graphicFrameLocks noGrp="1"/>
          </p:cNvGraphicFramePr>
          <p:nvPr>
            <p:ph type="chart" sz="quarter" idx="13"/>
            <p:extLst>
              <p:ext uri="{D42A27DB-BD31-4B8C-83A1-F6EECF244321}">
                <p14:modId xmlns:p14="http://schemas.microsoft.com/office/powerpoint/2010/main" val="82479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85ABDA-7FCD-4E4B-831C-DF1699177D4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55EFE6E-8505-4189-A555-D9712D9F4C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797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1243-4FE2-4D62-B418-282E9EF1A14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F976067-F4F5-42F8-8E8B-639EA98DC3A9}"/>
              </a:ext>
            </a:extLst>
          </p:cNvPr>
          <p:cNvGraphicFramePr>
            <a:graphicFrameLocks noGrp="1"/>
          </p:cNvGraphicFramePr>
          <p:nvPr>
            <p:ph type="chart" sz="quarter" idx="13"/>
            <p:extLst>
              <p:ext uri="{D42A27DB-BD31-4B8C-83A1-F6EECF244321}">
                <p14:modId xmlns:p14="http://schemas.microsoft.com/office/powerpoint/2010/main" val="387000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8A057-8699-480F-A299-94D695CD4E8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E0E882A-084D-4226-BC70-858E79C86C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998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C81C-C7E9-4BF1-B634-D6880BE92D7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5648640-8565-4367-BA48-F3F0DDFBEE82}"/>
              </a:ext>
            </a:extLst>
          </p:cNvPr>
          <p:cNvGraphicFramePr>
            <a:graphicFrameLocks noGrp="1"/>
          </p:cNvGraphicFramePr>
          <p:nvPr>
            <p:ph type="chart" sz="quarter" idx="13"/>
            <p:extLst>
              <p:ext uri="{D42A27DB-BD31-4B8C-83A1-F6EECF244321}">
                <p14:modId xmlns:p14="http://schemas.microsoft.com/office/powerpoint/2010/main" val="594649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E85014-96F2-4EA0-BEC3-843E60541D9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D836D34-57C6-4177-BF63-E3F2A96FC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019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E9B85-566F-4BF5-85B8-787526B13A5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B2B5A7F-27CA-480A-AE9E-C62A24AFAC47}"/>
              </a:ext>
            </a:extLst>
          </p:cNvPr>
          <p:cNvGraphicFramePr>
            <a:graphicFrameLocks noGrp="1"/>
          </p:cNvGraphicFramePr>
          <p:nvPr>
            <p:ph type="chart" sz="quarter" idx="13"/>
            <p:extLst>
              <p:ext uri="{D42A27DB-BD31-4B8C-83A1-F6EECF244321}">
                <p14:modId xmlns:p14="http://schemas.microsoft.com/office/powerpoint/2010/main" val="69207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89462-6555-46B0-9E72-CD57029BC72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AC5BA59-F551-4060-8A45-87E4C99C7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758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B78F-418A-4634-AFE6-488DEDAB950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6109218-C7C0-4763-B069-FAD90ED4425C}"/>
              </a:ext>
            </a:extLst>
          </p:cNvPr>
          <p:cNvGraphicFramePr>
            <a:graphicFrameLocks noGrp="1"/>
          </p:cNvGraphicFramePr>
          <p:nvPr>
            <p:ph type="chart" sz="quarter" idx="13"/>
            <p:extLst>
              <p:ext uri="{D42A27DB-BD31-4B8C-83A1-F6EECF244321}">
                <p14:modId xmlns:p14="http://schemas.microsoft.com/office/powerpoint/2010/main" val="1228053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4F3C4-AF0A-4AA9-85C2-6CBA3AADBF6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F470F07-FA11-4C4E-BF39-DD22FD0FD5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877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17B9-0CC1-4B38-B4A0-A3AEE177059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4C7D4F8-59BE-4545-B779-5705658D58E7}"/>
              </a:ext>
            </a:extLst>
          </p:cNvPr>
          <p:cNvGraphicFramePr>
            <a:graphicFrameLocks noGrp="1"/>
          </p:cNvGraphicFramePr>
          <p:nvPr>
            <p:ph type="chart" sz="quarter" idx="13"/>
            <p:extLst>
              <p:ext uri="{D42A27DB-BD31-4B8C-83A1-F6EECF244321}">
                <p14:modId xmlns:p14="http://schemas.microsoft.com/office/powerpoint/2010/main" val="3190747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3F231D-3B01-47E2-AEA0-B6F6570FD9E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C0D4C51-7F26-447A-819A-5E94BAA174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91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01B1D-A7B5-46CC-9F14-08A1260FEE8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D190377-E82A-45C5-A936-C2315A978156}"/>
              </a:ext>
            </a:extLst>
          </p:cNvPr>
          <p:cNvGraphicFramePr>
            <a:graphicFrameLocks noGrp="1"/>
          </p:cNvGraphicFramePr>
          <p:nvPr>
            <p:ph type="chart" sz="quarter" idx="13"/>
            <p:extLst>
              <p:ext uri="{D42A27DB-BD31-4B8C-83A1-F6EECF244321}">
                <p14:modId xmlns:p14="http://schemas.microsoft.com/office/powerpoint/2010/main" val="1634820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EA5988-05AF-48C8-9CFD-22B954459B5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0899BF1-928B-4C3C-8DEF-9072073DBF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519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E1E1-126F-430B-9B77-6EFD4286C6E7}"/>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FA4EB404-11DB-4AE1-88CB-8D9320356936}"/>
              </a:ext>
            </a:extLst>
          </p:cNvPr>
          <p:cNvGraphicFramePr>
            <a:graphicFrameLocks noGrp="1"/>
          </p:cNvGraphicFramePr>
          <p:nvPr>
            <p:ph type="tbl" sz="quarter" idx="13"/>
            <p:extLst>
              <p:ext uri="{D42A27DB-BD31-4B8C-83A1-F6EECF244321}">
                <p14:modId xmlns:p14="http://schemas.microsoft.com/office/powerpoint/2010/main" val="119031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1973860"/>
                    </a:ext>
                  </a:extLst>
                </a:gridCol>
                <a:gridCol w="2468880">
                  <a:extLst>
                    <a:ext uri="{9D8B030D-6E8A-4147-A177-3AD203B41FA5}">
                      <a16:colId xmlns:a16="http://schemas.microsoft.com/office/drawing/2014/main" val="2977763997"/>
                    </a:ext>
                  </a:extLst>
                </a:gridCol>
                <a:gridCol w="822960">
                  <a:extLst>
                    <a:ext uri="{9D8B030D-6E8A-4147-A177-3AD203B41FA5}">
                      <a16:colId xmlns:a16="http://schemas.microsoft.com/office/drawing/2014/main" val="4061618836"/>
                    </a:ext>
                  </a:extLst>
                </a:gridCol>
                <a:gridCol w="822960">
                  <a:extLst>
                    <a:ext uri="{9D8B030D-6E8A-4147-A177-3AD203B41FA5}">
                      <a16:colId xmlns:a16="http://schemas.microsoft.com/office/drawing/2014/main" val="3493127420"/>
                    </a:ext>
                  </a:extLst>
                </a:gridCol>
                <a:gridCol w="822960">
                  <a:extLst>
                    <a:ext uri="{9D8B030D-6E8A-4147-A177-3AD203B41FA5}">
                      <a16:colId xmlns:a16="http://schemas.microsoft.com/office/drawing/2014/main" val="3789271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8943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 Cardenas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98896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Marino Moretti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20739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Sebastián Arancibia Navarro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72801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Betty Cayla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8853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3450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Walter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6029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Accolti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5722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RoLo Zarroca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7854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Fernández Guajardo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4539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Hipolito Cortez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18895100"/>
                  </a:ext>
                </a:extLst>
              </a:tr>
            </a:tbl>
          </a:graphicData>
        </a:graphic>
      </p:graphicFrame>
      <p:sp>
        <p:nvSpPr>
          <p:cNvPr id="4" name="Text Placeholder 3">
            <a:extLst>
              <a:ext uri="{FF2B5EF4-FFF2-40B4-BE49-F238E27FC236}">
                <a16:creationId xmlns:a16="http://schemas.microsoft.com/office/drawing/2014/main" id="{68EEB921-1A37-4CA7-A4F1-0B7D48FE016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612068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8DCF-3D96-4DAC-80B0-0E18A4C25926}"/>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C0A0A23D-48D3-4C36-BC51-F7CF40A56A38}"/>
              </a:ext>
            </a:extLst>
          </p:cNvPr>
          <p:cNvGraphicFramePr>
            <a:graphicFrameLocks noGrp="1"/>
          </p:cNvGraphicFramePr>
          <p:nvPr>
            <p:ph type="tbl" sz="quarter" idx="13"/>
            <p:extLst>
              <p:ext uri="{D42A27DB-BD31-4B8C-83A1-F6EECF244321}">
                <p14:modId xmlns:p14="http://schemas.microsoft.com/office/powerpoint/2010/main" val="201164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314919"/>
                    </a:ext>
                  </a:extLst>
                </a:gridCol>
                <a:gridCol w="2468880">
                  <a:extLst>
                    <a:ext uri="{9D8B030D-6E8A-4147-A177-3AD203B41FA5}">
                      <a16:colId xmlns:a16="http://schemas.microsoft.com/office/drawing/2014/main" val="3723382606"/>
                    </a:ext>
                  </a:extLst>
                </a:gridCol>
                <a:gridCol w="822960">
                  <a:extLst>
                    <a:ext uri="{9D8B030D-6E8A-4147-A177-3AD203B41FA5}">
                      <a16:colId xmlns:a16="http://schemas.microsoft.com/office/drawing/2014/main" val="2424087969"/>
                    </a:ext>
                  </a:extLst>
                </a:gridCol>
                <a:gridCol w="822960">
                  <a:extLst>
                    <a:ext uri="{9D8B030D-6E8A-4147-A177-3AD203B41FA5}">
                      <a16:colId xmlns:a16="http://schemas.microsoft.com/office/drawing/2014/main" val="3133785411"/>
                    </a:ext>
                  </a:extLst>
                </a:gridCol>
                <a:gridCol w="822960">
                  <a:extLst>
                    <a:ext uri="{9D8B030D-6E8A-4147-A177-3AD203B41FA5}">
                      <a16:colId xmlns:a16="http://schemas.microsoft.com/office/drawing/2014/main" val="4252569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9206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Diegoluis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1114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Corizanda 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5743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468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Segreti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6815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Estefanía Ruth Jeanneret Caner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50600752"/>
                  </a:ext>
                </a:extLst>
              </a:tr>
            </a:tbl>
          </a:graphicData>
        </a:graphic>
      </p:graphicFrame>
      <p:sp>
        <p:nvSpPr>
          <p:cNvPr id="4" name="Text Placeholder 3">
            <a:extLst>
              <a:ext uri="{FF2B5EF4-FFF2-40B4-BE49-F238E27FC236}">
                <a16:creationId xmlns:a16="http://schemas.microsoft.com/office/drawing/2014/main" id="{5519088E-B738-42A9-9957-3B1570F0ED2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96848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D2C3-EBFF-41D0-902C-6D8272E051B8}"/>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709C1B9B-5A71-4824-AFFE-CB64496CDEB1}"/>
              </a:ext>
            </a:extLst>
          </p:cNvPr>
          <p:cNvGraphicFramePr>
            <a:graphicFrameLocks noGrp="1"/>
          </p:cNvGraphicFramePr>
          <p:nvPr>
            <p:ph type="tbl" sz="quarter" idx="13"/>
            <p:extLst>
              <p:ext uri="{D42A27DB-BD31-4B8C-83A1-F6EECF244321}">
                <p14:modId xmlns:p14="http://schemas.microsoft.com/office/powerpoint/2010/main" val="2528118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97612578"/>
                    </a:ext>
                  </a:extLst>
                </a:gridCol>
                <a:gridCol w="822960">
                  <a:extLst>
                    <a:ext uri="{9D8B030D-6E8A-4147-A177-3AD203B41FA5}">
                      <a16:colId xmlns:a16="http://schemas.microsoft.com/office/drawing/2014/main" val="3402683866"/>
                    </a:ext>
                  </a:extLst>
                </a:gridCol>
                <a:gridCol w="822960">
                  <a:extLst>
                    <a:ext uri="{9D8B030D-6E8A-4147-A177-3AD203B41FA5}">
                      <a16:colId xmlns:a16="http://schemas.microsoft.com/office/drawing/2014/main" val="2412025527"/>
                    </a:ext>
                  </a:extLst>
                </a:gridCol>
                <a:gridCol w="822960">
                  <a:extLst>
                    <a:ext uri="{9D8B030D-6E8A-4147-A177-3AD203B41FA5}">
                      <a16:colId xmlns:a16="http://schemas.microsoft.com/office/drawing/2014/main" val="2571382659"/>
                    </a:ext>
                  </a:extLst>
                </a:gridCol>
                <a:gridCol w="822960">
                  <a:extLst>
                    <a:ext uri="{9D8B030D-6E8A-4147-A177-3AD203B41FA5}">
                      <a16:colId xmlns:a16="http://schemas.microsoft.com/office/drawing/2014/main" val="3884438819"/>
                    </a:ext>
                  </a:extLst>
                </a:gridCol>
                <a:gridCol w="822960">
                  <a:extLst>
                    <a:ext uri="{9D8B030D-6E8A-4147-A177-3AD203B41FA5}">
                      <a16:colId xmlns:a16="http://schemas.microsoft.com/office/drawing/2014/main" val="88446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6308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Estefanía Ruth Jeanneret Caner - 2017-09-30 15:57:30</a:t>
                      </a:r>
                      <a:r>
                        <a:rPr kumimoji="0" lang="es-ES" sz="1000" b="0" i="0" u="none" strike="noStrike" kern="1200" cap="none" spc="0" normalizeH="0" baseline="0" noProof="0">
                          <a:ln>
                            <a:noFill/>
                          </a:ln>
                          <a:solidFill>
                            <a:prstClr val="black"/>
                          </a:solidFill>
                          <a:effectLst/>
                          <a:uLnTx/>
                          <a:uFillTx/>
                          <a:latin typeface="+mn-lt"/>
                          <a:ea typeface="+mn-ea"/>
                          <a:cs typeface="+mn-cs"/>
                        </a:rPr>
                        <a:t>
Señor gobernador,  desde el principio de su campaña lo apoyé, pese a no estar de acuerdo con Muchas decisiones que tomó volví a votar por usted en las PASO, pero ahora, después de los dichos desvergonzados de esa persona inepta e ignorante que tiene por director general de escuelas perdió mi voto. Hay que ser muy basura para decir que los docentes nos comemos la merienda de los chicos,  cuando somos nosotros los que debemos  poner dinero porque por ejemplo del gobierno llegan 30 meriendas para 210 alumnos. Desde 2016 el boleto subió más dos veces y el dinero es el mismo, de un curso de 30 sólo se le carga a dos. Eso es defender la educación? Se olvida de todo lo que dijo en campaña? Por qué hay escuelas como la Correa de Luján no donde está la supervición que llega para todos y otras escuelas no? No confío en usted, ni en su gestión ni en una sola palabra que diga. Dudo que ésto llegue a usted y mucho más dudo que vaya a hacer algo si lo lee, pero mi indignación es enorme. Prefiero 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787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Ivana Marina Garay - 2017-09-29 21:56:21</a:t>
                      </a:r>
                      <a:r>
                        <a:rPr kumimoji="0" lang="es-ES" sz="1000" b="0" i="0" u="none" strike="noStrike" kern="1200" cap="none" spc="0" normalizeH="0" baseline="0" noProof="0">
                          <a:ln>
                            <a:noFill/>
                          </a:ln>
                          <a:solidFill>
                            <a:prstClr val="black"/>
                          </a:solidFill>
                          <a:effectLst/>
                          <a:uLnTx/>
                          <a:uFillTx/>
                          <a:latin typeface="+mn-lt"/>
                          <a:ea typeface="+mn-ea"/>
                          <a:cs typeface="+mn-cs"/>
                        </a:rPr>
                        <a:t>
http://bases.mendoza.edu.ar/intranet/portal_con_esc.asp
Por qué cambiaron de esta forma el buscador de escuelas??? Cambiemos para bien o para mal???? Necesito ver las escuelas por zona, por departamento, no conozco los nombres o números de todas las escuelas, cómo hago?? Muy mal esto, muy 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0756163"/>
                  </a:ext>
                </a:extLst>
              </a:tr>
            </a:tbl>
          </a:graphicData>
        </a:graphic>
      </p:graphicFrame>
      <p:sp>
        <p:nvSpPr>
          <p:cNvPr id="4" name="Text Placeholder 3">
            <a:extLst>
              <a:ext uri="{FF2B5EF4-FFF2-40B4-BE49-F238E27FC236}">
                <a16:creationId xmlns:a16="http://schemas.microsoft.com/office/drawing/2014/main" id="{1EEE9576-0EBC-4E56-B5DA-DCEDB9F8717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37257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49B6E-4735-4B0A-884C-9C9E6C798B0E}"/>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D33DAD9A-CB06-43E1-A1AB-276EAA38D9E3}"/>
              </a:ext>
            </a:extLst>
          </p:cNvPr>
          <p:cNvGraphicFramePr>
            <a:graphicFrameLocks noGrp="1"/>
          </p:cNvGraphicFramePr>
          <p:nvPr>
            <p:ph type="tbl" sz="quarter" idx="13"/>
            <p:extLst>
              <p:ext uri="{D42A27DB-BD31-4B8C-83A1-F6EECF244321}">
                <p14:modId xmlns:p14="http://schemas.microsoft.com/office/powerpoint/2010/main" val="76546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65214083"/>
                    </a:ext>
                  </a:extLst>
                </a:gridCol>
                <a:gridCol w="822960">
                  <a:extLst>
                    <a:ext uri="{9D8B030D-6E8A-4147-A177-3AD203B41FA5}">
                      <a16:colId xmlns:a16="http://schemas.microsoft.com/office/drawing/2014/main" val="578522364"/>
                    </a:ext>
                  </a:extLst>
                </a:gridCol>
                <a:gridCol w="822960">
                  <a:extLst>
                    <a:ext uri="{9D8B030D-6E8A-4147-A177-3AD203B41FA5}">
                      <a16:colId xmlns:a16="http://schemas.microsoft.com/office/drawing/2014/main" val="282737516"/>
                    </a:ext>
                  </a:extLst>
                </a:gridCol>
                <a:gridCol w="822960">
                  <a:extLst>
                    <a:ext uri="{9D8B030D-6E8A-4147-A177-3AD203B41FA5}">
                      <a16:colId xmlns:a16="http://schemas.microsoft.com/office/drawing/2014/main" val="3090132026"/>
                    </a:ext>
                  </a:extLst>
                </a:gridCol>
                <a:gridCol w="822960">
                  <a:extLst>
                    <a:ext uri="{9D8B030D-6E8A-4147-A177-3AD203B41FA5}">
                      <a16:colId xmlns:a16="http://schemas.microsoft.com/office/drawing/2014/main" val="1658821107"/>
                    </a:ext>
                  </a:extLst>
                </a:gridCol>
                <a:gridCol w="822960">
                  <a:extLst>
                    <a:ext uri="{9D8B030D-6E8A-4147-A177-3AD203B41FA5}">
                      <a16:colId xmlns:a16="http://schemas.microsoft.com/office/drawing/2014/main" val="1111511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8755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Karina La Morocha Sosa - 2017-09-29 02:05:26</a:t>
                      </a:r>
                      <a:r>
                        <a:rPr kumimoji="0" lang="es-ES" sz="1000" b="0" i="0" u="none" strike="noStrike" kern="1200" cap="none" spc="0" normalizeH="0" baseline="0" noProof="0">
                          <a:ln>
                            <a:noFill/>
                          </a:ln>
                          <a:solidFill>
                            <a:prstClr val="black"/>
                          </a:solidFill>
                          <a:effectLst/>
                          <a:uLnTx/>
                          <a:uFillTx/>
                          <a:latin typeface="+mn-lt"/>
                          <a:ea typeface="+mn-ea"/>
                          <a:cs typeface="+mn-cs"/>
                        </a:rPr>
                        <a:t>
es IMPOSIBLE CONSEGUIR TURNO EN CONIN X FAVOR DEN UNA SOLUCIÓN RÁPIDA.. Y POR TELÉFONO TAMPOCO DAN AYUDA. SÓLO DICEN: SEGUIR INTENTANDO!!!!!! MUCHAS PERSONAS NECESITAN EL PSICOFISICO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641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Mendoza Gobierno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Kuki Daniel - 2017-09-28 20:43:12</a:t>
                      </a:r>
                      <a:r>
                        <a:rPr kumimoji="0" lang="en-US" sz="1000" b="0" i="0" u="none" strike="noStrike" kern="1200" cap="none" spc="0" normalizeH="0" baseline="0" noProof="0">
                          <a:ln>
                            <a:noFill/>
                          </a:ln>
                          <a:solidFill>
                            <a:prstClr val="black"/>
                          </a:solidFill>
                          <a:effectLst/>
                          <a:uLnTx/>
                          <a:uFillTx/>
                          <a:latin typeface="+mn-lt"/>
                          <a:ea typeface="+mn-ea"/>
                          <a:cs typeface="+mn-cs"/>
                        </a:rPr>
                        <a:t>
Hola cm me gistaria conocer la prov.de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022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Mario Diaz - 2017-09-28 13:30:26</a:t>
                      </a:r>
                      <a:r>
                        <a:rPr kumimoji="0" lang="es-ES" sz="1000" b="0" i="0" u="none" strike="noStrike" kern="1200" cap="none" spc="0" normalizeH="0" baseline="0" noProof="0">
                          <a:ln>
                            <a:noFill/>
                          </a:ln>
                          <a:solidFill>
                            <a:prstClr val="black"/>
                          </a:solidFill>
                          <a:effectLst/>
                          <a:uLnTx/>
                          <a:uFillTx/>
                          <a:latin typeface="+mn-lt"/>
                          <a:ea typeface="+mn-ea"/>
                          <a:cs typeface="+mn-cs"/>
                        </a:rPr>
                        <a:t>
Gorvernador hasta se va terminar la droga la señora dueña del.boliche  premiun confiteria bailable trafica  droga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82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Pablo Farrés - 2017-09-28 13:07:27</a:t>
                      </a:r>
                      <a:r>
                        <a:rPr kumimoji="0" lang="es-ES" sz="1000" b="0" i="0" u="none" strike="noStrike" kern="1200" cap="none" spc="0" normalizeH="0" baseline="0" noProof="0">
                          <a:ln>
                            <a:noFill/>
                          </a:ln>
                          <a:solidFill>
                            <a:prstClr val="black"/>
                          </a:solidFill>
                          <a:effectLst/>
                          <a:uLnTx/>
                          <a:uFillTx/>
                          <a:latin typeface="+mn-lt"/>
                          <a:ea typeface="+mn-ea"/>
                          <a:cs typeface="+mn-cs"/>
                        </a:rPr>
                        <a:t>
me podrían indicar el número de la ley de expediente digital de mendoza de marzo/abril de este año,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3831405"/>
                  </a:ext>
                </a:extLst>
              </a:tr>
            </a:tbl>
          </a:graphicData>
        </a:graphic>
      </p:graphicFrame>
      <p:sp>
        <p:nvSpPr>
          <p:cNvPr id="4" name="Text Placeholder 3">
            <a:extLst>
              <a:ext uri="{FF2B5EF4-FFF2-40B4-BE49-F238E27FC236}">
                <a16:creationId xmlns:a16="http://schemas.microsoft.com/office/drawing/2014/main" id="{C646CB0A-0F34-417C-8D2D-C1869AF75D0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10200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0A77A-393D-4878-9DEE-715C35849C8F}"/>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393C9B94-AA76-4C34-BF80-72FDEC9F484A}"/>
              </a:ext>
            </a:extLst>
          </p:cNvPr>
          <p:cNvGraphicFramePr>
            <a:graphicFrameLocks noGrp="1"/>
          </p:cNvGraphicFramePr>
          <p:nvPr>
            <p:ph type="tbl" sz="quarter" idx="13"/>
            <p:extLst>
              <p:ext uri="{D42A27DB-BD31-4B8C-83A1-F6EECF244321}">
                <p14:modId xmlns:p14="http://schemas.microsoft.com/office/powerpoint/2010/main" val="423587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8798503"/>
                    </a:ext>
                  </a:extLst>
                </a:gridCol>
                <a:gridCol w="822960">
                  <a:extLst>
                    <a:ext uri="{9D8B030D-6E8A-4147-A177-3AD203B41FA5}">
                      <a16:colId xmlns:a16="http://schemas.microsoft.com/office/drawing/2014/main" val="639386284"/>
                    </a:ext>
                  </a:extLst>
                </a:gridCol>
                <a:gridCol w="822960">
                  <a:extLst>
                    <a:ext uri="{9D8B030D-6E8A-4147-A177-3AD203B41FA5}">
                      <a16:colId xmlns:a16="http://schemas.microsoft.com/office/drawing/2014/main" val="2097709764"/>
                    </a:ext>
                  </a:extLst>
                </a:gridCol>
                <a:gridCol w="822960">
                  <a:extLst>
                    <a:ext uri="{9D8B030D-6E8A-4147-A177-3AD203B41FA5}">
                      <a16:colId xmlns:a16="http://schemas.microsoft.com/office/drawing/2014/main" val="3092928790"/>
                    </a:ext>
                  </a:extLst>
                </a:gridCol>
                <a:gridCol w="822960">
                  <a:extLst>
                    <a:ext uri="{9D8B030D-6E8A-4147-A177-3AD203B41FA5}">
                      <a16:colId xmlns:a16="http://schemas.microsoft.com/office/drawing/2014/main" val="1246479817"/>
                    </a:ext>
                  </a:extLst>
                </a:gridCol>
                <a:gridCol w="822960">
                  <a:extLst>
                    <a:ext uri="{9D8B030D-6E8A-4147-A177-3AD203B41FA5}">
                      <a16:colId xmlns:a16="http://schemas.microsoft.com/office/drawing/2014/main" val="232033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8164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Rocío Riquero - 2017-09-27 20:22:46</a:t>
                      </a:r>
                      <a:r>
                        <a:rPr kumimoji="0" lang="es-ES" sz="1000" b="0" i="0" u="none" strike="noStrike" kern="1200" cap="none" spc="0" normalizeH="0" baseline="0" noProof="0">
                          <a:ln>
                            <a:noFill/>
                          </a:ln>
                          <a:solidFill>
                            <a:prstClr val="black"/>
                          </a:solidFill>
                          <a:effectLst/>
                          <a:uLnTx/>
                          <a:uFillTx/>
                          <a:latin typeface="+mn-lt"/>
                          <a:ea typeface="+mn-ea"/>
                          <a:cs typeface="+mn-cs"/>
                        </a:rPr>
                        <a:t>
Buenas noches, quería hacer mis descargos sobre los cortes en el parque y eventos que se celebran allí, como el partido de esta noche. No puedo creer que la calle para circular por el parque la hayan cortado y uno no pueda disfrutar de actividades de recreación en el pulmón de la provincia. Creo que deberían ser más prudentes y ultimar detalles de organización antes de aprobar la realizacion de un partido de tal magnitud como el de boca. También deberían remarcar las funciones de cada persona que trabaja para ustedes, ya que el que me aviso que estaba la calle cortada era un trapito y los policías que estaban allí solo estaban parados sin organizar el transito ni nada. Ellos no deben velar por la seguridad y organizacion en este tipo de eventos???? Espero que estas obraa terminen rápido porque más que ayudar en este momento estan perjudicando el transcurso de la vida normal como ciudadana.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366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Gabriela Gimenez - 2017-09-27 19:24:59</a:t>
                      </a:r>
                      <a:r>
                        <a:rPr kumimoji="0" lang="es-ES" sz="1000" b="0" i="0" u="none" strike="noStrike" kern="1200" cap="none" spc="0" normalizeH="0" baseline="0" noProof="0">
                          <a:ln>
                            <a:noFill/>
                          </a:ln>
                          <a:solidFill>
                            <a:prstClr val="black"/>
                          </a:solidFill>
                          <a:effectLst/>
                          <a:uLnTx/>
                          <a:uFillTx/>
                          <a:latin typeface="+mn-lt"/>
                          <a:ea typeface="+mn-ea"/>
                          <a:cs typeface="+mn-cs"/>
                        </a:rPr>
                        <a:t>
Gran mentira lo de las entradas para discapacitados!! Con certificado y todo cobran entradas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127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Vera - 2017-09-27 18:10:10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4042726"/>
                  </a:ext>
                </a:extLst>
              </a:tr>
            </a:tbl>
          </a:graphicData>
        </a:graphic>
      </p:graphicFrame>
      <p:sp>
        <p:nvSpPr>
          <p:cNvPr id="4" name="Text Placeholder 3">
            <a:extLst>
              <a:ext uri="{FF2B5EF4-FFF2-40B4-BE49-F238E27FC236}">
                <a16:creationId xmlns:a16="http://schemas.microsoft.com/office/drawing/2014/main" id="{CD9E23E7-82B5-406E-B8EF-7E5511BC759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10862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57E3E-337A-4C6A-9DE7-0BF470012217}"/>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D1E6BE33-D3C6-402A-B2CD-38EA444561D0}"/>
              </a:ext>
            </a:extLst>
          </p:cNvPr>
          <p:cNvGraphicFramePr>
            <a:graphicFrameLocks noGrp="1"/>
          </p:cNvGraphicFramePr>
          <p:nvPr>
            <p:ph type="tbl" sz="quarter" idx="13"/>
            <p:extLst>
              <p:ext uri="{D42A27DB-BD31-4B8C-83A1-F6EECF244321}">
                <p14:modId xmlns:p14="http://schemas.microsoft.com/office/powerpoint/2010/main" val="723432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9880378"/>
                    </a:ext>
                  </a:extLst>
                </a:gridCol>
                <a:gridCol w="822960">
                  <a:extLst>
                    <a:ext uri="{9D8B030D-6E8A-4147-A177-3AD203B41FA5}">
                      <a16:colId xmlns:a16="http://schemas.microsoft.com/office/drawing/2014/main" val="2974928241"/>
                    </a:ext>
                  </a:extLst>
                </a:gridCol>
                <a:gridCol w="822960">
                  <a:extLst>
                    <a:ext uri="{9D8B030D-6E8A-4147-A177-3AD203B41FA5}">
                      <a16:colId xmlns:a16="http://schemas.microsoft.com/office/drawing/2014/main" val="802255200"/>
                    </a:ext>
                  </a:extLst>
                </a:gridCol>
                <a:gridCol w="822960">
                  <a:extLst>
                    <a:ext uri="{9D8B030D-6E8A-4147-A177-3AD203B41FA5}">
                      <a16:colId xmlns:a16="http://schemas.microsoft.com/office/drawing/2014/main" val="2495932279"/>
                    </a:ext>
                  </a:extLst>
                </a:gridCol>
                <a:gridCol w="822960">
                  <a:extLst>
                    <a:ext uri="{9D8B030D-6E8A-4147-A177-3AD203B41FA5}">
                      <a16:colId xmlns:a16="http://schemas.microsoft.com/office/drawing/2014/main" val="2185392257"/>
                    </a:ext>
                  </a:extLst>
                </a:gridCol>
                <a:gridCol w="822960">
                  <a:extLst>
                    <a:ext uri="{9D8B030D-6E8A-4147-A177-3AD203B41FA5}">
                      <a16:colId xmlns:a16="http://schemas.microsoft.com/office/drawing/2014/main" val="4261674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6362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Vera - 2017-09-27 17:59:01</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señor gobernador, soy un socio del la coop Urquiza, complejo Urquiza II ya en ejecución , somos 104 familias y tenemos un problema de nexo de cloacas con la bodega peñaflor ,no nos quiere dar el paso de servidumbres, el municipio de guaymallen y el IPV están al tanto de todo pero seguimos sin tener respuesta de ellos , es por eso que acudimos a usted para que nos ayude ,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472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Marii Montoya - 2017-09-26 06:19:41</a:t>
                      </a:r>
                      <a:r>
                        <a:rPr kumimoji="0" lang="es-ES" sz="1000" b="0" i="0" u="none" strike="noStrike" kern="1200" cap="none" spc="0" normalizeH="0" baseline="0" noProof="0">
                          <a:ln>
                            <a:noFill/>
                          </a:ln>
                          <a:solidFill>
                            <a:prstClr val="black"/>
                          </a:solidFill>
                          <a:effectLst/>
                          <a:uLnTx/>
                          <a:uFillTx/>
                          <a:latin typeface="+mn-lt"/>
                          <a:ea typeface="+mn-ea"/>
                          <a:cs typeface="+mn-cs"/>
                        </a:rPr>
                        <a:t>
Hola señor gobernador espero esto usted pueda leerlo y me pueda ayudar yo soy mama de 4 chicos el mas pequeño es ingnacio el tiene dos añito el nacio cob un kilo veinte el al nacer le quedaron secuelas en su cabezita que los medico los dinosticarob con ecne el ya tiene tres añito el no camina no abla se alimenta x un boton gastrico y un nizzan el no agarra las cosas ase ya un mes le iseron la cirugia en las piernas yo como mama de bajos recursos me canse de golpiar puertas me dirijo a usted señor gobernador para pedir x favor ablar con usted perzonal mente espero su respuesta y no sea como el intendente de tupungato que no atienda el pedido de una perzona pobre como nosotros le pido perdon se lo molesto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855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Gabriel Bragagnolo - 2017-09-25 21:55:48</a:t>
                      </a:r>
                      <a:r>
                        <a:rPr kumimoji="0" lang="es-ES" sz="1000" b="0" i="0" u="none" strike="noStrike" kern="1200" cap="none" spc="0" normalizeH="0" baseline="0" noProof="0">
                          <a:ln>
                            <a:noFill/>
                          </a:ln>
                          <a:solidFill>
                            <a:prstClr val="black"/>
                          </a:solidFill>
                          <a:effectLst/>
                          <a:uLnTx/>
                          <a:uFillTx/>
                          <a:latin typeface="+mn-lt"/>
                          <a:ea typeface="+mn-ea"/>
                          <a:cs typeface="+mn-cs"/>
                        </a:rPr>
                        <a:t>
Gente sombre lo tartas  Gobierno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426574"/>
                  </a:ext>
                </a:extLst>
              </a:tr>
            </a:tbl>
          </a:graphicData>
        </a:graphic>
      </p:graphicFrame>
      <p:sp>
        <p:nvSpPr>
          <p:cNvPr id="4" name="Text Placeholder 3">
            <a:extLst>
              <a:ext uri="{FF2B5EF4-FFF2-40B4-BE49-F238E27FC236}">
                <a16:creationId xmlns:a16="http://schemas.microsoft.com/office/drawing/2014/main" id="{801163EF-7A4E-40C2-BE76-BCDB976D892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0948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4B8A-8315-4BC7-9E07-30A288CD1F31}"/>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19D9D8AB-EACB-471D-8670-CCBCE019DC47}"/>
              </a:ext>
            </a:extLst>
          </p:cNvPr>
          <p:cNvGraphicFramePr>
            <a:graphicFrameLocks noGrp="1"/>
          </p:cNvGraphicFramePr>
          <p:nvPr>
            <p:ph type="tbl" sz="quarter" idx="13"/>
            <p:extLst>
              <p:ext uri="{D42A27DB-BD31-4B8C-83A1-F6EECF244321}">
                <p14:modId xmlns:p14="http://schemas.microsoft.com/office/powerpoint/2010/main" val="4112398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5917539"/>
                    </a:ext>
                  </a:extLst>
                </a:gridCol>
                <a:gridCol w="822960">
                  <a:extLst>
                    <a:ext uri="{9D8B030D-6E8A-4147-A177-3AD203B41FA5}">
                      <a16:colId xmlns:a16="http://schemas.microsoft.com/office/drawing/2014/main" val="3068342138"/>
                    </a:ext>
                  </a:extLst>
                </a:gridCol>
                <a:gridCol w="822960">
                  <a:extLst>
                    <a:ext uri="{9D8B030D-6E8A-4147-A177-3AD203B41FA5}">
                      <a16:colId xmlns:a16="http://schemas.microsoft.com/office/drawing/2014/main" val="1024046069"/>
                    </a:ext>
                  </a:extLst>
                </a:gridCol>
                <a:gridCol w="822960">
                  <a:extLst>
                    <a:ext uri="{9D8B030D-6E8A-4147-A177-3AD203B41FA5}">
                      <a16:colId xmlns:a16="http://schemas.microsoft.com/office/drawing/2014/main" val="2750903880"/>
                    </a:ext>
                  </a:extLst>
                </a:gridCol>
                <a:gridCol w="822960">
                  <a:extLst>
                    <a:ext uri="{9D8B030D-6E8A-4147-A177-3AD203B41FA5}">
                      <a16:colId xmlns:a16="http://schemas.microsoft.com/office/drawing/2014/main" val="3939365510"/>
                    </a:ext>
                  </a:extLst>
                </a:gridCol>
                <a:gridCol w="822960">
                  <a:extLst>
                    <a:ext uri="{9D8B030D-6E8A-4147-A177-3AD203B41FA5}">
                      <a16:colId xmlns:a16="http://schemas.microsoft.com/office/drawing/2014/main" val="3943191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0559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Ecoaromas Aromatizador - 2017-09-25 15:38:47</a:t>
                      </a:r>
                      <a:r>
                        <a:rPr kumimoji="0" lang="es-ES" sz="1000" b="0" i="0" u="none" strike="noStrike" kern="1200" cap="none" spc="0" normalizeH="0" baseline="0" noProof="0">
                          <a:ln>
                            <a:noFill/>
                          </a:ln>
                          <a:solidFill>
                            <a:prstClr val="black"/>
                          </a:solidFill>
                          <a:effectLst/>
                          <a:uLnTx/>
                          <a:uFillTx/>
                          <a:latin typeface="+mn-lt"/>
                          <a:ea typeface="+mn-ea"/>
                          <a:cs typeface="+mn-cs"/>
                        </a:rPr>
                        <a:t>
Aromatizacion  de ambientes oficinas, sala de espera, baños ..... todo el equipamiento necesario para el bienestar de tus empleados y clientes .... Tel. 2634571856 llama te visitamos y te pasamos el mejor presupuesto sin cargo con la mejor atención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884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Cassino - 2017-09-25 15:02:18</a:t>
                      </a:r>
                      <a:r>
                        <a:rPr kumimoji="0" lang="es-ES" sz="1000" b="0" i="0" u="none" strike="noStrike" kern="1200" cap="none" spc="0" normalizeH="0" baseline="0" noProof="0">
                          <a:ln>
                            <a:noFill/>
                          </a:ln>
                          <a:solidFill>
                            <a:prstClr val="black"/>
                          </a:solidFill>
                          <a:effectLst/>
                          <a:uLnTx/>
                          <a:uFillTx/>
                          <a:latin typeface="+mn-lt"/>
                          <a:ea typeface="+mn-ea"/>
                          <a:cs typeface="+mn-cs"/>
                        </a:rPr>
                        <a:t>
Hacen semanas veo prendidas en horas del día las luces de la ruta provincial 82. De nada sirve generar nueva energía si la estamos derrochando en tantos lugares entre otros en esta ruta.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0792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Andrés Sepúlveda - 2017-09-25 13:09:54</a:t>
                      </a:r>
                      <a:r>
                        <a:rPr kumimoji="0" lang="es-ES" sz="1000" b="0" i="0" u="none" strike="noStrike" kern="1200" cap="none" spc="0" normalizeH="0" baseline="0" noProof="0">
                          <a:ln>
                            <a:noFill/>
                          </a:ln>
                          <a:solidFill>
                            <a:prstClr val="black"/>
                          </a:solidFill>
                          <a:effectLst/>
                          <a:uLnTx/>
                          <a:uFillTx/>
                          <a:latin typeface="+mn-lt"/>
                          <a:ea typeface="+mn-ea"/>
                          <a:cs typeface="+mn-cs"/>
                        </a:rPr>
                        <a:t>
Como se nota que los ministros de transporte andan en auto porque no tienen la más mínima idea de cómo es manejarse con el transporte público.
Son una manga de incompetentes.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715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Zulma Mazzini - 2017-09-24 23:57:57</a:t>
                      </a:r>
                      <a:r>
                        <a:rPr kumimoji="0" lang="es-ES" sz="1000" b="0" i="0" u="none" strike="noStrike" kern="1200" cap="none" spc="0" normalizeH="0" baseline="0" noProof="0">
                          <a:ln>
                            <a:noFill/>
                          </a:ln>
                          <a:solidFill>
                            <a:prstClr val="black"/>
                          </a:solidFill>
                          <a:effectLst/>
                          <a:uLnTx/>
                          <a:uFillTx/>
                          <a:latin typeface="+mn-lt"/>
                          <a:ea typeface="+mn-ea"/>
                          <a:cs typeface="+mn-cs"/>
                        </a:rPr>
                        <a:t>
Por favor difundir!! Desaparecido de San Luis!!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634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Zulma Mazzini - 2017-09-24 23:56:40</a:t>
                      </a:r>
                      <a:r>
                        <a:rPr kumimoji="0" lang="es-ES" sz="1000" b="0" i="0" u="none" strike="noStrike" kern="1200" cap="none" spc="0" normalizeH="0" baseline="0" noProof="0">
                          <a:ln>
                            <a:noFill/>
                          </a:ln>
                          <a:solidFill>
                            <a:prstClr val="black"/>
                          </a:solidFill>
                          <a:effectLst/>
                          <a:uLnTx/>
                          <a:uFillTx/>
                          <a:latin typeface="+mn-lt"/>
                          <a:ea typeface="+mn-ea"/>
                          <a:cs typeface="+mn-cs"/>
                        </a:rPr>
                        <a:t>
POR FAVOR!! ROGAMOS MÁXIMA DIFUSIÓN!! DESAPARECIÓ EN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8151898"/>
                  </a:ext>
                </a:extLst>
              </a:tr>
            </a:tbl>
          </a:graphicData>
        </a:graphic>
      </p:graphicFrame>
      <p:sp>
        <p:nvSpPr>
          <p:cNvPr id="4" name="Text Placeholder 3">
            <a:extLst>
              <a:ext uri="{FF2B5EF4-FFF2-40B4-BE49-F238E27FC236}">
                <a16:creationId xmlns:a16="http://schemas.microsoft.com/office/drawing/2014/main" id="{E238941E-1251-4908-8FDF-3470D68596A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1293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B942-652E-4B33-B466-17B15679F5D1}"/>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3CAC72A6-1E0F-491B-825C-6BC293389AFF}"/>
              </a:ext>
            </a:extLst>
          </p:cNvPr>
          <p:cNvGraphicFramePr>
            <a:graphicFrameLocks noGrp="1"/>
          </p:cNvGraphicFramePr>
          <p:nvPr>
            <p:ph type="tbl" sz="quarter" idx="13"/>
            <p:extLst>
              <p:ext uri="{D42A27DB-BD31-4B8C-83A1-F6EECF244321}">
                <p14:modId xmlns:p14="http://schemas.microsoft.com/office/powerpoint/2010/main" val="2863012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4620551"/>
                    </a:ext>
                  </a:extLst>
                </a:gridCol>
                <a:gridCol w="822960">
                  <a:extLst>
                    <a:ext uri="{9D8B030D-6E8A-4147-A177-3AD203B41FA5}">
                      <a16:colId xmlns:a16="http://schemas.microsoft.com/office/drawing/2014/main" val="1930460398"/>
                    </a:ext>
                  </a:extLst>
                </a:gridCol>
                <a:gridCol w="822960">
                  <a:extLst>
                    <a:ext uri="{9D8B030D-6E8A-4147-A177-3AD203B41FA5}">
                      <a16:colId xmlns:a16="http://schemas.microsoft.com/office/drawing/2014/main" val="59872703"/>
                    </a:ext>
                  </a:extLst>
                </a:gridCol>
                <a:gridCol w="822960">
                  <a:extLst>
                    <a:ext uri="{9D8B030D-6E8A-4147-A177-3AD203B41FA5}">
                      <a16:colId xmlns:a16="http://schemas.microsoft.com/office/drawing/2014/main" val="609148508"/>
                    </a:ext>
                  </a:extLst>
                </a:gridCol>
                <a:gridCol w="822960">
                  <a:extLst>
                    <a:ext uri="{9D8B030D-6E8A-4147-A177-3AD203B41FA5}">
                      <a16:colId xmlns:a16="http://schemas.microsoft.com/office/drawing/2014/main" val="1518849658"/>
                    </a:ext>
                  </a:extLst>
                </a:gridCol>
                <a:gridCol w="822960">
                  <a:extLst>
                    <a:ext uri="{9D8B030D-6E8A-4147-A177-3AD203B41FA5}">
                      <a16:colId xmlns:a16="http://schemas.microsoft.com/office/drawing/2014/main" val="225995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9758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Viajando por Argentina - 2017-09-22 15:08:15</a:t>
                      </a:r>
                      <a:r>
                        <a:rPr kumimoji="0" lang="es-ES" sz="1000" b="0" i="0" u="none" strike="noStrike" kern="1200" cap="none" spc="0" normalizeH="0" baseline="0" noProof="0">
                          <a:ln>
                            <a:noFill/>
                          </a:ln>
                          <a:solidFill>
                            <a:prstClr val="black"/>
                          </a:solidFill>
                          <a:effectLst/>
                          <a:uLnTx/>
                          <a:uFillTx/>
                          <a:latin typeface="+mn-lt"/>
                          <a:ea typeface="+mn-ea"/>
                          <a:cs typeface="+mn-cs"/>
                        </a:rPr>
                        <a:t>
¡Buenas tardes!
A lo mejor les interese compartir este video de Malargüe desde un Dron que publicamos en nuestra página hoy:
https://www.facebook.com/viajandoporargentina.blog/videos/1894481807233579/
Que tengan un buen día.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769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 Tu - 2017-09-22 10:00:30</a:t>
                      </a:r>
                      <a:r>
                        <a:rPr kumimoji="0" lang="es-ES" sz="1000" b="0" i="0" u="none" strike="noStrike" kern="1200" cap="none" spc="0" normalizeH="0" baseline="0" noProof="0">
                          <a:ln>
                            <a:noFill/>
                          </a:ln>
                          <a:solidFill>
                            <a:prstClr val="black"/>
                          </a:solidFill>
                          <a:effectLst/>
                          <a:uLnTx/>
                          <a:uFillTx/>
                          <a:latin typeface="+mn-lt"/>
                          <a:ea typeface="+mn-ea"/>
                          <a:cs typeface="+mn-cs"/>
                        </a:rPr>
                        <a:t>
Buen día, tengo problemas para la carga de Red Bus por home banking, quería saber que tipo de problema hay en el sistema o como hago para solucionarlo?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167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Laura Gali - 2017-09-22 01:34:18</a:t>
                      </a:r>
                      <a:r>
                        <a:rPr kumimoji="0" lang="es-ES" sz="1000" b="0" i="0" u="none" strike="noStrike" kern="1200" cap="none" spc="0" normalizeH="0" baseline="0" noProof="0">
                          <a:ln>
                            <a:noFill/>
                          </a:ln>
                          <a:solidFill>
                            <a:prstClr val="black"/>
                          </a:solidFill>
                          <a:effectLst/>
                          <a:uLnTx/>
                          <a:uFillTx/>
                          <a:latin typeface="+mn-lt"/>
                          <a:ea typeface="+mn-ea"/>
                          <a:cs typeface="+mn-cs"/>
                        </a:rPr>
                        <a:t>
Es lamentable que mientras el pueblo mexicano vive uno de sus peores momentos. Existan funcionarios públicos de la universidad de Aconacagua que haga comentarios tan Xenófobos como éste.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77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Chelo Carvajal - 2017-09-21 09:18:24</a:t>
                      </a:r>
                      <a:r>
                        <a:rPr kumimoji="0" lang="es-ES" sz="1000" b="0" i="0" u="none" strike="noStrike" kern="1200" cap="none" spc="0" normalizeH="0" baseline="0" noProof="0">
                          <a:ln>
                            <a:noFill/>
                          </a:ln>
                          <a:solidFill>
                            <a:prstClr val="black"/>
                          </a:solidFill>
                          <a:effectLst/>
                          <a:uLnTx/>
                          <a:uFillTx/>
                          <a:latin typeface="+mn-lt"/>
                          <a:ea typeface="+mn-ea"/>
                          <a:cs typeface="+mn-cs"/>
                        </a:rPr>
                        <a:t>
Dejo esto por acá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6498550"/>
                  </a:ext>
                </a:extLst>
              </a:tr>
            </a:tbl>
          </a:graphicData>
        </a:graphic>
      </p:graphicFrame>
      <p:sp>
        <p:nvSpPr>
          <p:cNvPr id="4" name="Text Placeholder 3">
            <a:extLst>
              <a:ext uri="{FF2B5EF4-FFF2-40B4-BE49-F238E27FC236}">
                <a16:creationId xmlns:a16="http://schemas.microsoft.com/office/drawing/2014/main" id="{26759700-485E-4F37-9801-78D5752322E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77096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C8E1-C16F-40CE-B8B1-C0C5537837CE}"/>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0107F753-A1C8-42F1-9CFC-42A4D052CD5F}"/>
              </a:ext>
            </a:extLst>
          </p:cNvPr>
          <p:cNvGraphicFramePr>
            <a:graphicFrameLocks noGrp="1"/>
          </p:cNvGraphicFramePr>
          <p:nvPr>
            <p:ph type="tbl" sz="quarter" idx="13"/>
            <p:extLst>
              <p:ext uri="{D42A27DB-BD31-4B8C-83A1-F6EECF244321}">
                <p14:modId xmlns:p14="http://schemas.microsoft.com/office/powerpoint/2010/main" val="751488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30400275"/>
                    </a:ext>
                  </a:extLst>
                </a:gridCol>
                <a:gridCol w="822960">
                  <a:extLst>
                    <a:ext uri="{9D8B030D-6E8A-4147-A177-3AD203B41FA5}">
                      <a16:colId xmlns:a16="http://schemas.microsoft.com/office/drawing/2014/main" val="1334225601"/>
                    </a:ext>
                  </a:extLst>
                </a:gridCol>
                <a:gridCol w="822960">
                  <a:extLst>
                    <a:ext uri="{9D8B030D-6E8A-4147-A177-3AD203B41FA5}">
                      <a16:colId xmlns:a16="http://schemas.microsoft.com/office/drawing/2014/main" val="3508304579"/>
                    </a:ext>
                  </a:extLst>
                </a:gridCol>
                <a:gridCol w="822960">
                  <a:extLst>
                    <a:ext uri="{9D8B030D-6E8A-4147-A177-3AD203B41FA5}">
                      <a16:colId xmlns:a16="http://schemas.microsoft.com/office/drawing/2014/main" val="1996844648"/>
                    </a:ext>
                  </a:extLst>
                </a:gridCol>
                <a:gridCol w="822960">
                  <a:extLst>
                    <a:ext uri="{9D8B030D-6E8A-4147-A177-3AD203B41FA5}">
                      <a16:colId xmlns:a16="http://schemas.microsoft.com/office/drawing/2014/main" val="999495161"/>
                    </a:ext>
                  </a:extLst>
                </a:gridCol>
                <a:gridCol w="822960">
                  <a:extLst>
                    <a:ext uri="{9D8B030D-6E8A-4147-A177-3AD203B41FA5}">
                      <a16:colId xmlns:a16="http://schemas.microsoft.com/office/drawing/2014/main" val="410539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710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Pascalle Osorio Millar - 2017-09-20 13:04:57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quería saber cuando habrá otro seminario de danza??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937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Julieta Gonzalez - 2017-09-19 19:03:04</a:t>
                      </a:r>
                      <a:r>
                        <a:rPr kumimoji="0" lang="es-ES" sz="1000" b="0" i="0" u="none" strike="noStrike" kern="1200" cap="none" spc="0" normalizeH="0" baseline="0" noProof="0">
                          <a:ln>
                            <a:noFill/>
                          </a:ln>
                          <a:solidFill>
                            <a:prstClr val="black"/>
                          </a:solidFill>
                          <a:effectLst/>
                          <a:uLnTx/>
                          <a:uFillTx/>
                          <a:latin typeface="+mn-lt"/>
                          <a:ea typeface="+mn-ea"/>
                          <a:cs typeface="+mn-cs"/>
                        </a:rPr>
                        <a:t>
No es una vergüenza..?
Siendo una provincia ubicada en zona de sismos... Lo digo con todo respeto, creo que debieran ver este tema.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744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Emi Cortez - 2017-09-19 14:14:23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necesito con suma urgencia información al respecto sobre el plan del paciente oncologico, intente toda la mañana comunicarme y me es imposible.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584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Clara Ludueña - 2017-09-19 11:43:39</a:t>
                      </a:r>
                      <a:r>
                        <a:rPr kumimoji="0" lang="es-ES" sz="1000" b="0" i="0" u="none" strike="noStrike" kern="1200" cap="none" spc="0" normalizeH="0" baseline="0" noProof="0">
                          <a:ln>
                            <a:noFill/>
                          </a:ln>
                          <a:solidFill>
                            <a:prstClr val="black"/>
                          </a:solidFill>
                          <a:effectLst/>
                          <a:uLnTx/>
                          <a:uFillTx/>
                          <a:latin typeface="+mn-lt"/>
                          <a:ea typeface="+mn-ea"/>
                          <a:cs typeface="+mn-cs"/>
                        </a:rPr>
                        <a:t>
Es muy bueno que una provincia como Mendoza estreche lazos con el mpaís más evolucionado de la Tierra como Suiza.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2722136"/>
                  </a:ext>
                </a:extLst>
              </a:tr>
            </a:tbl>
          </a:graphicData>
        </a:graphic>
      </p:graphicFrame>
      <p:sp>
        <p:nvSpPr>
          <p:cNvPr id="4" name="Text Placeholder 3">
            <a:extLst>
              <a:ext uri="{FF2B5EF4-FFF2-40B4-BE49-F238E27FC236}">
                <a16:creationId xmlns:a16="http://schemas.microsoft.com/office/drawing/2014/main" id="{E83196C1-2BFC-420B-98C6-1269D915CC9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35940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11EBC-E8D2-4782-939F-5EA9A8003B23}"/>
              </a:ext>
            </a:extLst>
          </p:cNvPr>
          <p:cNvSpPr>
            <a:spLocks noGrp="1"/>
          </p:cNvSpPr>
          <p:nvPr>
            <p:ph type="title"/>
          </p:nvPr>
        </p:nvSpPr>
        <p:spPr/>
        <p:txBody>
          <a:bodyPr/>
          <a:lstStyle/>
          <a:p>
            <a:r>
              <a:rPr lang="en-US"/>
              <a:t>Facebook Questions Table - 1 of 4</a:t>
            </a:r>
          </a:p>
        </p:txBody>
      </p:sp>
      <p:graphicFrame>
        <p:nvGraphicFramePr>
          <p:cNvPr id="5" name="Table Placeholder 4">
            <a:extLst>
              <a:ext uri="{FF2B5EF4-FFF2-40B4-BE49-F238E27FC236}">
                <a16:creationId xmlns:a16="http://schemas.microsoft.com/office/drawing/2014/main" id="{B21CA044-9151-4EB3-A101-29D7D9961A6A}"/>
              </a:ext>
            </a:extLst>
          </p:cNvPr>
          <p:cNvGraphicFramePr>
            <a:graphicFrameLocks noGrp="1"/>
          </p:cNvGraphicFramePr>
          <p:nvPr>
            <p:ph type="tbl" sz="quarter" idx="13"/>
            <p:extLst>
              <p:ext uri="{D42A27DB-BD31-4B8C-83A1-F6EECF244321}">
                <p14:modId xmlns:p14="http://schemas.microsoft.com/office/powerpoint/2010/main" val="244497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48807304"/>
                    </a:ext>
                  </a:extLst>
                </a:gridCol>
                <a:gridCol w="1645920">
                  <a:extLst>
                    <a:ext uri="{9D8B030D-6E8A-4147-A177-3AD203B41FA5}">
                      <a16:colId xmlns:a16="http://schemas.microsoft.com/office/drawing/2014/main" val="1574733792"/>
                    </a:ext>
                  </a:extLst>
                </a:gridCol>
                <a:gridCol w="822960">
                  <a:extLst>
                    <a:ext uri="{9D8B030D-6E8A-4147-A177-3AD203B41FA5}">
                      <a16:colId xmlns:a16="http://schemas.microsoft.com/office/drawing/2014/main" val="4247250074"/>
                    </a:ext>
                  </a:extLst>
                </a:gridCol>
                <a:gridCol w="822960">
                  <a:extLst>
                    <a:ext uri="{9D8B030D-6E8A-4147-A177-3AD203B41FA5}">
                      <a16:colId xmlns:a16="http://schemas.microsoft.com/office/drawing/2014/main" val="2038034935"/>
                    </a:ext>
                  </a:extLst>
                </a:gridCol>
                <a:gridCol w="822960">
                  <a:extLst>
                    <a:ext uri="{9D8B030D-6E8A-4147-A177-3AD203B41FA5}">
                      <a16:colId xmlns:a16="http://schemas.microsoft.com/office/drawing/2014/main" val="102170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6048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Estefanía Ruth Jeanneret Caner - 2017-09-30 15:57:30</a:t>
                      </a:r>
                      <a:r>
                        <a:rPr kumimoji="0" lang="es-ES" sz="1000" b="0" i="0" u="none" strike="noStrike" kern="1200" cap="none" spc="0" normalizeH="0" baseline="0" noProof="0">
                          <a:ln>
                            <a:noFill/>
                          </a:ln>
                          <a:solidFill>
                            <a:prstClr val="black"/>
                          </a:solidFill>
                          <a:effectLst/>
                          <a:uLnTx/>
                          <a:uFillTx/>
                          <a:latin typeface="+mn-lt"/>
                          <a:ea typeface="+mn-ea"/>
                          <a:cs typeface="+mn-cs"/>
                        </a:rPr>
                        <a:t>
Señor gobernador,  desde el principio de su campaña lo apoyé, pese a no estar de acuerdo con Muchas decisiones que tomó volví a votar por usted en las PASO, pero ahora, después de los dichos desvergonzados de esa persona inepta e ignorante que tiene por director general de escuelas perdió mi voto. Hay que ser muy basura para decir que los docentes nos comemos la merienda de los chicos,  cuando somos nosotros los que debemos  poner dinero porque por ejemplo del gobierno llegan 30 meriendas para 210 alumnos. Desde 2016 el boleto subió más dos veces y el dinero es el mismo, de un curso de 30 sólo se le carga a dos. Eso es defender la educación? Se olvida de todo lo que dijo en campaña? Por qué hay escuelas como la Correa de Luján no donde está la supervición que llega para todos y otras escuelas no? No confío en usted, ni en su gestión ni en una sola palabra que diga. Dudo que ésto llegue a usted y mucho más dudo que vaya a hacer algo si lo lee, pero mi indignación es enorme. Prefiero 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382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Ivana Marina Garay - 2017-09-29 21:56:21</a:t>
                      </a:r>
                      <a:r>
                        <a:rPr kumimoji="0" lang="es-ES" sz="1000" b="0" i="0" u="none" strike="noStrike" kern="1200" cap="none" spc="0" normalizeH="0" baseline="0" noProof="0">
                          <a:ln>
                            <a:noFill/>
                          </a:ln>
                          <a:solidFill>
                            <a:prstClr val="black"/>
                          </a:solidFill>
                          <a:effectLst/>
                          <a:uLnTx/>
                          <a:uFillTx/>
                          <a:latin typeface="+mn-lt"/>
                          <a:ea typeface="+mn-ea"/>
                          <a:cs typeface="+mn-cs"/>
                        </a:rPr>
                        <a:t>
http://bases.mendoza.edu.ar/intranet/portal_con_esc.asp
Por qué cambiaron de esta forma el buscador de escuelas??? Cambiemos para bien o para mal???? Necesito ver las escuelas por zona, por departamento, no conozco los nombres o números de todas las escuelas, cómo hago?? Muy mal esto, muy 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7240456"/>
                  </a:ext>
                </a:extLst>
              </a:tr>
            </a:tbl>
          </a:graphicData>
        </a:graphic>
      </p:graphicFrame>
      <p:sp>
        <p:nvSpPr>
          <p:cNvPr id="4" name="Text Placeholder 3">
            <a:extLst>
              <a:ext uri="{FF2B5EF4-FFF2-40B4-BE49-F238E27FC236}">
                <a16:creationId xmlns:a16="http://schemas.microsoft.com/office/drawing/2014/main" id="{4ACBDC13-5814-4209-8CD6-E232D4EDBE6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93122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9F8E-994B-4E7D-8309-D6DF376B6EE8}"/>
              </a:ext>
            </a:extLst>
          </p:cNvPr>
          <p:cNvSpPr>
            <a:spLocks noGrp="1"/>
          </p:cNvSpPr>
          <p:nvPr>
            <p:ph type="title"/>
          </p:nvPr>
        </p:nvSpPr>
        <p:spPr/>
        <p:txBody>
          <a:bodyPr/>
          <a:lstStyle/>
          <a:p>
            <a:r>
              <a:rPr lang="en-US"/>
              <a:t>Facebook Questions Table - 2 of 4</a:t>
            </a:r>
          </a:p>
        </p:txBody>
      </p:sp>
      <p:graphicFrame>
        <p:nvGraphicFramePr>
          <p:cNvPr id="5" name="Table Placeholder 4">
            <a:extLst>
              <a:ext uri="{FF2B5EF4-FFF2-40B4-BE49-F238E27FC236}">
                <a16:creationId xmlns:a16="http://schemas.microsoft.com/office/drawing/2014/main" id="{8F7783B4-BFC9-46B9-8C71-27AD5038FD11}"/>
              </a:ext>
            </a:extLst>
          </p:cNvPr>
          <p:cNvGraphicFramePr>
            <a:graphicFrameLocks noGrp="1"/>
          </p:cNvGraphicFramePr>
          <p:nvPr>
            <p:ph type="tbl" sz="quarter" idx="13"/>
            <p:extLst>
              <p:ext uri="{D42A27DB-BD31-4B8C-83A1-F6EECF244321}">
                <p14:modId xmlns:p14="http://schemas.microsoft.com/office/powerpoint/2010/main" val="255981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3882306"/>
                    </a:ext>
                  </a:extLst>
                </a:gridCol>
                <a:gridCol w="1645920">
                  <a:extLst>
                    <a:ext uri="{9D8B030D-6E8A-4147-A177-3AD203B41FA5}">
                      <a16:colId xmlns:a16="http://schemas.microsoft.com/office/drawing/2014/main" val="3916224047"/>
                    </a:ext>
                  </a:extLst>
                </a:gridCol>
                <a:gridCol w="822960">
                  <a:extLst>
                    <a:ext uri="{9D8B030D-6E8A-4147-A177-3AD203B41FA5}">
                      <a16:colId xmlns:a16="http://schemas.microsoft.com/office/drawing/2014/main" val="2624995670"/>
                    </a:ext>
                  </a:extLst>
                </a:gridCol>
                <a:gridCol w="822960">
                  <a:extLst>
                    <a:ext uri="{9D8B030D-6E8A-4147-A177-3AD203B41FA5}">
                      <a16:colId xmlns:a16="http://schemas.microsoft.com/office/drawing/2014/main" val="3477858401"/>
                    </a:ext>
                  </a:extLst>
                </a:gridCol>
                <a:gridCol w="822960">
                  <a:extLst>
                    <a:ext uri="{9D8B030D-6E8A-4147-A177-3AD203B41FA5}">
                      <a16:colId xmlns:a16="http://schemas.microsoft.com/office/drawing/2014/main" val="52504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34073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Pablo Farrés - 2017-09-28 13:07:27</a:t>
                      </a:r>
                      <a:r>
                        <a:rPr kumimoji="0" lang="es-ES" sz="1000" b="0" i="0" u="none" strike="noStrike" kern="1200" cap="none" spc="0" normalizeH="0" baseline="0" noProof="0">
                          <a:ln>
                            <a:noFill/>
                          </a:ln>
                          <a:solidFill>
                            <a:prstClr val="black"/>
                          </a:solidFill>
                          <a:effectLst/>
                          <a:uLnTx/>
                          <a:uFillTx/>
                          <a:latin typeface="+mn-lt"/>
                          <a:ea typeface="+mn-ea"/>
                          <a:cs typeface="+mn-cs"/>
                        </a:rPr>
                        <a:t>
me podrían indicar el número de la ley de expediente digital de mendoza de marzo/abril de este año,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432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Rocío Riquero - 2017-09-27 20:22:46</a:t>
                      </a:r>
                      <a:r>
                        <a:rPr kumimoji="0" lang="es-ES" sz="1000" b="0" i="0" u="none" strike="noStrike" kern="1200" cap="none" spc="0" normalizeH="0" baseline="0" noProof="0">
                          <a:ln>
                            <a:noFill/>
                          </a:ln>
                          <a:solidFill>
                            <a:prstClr val="black"/>
                          </a:solidFill>
                          <a:effectLst/>
                          <a:uLnTx/>
                          <a:uFillTx/>
                          <a:latin typeface="+mn-lt"/>
                          <a:ea typeface="+mn-ea"/>
                          <a:cs typeface="+mn-cs"/>
                        </a:rPr>
                        <a:t>
Buenas noches, quería hacer mis descargos sobre los cortes en el parque y eventos que se celebran allí, como el partido de esta noche. No puedo creer que la calle para circular por el parque la hayan cortado y uno no pueda disfrutar de actividades de recreación en el pulmón de la provincia. Creo que deberían ser más prudentes y ultimar detalles de organización antes de aprobar la realizacion de un partido de tal magnitud como el de boca. También deberían remarcar las funciones de cada persona que trabaja para ustedes, ya que el que me aviso que estaba la calle cortada era un trapito y los policías que estaban allí solo estaban parados sin organizar el transito ni nada. Ellos no deben velar por la seguridad y organizacion en este tipo de eventos???? Espero que estas obraa terminen rápido porque más que ayudar en este momento estan perjudicando el transcurso de la vida normal como ciudadana.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447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Tu - 2017-09-22 10:00:30</a:t>
                      </a:r>
                      <a:r>
                        <a:rPr kumimoji="0" lang="es-ES" sz="1000" b="0" i="0" u="none" strike="noStrike" kern="1200" cap="none" spc="0" normalizeH="0" baseline="0" noProof="0">
                          <a:ln>
                            <a:noFill/>
                          </a:ln>
                          <a:solidFill>
                            <a:prstClr val="black"/>
                          </a:solidFill>
                          <a:effectLst/>
                          <a:uLnTx/>
                          <a:uFillTx/>
                          <a:latin typeface="+mn-lt"/>
                          <a:ea typeface="+mn-ea"/>
                          <a:cs typeface="+mn-cs"/>
                        </a:rPr>
                        <a:t>
Buen día, tengo problemas para la carga de Red Bus por home banking, quería saber que tipo de problema hay en el sistema o como hago para solucionarlo?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413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Pascalle Osorio Millar - 2017-09-20 13:04:57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quería saber cuando habrá otro seminario de danza??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5586531"/>
                  </a:ext>
                </a:extLst>
              </a:tr>
            </a:tbl>
          </a:graphicData>
        </a:graphic>
      </p:graphicFrame>
      <p:sp>
        <p:nvSpPr>
          <p:cNvPr id="4" name="Text Placeholder 3">
            <a:extLst>
              <a:ext uri="{FF2B5EF4-FFF2-40B4-BE49-F238E27FC236}">
                <a16:creationId xmlns:a16="http://schemas.microsoft.com/office/drawing/2014/main" id="{72501C57-F677-4F69-A375-597E3C21272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85900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033DF-1597-49B6-9D1C-F1774F4FD970}"/>
              </a:ext>
            </a:extLst>
          </p:cNvPr>
          <p:cNvSpPr>
            <a:spLocks noGrp="1"/>
          </p:cNvSpPr>
          <p:nvPr>
            <p:ph type="title"/>
          </p:nvPr>
        </p:nvSpPr>
        <p:spPr/>
        <p:txBody>
          <a:bodyPr/>
          <a:lstStyle/>
          <a:p>
            <a:r>
              <a:rPr lang="en-US"/>
              <a:t>Facebook Questions Table - 3 of 4</a:t>
            </a:r>
          </a:p>
        </p:txBody>
      </p:sp>
      <p:graphicFrame>
        <p:nvGraphicFramePr>
          <p:cNvPr id="5" name="Table Placeholder 4">
            <a:extLst>
              <a:ext uri="{FF2B5EF4-FFF2-40B4-BE49-F238E27FC236}">
                <a16:creationId xmlns:a16="http://schemas.microsoft.com/office/drawing/2014/main" id="{46D42EFC-63B7-48A1-9A1A-75F4C94CBA39}"/>
              </a:ext>
            </a:extLst>
          </p:cNvPr>
          <p:cNvGraphicFramePr>
            <a:graphicFrameLocks noGrp="1"/>
          </p:cNvGraphicFramePr>
          <p:nvPr>
            <p:ph type="tbl" sz="quarter" idx="13"/>
            <p:extLst>
              <p:ext uri="{D42A27DB-BD31-4B8C-83A1-F6EECF244321}">
                <p14:modId xmlns:p14="http://schemas.microsoft.com/office/powerpoint/2010/main" val="270941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75382961"/>
                    </a:ext>
                  </a:extLst>
                </a:gridCol>
                <a:gridCol w="1645920">
                  <a:extLst>
                    <a:ext uri="{9D8B030D-6E8A-4147-A177-3AD203B41FA5}">
                      <a16:colId xmlns:a16="http://schemas.microsoft.com/office/drawing/2014/main" val="202230034"/>
                    </a:ext>
                  </a:extLst>
                </a:gridCol>
                <a:gridCol w="822960">
                  <a:extLst>
                    <a:ext uri="{9D8B030D-6E8A-4147-A177-3AD203B41FA5}">
                      <a16:colId xmlns:a16="http://schemas.microsoft.com/office/drawing/2014/main" val="3223406668"/>
                    </a:ext>
                  </a:extLst>
                </a:gridCol>
                <a:gridCol w="822960">
                  <a:extLst>
                    <a:ext uri="{9D8B030D-6E8A-4147-A177-3AD203B41FA5}">
                      <a16:colId xmlns:a16="http://schemas.microsoft.com/office/drawing/2014/main" val="1212133419"/>
                    </a:ext>
                  </a:extLst>
                </a:gridCol>
                <a:gridCol w="822960">
                  <a:extLst>
                    <a:ext uri="{9D8B030D-6E8A-4147-A177-3AD203B41FA5}">
                      <a16:colId xmlns:a16="http://schemas.microsoft.com/office/drawing/2014/main" val="2231299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9720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Julieta Gonzalez - 2017-09-19 19:03:04</a:t>
                      </a:r>
                      <a:r>
                        <a:rPr kumimoji="0" lang="es-ES" sz="1000" b="0" i="0" u="none" strike="noStrike" kern="1200" cap="none" spc="0" normalizeH="0" baseline="0" noProof="0">
                          <a:ln>
                            <a:noFill/>
                          </a:ln>
                          <a:solidFill>
                            <a:prstClr val="black"/>
                          </a:solidFill>
                          <a:effectLst/>
                          <a:uLnTx/>
                          <a:uFillTx/>
                          <a:latin typeface="+mn-lt"/>
                          <a:ea typeface="+mn-ea"/>
                          <a:cs typeface="+mn-cs"/>
                        </a:rPr>
                        <a:t>
No es una vergüenza..?
Siendo una provincia ubicada en zona de sismos... Lo digo con todo respeto, creo que debieran ver este tema.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616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Tefy Perez - 2017-09-14 09:28:00</a:t>
                      </a:r>
                      <a:r>
                        <a:rPr kumimoji="0" lang="es-ES" sz="1000" b="0" i="0" u="none" strike="noStrike" kern="1200" cap="none" spc="0" normalizeH="0" baseline="0" noProof="0">
                          <a:ln>
                            <a:noFill/>
                          </a:ln>
                          <a:solidFill>
                            <a:prstClr val="black"/>
                          </a:solidFill>
                          <a:effectLst/>
                          <a:uLnTx/>
                          <a:uFillTx/>
                          <a:latin typeface="+mn-lt"/>
                          <a:ea typeface="+mn-ea"/>
                          <a:cs typeface="+mn-cs"/>
                        </a:rPr>
                        <a:t>
Esto da vergüenza ajena,  señores politicos,  hagan algo para mejorar esta #JusticiaInjusta , no se caguen más en la gente,  piensen q mañana podria ser su hijo, el mio,  el de cualkier ciudadano y da asco lo q están haciendo, esa flia tiene q ir a un cementerio a llorar a su hijo y él q lo mató,  huyó y abandonó esta gozando d una prisión domiciliaria?  Es una vergüenza y sepan q mendoza q no es solo de los q tienen el poder,  está indignada con está terrible noticia!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1967075"/>
                  </a:ext>
                </a:extLst>
              </a:tr>
            </a:tbl>
          </a:graphicData>
        </a:graphic>
      </p:graphicFrame>
      <p:sp>
        <p:nvSpPr>
          <p:cNvPr id="4" name="Text Placeholder 3">
            <a:extLst>
              <a:ext uri="{FF2B5EF4-FFF2-40B4-BE49-F238E27FC236}">
                <a16:creationId xmlns:a16="http://schemas.microsoft.com/office/drawing/2014/main" id="{17C7245E-3614-4AFC-B335-18548CDEC73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82420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11386-5AD1-460B-87B9-7D5303736F59}"/>
              </a:ext>
            </a:extLst>
          </p:cNvPr>
          <p:cNvSpPr>
            <a:spLocks noGrp="1"/>
          </p:cNvSpPr>
          <p:nvPr>
            <p:ph type="title"/>
          </p:nvPr>
        </p:nvSpPr>
        <p:spPr/>
        <p:txBody>
          <a:bodyPr/>
          <a:lstStyle/>
          <a:p>
            <a:r>
              <a:rPr lang="en-US"/>
              <a:t>Facebook Questions Table - 4 of 4</a:t>
            </a:r>
          </a:p>
        </p:txBody>
      </p:sp>
      <p:graphicFrame>
        <p:nvGraphicFramePr>
          <p:cNvPr id="5" name="Table Placeholder 4">
            <a:extLst>
              <a:ext uri="{FF2B5EF4-FFF2-40B4-BE49-F238E27FC236}">
                <a16:creationId xmlns:a16="http://schemas.microsoft.com/office/drawing/2014/main" id="{79C16E2F-4BDF-4766-9088-7A289514F4A9}"/>
              </a:ext>
            </a:extLst>
          </p:cNvPr>
          <p:cNvGraphicFramePr>
            <a:graphicFrameLocks noGrp="1"/>
          </p:cNvGraphicFramePr>
          <p:nvPr>
            <p:ph type="tbl" sz="quarter" idx="13"/>
            <p:extLst>
              <p:ext uri="{D42A27DB-BD31-4B8C-83A1-F6EECF244321}">
                <p14:modId xmlns:p14="http://schemas.microsoft.com/office/powerpoint/2010/main" val="159202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41318490"/>
                    </a:ext>
                  </a:extLst>
                </a:gridCol>
                <a:gridCol w="1645920">
                  <a:extLst>
                    <a:ext uri="{9D8B030D-6E8A-4147-A177-3AD203B41FA5}">
                      <a16:colId xmlns:a16="http://schemas.microsoft.com/office/drawing/2014/main" val="2073574997"/>
                    </a:ext>
                  </a:extLst>
                </a:gridCol>
                <a:gridCol w="822960">
                  <a:extLst>
                    <a:ext uri="{9D8B030D-6E8A-4147-A177-3AD203B41FA5}">
                      <a16:colId xmlns:a16="http://schemas.microsoft.com/office/drawing/2014/main" val="3781763752"/>
                    </a:ext>
                  </a:extLst>
                </a:gridCol>
                <a:gridCol w="822960">
                  <a:extLst>
                    <a:ext uri="{9D8B030D-6E8A-4147-A177-3AD203B41FA5}">
                      <a16:colId xmlns:a16="http://schemas.microsoft.com/office/drawing/2014/main" val="3511223571"/>
                    </a:ext>
                  </a:extLst>
                </a:gridCol>
                <a:gridCol w="822960">
                  <a:extLst>
                    <a:ext uri="{9D8B030D-6E8A-4147-A177-3AD203B41FA5}">
                      <a16:colId xmlns:a16="http://schemas.microsoft.com/office/drawing/2014/main" val="427703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26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Beatriz Villasante - 2017-09-13 21:16:07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Laura.  Me dirijo a usted con una pena y una desilusión enorme.
Soy mamá de un violinista de la Orquesta Escuela de General San Martín.  
Hoy vi por televisión con sorpresa que la DGE ha organizado un encuentro de orquestas infanto juveniles en el Teatro Independencia. 
Lo lamentable es que nuestra orquesta no ha sido invitada.  La verdad es que es a los chicos a los que han discriminado.  Siendo que el día 2 de junio la orquesta llenó el Teatro Independencia en su concierto Música de Películas.
Como mamá que hace años acompaño a mi hijo y que fui personalmente a llevarle a la legislatura la invitación para este concierto al cual no asistió por compromisos previos, le pregunto: por qué pasan estas cosas? Es acaso que nuestro departamento es de otro color político? Es justo que tanto niños como docentes y papás suframos está discriminación? Hablamos de cultura o de política?
Laura... ésto es lamentable y bochornoso.  Si estamos intentando que nuestros niños aprendan armoní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377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Jose Valdivia - 2017-09-12 18:14:18</a:t>
                      </a:r>
                      <a:r>
                        <a:rPr kumimoji="0" lang="es-ES" sz="1000" b="0" i="0" u="none" strike="noStrike" kern="1200" cap="none" spc="0" normalizeH="0" baseline="0" noProof="0">
                          <a:ln>
                            <a:noFill/>
                          </a:ln>
                          <a:solidFill>
                            <a:prstClr val="black"/>
                          </a:solidFill>
                          <a:effectLst/>
                          <a:uLnTx/>
                          <a:uFillTx/>
                          <a:latin typeface="+mn-lt"/>
                          <a:ea typeface="+mn-ea"/>
                          <a:cs typeface="+mn-cs"/>
                        </a:rPr>
                        <a:t>
Hola cual es el horario de atencion ATM? Mendoza Gobierno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2684749"/>
                  </a:ext>
                </a:extLst>
              </a:tr>
            </a:tbl>
          </a:graphicData>
        </a:graphic>
      </p:graphicFrame>
      <p:sp>
        <p:nvSpPr>
          <p:cNvPr id="4" name="Text Placeholder 3">
            <a:extLst>
              <a:ext uri="{FF2B5EF4-FFF2-40B4-BE49-F238E27FC236}">
                <a16:creationId xmlns:a16="http://schemas.microsoft.com/office/drawing/2014/main" id="{F38944CA-3902-40C4-A61F-75AF15B1B26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48337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D2C0C-2824-417C-B54B-BE1C0727BB5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44B2752-79C0-4DCA-B9B7-D201A4BD333D}"/>
              </a:ext>
            </a:extLst>
          </p:cNvPr>
          <p:cNvGraphicFramePr>
            <a:graphicFrameLocks noGrp="1"/>
          </p:cNvGraphicFramePr>
          <p:nvPr>
            <p:ph type="chart" sz="quarter" idx="13"/>
            <p:extLst>
              <p:ext uri="{D42A27DB-BD31-4B8C-83A1-F6EECF244321}">
                <p14:modId xmlns:p14="http://schemas.microsoft.com/office/powerpoint/2010/main" val="686225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F467A5-5515-4CC3-9DE4-94A5FC4674F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91EEA87-A926-4FEB-B786-E5724A7AD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68788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1672</Words>
  <Application>Microsoft Office PowerPoint</Application>
  <PresentationFormat>On-screen Show (4:3)</PresentationFormat>
  <Paragraphs>709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lpstr>Facebook Questions Table - 1 of 4</vt:lpstr>
      <vt:lpstr>Facebook Questions Table - 2 of 4</vt:lpstr>
      <vt:lpstr>Facebook Questions Table - 3 of 4</vt:lpstr>
      <vt:lpstr>Facebook Questions Table - 4 of 4</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2017-10-03T14:03:07Z</dcterms:created>
  <dcterms:modified xsi:type="dcterms:W3CDTF">2017-10-03T14:04:30Z</dcterms:modified>
</cp:coreProperties>
</file>