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4287</c:v>
                </c:pt>
                <c:pt idx="1">
                  <c:v>4289</c:v>
                </c:pt>
                <c:pt idx="2">
                  <c:v>4295</c:v>
                </c:pt>
                <c:pt idx="3">
                  <c:v>4303</c:v>
                </c:pt>
                <c:pt idx="4">
                  <c:v>4307</c:v>
                </c:pt>
                <c:pt idx="5">
                  <c:v>4332</c:v>
                </c:pt>
                <c:pt idx="6">
                  <c:v>4338</c:v>
                </c:pt>
                <c:pt idx="7">
                  <c:v>4340</c:v>
                </c:pt>
                <c:pt idx="8">
                  <c:v>4346</c:v>
                </c:pt>
                <c:pt idx="9">
                  <c:v>4363</c:v>
                </c:pt>
                <c:pt idx="10">
                  <c:v>4374</c:v>
                </c:pt>
                <c:pt idx="11">
                  <c:v>4377</c:v>
                </c:pt>
                <c:pt idx="12">
                  <c:v>4389</c:v>
                </c:pt>
                <c:pt idx="13">
                  <c:v>4395</c:v>
                </c:pt>
                <c:pt idx="14">
                  <c:v>4407</c:v>
                </c:pt>
                <c:pt idx="15">
                  <c:v>4412</c:v>
                </c:pt>
                <c:pt idx="16">
                  <c:v>4419</c:v>
                </c:pt>
                <c:pt idx="17">
                  <c:v>4425</c:v>
                </c:pt>
                <c:pt idx="18">
                  <c:v>4441</c:v>
                </c:pt>
                <c:pt idx="19">
                  <c:v>4447</c:v>
                </c:pt>
                <c:pt idx="20">
                  <c:v>4454</c:v>
                </c:pt>
                <c:pt idx="21">
                  <c:v>4457</c:v>
                </c:pt>
                <c:pt idx="22">
                  <c:v>4459</c:v>
                </c:pt>
                <c:pt idx="23">
                  <c:v>4460</c:v>
                </c:pt>
                <c:pt idx="24">
                  <c:v>4463</c:v>
                </c:pt>
                <c:pt idx="25">
                  <c:v>4474</c:v>
                </c:pt>
                <c:pt idx="26">
                  <c:v>4476</c:v>
                </c:pt>
                <c:pt idx="27">
                  <c:v>4477</c:v>
                </c:pt>
                <c:pt idx="28">
                  <c:v>4481</c:v>
                </c:pt>
                <c:pt idx="29">
                  <c:v>4485</c:v>
                </c:pt>
              </c:numCache>
            </c:numRef>
          </c:val>
          <c:smooth val="0"/>
          <c:extLst>
            <c:ext xmlns:c16="http://schemas.microsoft.com/office/drawing/2014/chart" uri="{C3380CC4-5D6E-409C-BE32-E72D297353CC}">
              <c16:uniqueId val="{00000000-5135-4436-8B5A-4B8EDE7BD5C7}"/>
            </c:ext>
          </c:extLst>
        </c:ser>
        <c:dLbls>
          <c:showLegendKey val="0"/>
          <c:showVal val="0"/>
          <c:showCatName val="0"/>
          <c:showSerName val="0"/>
          <c:showPercent val="0"/>
          <c:showBubbleSize val="0"/>
        </c:dLbls>
        <c:smooth val="0"/>
        <c:axId val="289242392"/>
        <c:axId val="289242064"/>
      </c:lineChart>
      <c:dateAx>
        <c:axId val="28924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242064"/>
        <c:crosses val="autoZero"/>
        <c:auto val="1"/>
        <c:lblOffset val="100"/>
        <c:baseTimeUnit val="days"/>
      </c:dateAx>
      <c:valAx>
        <c:axId val="28924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24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SUTE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2730-4E50-9C19-425A909E37E5}"/>
            </c:ext>
          </c:extLst>
        </c:ser>
        <c:dLbls>
          <c:showLegendKey val="0"/>
          <c:showVal val="0"/>
          <c:showCatName val="0"/>
          <c:showSerName val="0"/>
          <c:showPercent val="0"/>
          <c:showBubbleSize val="0"/>
        </c:dLbls>
        <c:axId val="289245016"/>
        <c:axId val="289243048"/>
      </c:radarChart>
      <c:catAx>
        <c:axId val="28924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243048"/>
        <c:crosses val="autoZero"/>
        <c:auto val="1"/>
        <c:lblAlgn val="ctr"/>
        <c:lblOffset val="100"/>
        <c:noMultiLvlLbl val="0"/>
      </c:catAx>
      <c:valAx>
        <c:axId val="28924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24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0.75404228855721001</c:v>
                </c:pt>
                <c:pt idx="2">
                  <c:v>0.67567567567567999</c:v>
                </c:pt>
                <c:pt idx="3">
                  <c:v>0.62223772970458002</c:v>
                </c:pt>
                <c:pt idx="4">
                  <c:v>0.59001161440186001</c:v>
                </c:pt>
                <c:pt idx="5">
                  <c:v>0.47464690900671003</c:v>
                </c:pt>
                <c:pt idx="6">
                  <c:v>0.56516724336794</c:v>
                </c:pt>
                <c:pt idx="7">
                  <c:v>1.4442651916724001</c:v>
                </c:pt>
                <c:pt idx="8">
                  <c:v>0.36840893391665003</c:v>
                </c:pt>
                <c:pt idx="9">
                  <c:v>0.29857602204868999</c:v>
                </c:pt>
                <c:pt idx="10">
                  <c:v>1.3621794871795001</c:v>
                </c:pt>
                <c:pt idx="11">
                  <c:v>0.66857142857143004</c:v>
                </c:pt>
                <c:pt idx="12">
                  <c:v>0.34223134839150998</c:v>
                </c:pt>
                <c:pt idx="13">
                  <c:v>0.70582877959927004</c:v>
                </c:pt>
                <c:pt idx="14">
                  <c:v>1.0679391047489</c:v>
                </c:pt>
                <c:pt idx="15">
                  <c:v>1.307930747713</c:v>
                </c:pt>
                <c:pt idx="16">
                  <c:v>0.95130237825594999</c:v>
                </c:pt>
                <c:pt idx="17">
                  <c:v>1.2890094979647</c:v>
                </c:pt>
                <c:pt idx="18">
                  <c:v>1.0715091360253</c:v>
                </c:pt>
                <c:pt idx="19">
                  <c:v>1.2646264626463</c:v>
                </c:pt>
                <c:pt idx="20">
                  <c:v>0.93632958801498001</c:v>
                </c:pt>
                <c:pt idx="21">
                  <c:v>0.49831649831649999</c:v>
                </c:pt>
                <c:pt idx="22">
                  <c:v>0.52714221624046997</c:v>
                </c:pt>
                <c:pt idx="23">
                  <c:v>0</c:v>
                </c:pt>
                <c:pt idx="24">
                  <c:v>0.83688261226930005</c:v>
                </c:pt>
                <c:pt idx="25">
                  <c:v>0.62667860340197001</c:v>
                </c:pt>
                <c:pt idx="26">
                  <c:v>0.20856610800745001</c:v>
                </c:pt>
                <c:pt idx="27">
                  <c:v>0.35746201966041002</c:v>
                </c:pt>
                <c:pt idx="28">
                  <c:v>1.2949319044430001</c:v>
                </c:pt>
                <c:pt idx="29">
                  <c:v>0.50412670086995004</c:v>
                </c:pt>
              </c:numCache>
            </c:numRef>
          </c:val>
          <c:smooth val="0"/>
          <c:extLst>
            <c:ext xmlns:c16="http://schemas.microsoft.com/office/drawing/2014/chart" uri="{C3380CC4-5D6E-409C-BE32-E72D297353CC}">
              <c16:uniqueId val="{00000000-8405-4075-9BB9-575E67258E43}"/>
            </c:ext>
          </c:extLst>
        </c:ser>
        <c:dLbls>
          <c:showLegendKey val="0"/>
          <c:showVal val="0"/>
          <c:showCatName val="0"/>
          <c:showSerName val="0"/>
          <c:showPercent val="0"/>
          <c:showBubbleSize val="0"/>
        </c:dLbls>
        <c:smooth val="0"/>
        <c:axId val="289901528"/>
        <c:axId val="289899888"/>
      </c:lineChart>
      <c:dateAx>
        <c:axId val="28990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99888"/>
        <c:crosses val="autoZero"/>
        <c:auto val="1"/>
        <c:lblOffset val="100"/>
        <c:baseTimeUnit val="days"/>
      </c:dateAx>
      <c:valAx>
        <c:axId val="28989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0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9</c:v>
                </c:pt>
                <c:pt idx="2">
                  <c:v>11</c:v>
                </c:pt>
                <c:pt idx="3">
                  <c:v>5</c:v>
                </c:pt>
                <c:pt idx="4">
                  <c:v>5</c:v>
                </c:pt>
                <c:pt idx="5">
                  <c:v>4</c:v>
                </c:pt>
                <c:pt idx="6">
                  <c:v>8</c:v>
                </c:pt>
              </c:numCache>
            </c:numRef>
          </c:val>
          <c:extLst>
            <c:ext xmlns:c16="http://schemas.microsoft.com/office/drawing/2014/chart" uri="{C3380CC4-5D6E-409C-BE32-E72D297353CC}">
              <c16:uniqueId val="{00000000-CFA3-40C0-A05D-33A7404599FF}"/>
            </c:ext>
          </c:extLst>
        </c:ser>
        <c:dLbls>
          <c:showLegendKey val="0"/>
          <c:showVal val="0"/>
          <c:showCatName val="0"/>
          <c:showSerName val="0"/>
          <c:showPercent val="0"/>
          <c:showBubbleSize val="0"/>
        </c:dLbls>
        <c:gapWidth val="219"/>
        <c:overlap val="-27"/>
        <c:axId val="289898576"/>
        <c:axId val="162173304"/>
      </c:barChart>
      <c:catAx>
        <c:axId val="28989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173304"/>
        <c:crosses val="autoZero"/>
        <c:auto val="1"/>
        <c:lblAlgn val="ctr"/>
        <c:lblOffset val="100"/>
        <c:noMultiLvlLbl val="0"/>
      </c:catAx>
      <c:valAx>
        <c:axId val="16217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9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1">
                  <c:v>2</c:v>
                </c:pt>
                <c:pt idx="2">
                  <c:v>6</c:v>
                </c:pt>
                <c:pt idx="3">
                  <c:v>8</c:v>
                </c:pt>
                <c:pt idx="4">
                  <c:v>4</c:v>
                </c:pt>
                <c:pt idx="5">
                  <c:v>25</c:v>
                </c:pt>
                <c:pt idx="6">
                  <c:v>6</c:v>
                </c:pt>
                <c:pt idx="7">
                  <c:v>2</c:v>
                </c:pt>
                <c:pt idx="8">
                  <c:v>6</c:v>
                </c:pt>
                <c:pt idx="9">
                  <c:v>17</c:v>
                </c:pt>
                <c:pt idx="10">
                  <c:v>11</c:v>
                </c:pt>
                <c:pt idx="11">
                  <c:v>3</c:v>
                </c:pt>
                <c:pt idx="12">
                  <c:v>12</c:v>
                </c:pt>
                <c:pt idx="13">
                  <c:v>6</c:v>
                </c:pt>
                <c:pt idx="14">
                  <c:v>12</c:v>
                </c:pt>
                <c:pt idx="15">
                  <c:v>5</c:v>
                </c:pt>
                <c:pt idx="16">
                  <c:v>7</c:v>
                </c:pt>
                <c:pt idx="17">
                  <c:v>6</c:v>
                </c:pt>
                <c:pt idx="18">
                  <c:v>16</c:v>
                </c:pt>
                <c:pt idx="19">
                  <c:v>6</c:v>
                </c:pt>
                <c:pt idx="20">
                  <c:v>7</c:v>
                </c:pt>
                <c:pt idx="21">
                  <c:v>3</c:v>
                </c:pt>
                <c:pt idx="22">
                  <c:v>2</c:v>
                </c:pt>
                <c:pt idx="23">
                  <c:v>1</c:v>
                </c:pt>
                <c:pt idx="24">
                  <c:v>3</c:v>
                </c:pt>
                <c:pt idx="25">
                  <c:v>11</c:v>
                </c:pt>
                <c:pt idx="26">
                  <c:v>2</c:v>
                </c:pt>
                <c:pt idx="27">
                  <c:v>1</c:v>
                </c:pt>
                <c:pt idx="28">
                  <c:v>4</c:v>
                </c:pt>
                <c:pt idx="29">
                  <c:v>4</c:v>
                </c:pt>
              </c:numCache>
            </c:numRef>
          </c:val>
          <c:smooth val="0"/>
          <c:extLst>
            <c:ext xmlns:c16="http://schemas.microsoft.com/office/drawing/2014/chart" uri="{C3380CC4-5D6E-409C-BE32-E72D297353CC}">
              <c16:uniqueId val="{00000000-DBFC-4232-8DB5-2508225D5784}"/>
            </c:ext>
          </c:extLst>
        </c:ser>
        <c:dLbls>
          <c:showLegendKey val="0"/>
          <c:showVal val="0"/>
          <c:showCatName val="0"/>
          <c:showSerName val="0"/>
          <c:showPercent val="0"/>
          <c:showBubbleSize val="0"/>
        </c:dLbls>
        <c:smooth val="0"/>
        <c:axId val="162177240"/>
        <c:axId val="162174944"/>
      </c:lineChart>
      <c:dateAx>
        <c:axId val="16217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174944"/>
        <c:crosses val="autoZero"/>
        <c:auto val="1"/>
        <c:lblOffset val="100"/>
        <c:baseTimeUnit val="days"/>
      </c:dateAx>
      <c:valAx>
        <c:axId val="16217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17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4</c:v>
                </c:pt>
                <c:pt idx="1">
                  <c:v>3</c:v>
                </c:pt>
                <c:pt idx="2">
                  <c:v>2</c:v>
                </c:pt>
                <c:pt idx="3">
                  <c:v>4</c:v>
                </c:pt>
                <c:pt idx="4">
                  <c:v>5</c:v>
                </c:pt>
                <c:pt idx="5">
                  <c:v>2</c:v>
                </c:pt>
                <c:pt idx="6">
                  <c:v>4</c:v>
                </c:pt>
                <c:pt idx="7">
                  <c:v>3</c:v>
                </c:pt>
                <c:pt idx="8">
                  <c:v>5</c:v>
                </c:pt>
                <c:pt idx="9">
                  <c:v>2</c:v>
                </c:pt>
                <c:pt idx="10">
                  <c:v>2</c:v>
                </c:pt>
                <c:pt idx="11">
                  <c:v>4</c:v>
                </c:pt>
                <c:pt idx="12">
                  <c:v>4</c:v>
                </c:pt>
                <c:pt idx="13">
                  <c:v>2</c:v>
                </c:pt>
                <c:pt idx="14">
                  <c:v>3</c:v>
                </c:pt>
                <c:pt idx="15">
                  <c:v>3</c:v>
                </c:pt>
                <c:pt idx="16">
                  <c:v>1</c:v>
                </c:pt>
                <c:pt idx="17">
                  <c:v>2</c:v>
                </c:pt>
                <c:pt idx="18">
                  <c:v>2</c:v>
                </c:pt>
                <c:pt idx="19">
                  <c:v>5</c:v>
                </c:pt>
                <c:pt idx="20">
                  <c:v>3</c:v>
                </c:pt>
                <c:pt idx="21">
                  <c:v>5</c:v>
                </c:pt>
                <c:pt idx="22">
                  <c:v>2</c:v>
                </c:pt>
                <c:pt idx="23">
                  <c:v>0</c:v>
                </c:pt>
                <c:pt idx="24">
                  <c:v>3</c:v>
                </c:pt>
                <c:pt idx="25">
                  <c:v>3</c:v>
                </c:pt>
                <c:pt idx="26">
                  <c:v>3</c:v>
                </c:pt>
                <c:pt idx="27">
                  <c:v>3</c:v>
                </c:pt>
                <c:pt idx="28">
                  <c:v>4</c:v>
                </c:pt>
                <c:pt idx="29">
                  <c:v>5</c:v>
                </c:pt>
              </c:numCache>
            </c:numRef>
          </c:val>
          <c:smooth val="0"/>
          <c:extLst>
            <c:ext xmlns:c16="http://schemas.microsoft.com/office/drawing/2014/chart" uri="{C3380CC4-5D6E-409C-BE32-E72D297353CC}">
              <c16:uniqueId val="{00000000-ED40-4839-9CE8-56BB961D9867}"/>
            </c:ext>
          </c:extLst>
        </c:ser>
        <c:dLbls>
          <c:showLegendKey val="0"/>
          <c:showVal val="0"/>
          <c:showCatName val="0"/>
          <c:showSerName val="0"/>
          <c:showPercent val="0"/>
          <c:showBubbleSize val="0"/>
        </c:dLbls>
        <c:smooth val="0"/>
        <c:axId val="354149088"/>
        <c:axId val="354144496"/>
      </c:lineChart>
      <c:dateAx>
        <c:axId val="35414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44496"/>
        <c:crosses val="autoZero"/>
        <c:auto val="1"/>
        <c:lblOffset val="100"/>
        <c:baseTimeUnit val="days"/>
      </c:dateAx>
      <c:valAx>
        <c:axId val="35414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4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14</c:v>
                </c:pt>
                <c:pt idx="2">
                  <c:v>14</c:v>
                </c:pt>
                <c:pt idx="3">
                  <c:v>12</c:v>
                </c:pt>
                <c:pt idx="4">
                  <c:v>19</c:v>
                </c:pt>
                <c:pt idx="5">
                  <c:v>18</c:v>
                </c:pt>
                <c:pt idx="6">
                  <c:v>5</c:v>
                </c:pt>
              </c:numCache>
            </c:numRef>
          </c:val>
          <c:extLst>
            <c:ext xmlns:c16="http://schemas.microsoft.com/office/drawing/2014/chart" uri="{C3380CC4-5D6E-409C-BE32-E72D297353CC}">
              <c16:uniqueId val="{00000000-2565-418C-AEF7-5BE5039DB41B}"/>
            </c:ext>
          </c:extLst>
        </c:ser>
        <c:dLbls>
          <c:showLegendKey val="0"/>
          <c:showVal val="0"/>
          <c:showCatName val="0"/>
          <c:showSerName val="0"/>
          <c:showPercent val="0"/>
          <c:showBubbleSize val="0"/>
        </c:dLbls>
        <c:gapWidth val="219"/>
        <c:overlap val="-27"/>
        <c:axId val="354145808"/>
        <c:axId val="354148760"/>
      </c:barChart>
      <c:catAx>
        <c:axId val="354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48760"/>
        <c:crosses val="autoZero"/>
        <c:auto val="1"/>
        <c:lblAlgn val="ctr"/>
        <c:lblOffset val="100"/>
        <c:noMultiLvlLbl val="0"/>
      </c:catAx>
      <c:valAx>
        <c:axId val="35414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0.93686523235087005</c:v>
                </c:pt>
                <c:pt idx="1">
                  <c:v>0.68888020324409005</c:v>
                </c:pt>
                <c:pt idx="2">
                  <c:v>0.66770894404272996</c:v>
                </c:pt>
                <c:pt idx="3">
                  <c:v>0.63269493844048996</c:v>
                </c:pt>
                <c:pt idx="4">
                  <c:v>0.92639258885928999</c:v>
                </c:pt>
                <c:pt idx="5">
                  <c:v>0.64599483204134001</c:v>
                </c:pt>
                <c:pt idx="6">
                  <c:v>0.57455540355677004</c:v>
                </c:pt>
              </c:numCache>
            </c:numRef>
          </c:val>
          <c:extLst>
            <c:ext xmlns:c16="http://schemas.microsoft.com/office/drawing/2014/chart" uri="{C3380CC4-5D6E-409C-BE32-E72D297353CC}">
              <c16:uniqueId val="{00000000-388B-4A6E-AD0D-F25EDB34A8F3}"/>
            </c:ext>
          </c:extLst>
        </c:ser>
        <c:dLbls>
          <c:showLegendKey val="0"/>
          <c:showVal val="0"/>
          <c:showCatName val="0"/>
          <c:showSerName val="0"/>
          <c:showPercent val="0"/>
          <c:showBubbleSize val="0"/>
        </c:dLbls>
        <c:gapWidth val="219"/>
        <c:overlap val="-27"/>
        <c:axId val="354151056"/>
        <c:axId val="354151384"/>
      </c:barChart>
      <c:catAx>
        <c:axId val="35415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51384"/>
        <c:crosses val="autoZero"/>
        <c:auto val="1"/>
        <c:lblAlgn val="ctr"/>
        <c:lblOffset val="100"/>
        <c:noMultiLvlLbl val="0"/>
      </c:catAx>
      <c:valAx>
        <c:axId val="35415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5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SUTE</c:v>
                </c:pt>
              </c:strCache>
            </c:strRef>
          </c:cat>
          <c:val>
            <c:numRef>
              <c:f>Sheet1!$B$2</c:f>
              <c:numCache>
                <c:formatCode>General</c:formatCode>
                <c:ptCount val="1"/>
                <c:pt idx="0">
                  <c:v>46</c:v>
                </c:pt>
              </c:numCache>
            </c:numRef>
          </c:val>
          <c:extLst>
            <c:ext xmlns:c16="http://schemas.microsoft.com/office/drawing/2014/chart" uri="{C3380CC4-5D6E-409C-BE32-E72D297353CC}">
              <c16:uniqueId val="{00000000-C1FA-4143-94E7-88F72802376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SUTE</c:v>
                </c:pt>
              </c:strCache>
            </c:strRef>
          </c:cat>
          <c:val>
            <c:numRef>
              <c:f>Sheet1!$C$2</c:f>
              <c:numCache>
                <c:formatCode>General</c:formatCode>
                <c:ptCount val="1"/>
                <c:pt idx="0">
                  <c:v>44</c:v>
                </c:pt>
              </c:numCache>
            </c:numRef>
          </c:val>
          <c:extLst>
            <c:ext xmlns:c16="http://schemas.microsoft.com/office/drawing/2014/chart" uri="{C3380CC4-5D6E-409C-BE32-E72D297353CC}">
              <c16:uniqueId val="{00000001-C1FA-4143-94E7-88F72802376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SUTE</c:v>
                </c:pt>
              </c:strCache>
            </c:strRef>
          </c:cat>
          <c:val>
            <c:numRef>
              <c:f>Sheet1!$D$2</c:f>
              <c:numCache>
                <c:formatCode>General</c:formatCode>
                <c:ptCount val="1"/>
                <c:pt idx="0">
                  <c:v>3</c:v>
                </c:pt>
              </c:numCache>
            </c:numRef>
          </c:val>
          <c:extLst>
            <c:ext xmlns:c16="http://schemas.microsoft.com/office/drawing/2014/chart" uri="{C3380CC4-5D6E-409C-BE32-E72D297353CC}">
              <c16:uniqueId val="{00000002-C1FA-4143-94E7-88F728023766}"/>
            </c:ext>
          </c:extLst>
        </c:ser>
        <c:dLbls>
          <c:showLegendKey val="0"/>
          <c:showVal val="0"/>
          <c:showCatName val="0"/>
          <c:showSerName val="0"/>
          <c:showPercent val="0"/>
          <c:showBubbleSize val="0"/>
        </c:dLbls>
        <c:gapWidth val="150"/>
        <c:overlap val="100"/>
        <c:axId val="354154664"/>
        <c:axId val="354159256"/>
      </c:barChart>
      <c:catAx>
        <c:axId val="35415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59256"/>
        <c:crosses val="autoZero"/>
        <c:auto val="1"/>
        <c:lblAlgn val="ctr"/>
        <c:lblOffset val="100"/>
        <c:noMultiLvlLbl val="0"/>
      </c:catAx>
      <c:valAx>
        <c:axId val="354159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5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2.1431828545372</c:v>
                </c:pt>
                <c:pt idx="1">
                  <c:v>0</c:v>
                </c:pt>
                <c:pt idx="2">
                  <c:v>0</c:v>
                </c:pt>
                <c:pt idx="3">
                  <c:v>0</c:v>
                </c:pt>
                <c:pt idx="4">
                  <c:v>0</c:v>
                </c:pt>
                <c:pt idx="5">
                  <c:v>0</c:v>
                </c:pt>
                <c:pt idx="6">
                  <c:v>0</c:v>
                </c:pt>
                <c:pt idx="7">
                  <c:v>0</c:v>
                </c:pt>
                <c:pt idx="8">
                  <c:v>0.75239398084815001</c:v>
                </c:pt>
                <c:pt idx="9">
                  <c:v>0.59564523483812004</c:v>
                </c:pt>
                <c:pt idx="10">
                  <c:v>0.50485310403230998</c:v>
                </c:pt>
                <c:pt idx="11">
                  <c:v>1.2682398540812001</c:v>
                </c:pt>
                <c:pt idx="12">
                  <c:v>0.55533841443554</c:v>
                </c:pt>
                <c:pt idx="13">
                  <c:v>0.74099407204741996</c:v>
                </c:pt>
                <c:pt idx="14">
                  <c:v>0.45599635202917999</c:v>
                </c:pt>
                <c:pt idx="15">
                  <c:v>1.3907888736889999</c:v>
                </c:pt>
                <c:pt idx="16">
                  <c:v>0.56239550083598999</c:v>
                </c:pt>
                <c:pt idx="17">
                  <c:v>0.80559355525155996</c:v>
                </c:pt>
                <c:pt idx="18">
                  <c:v>0.51983584131326999</c:v>
                </c:pt>
                <c:pt idx="19">
                  <c:v>0.55479556163551003</c:v>
                </c:pt>
                <c:pt idx="20">
                  <c:v>0.57379540963672004</c:v>
                </c:pt>
                <c:pt idx="21">
                  <c:v>0.52439580483355996</c:v>
                </c:pt>
                <c:pt idx="22">
                  <c:v>1.8467852257182</c:v>
                </c:pt>
                <c:pt idx="23">
                  <c:v>0.56999544003647995</c:v>
                </c:pt>
              </c:numCache>
            </c:numRef>
          </c:val>
          <c:smooth val="0"/>
          <c:extLst>
            <c:ext xmlns:c16="http://schemas.microsoft.com/office/drawing/2014/chart" uri="{C3380CC4-5D6E-409C-BE32-E72D297353CC}">
              <c16:uniqueId val="{00000000-5244-4A62-A59D-CF84AE9BE9E3}"/>
            </c:ext>
          </c:extLst>
        </c:ser>
        <c:dLbls>
          <c:showLegendKey val="0"/>
          <c:showVal val="0"/>
          <c:showCatName val="0"/>
          <c:showSerName val="0"/>
          <c:showPercent val="0"/>
          <c:showBubbleSize val="0"/>
        </c:dLbls>
        <c:smooth val="0"/>
        <c:axId val="354158928"/>
        <c:axId val="354156632"/>
      </c:lineChart>
      <c:catAx>
        <c:axId val="35415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56632"/>
        <c:crosses val="autoZero"/>
        <c:auto val="1"/>
        <c:lblAlgn val="ctr"/>
        <c:lblOffset val="100"/>
        <c:noMultiLvlLbl val="0"/>
      </c:catAx>
      <c:valAx>
        <c:axId val="35415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5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1</c:v>
                </c:pt>
                <c:pt idx="9">
                  <c:v>8</c:v>
                </c:pt>
                <c:pt idx="10">
                  <c:v>7</c:v>
                </c:pt>
                <c:pt idx="11">
                  <c:v>8</c:v>
                </c:pt>
                <c:pt idx="12">
                  <c:v>14</c:v>
                </c:pt>
                <c:pt idx="13">
                  <c:v>6</c:v>
                </c:pt>
                <c:pt idx="14">
                  <c:v>4</c:v>
                </c:pt>
                <c:pt idx="15">
                  <c:v>7</c:v>
                </c:pt>
                <c:pt idx="16">
                  <c:v>6</c:v>
                </c:pt>
                <c:pt idx="17">
                  <c:v>3</c:v>
                </c:pt>
                <c:pt idx="18">
                  <c:v>5</c:v>
                </c:pt>
                <c:pt idx="19">
                  <c:v>3</c:v>
                </c:pt>
                <c:pt idx="20">
                  <c:v>12</c:v>
                </c:pt>
                <c:pt idx="21">
                  <c:v>4</c:v>
                </c:pt>
                <c:pt idx="22">
                  <c:v>2</c:v>
                </c:pt>
                <c:pt idx="23">
                  <c:v>2</c:v>
                </c:pt>
              </c:numCache>
            </c:numRef>
          </c:val>
          <c:smooth val="0"/>
          <c:extLst>
            <c:ext xmlns:c16="http://schemas.microsoft.com/office/drawing/2014/chart" uri="{C3380CC4-5D6E-409C-BE32-E72D297353CC}">
              <c16:uniqueId val="{00000000-66FC-467C-BC78-78B14B4E3F97}"/>
            </c:ext>
          </c:extLst>
        </c:ser>
        <c:dLbls>
          <c:showLegendKey val="0"/>
          <c:showVal val="0"/>
          <c:showCatName val="0"/>
          <c:showSerName val="0"/>
          <c:showPercent val="0"/>
          <c:showBubbleSize val="0"/>
        </c:dLbls>
        <c:smooth val="0"/>
        <c:axId val="240358928"/>
        <c:axId val="240363192"/>
      </c:lineChart>
      <c:catAx>
        <c:axId val="24035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63192"/>
        <c:crosses val="autoZero"/>
        <c:auto val="1"/>
        <c:lblAlgn val="ctr"/>
        <c:lblOffset val="100"/>
        <c:noMultiLvlLbl val="0"/>
      </c:catAx>
      <c:valAx>
        <c:axId val="24036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5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0.76334294156213001</c:v>
                </c:pt>
                <c:pt idx="2">
                  <c:v>0.68808170171656002</c:v>
                </c:pt>
                <c:pt idx="3">
                  <c:v>0</c:v>
                </c:pt>
                <c:pt idx="4">
                  <c:v>1.1246777118878</c:v>
                </c:pt>
                <c:pt idx="5">
                  <c:v>0</c:v>
                </c:pt>
                <c:pt idx="6">
                  <c:v>0</c:v>
                </c:pt>
              </c:numCache>
            </c:numRef>
          </c:val>
          <c:extLst>
            <c:ext xmlns:c16="http://schemas.microsoft.com/office/drawing/2014/chart" uri="{C3380CC4-5D6E-409C-BE32-E72D297353CC}">
              <c16:uniqueId val="{00000000-B070-44FD-B808-63A3B5E8AE36}"/>
            </c:ext>
          </c:extLst>
        </c:ser>
        <c:dLbls>
          <c:showLegendKey val="0"/>
          <c:showVal val="0"/>
          <c:showCatName val="0"/>
          <c:showSerName val="0"/>
          <c:showPercent val="0"/>
          <c:showBubbleSize val="0"/>
        </c:dLbls>
        <c:gapWidth val="219"/>
        <c:overlap val="-27"/>
        <c:axId val="240370736"/>
        <c:axId val="240366144"/>
      </c:barChart>
      <c:catAx>
        <c:axId val="240370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66144"/>
        <c:crosses val="autoZero"/>
        <c:auto val="1"/>
        <c:lblAlgn val="ctr"/>
        <c:lblOffset val="100"/>
        <c:noMultiLvlLbl val="0"/>
      </c:catAx>
      <c:valAx>
        <c:axId val="24036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7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SUTE</c:v>
                </c:pt>
              </c:strCache>
            </c:strRef>
          </c:cat>
          <c:val>
            <c:numRef>
              <c:f>Sheet1!$B$2</c:f>
              <c:numCache>
                <c:formatCode>General</c:formatCode>
                <c:ptCount val="1"/>
                <c:pt idx="0">
                  <c:v>1600</c:v>
                </c:pt>
              </c:numCache>
            </c:numRef>
          </c:val>
          <c:extLst>
            <c:ext xmlns:c16="http://schemas.microsoft.com/office/drawing/2014/chart" uri="{C3380CC4-5D6E-409C-BE32-E72D297353CC}">
              <c16:uniqueId val="{00000000-6B47-4D2B-9AEF-151285D47B7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SUTE</c:v>
                </c:pt>
              </c:strCache>
            </c:strRef>
          </c:cat>
          <c:val>
            <c:numRef>
              <c:f>Sheet1!$C$2</c:f>
              <c:numCache>
                <c:formatCode>General</c:formatCode>
                <c:ptCount val="1"/>
                <c:pt idx="0">
                  <c:v>97</c:v>
                </c:pt>
              </c:numCache>
            </c:numRef>
          </c:val>
          <c:extLst>
            <c:ext xmlns:c16="http://schemas.microsoft.com/office/drawing/2014/chart" uri="{C3380CC4-5D6E-409C-BE32-E72D297353CC}">
              <c16:uniqueId val="{00000001-6B47-4D2B-9AEF-151285D47B7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SUTE</c:v>
                </c:pt>
              </c:strCache>
            </c:strRef>
          </c:cat>
          <c:val>
            <c:numRef>
              <c:f>Sheet1!$D$2</c:f>
              <c:numCache>
                <c:formatCode>General</c:formatCode>
                <c:ptCount val="1"/>
                <c:pt idx="0">
                  <c:v>3</c:v>
                </c:pt>
              </c:numCache>
            </c:numRef>
          </c:val>
          <c:extLst>
            <c:ext xmlns:c16="http://schemas.microsoft.com/office/drawing/2014/chart" uri="{C3380CC4-5D6E-409C-BE32-E72D297353CC}">
              <c16:uniqueId val="{00000002-6B47-4D2B-9AEF-151285D47B7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SUTE</c:v>
                </c:pt>
              </c:strCache>
            </c:strRef>
          </c:cat>
          <c:val>
            <c:numRef>
              <c:f>Sheet1!$E$2</c:f>
              <c:numCache>
                <c:formatCode>General</c:formatCode>
                <c:ptCount val="1"/>
                <c:pt idx="0">
                  <c:v>6</c:v>
                </c:pt>
              </c:numCache>
            </c:numRef>
          </c:val>
          <c:extLst>
            <c:ext xmlns:c16="http://schemas.microsoft.com/office/drawing/2014/chart" uri="{C3380CC4-5D6E-409C-BE32-E72D297353CC}">
              <c16:uniqueId val="{00000003-6B47-4D2B-9AEF-151285D47B7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SUTE</c:v>
                </c:pt>
              </c:strCache>
            </c:strRef>
          </c:cat>
          <c:val>
            <c:numRef>
              <c:f>Sheet1!$F$2</c:f>
              <c:numCache>
                <c:formatCode>General</c:formatCode>
                <c:ptCount val="1"/>
                <c:pt idx="0">
                  <c:v>9</c:v>
                </c:pt>
              </c:numCache>
            </c:numRef>
          </c:val>
          <c:extLst>
            <c:ext xmlns:c16="http://schemas.microsoft.com/office/drawing/2014/chart" uri="{C3380CC4-5D6E-409C-BE32-E72D297353CC}">
              <c16:uniqueId val="{00000004-6B47-4D2B-9AEF-151285D47B7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SUTE</c:v>
                </c:pt>
              </c:strCache>
            </c:strRef>
          </c:cat>
          <c:val>
            <c:numRef>
              <c:f>Sheet1!$G$2</c:f>
              <c:numCache>
                <c:formatCode>General</c:formatCode>
                <c:ptCount val="1"/>
                <c:pt idx="0">
                  <c:v>38</c:v>
                </c:pt>
              </c:numCache>
            </c:numRef>
          </c:val>
          <c:extLst>
            <c:ext xmlns:c16="http://schemas.microsoft.com/office/drawing/2014/chart" uri="{C3380CC4-5D6E-409C-BE32-E72D297353CC}">
              <c16:uniqueId val="{00000005-6B47-4D2B-9AEF-151285D47B7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SUTE</c:v>
                </c:pt>
              </c:strCache>
            </c:strRef>
          </c:cat>
          <c:val>
            <c:numRef>
              <c:f>Sheet1!$H$2</c:f>
              <c:numCache>
                <c:formatCode>General</c:formatCode>
                <c:ptCount val="1"/>
                <c:pt idx="0">
                  <c:v>86</c:v>
                </c:pt>
              </c:numCache>
            </c:numRef>
          </c:val>
          <c:extLst>
            <c:ext xmlns:c16="http://schemas.microsoft.com/office/drawing/2014/chart" uri="{C3380CC4-5D6E-409C-BE32-E72D297353CC}">
              <c16:uniqueId val="{00000006-6B47-4D2B-9AEF-151285D47B7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SUTE</c:v>
                </c:pt>
              </c:strCache>
            </c:strRef>
          </c:cat>
          <c:val>
            <c:numRef>
              <c:f>Sheet1!$I$2</c:f>
              <c:numCache>
                <c:formatCode>General</c:formatCode>
                <c:ptCount val="1"/>
                <c:pt idx="0">
                  <c:v>1187</c:v>
                </c:pt>
              </c:numCache>
            </c:numRef>
          </c:val>
          <c:extLst>
            <c:ext xmlns:c16="http://schemas.microsoft.com/office/drawing/2014/chart" uri="{C3380CC4-5D6E-409C-BE32-E72D297353CC}">
              <c16:uniqueId val="{00000007-6B47-4D2B-9AEF-151285D47B71}"/>
            </c:ext>
          </c:extLst>
        </c:ser>
        <c:dLbls>
          <c:showLegendKey val="0"/>
          <c:showVal val="0"/>
          <c:showCatName val="0"/>
          <c:showSerName val="0"/>
          <c:showPercent val="0"/>
          <c:showBubbleSize val="0"/>
        </c:dLbls>
        <c:gapWidth val="150"/>
        <c:overlap val="100"/>
        <c:axId val="240375328"/>
        <c:axId val="240375984"/>
      </c:barChart>
      <c:catAx>
        <c:axId val="24037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75984"/>
        <c:crosses val="autoZero"/>
        <c:auto val="1"/>
        <c:lblAlgn val="ctr"/>
        <c:lblOffset val="100"/>
        <c:noMultiLvlLbl val="0"/>
      </c:catAx>
      <c:valAx>
        <c:axId val="240375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7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745-40FF-AB60-BD63AEB2769A}"/>
            </c:ext>
          </c:extLst>
        </c:ser>
        <c:dLbls>
          <c:showLegendKey val="0"/>
          <c:showVal val="0"/>
          <c:showCatName val="0"/>
          <c:showSerName val="0"/>
          <c:showPercent val="0"/>
          <c:showBubbleSize val="0"/>
        </c:dLbls>
        <c:gapWidth val="219"/>
        <c:overlap val="-27"/>
        <c:axId val="300592272"/>
        <c:axId val="300594896"/>
      </c:barChart>
      <c:catAx>
        <c:axId val="30059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94896"/>
        <c:crosses val="autoZero"/>
        <c:auto val="1"/>
        <c:lblAlgn val="ctr"/>
        <c:lblOffset val="100"/>
        <c:noMultiLvlLbl val="0"/>
      </c:catAx>
      <c:valAx>
        <c:axId val="30059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9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E2F50-BB1A-4ACE-A584-F775A5517A4B}"/>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FD7EA82A-63AE-47F2-ADA7-2B3437F62A6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33932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1C61-B220-4F46-B9EF-003C377AA18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8F1FF083-807F-4319-AAB5-66E1CE7BBA6D}"/>
              </a:ext>
            </a:extLst>
          </p:cNvPr>
          <p:cNvGraphicFramePr>
            <a:graphicFrameLocks noGrp="1"/>
          </p:cNvGraphicFramePr>
          <p:nvPr>
            <p:ph type="tbl" sz="quarter" idx="13"/>
            <p:extLst>
              <p:ext uri="{D42A27DB-BD31-4B8C-83A1-F6EECF244321}">
                <p14:modId xmlns:p14="http://schemas.microsoft.com/office/powerpoint/2010/main" val="86443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70354058"/>
                    </a:ext>
                  </a:extLst>
                </a:gridCol>
                <a:gridCol w="740664">
                  <a:extLst>
                    <a:ext uri="{9D8B030D-6E8A-4147-A177-3AD203B41FA5}">
                      <a16:colId xmlns:a16="http://schemas.microsoft.com/office/drawing/2014/main" val="2573037849"/>
                    </a:ext>
                  </a:extLst>
                </a:gridCol>
                <a:gridCol w="740664">
                  <a:extLst>
                    <a:ext uri="{9D8B030D-6E8A-4147-A177-3AD203B41FA5}">
                      <a16:colId xmlns:a16="http://schemas.microsoft.com/office/drawing/2014/main" val="33078992"/>
                    </a:ext>
                  </a:extLst>
                </a:gridCol>
                <a:gridCol w="740664">
                  <a:extLst>
                    <a:ext uri="{9D8B030D-6E8A-4147-A177-3AD203B41FA5}">
                      <a16:colId xmlns:a16="http://schemas.microsoft.com/office/drawing/2014/main" val="1617602497"/>
                    </a:ext>
                  </a:extLst>
                </a:gridCol>
                <a:gridCol w="740664">
                  <a:extLst>
                    <a:ext uri="{9D8B030D-6E8A-4147-A177-3AD203B41FA5}">
                      <a16:colId xmlns:a16="http://schemas.microsoft.com/office/drawing/2014/main" val="2404342112"/>
                    </a:ext>
                  </a:extLst>
                </a:gridCol>
                <a:gridCol w="740664">
                  <a:extLst>
                    <a:ext uri="{9D8B030D-6E8A-4147-A177-3AD203B41FA5}">
                      <a16:colId xmlns:a16="http://schemas.microsoft.com/office/drawing/2014/main" val="2844237288"/>
                    </a:ext>
                  </a:extLst>
                </a:gridCol>
                <a:gridCol w="740664">
                  <a:extLst>
                    <a:ext uri="{9D8B030D-6E8A-4147-A177-3AD203B41FA5}">
                      <a16:colId xmlns:a16="http://schemas.microsoft.com/office/drawing/2014/main" val="4027202539"/>
                    </a:ext>
                  </a:extLst>
                </a:gridCol>
                <a:gridCol w="740664">
                  <a:extLst>
                    <a:ext uri="{9D8B030D-6E8A-4147-A177-3AD203B41FA5}">
                      <a16:colId xmlns:a16="http://schemas.microsoft.com/office/drawing/2014/main" val="2551964705"/>
                    </a:ext>
                  </a:extLst>
                </a:gridCol>
                <a:gridCol w="740664">
                  <a:extLst>
                    <a:ext uri="{9D8B030D-6E8A-4147-A177-3AD203B41FA5}">
                      <a16:colId xmlns:a16="http://schemas.microsoft.com/office/drawing/2014/main" val="1391630661"/>
                    </a:ext>
                  </a:extLst>
                </a:gridCol>
                <a:gridCol w="740664">
                  <a:extLst>
                    <a:ext uri="{9D8B030D-6E8A-4147-A177-3AD203B41FA5}">
                      <a16:colId xmlns:a16="http://schemas.microsoft.com/office/drawing/2014/main" val="21892590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21247227"/>
                  </a:ext>
                </a:extLst>
              </a:tr>
              <a:tr h="370840">
                <a:tc>
                  <a:txBody>
                    <a:bodyPr/>
                    <a:lstStyle/>
                    <a:p>
                      <a:r>
                        <a:rPr lang="en-US" sz="1000"/>
                        <a:t>SUTE</a:t>
                      </a:r>
                    </a:p>
                  </a:txBody>
                  <a:tcPr/>
                </a:tc>
                <a:tc>
                  <a:txBody>
                    <a:bodyPr/>
                    <a:lstStyle/>
                    <a:p>
                      <a:r>
                        <a:rPr lang="en-US" sz="1000"/>
                        <a:t>4485</a:t>
                      </a:r>
                    </a:p>
                  </a:txBody>
                  <a:tcPr/>
                </a:tc>
                <a:tc>
                  <a:txBody>
                    <a:bodyPr/>
                    <a:lstStyle/>
                    <a:p>
                      <a:r>
                        <a:rPr lang="en-US" sz="1000"/>
                        <a:t>198</a:t>
                      </a:r>
                    </a:p>
                  </a:txBody>
                  <a:tcPr/>
                </a:tc>
                <a:tc>
                  <a:txBody>
                    <a:bodyPr/>
                    <a:lstStyle/>
                    <a:p>
                      <a:r>
                        <a:rPr lang="en-US" sz="1000"/>
                        <a:t>93</a:t>
                      </a:r>
                    </a:p>
                  </a:txBody>
                  <a:tcPr/>
                </a:tc>
                <a:tc>
                  <a:txBody>
                    <a:bodyPr/>
                    <a:lstStyle/>
                    <a:p>
                      <a:r>
                        <a:rPr lang="en-US" sz="1000"/>
                        <a:t>1753</a:t>
                      </a:r>
                    </a:p>
                  </a:txBody>
                  <a:tcPr/>
                </a:tc>
                <a:tc>
                  <a:txBody>
                    <a:bodyPr/>
                    <a:lstStyle/>
                    <a:p>
                      <a:r>
                        <a:rPr lang="en-US" sz="1000"/>
                        <a:t>86</a:t>
                      </a:r>
                    </a:p>
                  </a:txBody>
                  <a:tcPr/>
                </a:tc>
                <a:tc>
                  <a:txBody>
                    <a:bodyPr/>
                    <a:lstStyle/>
                    <a:p>
                      <a:r>
                        <a:rPr lang="en-US" sz="1000"/>
                        <a:t>1187</a:t>
                      </a:r>
                    </a:p>
                  </a:txBody>
                  <a:tcPr/>
                </a:tc>
                <a:tc>
                  <a:txBody>
                    <a:bodyPr/>
                    <a:lstStyle/>
                    <a:p>
                      <a:r>
                        <a:rPr lang="en-US" sz="1000"/>
                        <a:t>0</a:t>
                      </a:r>
                    </a:p>
                  </a:txBody>
                  <a:tcPr/>
                </a:tc>
                <a:tc>
                  <a:txBody>
                    <a:bodyPr/>
                    <a:lstStyle/>
                    <a:p>
                      <a:r>
                        <a:rPr lang="en-US" sz="1000"/>
                        <a:t>0.7419%</a:t>
                      </a:r>
                    </a:p>
                  </a:txBody>
                  <a:tcPr/>
                </a:tc>
                <a:tc>
                  <a:txBody>
                    <a:bodyPr/>
                    <a:lstStyle/>
                    <a:p>
                      <a:r>
                        <a:rPr lang="en-US" sz="1000"/>
                        <a:t>0.0%</a:t>
                      </a:r>
                    </a:p>
                  </a:txBody>
                  <a:tcPr/>
                </a:tc>
                <a:extLst>
                  <a:ext uri="{0D108BD9-81ED-4DB2-BD59-A6C34878D82A}">
                    <a16:rowId xmlns:a16="http://schemas.microsoft.com/office/drawing/2014/main" val="2139689418"/>
                  </a:ext>
                </a:extLst>
              </a:tr>
            </a:tbl>
          </a:graphicData>
        </a:graphic>
      </p:graphicFrame>
      <p:sp>
        <p:nvSpPr>
          <p:cNvPr id="4" name="Text Placeholder 3">
            <a:extLst>
              <a:ext uri="{FF2B5EF4-FFF2-40B4-BE49-F238E27FC236}">
                <a16:creationId xmlns:a16="http://schemas.microsoft.com/office/drawing/2014/main" id="{CAD0CBC2-C0CC-4EB7-9E4D-D1E47120784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70635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A76BD-DBA4-4D13-8B87-5BEC8E8DA2C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6AE26FC-0341-4AC9-A469-0394CBDB3774}"/>
              </a:ext>
            </a:extLst>
          </p:cNvPr>
          <p:cNvGraphicFramePr>
            <a:graphicFrameLocks noGrp="1"/>
          </p:cNvGraphicFramePr>
          <p:nvPr>
            <p:ph type="chart" sz="quarter" idx="13"/>
            <p:extLst>
              <p:ext uri="{D42A27DB-BD31-4B8C-83A1-F6EECF244321}">
                <p14:modId xmlns:p14="http://schemas.microsoft.com/office/powerpoint/2010/main" val="2295939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30E5D1-A49F-4C3A-9930-1CC97E6BFC7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87EED6C-B25A-4D6F-8FF0-F8B8E7EBE3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411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1021A-6366-40CC-BFD8-34082E7DE6D4}"/>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D6FEF0A-D36C-4C8A-B06A-7F10B1C34B4E}"/>
              </a:ext>
            </a:extLst>
          </p:cNvPr>
          <p:cNvGraphicFramePr>
            <a:graphicFrameLocks noGrp="1"/>
          </p:cNvGraphicFramePr>
          <p:nvPr>
            <p:ph type="chart" sz="quarter" idx="13"/>
            <p:extLst>
              <p:ext uri="{D42A27DB-BD31-4B8C-83A1-F6EECF244321}">
                <p14:modId xmlns:p14="http://schemas.microsoft.com/office/powerpoint/2010/main" val="2929547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C9082F-4035-49B2-AE0A-84CAE9060EB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C3C312D-9001-436E-9336-FD2ACD382D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5219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631B8-C148-45EC-8893-E4A53B8732A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276D9EB-07F8-4C5C-9E87-77E01472E650}"/>
              </a:ext>
            </a:extLst>
          </p:cNvPr>
          <p:cNvGraphicFramePr>
            <a:graphicFrameLocks noGrp="1"/>
          </p:cNvGraphicFramePr>
          <p:nvPr>
            <p:ph type="chart" sz="quarter" idx="13"/>
            <p:extLst>
              <p:ext uri="{D42A27DB-BD31-4B8C-83A1-F6EECF244321}">
                <p14:modId xmlns:p14="http://schemas.microsoft.com/office/powerpoint/2010/main" val="3019307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8591BA-630F-44C5-871D-69BBC4B13DE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223622B-7E51-4C01-BCAB-2A4916CF72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4868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5B0BA-8C2F-4A62-9E78-6F711B3F7F4C}"/>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E009EE89-5804-4CC3-8B53-15FF8740950B}"/>
              </a:ext>
            </a:extLst>
          </p:cNvPr>
          <p:cNvGraphicFramePr>
            <a:graphicFrameLocks noGrp="1"/>
          </p:cNvGraphicFramePr>
          <p:nvPr>
            <p:ph type="chart" sz="quarter" idx="13"/>
            <p:extLst>
              <p:ext uri="{D42A27DB-BD31-4B8C-83A1-F6EECF244321}">
                <p14:modId xmlns:p14="http://schemas.microsoft.com/office/powerpoint/2010/main" val="1203136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01F3AF-273B-4CAE-A64E-D6E0FDB04FE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339C2B2-6776-4AB4-8DDB-B6179DC355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6240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2D23E-7EC9-4CFF-9047-76BF50081045}"/>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58936EE-097A-4F10-918A-18CE3F5555A8}"/>
              </a:ext>
            </a:extLst>
          </p:cNvPr>
          <p:cNvGraphicFramePr>
            <a:graphicFrameLocks noGrp="1"/>
          </p:cNvGraphicFramePr>
          <p:nvPr>
            <p:ph type="chart" sz="quarter" idx="13"/>
            <p:extLst>
              <p:ext uri="{D42A27DB-BD31-4B8C-83A1-F6EECF244321}">
                <p14:modId xmlns:p14="http://schemas.microsoft.com/office/powerpoint/2010/main" val="3131630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31DA82-3937-4744-870E-58A206DE6FC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E24B247-24C9-4EB8-85E1-1B64841F1B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8460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A4803-C8A6-4E1C-9A0E-A1B835FFF637}"/>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1531DB30-4E2C-4953-BAFE-EAF7739A266F}"/>
              </a:ext>
            </a:extLst>
          </p:cNvPr>
          <p:cNvGraphicFramePr>
            <a:graphicFrameLocks noGrp="1"/>
          </p:cNvGraphicFramePr>
          <p:nvPr>
            <p:ph type="tbl" sz="quarter" idx="13"/>
            <p:extLst>
              <p:ext uri="{D42A27DB-BD31-4B8C-83A1-F6EECF244321}">
                <p14:modId xmlns:p14="http://schemas.microsoft.com/office/powerpoint/2010/main" val="7279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18015576"/>
                    </a:ext>
                  </a:extLst>
                </a:gridCol>
                <a:gridCol w="658368">
                  <a:extLst>
                    <a:ext uri="{9D8B030D-6E8A-4147-A177-3AD203B41FA5}">
                      <a16:colId xmlns:a16="http://schemas.microsoft.com/office/drawing/2014/main" val="3789273816"/>
                    </a:ext>
                  </a:extLst>
                </a:gridCol>
                <a:gridCol w="658368">
                  <a:extLst>
                    <a:ext uri="{9D8B030D-6E8A-4147-A177-3AD203B41FA5}">
                      <a16:colId xmlns:a16="http://schemas.microsoft.com/office/drawing/2014/main" val="3821725812"/>
                    </a:ext>
                  </a:extLst>
                </a:gridCol>
                <a:gridCol w="658368">
                  <a:extLst>
                    <a:ext uri="{9D8B030D-6E8A-4147-A177-3AD203B41FA5}">
                      <a16:colId xmlns:a16="http://schemas.microsoft.com/office/drawing/2014/main" val="3145685580"/>
                    </a:ext>
                  </a:extLst>
                </a:gridCol>
                <a:gridCol w="658368">
                  <a:extLst>
                    <a:ext uri="{9D8B030D-6E8A-4147-A177-3AD203B41FA5}">
                      <a16:colId xmlns:a16="http://schemas.microsoft.com/office/drawing/2014/main" val="3740435323"/>
                    </a:ext>
                  </a:extLst>
                </a:gridCol>
                <a:gridCol w="658368">
                  <a:extLst>
                    <a:ext uri="{9D8B030D-6E8A-4147-A177-3AD203B41FA5}">
                      <a16:colId xmlns:a16="http://schemas.microsoft.com/office/drawing/2014/main" val="1024371070"/>
                    </a:ext>
                  </a:extLst>
                </a:gridCol>
                <a:gridCol w="658368">
                  <a:extLst>
                    <a:ext uri="{9D8B030D-6E8A-4147-A177-3AD203B41FA5}">
                      <a16:colId xmlns:a16="http://schemas.microsoft.com/office/drawing/2014/main" val="2204178178"/>
                    </a:ext>
                  </a:extLst>
                </a:gridCol>
                <a:gridCol w="658368">
                  <a:extLst>
                    <a:ext uri="{9D8B030D-6E8A-4147-A177-3AD203B41FA5}">
                      <a16:colId xmlns:a16="http://schemas.microsoft.com/office/drawing/2014/main" val="4004370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576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- 2017-09-29 15:48:33</a:t>
                      </a:r>
                      <a:r>
                        <a:rPr kumimoji="0" lang="es-ES" sz="1000" b="0" i="0" u="none" strike="noStrike" kern="1200" cap="none" spc="0" normalizeH="0" baseline="0" noProof="0">
                          <a:ln>
                            <a:noFill/>
                          </a:ln>
                          <a:solidFill>
                            <a:prstClr val="black"/>
                          </a:solidFill>
                          <a:effectLst/>
                          <a:uLnTx/>
                          <a:uFillTx/>
                          <a:latin typeface="+mn-lt"/>
                          <a:ea typeface="+mn-ea"/>
                          <a:cs typeface="+mn-cs"/>
                        </a:rPr>
                        <a:t>
🔔Desde el SUTE exigimos al Director General de Escuelas que se rectifique y deje de atacar a lxs Trabajadorxs de la Educación. Son los funcionarios quienes deben dar respuestas, con políticas de Estado y NO lxs trabajadorxs.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5681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- 2017-09-11 00:10:00</a:t>
                      </a:r>
                      <a:r>
                        <a:rPr kumimoji="0" lang="es-ES" sz="1000" b="0" i="0" u="none" strike="noStrike" kern="1200" cap="none" spc="0" normalizeH="0" baseline="0" noProof="0">
                          <a:ln>
                            <a:noFill/>
                          </a:ln>
                          <a:solidFill>
                            <a:prstClr val="black"/>
                          </a:solidFill>
                          <a:effectLst/>
                          <a:uLnTx/>
                          <a:uFillTx/>
                          <a:latin typeface="+mn-lt"/>
                          <a:ea typeface="+mn-ea"/>
                          <a:cs typeface="+mn-cs"/>
                        </a:rPr>
                        <a:t>
Desde el SUTE saludamos orgullosamente a todo/as los/las docentes en su día, reconociendo su lucha por la defensa de la educación pública, gratuita y de calidad. 
¡¡Feliz día, compañeros y compañeras!!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8323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- 2017-09-20 16:52:00</a:t>
                      </a:r>
                      <a:r>
                        <a:rPr kumimoji="0" lang="es-ES" sz="1000" b="0" i="0" u="none" strike="noStrike" kern="1200" cap="none" spc="0" normalizeH="0" baseline="0" noProof="0">
                          <a:ln>
                            <a:noFill/>
                          </a:ln>
                          <a:solidFill>
                            <a:prstClr val="black"/>
                          </a:solidFill>
                          <a:effectLst/>
                          <a:uLnTx/>
                          <a:uFillTx/>
                          <a:latin typeface="+mn-lt"/>
                          <a:ea typeface="+mn-ea"/>
                          <a:cs typeface="+mn-cs"/>
                        </a:rPr>
                        <a:t>
Se realizó la primera acción resuelta por el último Plenario Provincial. 👉 Lxs Trabajadorxs de la Educación nos concentramos, esta mañana en la mañana de este miércoles 20 de septiembre, para exigir ¡PARITARIAS 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7824786"/>
                  </a:ext>
                </a:extLst>
              </a:tr>
            </a:tbl>
          </a:graphicData>
        </a:graphic>
      </p:graphicFrame>
      <p:sp>
        <p:nvSpPr>
          <p:cNvPr id="4" name="Text Placeholder 3">
            <a:extLst>
              <a:ext uri="{FF2B5EF4-FFF2-40B4-BE49-F238E27FC236}">
                <a16:creationId xmlns:a16="http://schemas.microsoft.com/office/drawing/2014/main" id="{05153756-0A58-48C0-AB9B-3A0E598D637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66649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1C94E-E8E2-4D6C-A13F-F3FD2F919FA1}"/>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0E0A255F-F5D2-4E25-9178-2E695FA8EB7E}"/>
              </a:ext>
            </a:extLst>
          </p:cNvPr>
          <p:cNvGraphicFramePr>
            <a:graphicFrameLocks noGrp="1"/>
          </p:cNvGraphicFramePr>
          <p:nvPr>
            <p:ph type="tbl" sz="quarter" idx="13"/>
            <p:extLst>
              <p:ext uri="{D42A27DB-BD31-4B8C-83A1-F6EECF244321}">
                <p14:modId xmlns:p14="http://schemas.microsoft.com/office/powerpoint/2010/main" val="3164854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2078298"/>
                    </a:ext>
                  </a:extLst>
                </a:gridCol>
                <a:gridCol w="658368">
                  <a:extLst>
                    <a:ext uri="{9D8B030D-6E8A-4147-A177-3AD203B41FA5}">
                      <a16:colId xmlns:a16="http://schemas.microsoft.com/office/drawing/2014/main" val="3705890535"/>
                    </a:ext>
                  </a:extLst>
                </a:gridCol>
                <a:gridCol w="658368">
                  <a:extLst>
                    <a:ext uri="{9D8B030D-6E8A-4147-A177-3AD203B41FA5}">
                      <a16:colId xmlns:a16="http://schemas.microsoft.com/office/drawing/2014/main" val="2223923909"/>
                    </a:ext>
                  </a:extLst>
                </a:gridCol>
                <a:gridCol w="658368">
                  <a:extLst>
                    <a:ext uri="{9D8B030D-6E8A-4147-A177-3AD203B41FA5}">
                      <a16:colId xmlns:a16="http://schemas.microsoft.com/office/drawing/2014/main" val="768444394"/>
                    </a:ext>
                  </a:extLst>
                </a:gridCol>
                <a:gridCol w="658368">
                  <a:extLst>
                    <a:ext uri="{9D8B030D-6E8A-4147-A177-3AD203B41FA5}">
                      <a16:colId xmlns:a16="http://schemas.microsoft.com/office/drawing/2014/main" val="2445413631"/>
                    </a:ext>
                  </a:extLst>
                </a:gridCol>
                <a:gridCol w="658368">
                  <a:extLst>
                    <a:ext uri="{9D8B030D-6E8A-4147-A177-3AD203B41FA5}">
                      <a16:colId xmlns:a16="http://schemas.microsoft.com/office/drawing/2014/main" val="2082534113"/>
                    </a:ext>
                  </a:extLst>
                </a:gridCol>
                <a:gridCol w="658368">
                  <a:extLst>
                    <a:ext uri="{9D8B030D-6E8A-4147-A177-3AD203B41FA5}">
                      <a16:colId xmlns:a16="http://schemas.microsoft.com/office/drawing/2014/main" val="748232482"/>
                    </a:ext>
                  </a:extLst>
                </a:gridCol>
                <a:gridCol w="658368">
                  <a:extLst>
                    <a:ext uri="{9D8B030D-6E8A-4147-A177-3AD203B41FA5}">
                      <a16:colId xmlns:a16="http://schemas.microsoft.com/office/drawing/2014/main" val="3032728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173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- 2017-09-15 22:41:34</a:t>
                      </a:r>
                      <a:r>
                        <a:rPr kumimoji="0" lang="es-ES" sz="1000" b="0" i="0" u="none" strike="noStrike" kern="1200" cap="none" spc="0" normalizeH="0" baseline="0" noProof="0">
                          <a:ln>
                            <a:noFill/>
                          </a:ln>
                          <a:solidFill>
                            <a:prstClr val="black"/>
                          </a:solidFill>
                          <a:effectLst/>
                          <a:uLnTx/>
                          <a:uFillTx/>
                          <a:latin typeface="+mn-lt"/>
                          <a:ea typeface="+mn-ea"/>
                          <a:cs typeface="+mn-cs"/>
                        </a:rPr>
                        <a:t>
El Plenario del SUTE exige al Gobierno reapertura de paritarias.
En el día de hoy viernes 15 de septiembre se realizó el Plenario Provincial del SUTE.
Cerca de 200 delegados de todos los departamentos se convocaron para debatir acerca de las demandas de los Trabajadores y Trabajadoras de la Educación y definir plan de lucha.
El Plenario resolvió:
- Concentración el día miércoles 20 de septiembre en Subsecretaria de Trabajo con crédito horario para delegados/as para exigir reapertura de paritarias.
- Movilización con el conjunto de gremios estatales con fecha a determinar.
Mandatar a los congresales a CTERA para:
- Proponer Marcha Federal con culminación en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4834101"/>
                  </a:ext>
                </a:extLst>
              </a:tr>
            </a:tbl>
          </a:graphicData>
        </a:graphic>
      </p:graphicFrame>
      <p:sp>
        <p:nvSpPr>
          <p:cNvPr id="4" name="Text Placeholder 3">
            <a:extLst>
              <a:ext uri="{FF2B5EF4-FFF2-40B4-BE49-F238E27FC236}">
                <a16:creationId xmlns:a16="http://schemas.microsoft.com/office/drawing/2014/main" id="{281A0BC2-3BDD-4AAD-9F11-6F84E2C75E1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35234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2CED-4EF0-4EF2-9BC6-C9BD41A2CDC2}"/>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AAF4941D-2C09-4375-9F24-D205E0DA087A}"/>
              </a:ext>
            </a:extLst>
          </p:cNvPr>
          <p:cNvGraphicFramePr>
            <a:graphicFrameLocks noGrp="1"/>
          </p:cNvGraphicFramePr>
          <p:nvPr>
            <p:ph type="tbl" sz="quarter" idx="13"/>
            <p:extLst>
              <p:ext uri="{D42A27DB-BD31-4B8C-83A1-F6EECF244321}">
                <p14:modId xmlns:p14="http://schemas.microsoft.com/office/powerpoint/2010/main" val="2782853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1922024"/>
                    </a:ext>
                  </a:extLst>
                </a:gridCol>
                <a:gridCol w="658368">
                  <a:extLst>
                    <a:ext uri="{9D8B030D-6E8A-4147-A177-3AD203B41FA5}">
                      <a16:colId xmlns:a16="http://schemas.microsoft.com/office/drawing/2014/main" val="321518502"/>
                    </a:ext>
                  </a:extLst>
                </a:gridCol>
                <a:gridCol w="658368">
                  <a:extLst>
                    <a:ext uri="{9D8B030D-6E8A-4147-A177-3AD203B41FA5}">
                      <a16:colId xmlns:a16="http://schemas.microsoft.com/office/drawing/2014/main" val="3978248971"/>
                    </a:ext>
                  </a:extLst>
                </a:gridCol>
                <a:gridCol w="658368">
                  <a:extLst>
                    <a:ext uri="{9D8B030D-6E8A-4147-A177-3AD203B41FA5}">
                      <a16:colId xmlns:a16="http://schemas.microsoft.com/office/drawing/2014/main" val="756149262"/>
                    </a:ext>
                  </a:extLst>
                </a:gridCol>
                <a:gridCol w="658368">
                  <a:extLst>
                    <a:ext uri="{9D8B030D-6E8A-4147-A177-3AD203B41FA5}">
                      <a16:colId xmlns:a16="http://schemas.microsoft.com/office/drawing/2014/main" val="3845503256"/>
                    </a:ext>
                  </a:extLst>
                </a:gridCol>
                <a:gridCol w="658368">
                  <a:extLst>
                    <a:ext uri="{9D8B030D-6E8A-4147-A177-3AD203B41FA5}">
                      <a16:colId xmlns:a16="http://schemas.microsoft.com/office/drawing/2014/main" val="647432481"/>
                    </a:ext>
                  </a:extLst>
                </a:gridCol>
                <a:gridCol w="658368">
                  <a:extLst>
                    <a:ext uri="{9D8B030D-6E8A-4147-A177-3AD203B41FA5}">
                      <a16:colId xmlns:a16="http://schemas.microsoft.com/office/drawing/2014/main" val="320310925"/>
                    </a:ext>
                  </a:extLst>
                </a:gridCol>
                <a:gridCol w="658368">
                  <a:extLst>
                    <a:ext uri="{9D8B030D-6E8A-4147-A177-3AD203B41FA5}">
                      <a16:colId xmlns:a16="http://schemas.microsoft.com/office/drawing/2014/main" val="4219639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919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- 2017-09-21 11:11:31</a:t>
                      </a:r>
                      <a:r>
                        <a:rPr kumimoji="0" lang="es-ES" sz="1000" b="0" i="0" u="none" strike="noStrike" kern="1200" cap="none" spc="0" normalizeH="0" baseline="0" noProof="0">
                          <a:ln>
                            <a:noFill/>
                          </a:ln>
                          <a:solidFill>
                            <a:prstClr val="black"/>
                          </a:solidFill>
                          <a:effectLst/>
                          <a:uLnTx/>
                          <a:uFillTx/>
                          <a:latin typeface="+mn-lt"/>
                          <a:ea typeface="+mn-ea"/>
                          <a:cs typeface="+mn-cs"/>
                        </a:rPr>
                        <a:t>
Ante la circulación de un memo de DRH donde se afirma que habrá posibles visitas de médicos de la A.R.T. para realizar exámenes a los trabajadores del establecimiento, el SUTE hará una presentación para frenar dicha actividad. 
⚠ En el caso de que estas visitas se hagan efectivas, se debe avisar al sindicato para hacernos presente y negarse a realizarlas.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532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- 2017-09-16 11:20:14</a:t>
                      </a:r>
                      <a:r>
                        <a:rPr kumimoji="0" lang="es-ES" sz="1000" b="0" i="0" u="none" strike="noStrike" kern="1200" cap="none" spc="0" normalizeH="0" baseline="0" noProof="0">
                          <a:ln>
                            <a:noFill/>
                          </a:ln>
                          <a:solidFill>
                            <a:prstClr val="black"/>
                          </a:solidFill>
                          <a:effectLst/>
                          <a:uLnTx/>
                          <a:uFillTx/>
                          <a:latin typeface="+mn-lt"/>
                          <a:ea typeface="+mn-ea"/>
                          <a:cs typeface="+mn-cs"/>
                        </a:rPr>
                        <a:t>
El SUTE recuerda hoy a esos estudiantes, por su compromiso en la lucha y la organización para lograr transformaciones en sus escuelas, pero también soñando con la transformación del mundo.
Porque “los lápices siguen escribiendo”, seguiremos exigiendo juicio y castigo a los genocidas.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436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- 2017-09-08 09:30:00</a:t>
                      </a:r>
                      <a:r>
                        <a:rPr kumimoji="0" lang="es-ES" sz="1000" b="0" i="0" u="none" strike="noStrike" kern="1200" cap="none" spc="0" normalizeH="0" baseline="0" noProof="0">
                          <a:ln>
                            <a:noFill/>
                          </a:ln>
                          <a:solidFill>
                            <a:prstClr val="black"/>
                          </a:solidFill>
                          <a:effectLst/>
                          <a:uLnTx/>
                          <a:uFillTx/>
                          <a:latin typeface="+mn-lt"/>
                          <a:ea typeface="+mn-ea"/>
                          <a:cs typeface="+mn-cs"/>
                        </a:rPr>
                        <a:t>
#ParitariasYa
-Martes 12 y miércoles 13 de septiembre. ASAMBLEAS en todas las escuelas
-Jueves 14 de septiembre. PLENARIOS DEPARTAMENTALES
-Viernes 15 de septiembre. PLENARIO PROVINCIAL 
Tu escuela es la que decide!!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6225871"/>
                  </a:ext>
                </a:extLst>
              </a:tr>
            </a:tbl>
          </a:graphicData>
        </a:graphic>
      </p:graphicFrame>
      <p:sp>
        <p:nvSpPr>
          <p:cNvPr id="4" name="Text Placeholder 3">
            <a:extLst>
              <a:ext uri="{FF2B5EF4-FFF2-40B4-BE49-F238E27FC236}">
                <a16:creationId xmlns:a16="http://schemas.microsoft.com/office/drawing/2014/main" id="{182C91BA-BDBF-4AEE-8406-F8ABFB3C906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60593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FBC5-70B4-4620-B71F-39197A924902}"/>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E1631034-CDD1-4458-8A0D-FB0C54F51FC8}"/>
              </a:ext>
            </a:extLst>
          </p:cNvPr>
          <p:cNvGraphicFramePr>
            <a:graphicFrameLocks noGrp="1"/>
          </p:cNvGraphicFramePr>
          <p:nvPr>
            <p:ph type="tbl" sz="quarter" idx="13"/>
            <p:extLst>
              <p:ext uri="{D42A27DB-BD31-4B8C-83A1-F6EECF244321}">
                <p14:modId xmlns:p14="http://schemas.microsoft.com/office/powerpoint/2010/main" val="4178783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0540377"/>
                    </a:ext>
                  </a:extLst>
                </a:gridCol>
                <a:gridCol w="658368">
                  <a:extLst>
                    <a:ext uri="{9D8B030D-6E8A-4147-A177-3AD203B41FA5}">
                      <a16:colId xmlns:a16="http://schemas.microsoft.com/office/drawing/2014/main" val="3901819596"/>
                    </a:ext>
                  </a:extLst>
                </a:gridCol>
                <a:gridCol w="658368">
                  <a:extLst>
                    <a:ext uri="{9D8B030D-6E8A-4147-A177-3AD203B41FA5}">
                      <a16:colId xmlns:a16="http://schemas.microsoft.com/office/drawing/2014/main" val="2025740945"/>
                    </a:ext>
                  </a:extLst>
                </a:gridCol>
                <a:gridCol w="658368">
                  <a:extLst>
                    <a:ext uri="{9D8B030D-6E8A-4147-A177-3AD203B41FA5}">
                      <a16:colId xmlns:a16="http://schemas.microsoft.com/office/drawing/2014/main" val="2977478910"/>
                    </a:ext>
                  </a:extLst>
                </a:gridCol>
                <a:gridCol w="658368">
                  <a:extLst>
                    <a:ext uri="{9D8B030D-6E8A-4147-A177-3AD203B41FA5}">
                      <a16:colId xmlns:a16="http://schemas.microsoft.com/office/drawing/2014/main" val="3133354295"/>
                    </a:ext>
                  </a:extLst>
                </a:gridCol>
                <a:gridCol w="658368">
                  <a:extLst>
                    <a:ext uri="{9D8B030D-6E8A-4147-A177-3AD203B41FA5}">
                      <a16:colId xmlns:a16="http://schemas.microsoft.com/office/drawing/2014/main" val="3664972547"/>
                    </a:ext>
                  </a:extLst>
                </a:gridCol>
                <a:gridCol w="658368">
                  <a:extLst>
                    <a:ext uri="{9D8B030D-6E8A-4147-A177-3AD203B41FA5}">
                      <a16:colId xmlns:a16="http://schemas.microsoft.com/office/drawing/2014/main" val="3385570077"/>
                    </a:ext>
                  </a:extLst>
                </a:gridCol>
                <a:gridCol w="658368">
                  <a:extLst>
                    <a:ext uri="{9D8B030D-6E8A-4147-A177-3AD203B41FA5}">
                      <a16:colId xmlns:a16="http://schemas.microsoft.com/office/drawing/2014/main" val="4253910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9295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- 2017-09-20 22:00:00</a:t>
                      </a:r>
                      <a:r>
                        <a:rPr kumimoji="0" lang="es-ES" sz="1000" b="0" i="0" u="none" strike="noStrike" kern="1200" cap="none" spc="0" normalizeH="0" baseline="0" noProof="0">
                          <a:ln>
                            <a:noFill/>
                          </a:ln>
                          <a:solidFill>
                            <a:prstClr val="black"/>
                          </a:solidFill>
                          <a:effectLst/>
                          <a:uLnTx/>
                          <a:uFillTx/>
                          <a:latin typeface="+mn-lt"/>
                          <a:ea typeface="+mn-ea"/>
                          <a:cs typeface="+mn-cs"/>
                        </a:rPr>
                        <a:t>
Concentración en Subsecretaria de Trabajo. 
Lxs Trabajadorxs de la Educación, exigimos ¡PARITARIAS 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653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- 2017-09-18 10:13:50</a:t>
                      </a:r>
                      <a:r>
                        <a:rPr kumimoji="0" lang="es-ES" sz="1000" b="0" i="0" u="none" strike="noStrike" kern="1200" cap="none" spc="0" normalizeH="0" baseline="0" noProof="0">
                          <a:ln>
                            <a:noFill/>
                          </a:ln>
                          <a:solidFill>
                            <a:prstClr val="black"/>
                          </a:solidFill>
                          <a:effectLst/>
                          <a:uLnTx/>
                          <a:uFillTx/>
                          <a:latin typeface="+mn-lt"/>
                          <a:ea typeface="+mn-ea"/>
                          <a:cs typeface="+mn-cs"/>
                        </a:rPr>
                        <a:t>
CONCENTRACIÓN: ¡REAPERTURA DE PARITARIAS YA!
Como se decidió en Plenario Provincial del SUTE, este miércoles 20 de septiembre a las 10hs., nos concentramos frente a Subsecretaría de Trabajo a exigirle a ese organismo que cumpla con su función y convoque al Gobierno y al Sindicato a discutir en paritarias. (Crédito horario para delegados/as escolares permanentes).
Secretariado Ejecutivo SUTE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3717513"/>
                  </a:ext>
                </a:extLst>
              </a:tr>
            </a:tbl>
          </a:graphicData>
        </a:graphic>
      </p:graphicFrame>
      <p:sp>
        <p:nvSpPr>
          <p:cNvPr id="4" name="Text Placeholder 3">
            <a:extLst>
              <a:ext uri="{FF2B5EF4-FFF2-40B4-BE49-F238E27FC236}">
                <a16:creationId xmlns:a16="http://schemas.microsoft.com/office/drawing/2014/main" id="{89570ED5-8DCA-48E7-9353-48E0AFE0930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440975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B287C-1B08-4ED2-BA81-C56C2C672687}"/>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86CA6464-376F-4BB8-9200-B0D163F192C5}"/>
              </a:ext>
            </a:extLst>
          </p:cNvPr>
          <p:cNvGraphicFramePr>
            <a:graphicFrameLocks noGrp="1"/>
          </p:cNvGraphicFramePr>
          <p:nvPr>
            <p:ph type="tbl" sz="quarter" idx="13"/>
            <p:extLst>
              <p:ext uri="{D42A27DB-BD31-4B8C-83A1-F6EECF244321}">
                <p14:modId xmlns:p14="http://schemas.microsoft.com/office/powerpoint/2010/main" val="1180659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4370817"/>
                    </a:ext>
                  </a:extLst>
                </a:gridCol>
                <a:gridCol w="658368">
                  <a:extLst>
                    <a:ext uri="{9D8B030D-6E8A-4147-A177-3AD203B41FA5}">
                      <a16:colId xmlns:a16="http://schemas.microsoft.com/office/drawing/2014/main" val="3778761681"/>
                    </a:ext>
                  </a:extLst>
                </a:gridCol>
                <a:gridCol w="658368">
                  <a:extLst>
                    <a:ext uri="{9D8B030D-6E8A-4147-A177-3AD203B41FA5}">
                      <a16:colId xmlns:a16="http://schemas.microsoft.com/office/drawing/2014/main" val="3394683063"/>
                    </a:ext>
                  </a:extLst>
                </a:gridCol>
                <a:gridCol w="658368">
                  <a:extLst>
                    <a:ext uri="{9D8B030D-6E8A-4147-A177-3AD203B41FA5}">
                      <a16:colId xmlns:a16="http://schemas.microsoft.com/office/drawing/2014/main" val="3077447791"/>
                    </a:ext>
                  </a:extLst>
                </a:gridCol>
                <a:gridCol w="658368">
                  <a:extLst>
                    <a:ext uri="{9D8B030D-6E8A-4147-A177-3AD203B41FA5}">
                      <a16:colId xmlns:a16="http://schemas.microsoft.com/office/drawing/2014/main" val="26017193"/>
                    </a:ext>
                  </a:extLst>
                </a:gridCol>
                <a:gridCol w="658368">
                  <a:extLst>
                    <a:ext uri="{9D8B030D-6E8A-4147-A177-3AD203B41FA5}">
                      <a16:colId xmlns:a16="http://schemas.microsoft.com/office/drawing/2014/main" val="2045454950"/>
                    </a:ext>
                  </a:extLst>
                </a:gridCol>
                <a:gridCol w="658368">
                  <a:extLst>
                    <a:ext uri="{9D8B030D-6E8A-4147-A177-3AD203B41FA5}">
                      <a16:colId xmlns:a16="http://schemas.microsoft.com/office/drawing/2014/main" val="3010392288"/>
                    </a:ext>
                  </a:extLst>
                </a:gridCol>
                <a:gridCol w="658368">
                  <a:extLst>
                    <a:ext uri="{9D8B030D-6E8A-4147-A177-3AD203B41FA5}">
                      <a16:colId xmlns:a16="http://schemas.microsoft.com/office/drawing/2014/main" val="3851205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698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- 2017-09-02 15:44:13</a:t>
                      </a:r>
                      <a:r>
                        <a:rPr kumimoji="0" lang="es-ES" sz="1000" b="0" i="0" u="none" strike="noStrike" kern="1200" cap="none" spc="0" normalizeH="0" baseline="0" noProof="0">
                          <a:ln>
                            <a:noFill/>
                          </a:ln>
                          <a:solidFill>
                            <a:prstClr val="black"/>
                          </a:solidFill>
                          <a:effectLst/>
                          <a:uLnTx/>
                          <a:uFillTx/>
                          <a:latin typeface="+mn-lt"/>
                          <a:ea typeface="+mn-ea"/>
                          <a:cs typeface="+mn-cs"/>
                        </a:rPr>
                        <a:t>
Este 4 de septiembre: "Jornada para construir reflexión y conciencia en las escuelas". 
SUTE te propone material para la jornada y además te invita a participar del "Festival homenaje a Johana Chacón" en Plaza Independencia desde las 16hs junto a músicos y amigos que han militado la causa, para pedir justicia una vez más.  
Toda la info y los link del material pedagógico y del evento encontralo aquí ⤵
http://www.sute.com.ar/4-septiembre-jornada-construir-reflexion-conciencia/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999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- 2017-09-08 12:30:00</a:t>
                      </a:r>
                      <a:r>
                        <a:rPr kumimoji="0" lang="es-ES" sz="1000" b="0" i="0" u="none" strike="noStrike" kern="1200" cap="none" spc="0" normalizeH="0" baseline="0" noProof="0">
                          <a:ln>
                            <a:noFill/>
                          </a:ln>
                          <a:solidFill>
                            <a:prstClr val="black"/>
                          </a:solidFill>
                          <a:effectLst/>
                          <a:uLnTx/>
                          <a:uFillTx/>
                          <a:latin typeface="+mn-lt"/>
                          <a:ea typeface="+mn-ea"/>
                          <a:cs typeface="+mn-cs"/>
                        </a:rPr>
                        <a:t>
📜 SOLICITADA del SECRETARIADO EJECUTIVO de SUTE
"Señor gobernador usted tiene que empezar a dar respuesta y escuchar propuestas. Y tiene que hacerlo en la paritaria. Y tiene que ser ahora. Nosotros/as no esperamos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8705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- 2017-09-20 11:39:44</a:t>
                      </a:r>
                      <a:r>
                        <a:rPr kumimoji="0" lang="es-ES" sz="1000" b="0" i="0" u="none" strike="noStrike" kern="1200" cap="none" spc="0" normalizeH="0" baseline="0" noProof="0">
                          <a:ln>
                            <a:noFill/>
                          </a:ln>
                          <a:solidFill>
                            <a:prstClr val="black"/>
                          </a:solidFill>
                          <a:effectLst/>
                          <a:uLnTx/>
                          <a:uFillTx/>
                          <a:latin typeface="+mn-lt"/>
                          <a:ea typeface="+mn-ea"/>
                          <a:cs typeface="+mn-cs"/>
                        </a:rPr>
                        <a:t>
[AHORA] Concentracion de SUTE en Subsecretaría de Trabajo. 
Exigimos #ReaperturaDeParitarias 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8431272"/>
                  </a:ext>
                </a:extLst>
              </a:tr>
            </a:tbl>
          </a:graphicData>
        </a:graphic>
      </p:graphicFrame>
      <p:sp>
        <p:nvSpPr>
          <p:cNvPr id="4" name="Text Placeholder 3">
            <a:extLst>
              <a:ext uri="{FF2B5EF4-FFF2-40B4-BE49-F238E27FC236}">
                <a16:creationId xmlns:a16="http://schemas.microsoft.com/office/drawing/2014/main" id="{6DC44462-D6F6-4D2F-A201-F4D0A44A16E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91869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FDF25-17DD-4637-9332-673C3CDE3AAE}"/>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2C4DB25D-622B-4EC2-B202-4228BD0096C5}"/>
              </a:ext>
            </a:extLst>
          </p:cNvPr>
          <p:cNvGraphicFramePr>
            <a:graphicFrameLocks noGrp="1"/>
          </p:cNvGraphicFramePr>
          <p:nvPr>
            <p:ph type="tbl" sz="quarter" idx="13"/>
            <p:extLst>
              <p:ext uri="{D42A27DB-BD31-4B8C-83A1-F6EECF244321}">
                <p14:modId xmlns:p14="http://schemas.microsoft.com/office/powerpoint/2010/main" val="3190873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72185398"/>
                    </a:ext>
                  </a:extLst>
                </a:gridCol>
                <a:gridCol w="658368">
                  <a:extLst>
                    <a:ext uri="{9D8B030D-6E8A-4147-A177-3AD203B41FA5}">
                      <a16:colId xmlns:a16="http://schemas.microsoft.com/office/drawing/2014/main" val="4114412360"/>
                    </a:ext>
                  </a:extLst>
                </a:gridCol>
                <a:gridCol w="658368">
                  <a:extLst>
                    <a:ext uri="{9D8B030D-6E8A-4147-A177-3AD203B41FA5}">
                      <a16:colId xmlns:a16="http://schemas.microsoft.com/office/drawing/2014/main" val="2314011437"/>
                    </a:ext>
                  </a:extLst>
                </a:gridCol>
                <a:gridCol w="658368">
                  <a:extLst>
                    <a:ext uri="{9D8B030D-6E8A-4147-A177-3AD203B41FA5}">
                      <a16:colId xmlns:a16="http://schemas.microsoft.com/office/drawing/2014/main" val="1634651541"/>
                    </a:ext>
                  </a:extLst>
                </a:gridCol>
                <a:gridCol w="658368">
                  <a:extLst>
                    <a:ext uri="{9D8B030D-6E8A-4147-A177-3AD203B41FA5}">
                      <a16:colId xmlns:a16="http://schemas.microsoft.com/office/drawing/2014/main" val="892527275"/>
                    </a:ext>
                  </a:extLst>
                </a:gridCol>
                <a:gridCol w="658368">
                  <a:extLst>
                    <a:ext uri="{9D8B030D-6E8A-4147-A177-3AD203B41FA5}">
                      <a16:colId xmlns:a16="http://schemas.microsoft.com/office/drawing/2014/main" val="286501114"/>
                    </a:ext>
                  </a:extLst>
                </a:gridCol>
                <a:gridCol w="658368">
                  <a:extLst>
                    <a:ext uri="{9D8B030D-6E8A-4147-A177-3AD203B41FA5}">
                      <a16:colId xmlns:a16="http://schemas.microsoft.com/office/drawing/2014/main" val="2809894004"/>
                    </a:ext>
                  </a:extLst>
                </a:gridCol>
                <a:gridCol w="658368">
                  <a:extLst>
                    <a:ext uri="{9D8B030D-6E8A-4147-A177-3AD203B41FA5}">
                      <a16:colId xmlns:a16="http://schemas.microsoft.com/office/drawing/2014/main" val="1836150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173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- 2017-09-25 15:46:47</a:t>
                      </a:r>
                      <a:r>
                        <a:rPr kumimoji="0" lang="es-ES" sz="1000" b="0" i="0" u="none" strike="noStrike" kern="1200" cap="none" spc="0" normalizeH="0" baseline="0" noProof="0">
                          <a:ln>
                            <a:noFill/>
                          </a:ln>
                          <a:solidFill>
                            <a:prstClr val="black"/>
                          </a:solidFill>
                          <a:effectLst/>
                          <a:uLnTx/>
                          <a:uFillTx/>
                          <a:latin typeface="+mn-lt"/>
                          <a:ea typeface="+mn-ea"/>
                          <a:cs typeface="+mn-cs"/>
                        </a:rPr>
                        <a:t>
⚠️CENS 508 “TRABAJADORES DE LA EDUCACIÓN”
INSCRIPCIÓN CICLO LECTIVO 2018 ✏️
El Secretariado Ejecutivo del SUTE informa que se encuentra abierta la inscripción para Celadores/as.
La misma, se realizará en las Sedes Departamentales del Sindicato, donde se confeccionará una lista de los/as interesados/as.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471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- 2017-09-16 20:00:00</a:t>
                      </a:r>
                      <a:r>
                        <a:rPr kumimoji="0" lang="es-ES" sz="1000" b="0" i="0" u="none" strike="noStrike" kern="1200" cap="none" spc="0" normalizeH="0" baseline="0" noProof="0">
                          <a:ln>
                            <a:noFill/>
                          </a:ln>
                          <a:solidFill>
                            <a:prstClr val="black"/>
                          </a:solidFill>
                          <a:effectLst/>
                          <a:uLnTx/>
                          <a:uFillTx/>
                          <a:latin typeface="+mn-lt"/>
                          <a:ea typeface="+mn-ea"/>
                          <a:cs typeface="+mn-cs"/>
                        </a:rPr>
                        <a:t>
✊♀️El SUTE invita a las compañeras Trabajadoras de la Educación a participar del 32° Encuentro Nacional de Mujeres que se realizará los días 14, 15 y 16 de octubre en la provincia de Chaco.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72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- 2017-09-30 09:30:03</a:t>
                      </a:r>
                      <a:r>
                        <a:rPr kumimoji="0" lang="es-ES" sz="1000" b="0" i="0" u="none" strike="noStrike" kern="1200" cap="none" spc="0" normalizeH="0" baseline="0" noProof="0">
                          <a:ln>
                            <a:noFill/>
                          </a:ln>
                          <a:solidFill>
                            <a:prstClr val="black"/>
                          </a:solidFill>
                          <a:effectLst/>
                          <a:uLnTx/>
                          <a:uFillTx/>
                          <a:latin typeface="+mn-lt"/>
                          <a:ea typeface="+mn-ea"/>
                          <a:cs typeface="+mn-cs"/>
                        </a:rPr>
                        <a:t>
A dos meses de su desaparición
Seguimos exigiendo aparición con vida de #SantiagoMaldonado 
Concentración: domingo 1 de octubre, 18hs. en Garibaldi y San Martín.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3039796"/>
                  </a:ext>
                </a:extLst>
              </a:tr>
            </a:tbl>
          </a:graphicData>
        </a:graphic>
      </p:graphicFrame>
      <p:sp>
        <p:nvSpPr>
          <p:cNvPr id="4" name="Text Placeholder 3">
            <a:extLst>
              <a:ext uri="{FF2B5EF4-FFF2-40B4-BE49-F238E27FC236}">
                <a16:creationId xmlns:a16="http://schemas.microsoft.com/office/drawing/2014/main" id="{358BA11D-0CFB-442A-889A-108B77ADAED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938397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1953A-1356-421D-9C07-FB363096CCE2}"/>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F50600B9-56B6-48C0-B1E9-D6A6BFF42FB4}"/>
              </a:ext>
            </a:extLst>
          </p:cNvPr>
          <p:cNvGraphicFramePr>
            <a:graphicFrameLocks noGrp="1"/>
          </p:cNvGraphicFramePr>
          <p:nvPr>
            <p:ph type="tbl" sz="quarter" idx="13"/>
            <p:extLst>
              <p:ext uri="{D42A27DB-BD31-4B8C-83A1-F6EECF244321}">
                <p14:modId xmlns:p14="http://schemas.microsoft.com/office/powerpoint/2010/main" val="41083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7220233"/>
                    </a:ext>
                  </a:extLst>
                </a:gridCol>
                <a:gridCol w="658368">
                  <a:extLst>
                    <a:ext uri="{9D8B030D-6E8A-4147-A177-3AD203B41FA5}">
                      <a16:colId xmlns:a16="http://schemas.microsoft.com/office/drawing/2014/main" val="3030366086"/>
                    </a:ext>
                  </a:extLst>
                </a:gridCol>
                <a:gridCol w="658368">
                  <a:extLst>
                    <a:ext uri="{9D8B030D-6E8A-4147-A177-3AD203B41FA5}">
                      <a16:colId xmlns:a16="http://schemas.microsoft.com/office/drawing/2014/main" val="420290119"/>
                    </a:ext>
                  </a:extLst>
                </a:gridCol>
                <a:gridCol w="658368">
                  <a:extLst>
                    <a:ext uri="{9D8B030D-6E8A-4147-A177-3AD203B41FA5}">
                      <a16:colId xmlns:a16="http://schemas.microsoft.com/office/drawing/2014/main" val="1129845054"/>
                    </a:ext>
                  </a:extLst>
                </a:gridCol>
                <a:gridCol w="658368">
                  <a:extLst>
                    <a:ext uri="{9D8B030D-6E8A-4147-A177-3AD203B41FA5}">
                      <a16:colId xmlns:a16="http://schemas.microsoft.com/office/drawing/2014/main" val="2768619308"/>
                    </a:ext>
                  </a:extLst>
                </a:gridCol>
                <a:gridCol w="658368">
                  <a:extLst>
                    <a:ext uri="{9D8B030D-6E8A-4147-A177-3AD203B41FA5}">
                      <a16:colId xmlns:a16="http://schemas.microsoft.com/office/drawing/2014/main" val="1841449432"/>
                    </a:ext>
                  </a:extLst>
                </a:gridCol>
                <a:gridCol w="658368">
                  <a:extLst>
                    <a:ext uri="{9D8B030D-6E8A-4147-A177-3AD203B41FA5}">
                      <a16:colId xmlns:a16="http://schemas.microsoft.com/office/drawing/2014/main" val="365368697"/>
                    </a:ext>
                  </a:extLst>
                </a:gridCol>
                <a:gridCol w="658368">
                  <a:extLst>
                    <a:ext uri="{9D8B030D-6E8A-4147-A177-3AD203B41FA5}">
                      <a16:colId xmlns:a16="http://schemas.microsoft.com/office/drawing/2014/main" val="1041560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303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- 2017-09-22 11:08:21</a:t>
                      </a:r>
                      <a:r>
                        <a:rPr kumimoji="0" lang="es-ES" sz="1000" b="0" i="0" u="none" strike="noStrike" kern="1200" cap="none" spc="0" normalizeH="0" baseline="0" noProof="0">
                          <a:ln>
                            <a:noFill/>
                          </a:ln>
                          <a:solidFill>
                            <a:prstClr val="black"/>
                          </a:solidFill>
                          <a:effectLst/>
                          <a:uLnTx/>
                          <a:uFillTx/>
                          <a:latin typeface="+mn-lt"/>
                          <a:ea typeface="+mn-ea"/>
                          <a:cs typeface="+mn-cs"/>
                        </a:rPr>
                        <a:t>
#EscuelasTomadas contra la reforma educativa "Secundaria 2030". En Buenos Aires, los estudiantes marcan el camino. 
En Mendoza, el Gobierno Provincial implementó unilateralmente reformas educativas en escuelas piloto de la provincia. El SUTE exige al Ejecutivo que esta problemática se discuta en paritarias.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027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- 2017-09-19 17:24:07</a:t>
                      </a:r>
                      <a:r>
                        <a:rPr kumimoji="0" lang="es-ES" sz="1000" b="0" i="0" u="none" strike="noStrike" kern="1200" cap="none" spc="0" normalizeH="0" baseline="0" noProof="0">
                          <a:ln>
                            <a:noFill/>
                          </a:ln>
                          <a:solidFill>
                            <a:prstClr val="black"/>
                          </a:solidFill>
                          <a:effectLst/>
                          <a:uLnTx/>
                          <a:uFillTx/>
                          <a:latin typeface="+mn-lt"/>
                          <a:ea typeface="+mn-ea"/>
                          <a:cs typeface="+mn-cs"/>
                        </a:rPr>
                        <a:t>
Saludamos a todos/as los/las preceptores/as por su compromiso diario con los/las estudiantes, docentes y la Escuela Pública ¡Feliz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410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- 2017-09-14 19:33:00</a:t>
                      </a:r>
                      <a:r>
                        <a:rPr kumimoji="0" lang="es-ES" sz="1000" b="0" i="0" u="none" strike="noStrike" kern="1200" cap="none" spc="0" normalizeH="0" baseline="0" noProof="0">
                          <a:ln>
                            <a:noFill/>
                          </a:ln>
                          <a:solidFill>
                            <a:prstClr val="black"/>
                          </a:solidFill>
                          <a:effectLst/>
                          <a:uLnTx/>
                          <a:uFillTx/>
                          <a:latin typeface="+mn-lt"/>
                          <a:ea typeface="+mn-ea"/>
                          <a:cs typeface="+mn-cs"/>
                        </a:rPr>
                        <a:t>
📸 Postales de la multitudinaria fiesta del #DiaDelMaestrx en el 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100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- 2017-09-26 18:30:00</a:t>
                      </a:r>
                      <a:r>
                        <a:rPr kumimoji="0" lang="es-ES" sz="1000" b="0" i="0" u="none" strike="noStrike" kern="1200" cap="none" spc="0" normalizeH="0" baseline="0" noProof="0">
                          <a:ln>
                            <a:noFill/>
                          </a:ln>
                          <a:solidFill>
                            <a:prstClr val="black"/>
                          </a:solidFill>
                          <a:effectLst/>
                          <a:uLnTx/>
                          <a:uFillTx/>
                          <a:latin typeface="+mn-lt"/>
                          <a:ea typeface="+mn-ea"/>
                          <a:cs typeface="+mn-cs"/>
                        </a:rPr>
                        <a:t>
📸 Imágenes de la entrega de resultados del examen escrito a los/as Concursantes de Educación de Jóvenes y Adultos, como así también, el sorteo y designación de las escuelas.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657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- 2017-09-03 12:00:00</a:t>
                      </a:r>
                      <a:r>
                        <a:rPr kumimoji="0" lang="es-ES" sz="1000" b="0" i="0" u="none" strike="noStrike" kern="1200" cap="none" spc="0" normalizeH="0" baseline="0" noProof="0">
                          <a:ln>
                            <a:noFill/>
                          </a:ln>
                          <a:solidFill>
                            <a:prstClr val="black"/>
                          </a:solidFill>
                          <a:effectLst/>
                          <a:uLnTx/>
                          <a:uFillTx/>
                          <a:latin typeface="+mn-lt"/>
                          <a:ea typeface="+mn-ea"/>
                          <a:cs typeface="+mn-cs"/>
                        </a:rPr>
                        <a:t>
YA LLEGA!!! ➡️ La revista del Nuevo SUTE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3079727"/>
                  </a:ext>
                </a:extLst>
              </a:tr>
            </a:tbl>
          </a:graphicData>
        </a:graphic>
      </p:graphicFrame>
      <p:sp>
        <p:nvSpPr>
          <p:cNvPr id="4" name="Text Placeholder 3">
            <a:extLst>
              <a:ext uri="{FF2B5EF4-FFF2-40B4-BE49-F238E27FC236}">
                <a16:creationId xmlns:a16="http://schemas.microsoft.com/office/drawing/2014/main" id="{C17C5649-2632-4700-9E35-60D53B96C63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461238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C55BE-F12F-4EF7-A22A-C4D987DDB1EE}"/>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EE7A92BF-07DE-426C-9586-53D13663B580}"/>
              </a:ext>
            </a:extLst>
          </p:cNvPr>
          <p:cNvGraphicFramePr>
            <a:graphicFrameLocks noGrp="1"/>
          </p:cNvGraphicFramePr>
          <p:nvPr>
            <p:ph type="tbl" sz="quarter" idx="13"/>
            <p:extLst>
              <p:ext uri="{D42A27DB-BD31-4B8C-83A1-F6EECF244321}">
                <p14:modId xmlns:p14="http://schemas.microsoft.com/office/powerpoint/2010/main" val="199463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4889629"/>
                    </a:ext>
                  </a:extLst>
                </a:gridCol>
                <a:gridCol w="658368">
                  <a:extLst>
                    <a:ext uri="{9D8B030D-6E8A-4147-A177-3AD203B41FA5}">
                      <a16:colId xmlns:a16="http://schemas.microsoft.com/office/drawing/2014/main" val="2265827240"/>
                    </a:ext>
                  </a:extLst>
                </a:gridCol>
                <a:gridCol w="658368">
                  <a:extLst>
                    <a:ext uri="{9D8B030D-6E8A-4147-A177-3AD203B41FA5}">
                      <a16:colId xmlns:a16="http://schemas.microsoft.com/office/drawing/2014/main" val="2420594933"/>
                    </a:ext>
                  </a:extLst>
                </a:gridCol>
                <a:gridCol w="658368">
                  <a:extLst>
                    <a:ext uri="{9D8B030D-6E8A-4147-A177-3AD203B41FA5}">
                      <a16:colId xmlns:a16="http://schemas.microsoft.com/office/drawing/2014/main" val="3676949987"/>
                    </a:ext>
                  </a:extLst>
                </a:gridCol>
                <a:gridCol w="658368">
                  <a:extLst>
                    <a:ext uri="{9D8B030D-6E8A-4147-A177-3AD203B41FA5}">
                      <a16:colId xmlns:a16="http://schemas.microsoft.com/office/drawing/2014/main" val="703663679"/>
                    </a:ext>
                  </a:extLst>
                </a:gridCol>
                <a:gridCol w="658368">
                  <a:extLst>
                    <a:ext uri="{9D8B030D-6E8A-4147-A177-3AD203B41FA5}">
                      <a16:colId xmlns:a16="http://schemas.microsoft.com/office/drawing/2014/main" val="3022610849"/>
                    </a:ext>
                  </a:extLst>
                </a:gridCol>
                <a:gridCol w="658368">
                  <a:extLst>
                    <a:ext uri="{9D8B030D-6E8A-4147-A177-3AD203B41FA5}">
                      <a16:colId xmlns:a16="http://schemas.microsoft.com/office/drawing/2014/main" val="33429562"/>
                    </a:ext>
                  </a:extLst>
                </a:gridCol>
                <a:gridCol w="658368">
                  <a:extLst>
                    <a:ext uri="{9D8B030D-6E8A-4147-A177-3AD203B41FA5}">
                      <a16:colId xmlns:a16="http://schemas.microsoft.com/office/drawing/2014/main" val="4022781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400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- 2017-09-05 13:55:12</a:t>
                      </a:r>
                      <a:r>
                        <a:rPr kumimoji="0" lang="es-ES" sz="1000" b="0" i="0" u="none" strike="noStrike" kern="1200" cap="none" spc="0" normalizeH="0" baseline="0" noProof="0">
                          <a:ln>
                            <a:noFill/>
                          </a:ln>
                          <a:solidFill>
                            <a:prstClr val="black"/>
                          </a:solidFill>
                          <a:effectLst/>
                          <a:uLnTx/>
                          <a:uFillTx/>
                          <a:latin typeface="+mn-lt"/>
                          <a:ea typeface="+mn-ea"/>
                          <a:cs typeface="+mn-cs"/>
                        </a:rPr>
                        <a:t>
En estos días, la Secretaría de Acción Social del SUTE informa que están avanzando las obras en el camping “Gran Mendoza I”,ubicado en calle Mathus Hoyos al 5282 de El Bermejo, Guaymallén.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0785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- 2017-09-12 20:30:00</a:t>
                      </a:r>
                      <a:r>
                        <a:rPr kumimoji="0" lang="es-ES" sz="1000" b="0" i="0" u="none" strike="noStrike" kern="1200" cap="none" spc="0" normalizeH="0" baseline="0" noProof="0">
                          <a:ln>
                            <a:noFill/>
                          </a:ln>
                          <a:solidFill>
                            <a:prstClr val="black"/>
                          </a:solidFill>
                          <a:effectLst/>
                          <a:uLnTx/>
                          <a:uFillTx/>
                          <a:latin typeface="+mn-lt"/>
                          <a:ea typeface="+mn-ea"/>
                          <a:cs typeface="+mn-cs"/>
                        </a:rPr>
                        <a:t>
📸 Algunas postales de la fiesta del #DiaDelMaestrx en el Gran Mendoza 
¡Gracias a todxs lxs que nos acompañaron en otra noche inolvidable!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63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- 2017-09-07 11:57:54</a:t>
                      </a:r>
                      <a:r>
                        <a:rPr kumimoji="0" lang="es-ES" sz="1000" b="0" i="0" u="none" strike="noStrike" kern="1200" cap="none" spc="0" normalizeH="0" baseline="0" noProof="0">
                          <a:ln>
                            <a:noFill/>
                          </a:ln>
                          <a:solidFill>
                            <a:prstClr val="black"/>
                          </a:solidFill>
                          <a:effectLst/>
                          <a:uLnTx/>
                          <a:uFillTx/>
                          <a:latin typeface="+mn-lt"/>
                          <a:ea typeface="+mn-ea"/>
                          <a:cs typeface="+mn-cs"/>
                        </a:rPr>
                        <a:t>
⚠️ COMUNICADO del Secretariado Ejecutivo de SUTE ⤵️
       Irregularidades en las elecciones de CTERA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608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- 2017-09-19 11:59:53</a:t>
                      </a:r>
                      <a:r>
                        <a:rPr kumimoji="0" lang="es-ES" sz="1000" b="0" i="0" u="none" strike="noStrike" kern="1200" cap="none" spc="0" normalizeH="0" baseline="0" noProof="0">
                          <a:ln>
                            <a:noFill/>
                          </a:ln>
                          <a:solidFill>
                            <a:prstClr val="black"/>
                          </a:solidFill>
                          <a:effectLst/>
                          <a:uLnTx/>
                          <a:uFillTx/>
                          <a:latin typeface="+mn-lt"/>
                          <a:ea typeface="+mn-ea"/>
                          <a:cs typeface="+mn-cs"/>
                        </a:rPr>
                        <a:t>
El sábado 16 de septiembre se realizó, en la sede central del SUTE, la primera asamblea organizada por la nueva conducción, atendiendo al pedido de los Trabajadores y Trabajadoras de nivel medio para dialogar sobre las problemática comunes y urgentes del sector.
En Secundaria (Orientada, Técnica y Jóvenes y Adultos) nos empezamos a organizar por nuestras problemáticas en común.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5322116"/>
                  </a:ext>
                </a:extLst>
              </a:tr>
            </a:tbl>
          </a:graphicData>
        </a:graphic>
      </p:graphicFrame>
      <p:sp>
        <p:nvSpPr>
          <p:cNvPr id="4" name="Text Placeholder 3">
            <a:extLst>
              <a:ext uri="{FF2B5EF4-FFF2-40B4-BE49-F238E27FC236}">
                <a16:creationId xmlns:a16="http://schemas.microsoft.com/office/drawing/2014/main" id="{4A931A5C-95D6-45E3-AE20-6DFBF82FC84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919095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9AA65-5CD0-4B87-A73D-9B93890EBB33}"/>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43D8FE49-4146-4D74-86C5-12928046BDB7}"/>
              </a:ext>
            </a:extLst>
          </p:cNvPr>
          <p:cNvGraphicFramePr>
            <a:graphicFrameLocks noGrp="1"/>
          </p:cNvGraphicFramePr>
          <p:nvPr>
            <p:ph type="tbl" sz="quarter" idx="13"/>
            <p:extLst>
              <p:ext uri="{D42A27DB-BD31-4B8C-83A1-F6EECF244321}">
                <p14:modId xmlns:p14="http://schemas.microsoft.com/office/powerpoint/2010/main" val="227686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3903398"/>
                    </a:ext>
                  </a:extLst>
                </a:gridCol>
                <a:gridCol w="658368">
                  <a:extLst>
                    <a:ext uri="{9D8B030D-6E8A-4147-A177-3AD203B41FA5}">
                      <a16:colId xmlns:a16="http://schemas.microsoft.com/office/drawing/2014/main" val="994349691"/>
                    </a:ext>
                  </a:extLst>
                </a:gridCol>
                <a:gridCol w="658368">
                  <a:extLst>
                    <a:ext uri="{9D8B030D-6E8A-4147-A177-3AD203B41FA5}">
                      <a16:colId xmlns:a16="http://schemas.microsoft.com/office/drawing/2014/main" val="4175393598"/>
                    </a:ext>
                  </a:extLst>
                </a:gridCol>
                <a:gridCol w="658368">
                  <a:extLst>
                    <a:ext uri="{9D8B030D-6E8A-4147-A177-3AD203B41FA5}">
                      <a16:colId xmlns:a16="http://schemas.microsoft.com/office/drawing/2014/main" val="2156835265"/>
                    </a:ext>
                  </a:extLst>
                </a:gridCol>
                <a:gridCol w="658368">
                  <a:extLst>
                    <a:ext uri="{9D8B030D-6E8A-4147-A177-3AD203B41FA5}">
                      <a16:colId xmlns:a16="http://schemas.microsoft.com/office/drawing/2014/main" val="3319388946"/>
                    </a:ext>
                  </a:extLst>
                </a:gridCol>
                <a:gridCol w="658368">
                  <a:extLst>
                    <a:ext uri="{9D8B030D-6E8A-4147-A177-3AD203B41FA5}">
                      <a16:colId xmlns:a16="http://schemas.microsoft.com/office/drawing/2014/main" val="3660983147"/>
                    </a:ext>
                  </a:extLst>
                </a:gridCol>
                <a:gridCol w="658368">
                  <a:extLst>
                    <a:ext uri="{9D8B030D-6E8A-4147-A177-3AD203B41FA5}">
                      <a16:colId xmlns:a16="http://schemas.microsoft.com/office/drawing/2014/main" val="1587077308"/>
                    </a:ext>
                  </a:extLst>
                </a:gridCol>
                <a:gridCol w="658368">
                  <a:extLst>
                    <a:ext uri="{9D8B030D-6E8A-4147-A177-3AD203B41FA5}">
                      <a16:colId xmlns:a16="http://schemas.microsoft.com/office/drawing/2014/main" val="2573050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414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- 2017-09-04 21:25:09</a:t>
                      </a:r>
                      <a:r>
                        <a:rPr kumimoji="0" lang="es-ES" sz="1000" b="0" i="0" u="none" strike="noStrike" kern="1200" cap="none" spc="0" normalizeH="0" baseline="0" noProof="0">
                          <a:ln>
                            <a:noFill/>
                          </a:ln>
                          <a:solidFill>
                            <a:prstClr val="black"/>
                          </a:solidFill>
                          <a:effectLst/>
                          <a:uLnTx/>
                          <a:uFillTx/>
                          <a:latin typeface="+mn-lt"/>
                          <a:ea typeface="+mn-ea"/>
                          <a:cs typeface="+mn-cs"/>
                        </a:rPr>
                        <a:t>
SUTE presente en el festival de #JohanaChacon en Plaza Independencia
A 5 años de su desaparición "Te seguimos buscando, Johana"!!  #NiUnaMenos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6976745"/>
                  </a:ext>
                </a:extLst>
              </a:tr>
            </a:tbl>
          </a:graphicData>
        </a:graphic>
      </p:graphicFrame>
      <p:sp>
        <p:nvSpPr>
          <p:cNvPr id="4" name="Text Placeholder 3">
            <a:extLst>
              <a:ext uri="{FF2B5EF4-FFF2-40B4-BE49-F238E27FC236}">
                <a16:creationId xmlns:a16="http://schemas.microsoft.com/office/drawing/2014/main" id="{B6F165DA-7CFC-479E-9439-BE0F0A6DF6E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72709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20B65-7102-49BF-8023-7E0CBCDED47B}"/>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7C22314-1A51-46EF-9ABD-82D4629F7A8A}"/>
              </a:ext>
            </a:extLst>
          </p:cNvPr>
          <p:cNvGraphicFramePr>
            <a:graphicFrameLocks noGrp="1"/>
          </p:cNvGraphicFramePr>
          <p:nvPr>
            <p:ph type="chart" sz="quarter" idx="13"/>
            <p:extLst>
              <p:ext uri="{D42A27DB-BD31-4B8C-83A1-F6EECF244321}">
                <p14:modId xmlns:p14="http://schemas.microsoft.com/office/powerpoint/2010/main" val="1660086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5F9B3E-8792-4790-A800-9A3CED0BD3E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B037911-E113-47E8-928E-59634C40FA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9126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3812A-8D1E-4F54-8E7B-637957C8BE94}"/>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E318DD1E-8DAC-4DB3-B952-591A07B64DA6}"/>
              </a:ext>
            </a:extLst>
          </p:cNvPr>
          <p:cNvGraphicFramePr>
            <a:graphicFrameLocks noGrp="1"/>
          </p:cNvGraphicFramePr>
          <p:nvPr>
            <p:ph type="chart" sz="quarter" idx="13"/>
            <p:extLst>
              <p:ext uri="{D42A27DB-BD31-4B8C-83A1-F6EECF244321}">
                <p14:modId xmlns:p14="http://schemas.microsoft.com/office/powerpoint/2010/main" val="3886445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E4A845-0B9E-4BB9-A12A-1EF66A92A1F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3E00A8B-FA97-4B6D-943E-99C7FF3BC8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3303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08452-FFD0-4E63-904F-4E0DB045560E}"/>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45ED335-3572-4118-9BB1-716991A14469}"/>
              </a:ext>
            </a:extLst>
          </p:cNvPr>
          <p:cNvGraphicFramePr>
            <a:graphicFrameLocks noGrp="1"/>
          </p:cNvGraphicFramePr>
          <p:nvPr>
            <p:ph type="chart" sz="quarter" idx="13"/>
            <p:extLst>
              <p:ext uri="{D42A27DB-BD31-4B8C-83A1-F6EECF244321}">
                <p14:modId xmlns:p14="http://schemas.microsoft.com/office/powerpoint/2010/main" val="2064246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C96979-578B-487D-A841-B4E146F1FBA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C03CED5-CEF7-4089-8F9C-3238F7724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23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1E72A-403E-47A1-B9FF-2D430FE7ACB9}"/>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BCA7108-FA7A-4D80-8E57-8B91FF96C453}"/>
              </a:ext>
            </a:extLst>
          </p:cNvPr>
          <p:cNvGraphicFramePr>
            <a:graphicFrameLocks noGrp="1"/>
          </p:cNvGraphicFramePr>
          <p:nvPr>
            <p:ph type="chart" sz="quarter" idx="13"/>
            <p:extLst>
              <p:ext uri="{D42A27DB-BD31-4B8C-83A1-F6EECF244321}">
                <p14:modId xmlns:p14="http://schemas.microsoft.com/office/powerpoint/2010/main" val="1350407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247688-D0A5-4EA5-ABE3-0DC39BE5F05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D199250-071C-424A-A3D4-520178F906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3355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9905-F9A9-4BF4-B18D-F9CF5F1112D0}"/>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59C40164-1FE8-4936-AE24-F12BF9481309}"/>
              </a:ext>
            </a:extLst>
          </p:cNvPr>
          <p:cNvGraphicFramePr>
            <a:graphicFrameLocks noGrp="1"/>
          </p:cNvGraphicFramePr>
          <p:nvPr>
            <p:ph type="chart" sz="quarter" idx="13"/>
            <p:extLst>
              <p:ext uri="{D42A27DB-BD31-4B8C-83A1-F6EECF244321}">
                <p14:modId xmlns:p14="http://schemas.microsoft.com/office/powerpoint/2010/main" val="250438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AE83EF-E048-401C-AACD-EB8E1FA3D44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26EA9A4-37C8-4313-A8B9-D6D8BE0FC0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9333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D8B2C-0E2F-4A83-9173-827DEABD5F2B}"/>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E923F2CE-4518-4679-85F6-FD4959897D2D}"/>
              </a:ext>
            </a:extLst>
          </p:cNvPr>
          <p:cNvGraphicFramePr>
            <a:graphicFrameLocks noGrp="1"/>
          </p:cNvGraphicFramePr>
          <p:nvPr>
            <p:ph type="chart" sz="quarter" idx="13"/>
            <p:extLst>
              <p:ext uri="{D42A27DB-BD31-4B8C-83A1-F6EECF244321}">
                <p14:modId xmlns:p14="http://schemas.microsoft.com/office/powerpoint/2010/main" val="3388762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AF1FA8-CB24-4E79-B79E-E951B0C6054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D93CA51-AF91-434D-B30D-FA3A333DEF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6787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CBD10-36B0-4C59-A4D4-9B600016E8F1}"/>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314C3BB-3877-4DD7-BFA2-AA95F8CB8CA8}"/>
              </a:ext>
            </a:extLst>
          </p:cNvPr>
          <p:cNvGraphicFramePr>
            <a:graphicFrameLocks noGrp="1"/>
          </p:cNvGraphicFramePr>
          <p:nvPr>
            <p:ph type="chart" sz="quarter" idx="13"/>
            <p:extLst>
              <p:ext uri="{D42A27DB-BD31-4B8C-83A1-F6EECF244321}">
                <p14:modId xmlns:p14="http://schemas.microsoft.com/office/powerpoint/2010/main" val="985886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D8B2D-DAA4-45AE-A419-F103E1B060E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0705929-2EE2-42D0-8FED-F6BA4D495E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5349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61BD9-5E7A-4C11-B0DC-60DBE3C5483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4703DB7B-54C7-4A9D-83D9-5A315F9CB3EB}"/>
              </a:ext>
            </a:extLst>
          </p:cNvPr>
          <p:cNvGraphicFramePr>
            <a:graphicFrameLocks noGrp="1"/>
          </p:cNvGraphicFramePr>
          <p:nvPr>
            <p:ph type="chart" sz="quarter" idx="13"/>
            <p:extLst>
              <p:ext uri="{D42A27DB-BD31-4B8C-83A1-F6EECF244321}">
                <p14:modId xmlns:p14="http://schemas.microsoft.com/office/powerpoint/2010/main" val="4039844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720F2E-16D7-46CC-985D-A9669A18C25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36AC0A5-6395-4F3F-881A-F0A3A70A56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9238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37B69-AF4D-48FF-B619-5CADDEAD742C}"/>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0FCBC21-5257-4C42-A3AD-A73DA2EF7FFB}"/>
              </a:ext>
            </a:extLst>
          </p:cNvPr>
          <p:cNvGraphicFramePr>
            <a:graphicFrameLocks noGrp="1"/>
          </p:cNvGraphicFramePr>
          <p:nvPr>
            <p:ph type="tbl" sz="quarter" idx="13"/>
            <p:extLst>
              <p:ext uri="{D42A27DB-BD31-4B8C-83A1-F6EECF244321}">
                <p14:modId xmlns:p14="http://schemas.microsoft.com/office/powerpoint/2010/main" val="4232405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1646832"/>
                    </a:ext>
                  </a:extLst>
                </a:gridCol>
                <a:gridCol w="2468880">
                  <a:extLst>
                    <a:ext uri="{9D8B030D-6E8A-4147-A177-3AD203B41FA5}">
                      <a16:colId xmlns:a16="http://schemas.microsoft.com/office/drawing/2014/main" val="1289887708"/>
                    </a:ext>
                  </a:extLst>
                </a:gridCol>
                <a:gridCol w="822960">
                  <a:extLst>
                    <a:ext uri="{9D8B030D-6E8A-4147-A177-3AD203B41FA5}">
                      <a16:colId xmlns:a16="http://schemas.microsoft.com/office/drawing/2014/main" val="1278632815"/>
                    </a:ext>
                  </a:extLst>
                </a:gridCol>
                <a:gridCol w="822960">
                  <a:extLst>
                    <a:ext uri="{9D8B030D-6E8A-4147-A177-3AD203B41FA5}">
                      <a16:colId xmlns:a16="http://schemas.microsoft.com/office/drawing/2014/main" val="751544636"/>
                    </a:ext>
                  </a:extLst>
                </a:gridCol>
                <a:gridCol w="822960">
                  <a:extLst>
                    <a:ext uri="{9D8B030D-6E8A-4147-A177-3AD203B41FA5}">
                      <a16:colId xmlns:a16="http://schemas.microsoft.com/office/drawing/2014/main" val="694665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3681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Isabel Sanchez Fioqueti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24238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Juana Isabel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9820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Sebastián Miranda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9746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Laura Lorena Lucca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398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Mary Zamora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1464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Cari Zalazar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9573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Bocha Bochon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5032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Alejandra Malato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0782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Carina Munzi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5435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 Michini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24351570"/>
                  </a:ext>
                </a:extLst>
              </a:tr>
            </a:tbl>
          </a:graphicData>
        </a:graphic>
      </p:graphicFrame>
      <p:sp>
        <p:nvSpPr>
          <p:cNvPr id="4" name="Text Placeholder 3">
            <a:extLst>
              <a:ext uri="{FF2B5EF4-FFF2-40B4-BE49-F238E27FC236}">
                <a16:creationId xmlns:a16="http://schemas.microsoft.com/office/drawing/2014/main" id="{0CB9FFEC-70DF-4D3C-BB74-A2143322F30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4042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182E1-B498-4569-B7AE-941DD737D39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AE5506E-1C02-4DDF-A708-403E846112FC}"/>
              </a:ext>
            </a:extLst>
          </p:cNvPr>
          <p:cNvGraphicFramePr>
            <a:graphicFrameLocks noGrp="1"/>
          </p:cNvGraphicFramePr>
          <p:nvPr>
            <p:ph type="tbl" sz="quarter" idx="13"/>
            <p:extLst>
              <p:ext uri="{D42A27DB-BD31-4B8C-83A1-F6EECF244321}">
                <p14:modId xmlns:p14="http://schemas.microsoft.com/office/powerpoint/2010/main" val="2193731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53963210"/>
                    </a:ext>
                  </a:extLst>
                </a:gridCol>
                <a:gridCol w="2468880">
                  <a:extLst>
                    <a:ext uri="{9D8B030D-6E8A-4147-A177-3AD203B41FA5}">
                      <a16:colId xmlns:a16="http://schemas.microsoft.com/office/drawing/2014/main" val="308554444"/>
                    </a:ext>
                  </a:extLst>
                </a:gridCol>
                <a:gridCol w="822960">
                  <a:extLst>
                    <a:ext uri="{9D8B030D-6E8A-4147-A177-3AD203B41FA5}">
                      <a16:colId xmlns:a16="http://schemas.microsoft.com/office/drawing/2014/main" val="1313034534"/>
                    </a:ext>
                  </a:extLst>
                </a:gridCol>
                <a:gridCol w="822960">
                  <a:extLst>
                    <a:ext uri="{9D8B030D-6E8A-4147-A177-3AD203B41FA5}">
                      <a16:colId xmlns:a16="http://schemas.microsoft.com/office/drawing/2014/main" val="1796323350"/>
                    </a:ext>
                  </a:extLst>
                </a:gridCol>
                <a:gridCol w="822960">
                  <a:extLst>
                    <a:ext uri="{9D8B030D-6E8A-4147-A177-3AD203B41FA5}">
                      <a16:colId xmlns:a16="http://schemas.microsoft.com/office/drawing/2014/main" val="3250826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325737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Simo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3945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Sistero Valeria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73132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Lopresti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5622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Quiroga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38804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Beluu Molina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20568910"/>
                  </a:ext>
                </a:extLst>
              </a:tr>
            </a:tbl>
          </a:graphicData>
        </a:graphic>
      </p:graphicFrame>
      <p:sp>
        <p:nvSpPr>
          <p:cNvPr id="4" name="Text Placeholder 3">
            <a:extLst>
              <a:ext uri="{FF2B5EF4-FFF2-40B4-BE49-F238E27FC236}">
                <a16:creationId xmlns:a16="http://schemas.microsoft.com/office/drawing/2014/main" id="{303AB4EB-15FF-4AFC-A4F5-DE255C9A697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846876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988F1-EC6E-4400-8C75-A7EB1E01124D}"/>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19CCEC62-46EC-4F9F-8283-E1BE96CE1031}"/>
              </a:ext>
            </a:extLst>
          </p:cNvPr>
          <p:cNvGraphicFramePr>
            <a:graphicFrameLocks noGrp="1"/>
          </p:cNvGraphicFramePr>
          <p:nvPr>
            <p:ph type="chart" sz="quarter" idx="13"/>
            <p:extLst>
              <p:ext uri="{D42A27DB-BD31-4B8C-83A1-F6EECF244321}">
                <p14:modId xmlns:p14="http://schemas.microsoft.com/office/powerpoint/2010/main" val="3015785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C6323C-EB21-419F-983D-92D8034C7B3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58A96BC-1FDC-4356-91AC-41AFB46E64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21970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859</Words>
  <Application>Microsoft Office PowerPoint</Application>
  <PresentationFormat>On-screen Show (4:3)</PresentationFormat>
  <Paragraphs>445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2017-10-03T13:58:21Z</dcterms:created>
  <dcterms:modified xsi:type="dcterms:W3CDTF">2017-10-03T13:59:12Z</dcterms:modified>
</cp:coreProperties>
</file>