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4" r:id="rId28"/>
    <p:sldId id="285" r:id="rId29"/>
    <p:sldId id="286"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Miguel Lifschitz</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395578</c:v>
                </c:pt>
                <c:pt idx="1">
                  <c:v>397217</c:v>
                </c:pt>
                <c:pt idx="2">
                  <c:v>398889</c:v>
                </c:pt>
                <c:pt idx="3">
                  <c:v>400582</c:v>
                </c:pt>
                <c:pt idx="4">
                  <c:v>401048</c:v>
                </c:pt>
                <c:pt idx="5">
                  <c:v>401725</c:v>
                </c:pt>
                <c:pt idx="6">
                  <c:v>402692</c:v>
                </c:pt>
                <c:pt idx="7">
                  <c:v>403492</c:v>
                </c:pt>
                <c:pt idx="8">
                  <c:v>404253</c:v>
                </c:pt>
                <c:pt idx="9">
                  <c:v>405115</c:v>
                </c:pt>
                <c:pt idx="10">
                  <c:v>405955</c:v>
                </c:pt>
                <c:pt idx="11">
                  <c:v>406723</c:v>
                </c:pt>
                <c:pt idx="12">
                  <c:v>407492</c:v>
                </c:pt>
                <c:pt idx="13">
                  <c:v>408276</c:v>
                </c:pt>
                <c:pt idx="14">
                  <c:v>409107</c:v>
                </c:pt>
                <c:pt idx="15">
                  <c:v>409875</c:v>
                </c:pt>
                <c:pt idx="16">
                  <c:v>410727</c:v>
                </c:pt>
                <c:pt idx="17">
                  <c:v>411709</c:v>
                </c:pt>
                <c:pt idx="18">
                  <c:v>412605</c:v>
                </c:pt>
                <c:pt idx="19">
                  <c:v>413529</c:v>
                </c:pt>
                <c:pt idx="20">
                  <c:v>414326</c:v>
                </c:pt>
                <c:pt idx="21">
                  <c:v>415151</c:v>
                </c:pt>
                <c:pt idx="22">
                  <c:v>415915</c:v>
                </c:pt>
                <c:pt idx="23">
                  <c:v>416635</c:v>
                </c:pt>
                <c:pt idx="24">
                  <c:v>417508</c:v>
                </c:pt>
                <c:pt idx="25">
                  <c:v>418270</c:v>
                </c:pt>
                <c:pt idx="26">
                  <c:v>418988</c:v>
                </c:pt>
                <c:pt idx="27">
                  <c:v>419772</c:v>
                </c:pt>
                <c:pt idx="28">
                  <c:v>420602</c:v>
                </c:pt>
                <c:pt idx="29">
                  <c:v>421401</c:v>
                </c:pt>
              </c:numCache>
            </c:numRef>
          </c:val>
          <c:smooth val="0"/>
          <c:extLst>
            <c:ext xmlns:c16="http://schemas.microsoft.com/office/drawing/2014/chart" uri="{C3380CC4-5D6E-409C-BE32-E72D297353CC}">
              <c16:uniqueId val="{00000000-5006-4C7F-9E63-012EC7264C3C}"/>
            </c:ext>
          </c:extLst>
        </c:ser>
        <c:dLbls>
          <c:showLegendKey val="0"/>
          <c:showVal val="0"/>
          <c:showCatName val="0"/>
          <c:showSerName val="0"/>
          <c:showPercent val="0"/>
          <c:showBubbleSize val="0"/>
        </c:dLbls>
        <c:smooth val="0"/>
        <c:axId val="296502480"/>
        <c:axId val="296500840"/>
      </c:lineChart>
      <c:dateAx>
        <c:axId val="296502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500840"/>
        <c:crosses val="autoZero"/>
        <c:auto val="1"/>
        <c:lblOffset val="100"/>
        <c:baseTimeUnit val="days"/>
      </c:dateAx>
      <c:valAx>
        <c:axId val="296500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502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Miguel Lifschitz</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8433-4161-B9E4-BF93B1D65D34}"/>
            </c:ext>
          </c:extLst>
        </c:ser>
        <c:dLbls>
          <c:showLegendKey val="0"/>
          <c:showVal val="0"/>
          <c:showCatName val="0"/>
          <c:showSerName val="0"/>
          <c:showPercent val="0"/>
          <c:showBubbleSize val="0"/>
        </c:dLbls>
        <c:axId val="296501496"/>
        <c:axId val="296501824"/>
      </c:radarChart>
      <c:catAx>
        <c:axId val="296501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501824"/>
        <c:crosses val="autoZero"/>
        <c:auto val="1"/>
        <c:lblAlgn val="ctr"/>
        <c:lblOffset val="100"/>
        <c:noMultiLvlLbl val="0"/>
      </c:catAx>
      <c:valAx>
        <c:axId val="296501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501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Miguel Lifschitz</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0.40321048752504002</c:v>
                </c:pt>
                <c:pt idx="1">
                  <c:v>0</c:v>
                </c:pt>
                <c:pt idx="2">
                  <c:v>0.64036698630583999</c:v>
                </c:pt>
                <c:pt idx="3">
                  <c:v>1.3734098840482001</c:v>
                </c:pt>
                <c:pt idx="4">
                  <c:v>0</c:v>
                </c:pt>
                <c:pt idx="5">
                  <c:v>0.88867075583105004</c:v>
                </c:pt>
                <c:pt idx="6">
                  <c:v>1.7180165486514001</c:v>
                </c:pt>
                <c:pt idx="7">
                  <c:v>0.44766455300527003</c:v>
                </c:pt>
                <c:pt idx="8">
                  <c:v>0.70789755169955004</c:v>
                </c:pt>
                <c:pt idx="9">
                  <c:v>0</c:v>
                </c:pt>
                <c:pt idx="10">
                  <c:v>0.54397277670237998</c:v>
                </c:pt>
                <c:pt idx="11">
                  <c:v>0</c:v>
                </c:pt>
                <c:pt idx="12">
                  <c:v>0.49802631740550002</c:v>
                </c:pt>
                <c:pt idx="13">
                  <c:v>0.55726628158986002</c:v>
                </c:pt>
                <c:pt idx="14">
                  <c:v>0.20308741812274</c:v>
                </c:pt>
                <c:pt idx="15">
                  <c:v>0.23687944301583999</c:v>
                </c:pt>
                <c:pt idx="16">
                  <c:v>1.740185863549</c:v>
                </c:pt>
                <c:pt idx="17">
                  <c:v>1.2402180838387</c:v>
                </c:pt>
                <c:pt idx="18">
                  <c:v>8.7830608239093E-2</c:v>
                </c:pt>
                <c:pt idx="19">
                  <c:v>0.97901793171567997</c:v>
                </c:pt>
                <c:pt idx="20">
                  <c:v>0.11161388360750001</c:v>
                </c:pt>
                <c:pt idx="21">
                  <c:v>0.24183942633663</c:v>
                </c:pt>
                <c:pt idx="22">
                  <c:v>0.23271316598200001</c:v>
                </c:pt>
                <c:pt idx="23">
                  <c:v>1.0231217344304</c:v>
                </c:pt>
                <c:pt idx="24">
                  <c:v>6.8693339982881005E-2</c:v>
                </c:pt>
                <c:pt idx="25">
                  <c:v>0.83698462191316003</c:v>
                </c:pt>
                <c:pt idx="26">
                  <c:v>2.6304914375258002</c:v>
                </c:pt>
                <c:pt idx="27">
                  <c:v>0.48833993037341</c:v>
                </c:pt>
                <c:pt idx="28">
                  <c:v>0.89888549621953995</c:v>
                </c:pt>
                <c:pt idx="29">
                  <c:v>0.29109194514976999</c:v>
                </c:pt>
              </c:numCache>
            </c:numRef>
          </c:val>
          <c:smooth val="0"/>
          <c:extLst>
            <c:ext xmlns:c16="http://schemas.microsoft.com/office/drawing/2014/chart" uri="{C3380CC4-5D6E-409C-BE32-E72D297353CC}">
              <c16:uniqueId val="{00000000-CFFD-4878-B65D-03D1256F0046}"/>
            </c:ext>
          </c:extLst>
        </c:ser>
        <c:dLbls>
          <c:showLegendKey val="0"/>
          <c:showVal val="0"/>
          <c:showCatName val="0"/>
          <c:showSerName val="0"/>
          <c:showPercent val="0"/>
          <c:showBubbleSize val="0"/>
        </c:dLbls>
        <c:smooth val="0"/>
        <c:axId val="297789200"/>
        <c:axId val="297789528"/>
      </c:lineChart>
      <c:dateAx>
        <c:axId val="297789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789528"/>
        <c:crosses val="autoZero"/>
        <c:auto val="1"/>
        <c:lblOffset val="100"/>
        <c:baseTimeUnit val="days"/>
      </c:dateAx>
      <c:valAx>
        <c:axId val="297789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789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Miguel Lifschitz</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1097</c:v>
                </c:pt>
                <c:pt idx="1">
                  <c:v>723</c:v>
                </c:pt>
                <c:pt idx="2">
                  <c:v>772</c:v>
                </c:pt>
                <c:pt idx="3">
                  <c:v>833</c:v>
                </c:pt>
                <c:pt idx="4">
                  <c:v>956</c:v>
                </c:pt>
                <c:pt idx="5">
                  <c:v>946</c:v>
                </c:pt>
                <c:pt idx="6">
                  <c:v>1027</c:v>
                </c:pt>
              </c:numCache>
            </c:numRef>
          </c:val>
          <c:extLst>
            <c:ext xmlns:c16="http://schemas.microsoft.com/office/drawing/2014/chart" uri="{C3380CC4-5D6E-409C-BE32-E72D297353CC}">
              <c16:uniqueId val="{00000000-87D9-46A8-9C4F-025A37E3850B}"/>
            </c:ext>
          </c:extLst>
        </c:ser>
        <c:dLbls>
          <c:showLegendKey val="0"/>
          <c:showVal val="0"/>
          <c:showCatName val="0"/>
          <c:showSerName val="0"/>
          <c:showPercent val="0"/>
          <c:showBubbleSize val="0"/>
        </c:dLbls>
        <c:gapWidth val="219"/>
        <c:overlap val="-27"/>
        <c:axId val="242329368"/>
        <c:axId val="296498216"/>
      </c:barChart>
      <c:catAx>
        <c:axId val="242329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498216"/>
        <c:crosses val="autoZero"/>
        <c:auto val="1"/>
        <c:lblAlgn val="ctr"/>
        <c:lblOffset val="100"/>
        <c:noMultiLvlLbl val="0"/>
      </c:catAx>
      <c:valAx>
        <c:axId val="296498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329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Miguel Lifschitz</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1493</c:v>
                </c:pt>
                <c:pt idx="1">
                  <c:v>1639</c:v>
                </c:pt>
                <c:pt idx="2">
                  <c:v>1672</c:v>
                </c:pt>
                <c:pt idx="3">
                  <c:v>1693</c:v>
                </c:pt>
                <c:pt idx="4">
                  <c:v>466</c:v>
                </c:pt>
                <c:pt idx="5">
                  <c:v>677</c:v>
                </c:pt>
                <c:pt idx="6">
                  <c:v>967</c:v>
                </c:pt>
                <c:pt idx="7">
                  <c:v>800</c:v>
                </c:pt>
                <c:pt idx="8">
                  <c:v>761</c:v>
                </c:pt>
                <c:pt idx="9">
                  <c:v>862</c:v>
                </c:pt>
                <c:pt idx="10">
                  <c:v>840</c:v>
                </c:pt>
                <c:pt idx="11">
                  <c:v>768</c:v>
                </c:pt>
                <c:pt idx="12">
                  <c:v>769</c:v>
                </c:pt>
                <c:pt idx="13">
                  <c:v>784</c:v>
                </c:pt>
                <c:pt idx="14">
                  <c:v>831</c:v>
                </c:pt>
                <c:pt idx="15">
                  <c:v>768</c:v>
                </c:pt>
                <c:pt idx="16">
                  <c:v>852</c:v>
                </c:pt>
                <c:pt idx="17">
                  <c:v>982</c:v>
                </c:pt>
                <c:pt idx="18">
                  <c:v>896</c:v>
                </c:pt>
                <c:pt idx="19">
                  <c:v>924</c:v>
                </c:pt>
                <c:pt idx="20">
                  <c:v>797</c:v>
                </c:pt>
                <c:pt idx="21">
                  <c:v>825</c:v>
                </c:pt>
                <c:pt idx="22">
                  <c:v>764</c:v>
                </c:pt>
                <c:pt idx="23">
                  <c:v>720</c:v>
                </c:pt>
                <c:pt idx="24">
                  <c:v>873</c:v>
                </c:pt>
                <c:pt idx="25">
                  <c:v>762</c:v>
                </c:pt>
                <c:pt idx="26">
                  <c:v>718</c:v>
                </c:pt>
                <c:pt idx="27">
                  <c:v>784</c:v>
                </c:pt>
                <c:pt idx="28">
                  <c:v>830</c:v>
                </c:pt>
                <c:pt idx="29">
                  <c:v>799</c:v>
                </c:pt>
              </c:numCache>
            </c:numRef>
          </c:val>
          <c:smooth val="0"/>
          <c:extLst>
            <c:ext xmlns:c16="http://schemas.microsoft.com/office/drawing/2014/chart" uri="{C3380CC4-5D6E-409C-BE32-E72D297353CC}">
              <c16:uniqueId val="{00000000-62F3-4FD4-9564-ED349F32C473}"/>
            </c:ext>
          </c:extLst>
        </c:ser>
        <c:dLbls>
          <c:showLegendKey val="0"/>
          <c:showVal val="0"/>
          <c:showCatName val="0"/>
          <c:showSerName val="0"/>
          <c:showPercent val="0"/>
          <c:showBubbleSize val="0"/>
        </c:dLbls>
        <c:smooth val="0"/>
        <c:axId val="300652680"/>
        <c:axId val="300650384"/>
      </c:lineChart>
      <c:dateAx>
        <c:axId val="300652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650384"/>
        <c:crosses val="autoZero"/>
        <c:auto val="1"/>
        <c:lblOffset val="100"/>
        <c:baseTimeUnit val="days"/>
      </c:dateAx>
      <c:valAx>
        <c:axId val="300650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652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Miguel Lifschitz</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1</c:v>
                </c:pt>
                <c:pt idx="1">
                  <c:v>0</c:v>
                </c:pt>
                <c:pt idx="2">
                  <c:v>1</c:v>
                </c:pt>
                <c:pt idx="3">
                  <c:v>1</c:v>
                </c:pt>
                <c:pt idx="4">
                  <c:v>0</c:v>
                </c:pt>
                <c:pt idx="5">
                  <c:v>2</c:v>
                </c:pt>
                <c:pt idx="6">
                  <c:v>1</c:v>
                </c:pt>
                <c:pt idx="7">
                  <c:v>2</c:v>
                </c:pt>
                <c:pt idx="8">
                  <c:v>2</c:v>
                </c:pt>
                <c:pt idx="9">
                  <c:v>0</c:v>
                </c:pt>
                <c:pt idx="10">
                  <c:v>1</c:v>
                </c:pt>
                <c:pt idx="11">
                  <c:v>0</c:v>
                </c:pt>
                <c:pt idx="12">
                  <c:v>2</c:v>
                </c:pt>
                <c:pt idx="13">
                  <c:v>1</c:v>
                </c:pt>
                <c:pt idx="14">
                  <c:v>1</c:v>
                </c:pt>
                <c:pt idx="15">
                  <c:v>1</c:v>
                </c:pt>
                <c:pt idx="16">
                  <c:v>1</c:v>
                </c:pt>
                <c:pt idx="17">
                  <c:v>1</c:v>
                </c:pt>
                <c:pt idx="18">
                  <c:v>1</c:v>
                </c:pt>
                <c:pt idx="19">
                  <c:v>1</c:v>
                </c:pt>
                <c:pt idx="20">
                  <c:v>1</c:v>
                </c:pt>
                <c:pt idx="21">
                  <c:v>1</c:v>
                </c:pt>
                <c:pt idx="22">
                  <c:v>1</c:v>
                </c:pt>
                <c:pt idx="23">
                  <c:v>1</c:v>
                </c:pt>
                <c:pt idx="24">
                  <c:v>2</c:v>
                </c:pt>
                <c:pt idx="25">
                  <c:v>3</c:v>
                </c:pt>
                <c:pt idx="26">
                  <c:v>1</c:v>
                </c:pt>
                <c:pt idx="27">
                  <c:v>1</c:v>
                </c:pt>
                <c:pt idx="28">
                  <c:v>2</c:v>
                </c:pt>
                <c:pt idx="29">
                  <c:v>2</c:v>
                </c:pt>
              </c:numCache>
            </c:numRef>
          </c:val>
          <c:smooth val="0"/>
          <c:extLst>
            <c:ext xmlns:c16="http://schemas.microsoft.com/office/drawing/2014/chart" uri="{C3380CC4-5D6E-409C-BE32-E72D297353CC}">
              <c16:uniqueId val="{00000000-44A6-40B3-9544-2D702731B66C}"/>
            </c:ext>
          </c:extLst>
        </c:ser>
        <c:dLbls>
          <c:showLegendKey val="0"/>
          <c:showVal val="0"/>
          <c:showCatName val="0"/>
          <c:showSerName val="0"/>
          <c:showPercent val="0"/>
          <c:showBubbleSize val="0"/>
        </c:dLbls>
        <c:smooth val="0"/>
        <c:axId val="363661032"/>
        <c:axId val="363667264"/>
      </c:lineChart>
      <c:dateAx>
        <c:axId val="363661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667264"/>
        <c:crosses val="autoZero"/>
        <c:auto val="1"/>
        <c:lblOffset val="100"/>
        <c:baseTimeUnit val="days"/>
      </c:dateAx>
      <c:valAx>
        <c:axId val="363667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661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Miguel Lifschitz</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4</c:v>
                </c:pt>
                <c:pt idx="2">
                  <c:v>6</c:v>
                </c:pt>
                <c:pt idx="3">
                  <c:v>4</c:v>
                </c:pt>
                <c:pt idx="4">
                  <c:v>7</c:v>
                </c:pt>
                <c:pt idx="5">
                  <c:v>6</c:v>
                </c:pt>
                <c:pt idx="6">
                  <c:v>3</c:v>
                </c:pt>
              </c:numCache>
            </c:numRef>
          </c:val>
          <c:extLst>
            <c:ext xmlns:c16="http://schemas.microsoft.com/office/drawing/2014/chart" uri="{C3380CC4-5D6E-409C-BE32-E72D297353CC}">
              <c16:uniqueId val="{00000000-DCFE-40C5-8EAD-32FB41E7E356}"/>
            </c:ext>
          </c:extLst>
        </c:ser>
        <c:dLbls>
          <c:showLegendKey val="0"/>
          <c:showVal val="0"/>
          <c:showCatName val="0"/>
          <c:showSerName val="0"/>
          <c:showPercent val="0"/>
          <c:showBubbleSize val="0"/>
        </c:dLbls>
        <c:gapWidth val="219"/>
        <c:overlap val="-27"/>
        <c:axId val="363668248"/>
        <c:axId val="363661360"/>
      </c:barChart>
      <c:catAx>
        <c:axId val="363668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661360"/>
        <c:crosses val="autoZero"/>
        <c:auto val="1"/>
        <c:lblAlgn val="ctr"/>
        <c:lblOffset val="100"/>
        <c:noMultiLvlLbl val="0"/>
      </c:catAx>
      <c:valAx>
        <c:axId val="363661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668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Miguel Lifschitz</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0.65455862948573995</c:v>
                </c:pt>
                <c:pt idx="1">
                  <c:v>0.66433857460054002</c:v>
                </c:pt>
                <c:pt idx="2">
                  <c:v>1.0708162684103</c:v>
                </c:pt>
                <c:pt idx="3">
                  <c:v>0.71562514535275001</c:v>
                </c:pt>
                <c:pt idx="4">
                  <c:v>0.51017285655182998</c:v>
                </c:pt>
                <c:pt idx="5">
                  <c:v>0.41233260463153998</c:v>
                </c:pt>
                <c:pt idx="6">
                  <c:v>1.1381783434396999</c:v>
                </c:pt>
              </c:numCache>
            </c:numRef>
          </c:val>
          <c:extLst>
            <c:ext xmlns:c16="http://schemas.microsoft.com/office/drawing/2014/chart" uri="{C3380CC4-5D6E-409C-BE32-E72D297353CC}">
              <c16:uniqueId val="{00000000-5DAC-48FD-93EE-DC356FC9176D}"/>
            </c:ext>
          </c:extLst>
        </c:ser>
        <c:dLbls>
          <c:showLegendKey val="0"/>
          <c:showVal val="0"/>
          <c:showCatName val="0"/>
          <c:showSerName val="0"/>
          <c:showPercent val="0"/>
          <c:showBubbleSize val="0"/>
        </c:dLbls>
        <c:gapWidth val="219"/>
        <c:overlap val="-27"/>
        <c:axId val="363669560"/>
        <c:axId val="363675136"/>
      </c:barChart>
      <c:catAx>
        <c:axId val="363669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675136"/>
        <c:crosses val="autoZero"/>
        <c:auto val="1"/>
        <c:lblAlgn val="ctr"/>
        <c:lblOffset val="100"/>
        <c:noMultiLvlLbl val="0"/>
      </c:catAx>
      <c:valAx>
        <c:axId val="363675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669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Event</c:v>
                </c:pt>
              </c:strCache>
            </c:strRef>
          </c:tx>
          <c:spPr>
            <a:solidFill>
              <a:schemeClr val="accent1"/>
            </a:solidFill>
            <a:ln>
              <a:noFill/>
            </a:ln>
            <a:effectLst/>
          </c:spPr>
          <c:invertIfNegative val="0"/>
          <c:cat>
            <c:strRef>
              <c:f>Sheet1!$A$2</c:f>
              <c:strCache>
                <c:ptCount val="1"/>
                <c:pt idx="0">
                  <c:v>Miguel Lifschitz</c:v>
                </c:pt>
              </c:strCache>
            </c:strRef>
          </c:cat>
          <c:val>
            <c:numRef>
              <c:f>Sheet1!$B$2</c:f>
              <c:numCache>
                <c:formatCode>General</c:formatCode>
                <c:ptCount val="1"/>
                <c:pt idx="0">
                  <c:v>1</c:v>
                </c:pt>
              </c:numCache>
            </c:numRef>
          </c:val>
          <c:extLst>
            <c:ext xmlns:c16="http://schemas.microsoft.com/office/drawing/2014/chart" uri="{C3380CC4-5D6E-409C-BE32-E72D297353CC}">
              <c16:uniqueId val="{00000000-A89F-475A-A42F-7B358530E84E}"/>
            </c:ext>
          </c:extLst>
        </c:ser>
        <c:ser>
          <c:idx val="1"/>
          <c:order val="1"/>
          <c:tx>
            <c:strRef>
              <c:f>Sheet1!$C$1</c:f>
              <c:strCache>
                <c:ptCount val="1"/>
                <c:pt idx="0">
                  <c:v>Link</c:v>
                </c:pt>
              </c:strCache>
            </c:strRef>
          </c:tx>
          <c:spPr>
            <a:solidFill>
              <a:schemeClr val="accent2"/>
            </a:solidFill>
            <a:ln>
              <a:noFill/>
            </a:ln>
            <a:effectLst/>
          </c:spPr>
          <c:invertIfNegative val="0"/>
          <c:cat>
            <c:strRef>
              <c:f>Sheet1!$A$2</c:f>
              <c:strCache>
                <c:ptCount val="1"/>
                <c:pt idx="0">
                  <c:v>Miguel Lifschitz</c:v>
                </c:pt>
              </c:strCache>
            </c:strRef>
          </c:cat>
          <c:val>
            <c:numRef>
              <c:f>Sheet1!$C$2</c:f>
              <c:numCache>
                <c:formatCode>General</c:formatCode>
                <c:ptCount val="1"/>
                <c:pt idx="0">
                  <c:v>4</c:v>
                </c:pt>
              </c:numCache>
            </c:numRef>
          </c:val>
          <c:extLst>
            <c:ext xmlns:c16="http://schemas.microsoft.com/office/drawing/2014/chart" uri="{C3380CC4-5D6E-409C-BE32-E72D297353CC}">
              <c16:uniqueId val="{00000001-A89F-475A-A42F-7B358530E84E}"/>
            </c:ext>
          </c:extLst>
        </c:ser>
        <c:ser>
          <c:idx val="2"/>
          <c:order val="2"/>
          <c:tx>
            <c:strRef>
              <c:f>Sheet1!$D$1</c:f>
              <c:strCache>
                <c:ptCount val="1"/>
                <c:pt idx="0">
                  <c:v>Live Video</c:v>
                </c:pt>
              </c:strCache>
            </c:strRef>
          </c:tx>
          <c:spPr>
            <a:solidFill>
              <a:schemeClr val="accent3"/>
            </a:solidFill>
            <a:ln>
              <a:noFill/>
            </a:ln>
            <a:effectLst/>
          </c:spPr>
          <c:invertIfNegative val="0"/>
          <c:cat>
            <c:strRef>
              <c:f>Sheet1!$A$2</c:f>
              <c:strCache>
                <c:ptCount val="1"/>
                <c:pt idx="0">
                  <c:v>Miguel Lifschitz</c:v>
                </c:pt>
              </c:strCache>
            </c:strRef>
          </c:cat>
          <c:val>
            <c:numRef>
              <c:f>Sheet1!$D$2</c:f>
              <c:numCache>
                <c:formatCode>General</c:formatCode>
                <c:ptCount val="1"/>
                <c:pt idx="0">
                  <c:v>2</c:v>
                </c:pt>
              </c:numCache>
            </c:numRef>
          </c:val>
          <c:extLst>
            <c:ext xmlns:c16="http://schemas.microsoft.com/office/drawing/2014/chart" uri="{C3380CC4-5D6E-409C-BE32-E72D297353CC}">
              <c16:uniqueId val="{00000002-A89F-475A-A42F-7B358530E84E}"/>
            </c:ext>
          </c:extLst>
        </c:ser>
        <c:ser>
          <c:idx val="3"/>
          <c:order val="3"/>
          <c:tx>
            <c:strRef>
              <c:f>Sheet1!$E$1</c:f>
              <c:strCache>
                <c:ptCount val="1"/>
                <c:pt idx="0">
                  <c:v>Photo</c:v>
                </c:pt>
              </c:strCache>
            </c:strRef>
          </c:tx>
          <c:spPr>
            <a:solidFill>
              <a:schemeClr val="accent4"/>
            </a:solidFill>
            <a:ln>
              <a:noFill/>
            </a:ln>
            <a:effectLst/>
          </c:spPr>
          <c:invertIfNegative val="0"/>
          <c:cat>
            <c:strRef>
              <c:f>Sheet1!$A$2</c:f>
              <c:strCache>
                <c:ptCount val="1"/>
                <c:pt idx="0">
                  <c:v>Miguel Lifschitz</c:v>
                </c:pt>
              </c:strCache>
            </c:strRef>
          </c:cat>
          <c:val>
            <c:numRef>
              <c:f>Sheet1!$E$2</c:f>
              <c:numCache>
                <c:formatCode>General</c:formatCode>
                <c:ptCount val="1"/>
                <c:pt idx="0">
                  <c:v>10</c:v>
                </c:pt>
              </c:numCache>
            </c:numRef>
          </c:val>
          <c:extLst>
            <c:ext xmlns:c16="http://schemas.microsoft.com/office/drawing/2014/chart" uri="{C3380CC4-5D6E-409C-BE32-E72D297353CC}">
              <c16:uniqueId val="{00000003-A89F-475A-A42F-7B358530E84E}"/>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Miguel Lifschitz</c:v>
                </c:pt>
              </c:strCache>
            </c:strRef>
          </c:cat>
          <c:val>
            <c:numRef>
              <c:f>Sheet1!$F$2</c:f>
              <c:numCache>
                <c:formatCode>General</c:formatCode>
                <c:ptCount val="1"/>
                <c:pt idx="0">
                  <c:v>18</c:v>
                </c:pt>
              </c:numCache>
            </c:numRef>
          </c:val>
          <c:extLst>
            <c:ext xmlns:c16="http://schemas.microsoft.com/office/drawing/2014/chart" uri="{C3380CC4-5D6E-409C-BE32-E72D297353CC}">
              <c16:uniqueId val="{00000004-A89F-475A-A42F-7B358530E84E}"/>
            </c:ext>
          </c:extLst>
        </c:ser>
        <c:dLbls>
          <c:showLegendKey val="0"/>
          <c:showVal val="0"/>
          <c:showCatName val="0"/>
          <c:showSerName val="0"/>
          <c:showPercent val="0"/>
          <c:showBubbleSize val="0"/>
        </c:dLbls>
        <c:gapWidth val="150"/>
        <c:overlap val="100"/>
        <c:axId val="363670872"/>
        <c:axId val="363672512"/>
      </c:barChart>
      <c:catAx>
        <c:axId val="363670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672512"/>
        <c:crosses val="autoZero"/>
        <c:auto val="1"/>
        <c:lblAlgn val="ctr"/>
        <c:lblOffset val="100"/>
        <c:noMultiLvlLbl val="0"/>
      </c:catAx>
      <c:valAx>
        <c:axId val="3636725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670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Miguel Lifschitz</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0.12918376451784999</c:v>
                </c:pt>
                <c:pt idx="10">
                  <c:v>0.76021091026753995</c:v>
                </c:pt>
                <c:pt idx="11">
                  <c:v>0.57845891367975</c:v>
                </c:pt>
                <c:pt idx="12">
                  <c:v>0.47947522466209003</c:v>
                </c:pt>
                <c:pt idx="13">
                  <c:v>1.3579003103352001</c:v>
                </c:pt>
                <c:pt idx="14">
                  <c:v>1.250165463076</c:v>
                </c:pt>
                <c:pt idx="15">
                  <c:v>1.1074294847146999</c:v>
                </c:pt>
                <c:pt idx="16">
                  <c:v>8.3589494688022001E-2</c:v>
                </c:pt>
                <c:pt idx="17">
                  <c:v>0.32810715143670999</c:v>
                </c:pt>
                <c:pt idx="18">
                  <c:v>8.8737234830100001E-2</c:v>
                </c:pt>
                <c:pt idx="19">
                  <c:v>0.57270651834637998</c:v>
                </c:pt>
                <c:pt idx="20">
                  <c:v>0.19169203767165</c:v>
                </c:pt>
                <c:pt idx="21">
                  <c:v>0</c:v>
                </c:pt>
                <c:pt idx="22">
                  <c:v>0</c:v>
                </c:pt>
                <c:pt idx="23">
                  <c:v>0</c:v>
                </c:pt>
              </c:numCache>
            </c:numRef>
          </c:val>
          <c:smooth val="0"/>
          <c:extLst>
            <c:ext xmlns:c16="http://schemas.microsoft.com/office/drawing/2014/chart" uri="{C3380CC4-5D6E-409C-BE32-E72D297353CC}">
              <c16:uniqueId val="{00000000-FDAE-4930-84FB-46A5DB110CD4}"/>
            </c:ext>
          </c:extLst>
        </c:ser>
        <c:dLbls>
          <c:showLegendKey val="0"/>
          <c:showVal val="0"/>
          <c:showCatName val="0"/>
          <c:showSerName val="0"/>
          <c:showPercent val="0"/>
          <c:showBubbleSize val="0"/>
        </c:dLbls>
        <c:smooth val="0"/>
        <c:axId val="363675792"/>
        <c:axId val="363676120"/>
      </c:lineChart>
      <c:catAx>
        <c:axId val="363675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676120"/>
        <c:crosses val="autoZero"/>
        <c:auto val="1"/>
        <c:lblAlgn val="ctr"/>
        <c:lblOffset val="100"/>
        <c:noMultiLvlLbl val="0"/>
      </c:catAx>
      <c:valAx>
        <c:axId val="363676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675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Miguel Lifschitz</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8</c:v>
                </c:pt>
                <c:pt idx="11">
                  <c:v>5</c:v>
                </c:pt>
                <c:pt idx="12">
                  <c:v>2</c:v>
                </c:pt>
                <c:pt idx="13">
                  <c:v>2</c:v>
                </c:pt>
                <c:pt idx="14">
                  <c:v>1</c:v>
                </c:pt>
                <c:pt idx="15">
                  <c:v>7</c:v>
                </c:pt>
                <c:pt idx="16">
                  <c:v>1</c:v>
                </c:pt>
                <c:pt idx="17">
                  <c:v>2</c:v>
                </c:pt>
                <c:pt idx="18">
                  <c:v>1</c:v>
                </c:pt>
                <c:pt idx="19">
                  <c:v>3</c:v>
                </c:pt>
                <c:pt idx="20">
                  <c:v>2</c:v>
                </c:pt>
                <c:pt idx="21">
                  <c:v>0</c:v>
                </c:pt>
                <c:pt idx="22">
                  <c:v>0</c:v>
                </c:pt>
                <c:pt idx="23">
                  <c:v>0</c:v>
                </c:pt>
              </c:numCache>
            </c:numRef>
          </c:val>
          <c:smooth val="0"/>
          <c:extLst>
            <c:ext xmlns:c16="http://schemas.microsoft.com/office/drawing/2014/chart" uri="{C3380CC4-5D6E-409C-BE32-E72D297353CC}">
              <c16:uniqueId val="{00000000-FEF6-427C-B7CF-C88719240EBF}"/>
            </c:ext>
          </c:extLst>
        </c:ser>
        <c:dLbls>
          <c:showLegendKey val="0"/>
          <c:showVal val="0"/>
          <c:showCatName val="0"/>
          <c:showSerName val="0"/>
          <c:showPercent val="0"/>
          <c:showBubbleSize val="0"/>
        </c:dLbls>
        <c:smooth val="0"/>
        <c:axId val="363670216"/>
        <c:axId val="363689240"/>
      </c:lineChart>
      <c:catAx>
        <c:axId val="363670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689240"/>
        <c:crosses val="autoZero"/>
        <c:auto val="1"/>
        <c:lblAlgn val="ctr"/>
        <c:lblOffset val="100"/>
        <c:noMultiLvlLbl val="0"/>
      </c:catAx>
      <c:valAx>
        <c:axId val="363689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670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Miguel Lifschitz</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1.3294313039298999</c:v>
                </c:pt>
                <c:pt idx="2">
                  <c:v>0.96577651355209004</c:v>
                </c:pt>
                <c:pt idx="3">
                  <c:v>0</c:v>
                </c:pt>
                <c:pt idx="4">
                  <c:v>0.46641535582333998</c:v>
                </c:pt>
                <c:pt idx="5">
                  <c:v>0</c:v>
                </c:pt>
                <c:pt idx="6">
                  <c:v>0.23395038539997001</c:v>
                </c:pt>
              </c:numCache>
            </c:numRef>
          </c:val>
          <c:extLst>
            <c:ext xmlns:c16="http://schemas.microsoft.com/office/drawing/2014/chart" uri="{C3380CC4-5D6E-409C-BE32-E72D297353CC}">
              <c16:uniqueId val="{00000000-0DB8-4135-A4C2-6F5F907396B7}"/>
            </c:ext>
          </c:extLst>
        </c:ser>
        <c:dLbls>
          <c:showLegendKey val="0"/>
          <c:showVal val="0"/>
          <c:showCatName val="0"/>
          <c:showSerName val="0"/>
          <c:showPercent val="0"/>
          <c:showBubbleSize val="0"/>
        </c:dLbls>
        <c:gapWidth val="219"/>
        <c:overlap val="-27"/>
        <c:axId val="363689896"/>
        <c:axId val="363684648"/>
      </c:barChart>
      <c:catAx>
        <c:axId val="363689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684648"/>
        <c:crosses val="autoZero"/>
        <c:auto val="1"/>
        <c:lblAlgn val="ctr"/>
        <c:lblOffset val="100"/>
        <c:noMultiLvlLbl val="0"/>
      </c:catAx>
      <c:valAx>
        <c:axId val="363684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689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Miguel Lifschitz</c:v>
                </c:pt>
              </c:strCache>
            </c:strRef>
          </c:cat>
          <c:val>
            <c:numRef>
              <c:f>Sheet1!$B$2</c:f>
              <c:numCache>
                <c:formatCode>General</c:formatCode>
                <c:ptCount val="1"/>
                <c:pt idx="0">
                  <c:v>72096</c:v>
                </c:pt>
              </c:numCache>
            </c:numRef>
          </c:val>
          <c:extLst>
            <c:ext xmlns:c16="http://schemas.microsoft.com/office/drawing/2014/chart" uri="{C3380CC4-5D6E-409C-BE32-E72D297353CC}">
              <c16:uniqueId val="{00000000-A9F2-4F5F-ACEB-46F4A370FC9F}"/>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Miguel Lifschitz</c:v>
                </c:pt>
              </c:strCache>
            </c:strRef>
          </c:cat>
          <c:val>
            <c:numRef>
              <c:f>Sheet1!$C$2</c:f>
              <c:numCache>
                <c:formatCode>General</c:formatCode>
                <c:ptCount val="1"/>
                <c:pt idx="0">
                  <c:v>6842</c:v>
                </c:pt>
              </c:numCache>
            </c:numRef>
          </c:val>
          <c:extLst>
            <c:ext xmlns:c16="http://schemas.microsoft.com/office/drawing/2014/chart" uri="{C3380CC4-5D6E-409C-BE32-E72D297353CC}">
              <c16:uniqueId val="{00000001-A9F2-4F5F-ACEB-46F4A370FC9F}"/>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Miguel Lifschitz</c:v>
                </c:pt>
              </c:strCache>
            </c:strRef>
          </c:cat>
          <c:val>
            <c:numRef>
              <c:f>Sheet1!$D$2</c:f>
              <c:numCache>
                <c:formatCode>General</c:formatCode>
                <c:ptCount val="1"/>
                <c:pt idx="0">
                  <c:v>333</c:v>
                </c:pt>
              </c:numCache>
            </c:numRef>
          </c:val>
          <c:extLst>
            <c:ext xmlns:c16="http://schemas.microsoft.com/office/drawing/2014/chart" uri="{C3380CC4-5D6E-409C-BE32-E72D297353CC}">
              <c16:uniqueId val="{00000002-A9F2-4F5F-ACEB-46F4A370FC9F}"/>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Miguel Lifschitz</c:v>
                </c:pt>
              </c:strCache>
            </c:strRef>
          </c:cat>
          <c:val>
            <c:numRef>
              <c:f>Sheet1!$E$2</c:f>
              <c:numCache>
                <c:formatCode>General</c:formatCode>
                <c:ptCount val="1"/>
                <c:pt idx="0">
                  <c:v>303</c:v>
                </c:pt>
              </c:numCache>
            </c:numRef>
          </c:val>
          <c:extLst>
            <c:ext xmlns:c16="http://schemas.microsoft.com/office/drawing/2014/chart" uri="{C3380CC4-5D6E-409C-BE32-E72D297353CC}">
              <c16:uniqueId val="{00000003-A9F2-4F5F-ACEB-46F4A370FC9F}"/>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Miguel Lifschitz</c:v>
                </c:pt>
              </c:strCache>
            </c:strRef>
          </c:cat>
          <c:val>
            <c:numRef>
              <c:f>Sheet1!$F$2</c:f>
              <c:numCache>
                <c:formatCode>General</c:formatCode>
                <c:ptCount val="1"/>
                <c:pt idx="0">
                  <c:v>32</c:v>
                </c:pt>
              </c:numCache>
            </c:numRef>
          </c:val>
          <c:extLst>
            <c:ext xmlns:c16="http://schemas.microsoft.com/office/drawing/2014/chart" uri="{C3380CC4-5D6E-409C-BE32-E72D297353CC}">
              <c16:uniqueId val="{00000004-A9F2-4F5F-ACEB-46F4A370FC9F}"/>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Miguel Lifschitz</c:v>
                </c:pt>
              </c:strCache>
            </c:strRef>
          </c:cat>
          <c:val>
            <c:numRef>
              <c:f>Sheet1!$G$2</c:f>
              <c:numCache>
                <c:formatCode>General</c:formatCode>
                <c:ptCount val="1"/>
                <c:pt idx="0">
                  <c:v>252</c:v>
                </c:pt>
              </c:numCache>
            </c:numRef>
          </c:val>
          <c:extLst>
            <c:ext xmlns:c16="http://schemas.microsoft.com/office/drawing/2014/chart" uri="{C3380CC4-5D6E-409C-BE32-E72D297353CC}">
              <c16:uniqueId val="{00000005-A9F2-4F5F-ACEB-46F4A370FC9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Miguel Lifschitz</c:v>
                </c:pt>
              </c:strCache>
            </c:strRef>
          </c:cat>
          <c:val>
            <c:numRef>
              <c:f>Sheet1!$H$2</c:f>
              <c:numCache>
                <c:formatCode>General</c:formatCode>
                <c:ptCount val="1"/>
                <c:pt idx="0">
                  <c:v>6443</c:v>
                </c:pt>
              </c:numCache>
            </c:numRef>
          </c:val>
          <c:extLst>
            <c:ext xmlns:c16="http://schemas.microsoft.com/office/drawing/2014/chart" uri="{C3380CC4-5D6E-409C-BE32-E72D297353CC}">
              <c16:uniqueId val="{00000006-A9F2-4F5F-ACEB-46F4A370FC9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Miguel Lifschitz</c:v>
                </c:pt>
              </c:strCache>
            </c:strRef>
          </c:cat>
          <c:val>
            <c:numRef>
              <c:f>Sheet1!$I$2</c:f>
              <c:numCache>
                <c:formatCode>General</c:formatCode>
                <c:ptCount val="1"/>
                <c:pt idx="0">
                  <c:v>14503</c:v>
                </c:pt>
              </c:numCache>
            </c:numRef>
          </c:val>
          <c:extLst>
            <c:ext xmlns:c16="http://schemas.microsoft.com/office/drawing/2014/chart" uri="{C3380CC4-5D6E-409C-BE32-E72D297353CC}">
              <c16:uniqueId val="{00000007-A9F2-4F5F-ACEB-46F4A370FC9F}"/>
            </c:ext>
          </c:extLst>
        </c:ser>
        <c:dLbls>
          <c:showLegendKey val="0"/>
          <c:showVal val="0"/>
          <c:showCatName val="0"/>
          <c:showSerName val="0"/>
          <c:showPercent val="0"/>
          <c:showBubbleSize val="0"/>
        </c:dLbls>
        <c:gapWidth val="150"/>
        <c:overlap val="100"/>
        <c:axId val="297951968"/>
        <c:axId val="297959840"/>
      </c:barChart>
      <c:catAx>
        <c:axId val="297951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959840"/>
        <c:crosses val="autoZero"/>
        <c:auto val="1"/>
        <c:lblAlgn val="ctr"/>
        <c:lblOffset val="100"/>
        <c:noMultiLvlLbl val="0"/>
      </c:catAx>
      <c:valAx>
        <c:axId val="2979598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951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Miguel Lifschitz</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D49C-44C7-97AE-59672DC7D73F}"/>
            </c:ext>
          </c:extLst>
        </c:ser>
        <c:dLbls>
          <c:showLegendKey val="0"/>
          <c:showVal val="0"/>
          <c:showCatName val="0"/>
          <c:showSerName val="0"/>
          <c:showPercent val="0"/>
          <c:showBubbleSize val="0"/>
        </c:dLbls>
        <c:gapWidth val="219"/>
        <c:overlap val="-27"/>
        <c:axId val="365048056"/>
        <c:axId val="365043464"/>
      </c:barChart>
      <c:catAx>
        <c:axId val="365048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043464"/>
        <c:crosses val="autoZero"/>
        <c:auto val="1"/>
        <c:lblAlgn val="ctr"/>
        <c:lblOffset val="100"/>
        <c:noMultiLvlLbl val="0"/>
      </c:catAx>
      <c:valAx>
        <c:axId val="365043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048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FB533-EDDD-4E67-85B4-A8CE0D584BCD}"/>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E04D8D54-48CA-4D63-801C-0E4E7BCA4F17}"/>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772014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19C38-472A-4DE1-A7A9-081E28F3E83F}"/>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95B822E3-B41E-4499-8540-CBCB3DEA1270}"/>
              </a:ext>
            </a:extLst>
          </p:cNvPr>
          <p:cNvGraphicFramePr>
            <a:graphicFrameLocks noGrp="1"/>
          </p:cNvGraphicFramePr>
          <p:nvPr>
            <p:ph type="tbl" sz="quarter" idx="13"/>
            <p:extLst>
              <p:ext uri="{D42A27DB-BD31-4B8C-83A1-F6EECF244321}">
                <p14:modId xmlns:p14="http://schemas.microsoft.com/office/powerpoint/2010/main" val="3891443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54501531"/>
                    </a:ext>
                  </a:extLst>
                </a:gridCol>
                <a:gridCol w="740664">
                  <a:extLst>
                    <a:ext uri="{9D8B030D-6E8A-4147-A177-3AD203B41FA5}">
                      <a16:colId xmlns:a16="http://schemas.microsoft.com/office/drawing/2014/main" val="1314241866"/>
                    </a:ext>
                  </a:extLst>
                </a:gridCol>
                <a:gridCol w="740664">
                  <a:extLst>
                    <a:ext uri="{9D8B030D-6E8A-4147-A177-3AD203B41FA5}">
                      <a16:colId xmlns:a16="http://schemas.microsoft.com/office/drawing/2014/main" val="337479542"/>
                    </a:ext>
                  </a:extLst>
                </a:gridCol>
                <a:gridCol w="740664">
                  <a:extLst>
                    <a:ext uri="{9D8B030D-6E8A-4147-A177-3AD203B41FA5}">
                      <a16:colId xmlns:a16="http://schemas.microsoft.com/office/drawing/2014/main" val="1917144954"/>
                    </a:ext>
                  </a:extLst>
                </a:gridCol>
                <a:gridCol w="740664">
                  <a:extLst>
                    <a:ext uri="{9D8B030D-6E8A-4147-A177-3AD203B41FA5}">
                      <a16:colId xmlns:a16="http://schemas.microsoft.com/office/drawing/2014/main" val="3753202777"/>
                    </a:ext>
                  </a:extLst>
                </a:gridCol>
                <a:gridCol w="740664">
                  <a:extLst>
                    <a:ext uri="{9D8B030D-6E8A-4147-A177-3AD203B41FA5}">
                      <a16:colId xmlns:a16="http://schemas.microsoft.com/office/drawing/2014/main" val="2165895499"/>
                    </a:ext>
                  </a:extLst>
                </a:gridCol>
                <a:gridCol w="740664">
                  <a:extLst>
                    <a:ext uri="{9D8B030D-6E8A-4147-A177-3AD203B41FA5}">
                      <a16:colId xmlns:a16="http://schemas.microsoft.com/office/drawing/2014/main" val="2843318048"/>
                    </a:ext>
                  </a:extLst>
                </a:gridCol>
                <a:gridCol w="740664">
                  <a:extLst>
                    <a:ext uri="{9D8B030D-6E8A-4147-A177-3AD203B41FA5}">
                      <a16:colId xmlns:a16="http://schemas.microsoft.com/office/drawing/2014/main" val="3472030603"/>
                    </a:ext>
                  </a:extLst>
                </a:gridCol>
                <a:gridCol w="740664">
                  <a:extLst>
                    <a:ext uri="{9D8B030D-6E8A-4147-A177-3AD203B41FA5}">
                      <a16:colId xmlns:a16="http://schemas.microsoft.com/office/drawing/2014/main" val="1871033514"/>
                    </a:ext>
                  </a:extLst>
                </a:gridCol>
                <a:gridCol w="740664">
                  <a:extLst>
                    <a:ext uri="{9D8B030D-6E8A-4147-A177-3AD203B41FA5}">
                      <a16:colId xmlns:a16="http://schemas.microsoft.com/office/drawing/2014/main" val="273616794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59936977"/>
                  </a:ext>
                </a:extLst>
              </a:tr>
              <a:tr h="370840">
                <a:tc>
                  <a:txBody>
                    <a:bodyPr/>
                    <a:lstStyle/>
                    <a:p>
                      <a:r>
                        <a:rPr lang="en-US" sz="1000"/>
                        <a:t>Miguel Lifschitz</a:t>
                      </a:r>
                    </a:p>
                  </a:txBody>
                  <a:tcPr/>
                </a:tc>
                <a:tc>
                  <a:txBody>
                    <a:bodyPr/>
                    <a:lstStyle/>
                    <a:p>
                      <a:r>
                        <a:rPr lang="en-US" sz="1000"/>
                        <a:t>421401</a:t>
                      </a:r>
                    </a:p>
                  </a:txBody>
                  <a:tcPr/>
                </a:tc>
                <a:tc>
                  <a:txBody>
                    <a:bodyPr/>
                    <a:lstStyle/>
                    <a:p>
                      <a:r>
                        <a:rPr lang="en-US" sz="1000"/>
                        <a:t>27316</a:t>
                      </a:r>
                    </a:p>
                  </a:txBody>
                  <a:tcPr/>
                </a:tc>
                <a:tc>
                  <a:txBody>
                    <a:bodyPr/>
                    <a:lstStyle/>
                    <a:p>
                      <a:r>
                        <a:rPr lang="en-US" sz="1000"/>
                        <a:t>35</a:t>
                      </a:r>
                    </a:p>
                  </a:txBody>
                  <a:tcPr/>
                </a:tc>
                <a:tc>
                  <a:txBody>
                    <a:bodyPr/>
                    <a:lstStyle/>
                    <a:p>
                      <a:r>
                        <a:rPr lang="en-US" sz="1000"/>
                        <a:t>79858</a:t>
                      </a:r>
                    </a:p>
                  </a:txBody>
                  <a:tcPr/>
                </a:tc>
                <a:tc>
                  <a:txBody>
                    <a:bodyPr/>
                    <a:lstStyle/>
                    <a:p>
                      <a:r>
                        <a:rPr lang="en-US" sz="1000"/>
                        <a:t>6443</a:t>
                      </a:r>
                    </a:p>
                  </a:txBody>
                  <a:tcPr/>
                </a:tc>
                <a:tc>
                  <a:txBody>
                    <a:bodyPr/>
                    <a:lstStyle/>
                    <a:p>
                      <a:r>
                        <a:rPr lang="en-US" sz="1000"/>
                        <a:t>14503</a:t>
                      </a:r>
                    </a:p>
                  </a:txBody>
                  <a:tcPr/>
                </a:tc>
                <a:tc>
                  <a:txBody>
                    <a:bodyPr/>
                    <a:lstStyle/>
                    <a:p>
                      <a:r>
                        <a:rPr lang="en-US" sz="1000"/>
                        <a:t>0</a:t>
                      </a:r>
                    </a:p>
                  </a:txBody>
                  <a:tcPr/>
                </a:tc>
                <a:tc>
                  <a:txBody>
                    <a:bodyPr/>
                    <a:lstStyle/>
                    <a:p>
                      <a:r>
                        <a:rPr lang="en-US" sz="1000"/>
                        <a:t>0.7064%</a:t>
                      </a:r>
                    </a:p>
                  </a:txBody>
                  <a:tcPr/>
                </a:tc>
                <a:tc>
                  <a:txBody>
                    <a:bodyPr/>
                    <a:lstStyle/>
                    <a:p>
                      <a:r>
                        <a:rPr lang="en-US" sz="1000"/>
                        <a:t>0.0%</a:t>
                      </a:r>
                    </a:p>
                  </a:txBody>
                  <a:tcPr/>
                </a:tc>
                <a:extLst>
                  <a:ext uri="{0D108BD9-81ED-4DB2-BD59-A6C34878D82A}">
                    <a16:rowId xmlns:a16="http://schemas.microsoft.com/office/drawing/2014/main" val="1031731471"/>
                  </a:ext>
                </a:extLst>
              </a:tr>
            </a:tbl>
          </a:graphicData>
        </a:graphic>
      </p:graphicFrame>
      <p:sp>
        <p:nvSpPr>
          <p:cNvPr id="4" name="Text Placeholder 3">
            <a:extLst>
              <a:ext uri="{FF2B5EF4-FFF2-40B4-BE49-F238E27FC236}">
                <a16:creationId xmlns:a16="http://schemas.microsoft.com/office/drawing/2014/main" id="{1801EE2A-0913-4193-ACAF-74AC2B658448}"/>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11216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8DDC3-817B-40A3-8BE3-A4AFFC5A79BB}"/>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1881F8A7-EF5D-4B55-8659-E367767D0CD2}"/>
              </a:ext>
            </a:extLst>
          </p:cNvPr>
          <p:cNvGraphicFramePr>
            <a:graphicFrameLocks noGrp="1"/>
          </p:cNvGraphicFramePr>
          <p:nvPr>
            <p:ph type="chart" sz="quarter" idx="13"/>
            <p:extLst>
              <p:ext uri="{D42A27DB-BD31-4B8C-83A1-F6EECF244321}">
                <p14:modId xmlns:p14="http://schemas.microsoft.com/office/powerpoint/2010/main" val="21074758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D38249-7B0A-48DF-B846-917857E3892E}"/>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3305A0D3-D067-49F8-B262-77C1D91B39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4726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E326A-EDE6-438E-A0F3-8D42DC0B3832}"/>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1F94B450-45D8-4B62-B34A-5F8D6EC8132A}"/>
              </a:ext>
            </a:extLst>
          </p:cNvPr>
          <p:cNvGraphicFramePr>
            <a:graphicFrameLocks noGrp="1"/>
          </p:cNvGraphicFramePr>
          <p:nvPr>
            <p:ph type="chart" sz="quarter" idx="13"/>
            <p:extLst>
              <p:ext uri="{D42A27DB-BD31-4B8C-83A1-F6EECF244321}">
                <p14:modId xmlns:p14="http://schemas.microsoft.com/office/powerpoint/2010/main" val="4772573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9C3599-75DE-49BF-BE80-B10C4828455E}"/>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D2A5271D-8024-4830-BB06-2B6692A18B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2890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2B75E-1AFA-4634-BC71-791AB504740C}"/>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F32C8435-546C-415B-908F-E3D07B38CB3D}"/>
              </a:ext>
            </a:extLst>
          </p:cNvPr>
          <p:cNvGraphicFramePr>
            <a:graphicFrameLocks noGrp="1"/>
          </p:cNvGraphicFramePr>
          <p:nvPr>
            <p:ph type="chart" sz="quarter" idx="13"/>
            <p:extLst>
              <p:ext uri="{D42A27DB-BD31-4B8C-83A1-F6EECF244321}">
                <p14:modId xmlns:p14="http://schemas.microsoft.com/office/powerpoint/2010/main" val="21184752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15E86A-AAE7-41B4-A8B6-2EAEEFD7BAD3}"/>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3C13CE67-4FFB-446E-90E0-1E72281035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8536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3727B-C5FC-446F-A2F4-AF189E746FC9}"/>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699BEB63-3926-427F-B894-96D1CD5F97B6}"/>
              </a:ext>
            </a:extLst>
          </p:cNvPr>
          <p:cNvGraphicFramePr>
            <a:graphicFrameLocks noGrp="1"/>
          </p:cNvGraphicFramePr>
          <p:nvPr>
            <p:ph type="chart" sz="quarter" idx="13"/>
            <p:extLst>
              <p:ext uri="{D42A27DB-BD31-4B8C-83A1-F6EECF244321}">
                <p14:modId xmlns:p14="http://schemas.microsoft.com/office/powerpoint/2010/main" val="17638825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D495AE-B3A9-4314-A145-03E0E9152BEF}"/>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3163C3DD-E2FB-4459-B23B-4C33ABA996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18653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6526C-FBBE-4246-890C-FECCC48FFCE6}"/>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8BF0FAC5-4727-42DF-9A0A-0EF0CE53FB6C}"/>
              </a:ext>
            </a:extLst>
          </p:cNvPr>
          <p:cNvGraphicFramePr>
            <a:graphicFrameLocks noGrp="1"/>
          </p:cNvGraphicFramePr>
          <p:nvPr>
            <p:ph type="chart" sz="quarter" idx="13"/>
            <p:extLst>
              <p:ext uri="{D42A27DB-BD31-4B8C-83A1-F6EECF244321}">
                <p14:modId xmlns:p14="http://schemas.microsoft.com/office/powerpoint/2010/main" val="37796771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7612AA-41CD-41AB-B854-501227758A3B}"/>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C9640351-64DB-4AA2-90BE-F0A27C67A1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90796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84B5B-D385-4917-95DE-FF073E81A492}"/>
              </a:ext>
            </a:extLst>
          </p:cNvPr>
          <p:cNvSpPr>
            <a:spLocks noGrp="1"/>
          </p:cNvSpPr>
          <p:nvPr>
            <p:ph type="title"/>
          </p:nvPr>
        </p:nvSpPr>
        <p:spPr/>
        <p:txBody>
          <a:bodyPr/>
          <a:lstStyle/>
          <a:p>
            <a:r>
              <a:rPr lang="en-US"/>
              <a:t>Facebook Own Posts Table - 1 of 11</a:t>
            </a:r>
          </a:p>
        </p:txBody>
      </p:sp>
      <p:graphicFrame>
        <p:nvGraphicFramePr>
          <p:cNvPr id="5" name="Table Placeholder 4">
            <a:extLst>
              <a:ext uri="{FF2B5EF4-FFF2-40B4-BE49-F238E27FC236}">
                <a16:creationId xmlns:a16="http://schemas.microsoft.com/office/drawing/2014/main" id="{97B76B14-115E-436A-85ED-436B786B88BB}"/>
              </a:ext>
            </a:extLst>
          </p:cNvPr>
          <p:cNvGraphicFramePr>
            <a:graphicFrameLocks noGrp="1"/>
          </p:cNvGraphicFramePr>
          <p:nvPr>
            <p:ph type="tbl" sz="quarter" idx="13"/>
            <p:extLst>
              <p:ext uri="{D42A27DB-BD31-4B8C-83A1-F6EECF244321}">
                <p14:modId xmlns:p14="http://schemas.microsoft.com/office/powerpoint/2010/main" val="2054153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11786933"/>
                    </a:ext>
                  </a:extLst>
                </a:gridCol>
                <a:gridCol w="658368">
                  <a:extLst>
                    <a:ext uri="{9D8B030D-6E8A-4147-A177-3AD203B41FA5}">
                      <a16:colId xmlns:a16="http://schemas.microsoft.com/office/drawing/2014/main" val="1731393701"/>
                    </a:ext>
                  </a:extLst>
                </a:gridCol>
                <a:gridCol w="658368">
                  <a:extLst>
                    <a:ext uri="{9D8B030D-6E8A-4147-A177-3AD203B41FA5}">
                      <a16:colId xmlns:a16="http://schemas.microsoft.com/office/drawing/2014/main" val="3114661225"/>
                    </a:ext>
                  </a:extLst>
                </a:gridCol>
                <a:gridCol w="658368">
                  <a:extLst>
                    <a:ext uri="{9D8B030D-6E8A-4147-A177-3AD203B41FA5}">
                      <a16:colId xmlns:a16="http://schemas.microsoft.com/office/drawing/2014/main" val="1980561656"/>
                    </a:ext>
                  </a:extLst>
                </a:gridCol>
                <a:gridCol w="658368">
                  <a:extLst>
                    <a:ext uri="{9D8B030D-6E8A-4147-A177-3AD203B41FA5}">
                      <a16:colId xmlns:a16="http://schemas.microsoft.com/office/drawing/2014/main" val="2714157290"/>
                    </a:ext>
                  </a:extLst>
                </a:gridCol>
                <a:gridCol w="658368">
                  <a:extLst>
                    <a:ext uri="{9D8B030D-6E8A-4147-A177-3AD203B41FA5}">
                      <a16:colId xmlns:a16="http://schemas.microsoft.com/office/drawing/2014/main" val="835236180"/>
                    </a:ext>
                  </a:extLst>
                </a:gridCol>
                <a:gridCol w="658368">
                  <a:extLst>
                    <a:ext uri="{9D8B030D-6E8A-4147-A177-3AD203B41FA5}">
                      <a16:colId xmlns:a16="http://schemas.microsoft.com/office/drawing/2014/main" val="2244060177"/>
                    </a:ext>
                  </a:extLst>
                </a:gridCol>
                <a:gridCol w="658368">
                  <a:extLst>
                    <a:ext uri="{9D8B030D-6E8A-4147-A177-3AD203B41FA5}">
                      <a16:colId xmlns:a16="http://schemas.microsoft.com/office/drawing/2014/main" val="485986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79357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- 2017-09-27 15:02:55</a:t>
                      </a:r>
                      <a:r>
                        <a:rPr kumimoji="0" lang="es-ES" sz="1000" b="0" i="0" u="none" strike="noStrike" kern="1200" cap="none" spc="0" normalizeH="0" baseline="0" noProof="0">
                          <a:ln>
                            <a:noFill/>
                          </a:ln>
                          <a:solidFill>
                            <a:prstClr val="black"/>
                          </a:solidFill>
                          <a:effectLst/>
                          <a:uLnTx/>
                          <a:uFillTx/>
                          <a:latin typeface="+mn-lt"/>
                          <a:ea typeface="+mn-ea"/>
                          <a:cs typeface="+mn-cs"/>
                        </a:rPr>
                        <a:t>
ACÁ LOGRAMOS QUE LOS JUBILADOS COBREN EL 82%
Pudimos garantizarles a los jubilados y pensionados el 82% móvil, y el traslado automático de los aumentos salariales que tienen los trabajadores activos. Estas cosas que parecen habituales en #SantaFe, no son comunes en otras provincias ni a nivel nacional. Por eso, no vamos a desvirtuar de ninguna manera nuestro compromiso y la deuda asumida con los trabajadores activos y pasivos. Y si hay que igualar, mejoremos hacia arriba y no hacia abajo.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85761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- 2017-09-17 10:26:14</a:t>
                      </a:r>
                      <a:r>
                        <a:rPr kumimoji="0" lang="es-ES" sz="1000" b="0" i="0" u="none" strike="noStrike" kern="1200" cap="none" spc="0" normalizeH="0" baseline="0" noProof="0">
                          <a:ln>
                            <a:noFill/>
                          </a:ln>
                          <a:solidFill>
                            <a:prstClr val="black"/>
                          </a:solidFill>
                          <a:effectLst/>
                          <a:uLnTx/>
                          <a:uFillTx/>
                          <a:latin typeface="+mn-lt"/>
                          <a:ea typeface="+mn-ea"/>
                          <a:cs typeface="+mn-cs"/>
                        </a:rPr>
                        <a:t>
PASEN Y VEAN: ES EL HOSPITAL MÁS MODERNO DEL PAÍS
Estamos ultimando detalles para terminar la instalación de equipamiento y realizando las pruebas necesarias para la inauguración del nuevo Hospital de #VenadoTuerto. El hospital no se muda, no traslada camas, ni equipos, sino su atención. El resto será todo equipamiento nuevo con estándares internacionales, para que los 750 médicos, enfermeros y cuerpo técnico puedan trabajar mejor. Seamos conscientes de lo que logramos entre todos, porque los santafesinos tenemos la mejor salud pública del país!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16248018"/>
                  </a:ext>
                </a:extLst>
              </a:tr>
            </a:tbl>
          </a:graphicData>
        </a:graphic>
      </p:graphicFrame>
      <p:sp>
        <p:nvSpPr>
          <p:cNvPr id="4" name="Text Placeholder 3">
            <a:extLst>
              <a:ext uri="{FF2B5EF4-FFF2-40B4-BE49-F238E27FC236}">
                <a16:creationId xmlns:a16="http://schemas.microsoft.com/office/drawing/2014/main" id="{D8D28892-027A-40E2-855D-F3F57C7F9A60}"/>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330313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2CC04-E393-4FC5-A85D-6EE3F9AD61F1}"/>
              </a:ext>
            </a:extLst>
          </p:cNvPr>
          <p:cNvSpPr>
            <a:spLocks noGrp="1"/>
          </p:cNvSpPr>
          <p:nvPr>
            <p:ph type="title"/>
          </p:nvPr>
        </p:nvSpPr>
        <p:spPr/>
        <p:txBody>
          <a:bodyPr/>
          <a:lstStyle/>
          <a:p>
            <a:r>
              <a:rPr lang="en-US"/>
              <a:t>Facebook Own Posts Table - 2 of 11</a:t>
            </a:r>
          </a:p>
        </p:txBody>
      </p:sp>
      <p:graphicFrame>
        <p:nvGraphicFramePr>
          <p:cNvPr id="5" name="Table Placeholder 4">
            <a:extLst>
              <a:ext uri="{FF2B5EF4-FFF2-40B4-BE49-F238E27FC236}">
                <a16:creationId xmlns:a16="http://schemas.microsoft.com/office/drawing/2014/main" id="{D2615486-F842-44E5-A1FB-A923C6F53EEB}"/>
              </a:ext>
            </a:extLst>
          </p:cNvPr>
          <p:cNvGraphicFramePr>
            <a:graphicFrameLocks noGrp="1"/>
          </p:cNvGraphicFramePr>
          <p:nvPr>
            <p:ph type="tbl" sz="quarter" idx="13"/>
            <p:extLst>
              <p:ext uri="{D42A27DB-BD31-4B8C-83A1-F6EECF244321}">
                <p14:modId xmlns:p14="http://schemas.microsoft.com/office/powerpoint/2010/main" val="2492368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40750784"/>
                    </a:ext>
                  </a:extLst>
                </a:gridCol>
                <a:gridCol w="658368">
                  <a:extLst>
                    <a:ext uri="{9D8B030D-6E8A-4147-A177-3AD203B41FA5}">
                      <a16:colId xmlns:a16="http://schemas.microsoft.com/office/drawing/2014/main" val="115645003"/>
                    </a:ext>
                  </a:extLst>
                </a:gridCol>
                <a:gridCol w="658368">
                  <a:extLst>
                    <a:ext uri="{9D8B030D-6E8A-4147-A177-3AD203B41FA5}">
                      <a16:colId xmlns:a16="http://schemas.microsoft.com/office/drawing/2014/main" val="3360336179"/>
                    </a:ext>
                  </a:extLst>
                </a:gridCol>
                <a:gridCol w="658368">
                  <a:extLst>
                    <a:ext uri="{9D8B030D-6E8A-4147-A177-3AD203B41FA5}">
                      <a16:colId xmlns:a16="http://schemas.microsoft.com/office/drawing/2014/main" val="1189074791"/>
                    </a:ext>
                  </a:extLst>
                </a:gridCol>
                <a:gridCol w="658368">
                  <a:extLst>
                    <a:ext uri="{9D8B030D-6E8A-4147-A177-3AD203B41FA5}">
                      <a16:colId xmlns:a16="http://schemas.microsoft.com/office/drawing/2014/main" val="4165817699"/>
                    </a:ext>
                  </a:extLst>
                </a:gridCol>
                <a:gridCol w="658368">
                  <a:extLst>
                    <a:ext uri="{9D8B030D-6E8A-4147-A177-3AD203B41FA5}">
                      <a16:colId xmlns:a16="http://schemas.microsoft.com/office/drawing/2014/main" val="1036418368"/>
                    </a:ext>
                  </a:extLst>
                </a:gridCol>
                <a:gridCol w="658368">
                  <a:extLst>
                    <a:ext uri="{9D8B030D-6E8A-4147-A177-3AD203B41FA5}">
                      <a16:colId xmlns:a16="http://schemas.microsoft.com/office/drawing/2014/main" val="4048794185"/>
                    </a:ext>
                  </a:extLst>
                </a:gridCol>
                <a:gridCol w="658368">
                  <a:extLst>
                    <a:ext uri="{9D8B030D-6E8A-4147-A177-3AD203B41FA5}">
                      <a16:colId xmlns:a16="http://schemas.microsoft.com/office/drawing/2014/main" val="1680110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71210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- 2017-09-26 13:02:49</a:t>
                      </a:r>
                      <a:r>
                        <a:rPr kumimoji="0" lang="es-ES" sz="1000" b="0" i="0" u="none" strike="noStrike" kern="1200" cap="none" spc="0" normalizeH="0" baseline="0" noProof="0">
                          <a:ln>
                            <a:noFill/>
                          </a:ln>
                          <a:solidFill>
                            <a:prstClr val="black"/>
                          </a:solidFill>
                          <a:effectLst/>
                          <a:uLnTx/>
                          <a:uFillTx/>
                          <a:latin typeface="+mn-lt"/>
                          <a:ea typeface="+mn-ea"/>
                          <a:cs typeface="+mn-cs"/>
                        </a:rPr>
                        <a:t>
YA ESTÁ ABIERTO! 
La inauguración del Mercado del Patio fue una fiesta! Estuviste? Compartí tu foto en los comentarios, con el #MercadoDelPatio 
📌Si todavía no lo conocés, podés ir de martes a sábados (9 a 21 hs) y los domingos (9 a 18 hs), Cafferata 729.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11061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- 2017-09-07 10:21:40</a:t>
                      </a:r>
                      <a:r>
                        <a:rPr kumimoji="0" lang="es-ES" sz="1000" b="0" i="0" u="none" strike="noStrike" kern="1200" cap="none" spc="0" normalizeH="0" baseline="0" noProof="0">
                          <a:ln>
                            <a:noFill/>
                          </a:ln>
                          <a:solidFill>
                            <a:prstClr val="black"/>
                          </a:solidFill>
                          <a:effectLst/>
                          <a:uLnTx/>
                          <a:uFillTx/>
                          <a:latin typeface="+mn-lt"/>
                          <a:ea typeface="+mn-ea"/>
                          <a:cs typeface="+mn-cs"/>
                        </a:rPr>
                        <a:t>
CUIDANDO EL FEDERALISMO
Quiero contarles que ayer nos reunimos 21 gobernadores para rechazar la pretensión de Buenos Aires de ampliar el Fondo del Conurbano, que beneficia a esa provincia y perjudica al resto. 
Pedimos que este tema no sea resuelto por la Corte Suprema de Justicia hasta que no se escuche a las provincias, y no haya un avance de acuerdos entre Nación, las provincias, y el Congreso nacional, donde creemos es el ámbito para que se resuelvan estos temas.
Los 21 representantes de las provincias firmamos un documento con 4 puntos ➡️ http://bit.ly/Federalismo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12409665"/>
                  </a:ext>
                </a:extLst>
              </a:tr>
            </a:tbl>
          </a:graphicData>
        </a:graphic>
      </p:graphicFrame>
      <p:sp>
        <p:nvSpPr>
          <p:cNvPr id="4" name="Text Placeholder 3">
            <a:extLst>
              <a:ext uri="{FF2B5EF4-FFF2-40B4-BE49-F238E27FC236}">
                <a16:creationId xmlns:a16="http://schemas.microsoft.com/office/drawing/2014/main" id="{8B4E7E63-BBFB-49AB-9C1C-0B57B0BC04AA}"/>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9116226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131CE-04B2-4B4E-ADCD-2FB095A218EA}"/>
              </a:ext>
            </a:extLst>
          </p:cNvPr>
          <p:cNvSpPr>
            <a:spLocks noGrp="1"/>
          </p:cNvSpPr>
          <p:nvPr>
            <p:ph type="title"/>
          </p:nvPr>
        </p:nvSpPr>
        <p:spPr/>
        <p:txBody>
          <a:bodyPr/>
          <a:lstStyle/>
          <a:p>
            <a:r>
              <a:rPr lang="en-US"/>
              <a:t>Facebook Own Posts Table - 3 of 11</a:t>
            </a:r>
          </a:p>
        </p:txBody>
      </p:sp>
      <p:graphicFrame>
        <p:nvGraphicFramePr>
          <p:cNvPr id="5" name="Table Placeholder 4">
            <a:extLst>
              <a:ext uri="{FF2B5EF4-FFF2-40B4-BE49-F238E27FC236}">
                <a16:creationId xmlns:a16="http://schemas.microsoft.com/office/drawing/2014/main" id="{A04481DF-EB2D-435A-B371-2E94201B18DE}"/>
              </a:ext>
            </a:extLst>
          </p:cNvPr>
          <p:cNvGraphicFramePr>
            <a:graphicFrameLocks noGrp="1"/>
          </p:cNvGraphicFramePr>
          <p:nvPr>
            <p:ph type="tbl" sz="quarter" idx="13"/>
            <p:extLst>
              <p:ext uri="{D42A27DB-BD31-4B8C-83A1-F6EECF244321}">
                <p14:modId xmlns:p14="http://schemas.microsoft.com/office/powerpoint/2010/main" val="4230976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01390892"/>
                    </a:ext>
                  </a:extLst>
                </a:gridCol>
                <a:gridCol w="658368">
                  <a:extLst>
                    <a:ext uri="{9D8B030D-6E8A-4147-A177-3AD203B41FA5}">
                      <a16:colId xmlns:a16="http://schemas.microsoft.com/office/drawing/2014/main" val="3964718249"/>
                    </a:ext>
                  </a:extLst>
                </a:gridCol>
                <a:gridCol w="658368">
                  <a:extLst>
                    <a:ext uri="{9D8B030D-6E8A-4147-A177-3AD203B41FA5}">
                      <a16:colId xmlns:a16="http://schemas.microsoft.com/office/drawing/2014/main" val="2691350540"/>
                    </a:ext>
                  </a:extLst>
                </a:gridCol>
                <a:gridCol w="658368">
                  <a:extLst>
                    <a:ext uri="{9D8B030D-6E8A-4147-A177-3AD203B41FA5}">
                      <a16:colId xmlns:a16="http://schemas.microsoft.com/office/drawing/2014/main" val="182440182"/>
                    </a:ext>
                  </a:extLst>
                </a:gridCol>
                <a:gridCol w="658368">
                  <a:extLst>
                    <a:ext uri="{9D8B030D-6E8A-4147-A177-3AD203B41FA5}">
                      <a16:colId xmlns:a16="http://schemas.microsoft.com/office/drawing/2014/main" val="3817242972"/>
                    </a:ext>
                  </a:extLst>
                </a:gridCol>
                <a:gridCol w="658368">
                  <a:extLst>
                    <a:ext uri="{9D8B030D-6E8A-4147-A177-3AD203B41FA5}">
                      <a16:colId xmlns:a16="http://schemas.microsoft.com/office/drawing/2014/main" val="3865083459"/>
                    </a:ext>
                  </a:extLst>
                </a:gridCol>
                <a:gridCol w="658368">
                  <a:extLst>
                    <a:ext uri="{9D8B030D-6E8A-4147-A177-3AD203B41FA5}">
                      <a16:colId xmlns:a16="http://schemas.microsoft.com/office/drawing/2014/main" val="2195713093"/>
                    </a:ext>
                  </a:extLst>
                </a:gridCol>
                <a:gridCol w="658368">
                  <a:extLst>
                    <a:ext uri="{9D8B030D-6E8A-4147-A177-3AD203B41FA5}">
                      <a16:colId xmlns:a16="http://schemas.microsoft.com/office/drawing/2014/main" val="2412066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45373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- 2017-09-29 15:36:02</a:t>
                      </a:r>
                      <a:r>
                        <a:rPr kumimoji="0" lang="es-ES" sz="1000" b="0" i="0" u="none" strike="noStrike" kern="1200" cap="none" spc="0" normalizeH="0" baseline="0" noProof="0">
                          <a:ln>
                            <a:noFill/>
                          </a:ln>
                          <a:solidFill>
                            <a:prstClr val="black"/>
                          </a:solidFill>
                          <a:effectLst/>
                          <a:uLnTx/>
                          <a:uFillTx/>
                          <a:latin typeface="+mn-lt"/>
                          <a:ea typeface="+mn-ea"/>
                          <a:cs typeface="+mn-cs"/>
                        </a:rPr>
                        <a:t>
HACER LAS COSAS BIEN LLEVA SU TIEMPO
Hace 7 años comenzamos a construir el #HospitalRegionalVenadoTuerto, y si te ponés a pensar no es mucho tiempo para una obra de esta magnitud. A veces estamos tan ansiosos por los resultados, que ni siquiera pensamos en todo lo que se necesita para poder hacer realidad una obra tan grande.
Sabías que es el hospital de máxima complejidad más moderno de Argentina, que tiene 20.000 mts2 y que va a dar respuesta a 250.000 personas?
El sábado 30/9 te espero para festejar! Desde las 15 va a haber espectáculos para toda la familia y para el cierre nos acompañan Juan Carlos Baglietto y Jairo. Nos vemos ahí!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50308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- 2017-09-04 15:07:43</a:t>
                      </a:r>
                      <a:r>
                        <a:rPr kumimoji="0" lang="es-ES" sz="1000" b="0" i="0" u="none" strike="noStrike" kern="1200" cap="none" spc="0" normalizeH="0" baseline="0" noProof="0">
                          <a:ln>
                            <a:noFill/>
                          </a:ln>
                          <a:solidFill>
                            <a:prstClr val="black"/>
                          </a:solidFill>
                          <a:effectLst/>
                          <a:uLnTx/>
                          <a:uFillTx/>
                          <a:latin typeface="+mn-lt"/>
                          <a:ea typeface="+mn-ea"/>
                          <a:cs typeface="+mn-cs"/>
                        </a:rPr>
                        <a:t>
BUENAS NOTICIAS PARA LA INDUSTRIA SANTAFESINA
Las industrias son fundamentales para el crecimiento y el desarrollo de nuestra provincia. En lo que llevamos de gestión, multiplicamos la inversión en infraestructura para la producción y hoy anunciamos que vamos a recuperar el predio de la ex Fiat en Sauce Viejo para poner en marcha un parque industrial.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43621163"/>
                  </a:ext>
                </a:extLst>
              </a:tr>
            </a:tbl>
          </a:graphicData>
        </a:graphic>
      </p:graphicFrame>
      <p:sp>
        <p:nvSpPr>
          <p:cNvPr id="4" name="Text Placeholder 3">
            <a:extLst>
              <a:ext uri="{FF2B5EF4-FFF2-40B4-BE49-F238E27FC236}">
                <a16:creationId xmlns:a16="http://schemas.microsoft.com/office/drawing/2014/main" id="{7C4F053E-4266-43F3-B170-345B7CCABB5E}"/>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386503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96884-9A92-4A03-B951-CEB90F1DEDCC}"/>
              </a:ext>
            </a:extLst>
          </p:cNvPr>
          <p:cNvSpPr>
            <a:spLocks noGrp="1"/>
          </p:cNvSpPr>
          <p:nvPr>
            <p:ph type="title"/>
          </p:nvPr>
        </p:nvSpPr>
        <p:spPr/>
        <p:txBody>
          <a:bodyPr/>
          <a:lstStyle/>
          <a:p>
            <a:r>
              <a:rPr lang="en-US"/>
              <a:t>Facebook Own Posts Table - 4 of 11</a:t>
            </a:r>
          </a:p>
        </p:txBody>
      </p:sp>
      <p:graphicFrame>
        <p:nvGraphicFramePr>
          <p:cNvPr id="5" name="Table Placeholder 4">
            <a:extLst>
              <a:ext uri="{FF2B5EF4-FFF2-40B4-BE49-F238E27FC236}">
                <a16:creationId xmlns:a16="http://schemas.microsoft.com/office/drawing/2014/main" id="{A5509BAB-007A-4B06-B092-A2BA649D2384}"/>
              </a:ext>
            </a:extLst>
          </p:cNvPr>
          <p:cNvGraphicFramePr>
            <a:graphicFrameLocks noGrp="1"/>
          </p:cNvGraphicFramePr>
          <p:nvPr>
            <p:ph type="tbl" sz="quarter" idx="13"/>
            <p:extLst>
              <p:ext uri="{D42A27DB-BD31-4B8C-83A1-F6EECF244321}">
                <p14:modId xmlns:p14="http://schemas.microsoft.com/office/powerpoint/2010/main" val="300985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13962512"/>
                    </a:ext>
                  </a:extLst>
                </a:gridCol>
                <a:gridCol w="658368">
                  <a:extLst>
                    <a:ext uri="{9D8B030D-6E8A-4147-A177-3AD203B41FA5}">
                      <a16:colId xmlns:a16="http://schemas.microsoft.com/office/drawing/2014/main" val="1737350296"/>
                    </a:ext>
                  </a:extLst>
                </a:gridCol>
                <a:gridCol w="658368">
                  <a:extLst>
                    <a:ext uri="{9D8B030D-6E8A-4147-A177-3AD203B41FA5}">
                      <a16:colId xmlns:a16="http://schemas.microsoft.com/office/drawing/2014/main" val="1696720773"/>
                    </a:ext>
                  </a:extLst>
                </a:gridCol>
                <a:gridCol w="658368">
                  <a:extLst>
                    <a:ext uri="{9D8B030D-6E8A-4147-A177-3AD203B41FA5}">
                      <a16:colId xmlns:a16="http://schemas.microsoft.com/office/drawing/2014/main" val="599162507"/>
                    </a:ext>
                  </a:extLst>
                </a:gridCol>
                <a:gridCol w="658368">
                  <a:extLst>
                    <a:ext uri="{9D8B030D-6E8A-4147-A177-3AD203B41FA5}">
                      <a16:colId xmlns:a16="http://schemas.microsoft.com/office/drawing/2014/main" val="1987500297"/>
                    </a:ext>
                  </a:extLst>
                </a:gridCol>
                <a:gridCol w="658368">
                  <a:extLst>
                    <a:ext uri="{9D8B030D-6E8A-4147-A177-3AD203B41FA5}">
                      <a16:colId xmlns:a16="http://schemas.microsoft.com/office/drawing/2014/main" val="3683296843"/>
                    </a:ext>
                  </a:extLst>
                </a:gridCol>
                <a:gridCol w="658368">
                  <a:extLst>
                    <a:ext uri="{9D8B030D-6E8A-4147-A177-3AD203B41FA5}">
                      <a16:colId xmlns:a16="http://schemas.microsoft.com/office/drawing/2014/main" val="3425392633"/>
                    </a:ext>
                  </a:extLst>
                </a:gridCol>
                <a:gridCol w="658368">
                  <a:extLst>
                    <a:ext uri="{9D8B030D-6E8A-4147-A177-3AD203B41FA5}">
                      <a16:colId xmlns:a16="http://schemas.microsoft.com/office/drawing/2014/main" val="1584976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70019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- 2017-09-06 10:37:54</a:t>
                      </a:r>
                      <a:r>
                        <a:rPr kumimoji="0" lang="es-ES" sz="1000" b="0" i="0" u="none" strike="noStrike" kern="1200" cap="none" spc="0" normalizeH="0" baseline="0" noProof="0">
                          <a:ln>
                            <a:noFill/>
                          </a:ln>
                          <a:solidFill>
                            <a:prstClr val="black"/>
                          </a:solidFill>
                          <a:effectLst/>
                          <a:uLnTx/>
                          <a:uFillTx/>
                          <a:latin typeface="+mn-lt"/>
                          <a:ea typeface="+mn-ea"/>
                          <a:cs typeface="+mn-cs"/>
                        </a:rPr>
                        <a:t>
APOYANDO A NUESTRAS PYMES 
Las Pymes son grandes motores para la economía de nuestra provincia, por eso vamos a enviar nuestra propuesta de adhesión a la Ley Pyme nacional. Queremos que incluya algunos beneficios que tengan que ver con Santa Fe y que nos permitan apoyar e incentivar a las pequeñas y medianas empresas.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88397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- 2017-09-18 14:08:01</a:t>
                      </a:r>
                      <a:r>
                        <a:rPr kumimoji="0" lang="es-ES" sz="1000" b="0" i="0" u="none" strike="noStrike" kern="1200" cap="none" spc="0" normalizeH="0" baseline="0" noProof="0">
                          <a:ln>
                            <a:noFill/>
                          </a:ln>
                          <a:solidFill>
                            <a:prstClr val="black"/>
                          </a:solidFill>
                          <a:effectLst/>
                          <a:uLnTx/>
                          <a:uFillTx/>
                          <a:latin typeface="+mn-lt"/>
                          <a:ea typeface="+mn-ea"/>
                          <a:cs typeface="+mn-cs"/>
                        </a:rPr>
                        <a:t>
PASADO, PRESENTE Y FUTURO EN UN SÓLO LUGAR
Cuando la ex Fiat cerró, dejo mucha desesperanza en Sauce Viejo, y un espacio físico que estuvo abandonado muchísimos años. Les quiero contar que iniciamos un proceso de recuperación de todo ese predio, para convertirlo en un parque industrial aprovechando la infraestructura que ya existe. Son 40.000 m2 donde ya está todo listo para que se instalen más de 100 pequeñas y medianas empresas. Es un proyecto muy importante para la región, que va a generar mucha mano de obra!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29200938"/>
                  </a:ext>
                </a:extLst>
              </a:tr>
            </a:tbl>
          </a:graphicData>
        </a:graphic>
      </p:graphicFrame>
      <p:sp>
        <p:nvSpPr>
          <p:cNvPr id="4" name="Text Placeholder 3">
            <a:extLst>
              <a:ext uri="{FF2B5EF4-FFF2-40B4-BE49-F238E27FC236}">
                <a16:creationId xmlns:a16="http://schemas.microsoft.com/office/drawing/2014/main" id="{A0E84D7A-64B1-4F81-A482-0E51EE0E51A1}"/>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2422487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AECBA-B0FF-4925-AD73-7418606099EA}"/>
              </a:ext>
            </a:extLst>
          </p:cNvPr>
          <p:cNvSpPr>
            <a:spLocks noGrp="1"/>
          </p:cNvSpPr>
          <p:nvPr>
            <p:ph type="title"/>
          </p:nvPr>
        </p:nvSpPr>
        <p:spPr/>
        <p:txBody>
          <a:bodyPr/>
          <a:lstStyle/>
          <a:p>
            <a:r>
              <a:rPr lang="en-US"/>
              <a:t>Facebook Own Posts Table - 5 of 11</a:t>
            </a:r>
          </a:p>
        </p:txBody>
      </p:sp>
      <p:graphicFrame>
        <p:nvGraphicFramePr>
          <p:cNvPr id="5" name="Table Placeholder 4">
            <a:extLst>
              <a:ext uri="{FF2B5EF4-FFF2-40B4-BE49-F238E27FC236}">
                <a16:creationId xmlns:a16="http://schemas.microsoft.com/office/drawing/2014/main" id="{5807236F-4211-4AA7-A0CD-5DDF7822C5CB}"/>
              </a:ext>
            </a:extLst>
          </p:cNvPr>
          <p:cNvGraphicFramePr>
            <a:graphicFrameLocks noGrp="1"/>
          </p:cNvGraphicFramePr>
          <p:nvPr>
            <p:ph type="tbl" sz="quarter" idx="13"/>
            <p:extLst>
              <p:ext uri="{D42A27DB-BD31-4B8C-83A1-F6EECF244321}">
                <p14:modId xmlns:p14="http://schemas.microsoft.com/office/powerpoint/2010/main" val="3558377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14625877"/>
                    </a:ext>
                  </a:extLst>
                </a:gridCol>
                <a:gridCol w="658368">
                  <a:extLst>
                    <a:ext uri="{9D8B030D-6E8A-4147-A177-3AD203B41FA5}">
                      <a16:colId xmlns:a16="http://schemas.microsoft.com/office/drawing/2014/main" val="169630223"/>
                    </a:ext>
                  </a:extLst>
                </a:gridCol>
                <a:gridCol w="658368">
                  <a:extLst>
                    <a:ext uri="{9D8B030D-6E8A-4147-A177-3AD203B41FA5}">
                      <a16:colId xmlns:a16="http://schemas.microsoft.com/office/drawing/2014/main" val="2949044257"/>
                    </a:ext>
                  </a:extLst>
                </a:gridCol>
                <a:gridCol w="658368">
                  <a:extLst>
                    <a:ext uri="{9D8B030D-6E8A-4147-A177-3AD203B41FA5}">
                      <a16:colId xmlns:a16="http://schemas.microsoft.com/office/drawing/2014/main" val="3966280056"/>
                    </a:ext>
                  </a:extLst>
                </a:gridCol>
                <a:gridCol w="658368">
                  <a:extLst>
                    <a:ext uri="{9D8B030D-6E8A-4147-A177-3AD203B41FA5}">
                      <a16:colId xmlns:a16="http://schemas.microsoft.com/office/drawing/2014/main" val="41562882"/>
                    </a:ext>
                  </a:extLst>
                </a:gridCol>
                <a:gridCol w="658368">
                  <a:extLst>
                    <a:ext uri="{9D8B030D-6E8A-4147-A177-3AD203B41FA5}">
                      <a16:colId xmlns:a16="http://schemas.microsoft.com/office/drawing/2014/main" val="3173949324"/>
                    </a:ext>
                  </a:extLst>
                </a:gridCol>
                <a:gridCol w="658368">
                  <a:extLst>
                    <a:ext uri="{9D8B030D-6E8A-4147-A177-3AD203B41FA5}">
                      <a16:colId xmlns:a16="http://schemas.microsoft.com/office/drawing/2014/main" val="853301368"/>
                    </a:ext>
                  </a:extLst>
                </a:gridCol>
                <a:gridCol w="658368">
                  <a:extLst>
                    <a:ext uri="{9D8B030D-6E8A-4147-A177-3AD203B41FA5}">
                      <a16:colId xmlns:a16="http://schemas.microsoft.com/office/drawing/2014/main" val="2671821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42362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- 2017-09-09 15:00:00</a:t>
                      </a:r>
                      <a:r>
                        <a:rPr kumimoji="0" lang="es-ES" sz="1000" b="0" i="0" u="none" strike="noStrike" kern="1200" cap="none" spc="0" normalizeH="0" baseline="0" noProof="0">
                          <a:ln>
                            <a:noFill/>
                          </a:ln>
                          <a:solidFill>
                            <a:prstClr val="black"/>
                          </a:solidFill>
                          <a:effectLst/>
                          <a:uLnTx/>
                          <a:uFillTx/>
                          <a:latin typeface="+mn-lt"/>
                          <a:ea typeface="+mn-ea"/>
                          <a:cs typeface="+mn-cs"/>
                        </a:rPr>
                        <a:t>
ADELANTE!
La ex Mefro Wheels retomó su actividad en la planta de llantas de acero a cargo de la autopartista santafesina Cirubon. Les comparto la carta que me envió Wolf Waschkuhn representante de la empresa Mefro Wheels, con quien me reuní en Londres durante el conflicto para buscar alternativas. Estoy muy contento de que hayamos podido destrabar este conflicto. Un fuerte abrazo a los trabajadores y adelante!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99720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- 2017-09-24 11:00:00</a:t>
                      </a:r>
                      <a:r>
                        <a:rPr kumimoji="0" lang="es-ES" sz="1000" b="0" i="0" u="none" strike="noStrike" kern="1200" cap="none" spc="0" normalizeH="0" baseline="0" noProof="0">
                          <a:ln>
                            <a:noFill/>
                          </a:ln>
                          <a:solidFill>
                            <a:prstClr val="black"/>
                          </a:solidFill>
                          <a:effectLst/>
                          <a:uLnTx/>
                          <a:uFillTx/>
                          <a:latin typeface="+mn-lt"/>
                          <a:ea typeface="+mn-ea"/>
                          <a:cs typeface="+mn-cs"/>
                        </a:rPr>
                        <a:t>
DISFRUTAR CUIDANDO EL MEDIO AMBIENTE ☀♻
¿Conocés las estaciones solares? Son puntos donde podes recargar tu celular y llenar el termo con agua caliente, todo hecho con energía limpia y renovable! A disfrutar al máximo de nuestros espacios públicos!!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8253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- 2017-09-20 13:43:30</a:t>
                      </a:r>
                      <a:r>
                        <a:rPr kumimoji="0" lang="es-ES" sz="1000" b="0" i="0" u="none" strike="noStrike" kern="1200" cap="none" spc="0" normalizeH="0" baseline="0" noProof="0">
                          <a:ln>
                            <a:noFill/>
                          </a:ln>
                          <a:solidFill>
                            <a:prstClr val="black"/>
                          </a:solidFill>
                          <a:effectLst/>
                          <a:uLnTx/>
                          <a:uFillTx/>
                          <a:latin typeface="+mn-lt"/>
                          <a:ea typeface="+mn-ea"/>
                          <a:cs typeface="+mn-cs"/>
                        </a:rPr>
                        <a:t>
Melina, que no te de vergüenza, nosotros estamos tan emocionados como vos, porque cosas así no pasan todos los días. El 30/09 inauguramos el Hospital de Venado Tuerto, único en el país! Los esperamos desde las 17 con JAIRO,  Juan Carlos Baglietto y shows para toda la familia!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7611579"/>
                  </a:ext>
                </a:extLst>
              </a:tr>
            </a:tbl>
          </a:graphicData>
        </a:graphic>
      </p:graphicFrame>
      <p:sp>
        <p:nvSpPr>
          <p:cNvPr id="4" name="Text Placeholder 3">
            <a:extLst>
              <a:ext uri="{FF2B5EF4-FFF2-40B4-BE49-F238E27FC236}">
                <a16:creationId xmlns:a16="http://schemas.microsoft.com/office/drawing/2014/main" id="{FCFBA057-A308-46FF-A628-2712455D19B1}"/>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2782519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94247-9706-4F4D-9C9E-3CAA93EBD176}"/>
              </a:ext>
            </a:extLst>
          </p:cNvPr>
          <p:cNvSpPr>
            <a:spLocks noGrp="1"/>
          </p:cNvSpPr>
          <p:nvPr>
            <p:ph type="title"/>
          </p:nvPr>
        </p:nvSpPr>
        <p:spPr/>
        <p:txBody>
          <a:bodyPr/>
          <a:lstStyle/>
          <a:p>
            <a:r>
              <a:rPr lang="en-US"/>
              <a:t>Facebook Own Posts Table - 6 of 11</a:t>
            </a:r>
          </a:p>
        </p:txBody>
      </p:sp>
      <p:graphicFrame>
        <p:nvGraphicFramePr>
          <p:cNvPr id="5" name="Table Placeholder 4">
            <a:extLst>
              <a:ext uri="{FF2B5EF4-FFF2-40B4-BE49-F238E27FC236}">
                <a16:creationId xmlns:a16="http://schemas.microsoft.com/office/drawing/2014/main" id="{43A99E5E-F4B0-41C3-B1A0-08C1D3C82339}"/>
              </a:ext>
            </a:extLst>
          </p:cNvPr>
          <p:cNvGraphicFramePr>
            <a:graphicFrameLocks noGrp="1"/>
          </p:cNvGraphicFramePr>
          <p:nvPr>
            <p:ph type="tbl" sz="quarter" idx="13"/>
            <p:extLst>
              <p:ext uri="{D42A27DB-BD31-4B8C-83A1-F6EECF244321}">
                <p14:modId xmlns:p14="http://schemas.microsoft.com/office/powerpoint/2010/main" val="2584053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51080991"/>
                    </a:ext>
                  </a:extLst>
                </a:gridCol>
                <a:gridCol w="658368">
                  <a:extLst>
                    <a:ext uri="{9D8B030D-6E8A-4147-A177-3AD203B41FA5}">
                      <a16:colId xmlns:a16="http://schemas.microsoft.com/office/drawing/2014/main" val="1286083046"/>
                    </a:ext>
                  </a:extLst>
                </a:gridCol>
                <a:gridCol w="658368">
                  <a:extLst>
                    <a:ext uri="{9D8B030D-6E8A-4147-A177-3AD203B41FA5}">
                      <a16:colId xmlns:a16="http://schemas.microsoft.com/office/drawing/2014/main" val="382312349"/>
                    </a:ext>
                  </a:extLst>
                </a:gridCol>
                <a:gridCol w="658368">
                  <a:extLst>
                    <a:ext uri="{9D8B030D-6E8A-4147-A177-3AD203B41FA5}">
                      <a16:colId xmlns:a16="http://schemas.microsoft.com/office/drawing/2014/main" val="3515530725"/>
                    </a:ext>
                  </a:extLst>
                </a:gridCol>
                <a:gridCol w="658368">
                  <a:extLst>
                    <a:ext uri="{9D8B030D-6E8A-4147-A177-3AD203B41FA5}">
                      <a16:colId xmlns:a16="http://schemas.microsoft.com/office/drawing/2014/main" val="550924204"/>
                    </a:ext>
                  </a:extLst>
                </a:gridCol>
                <a:gridCol w="658368">
                  <a:extLst>
                    <a:ext uri="{9D8B030D-6E8A-4147-A177-3AD203B41FA5}">
                      <a16:colId xmlns:a16="http://schemas.microsoft.com/office/drawing/2014/main" val="2108780139"/>
                    </a:ext>
                  </a:extLst>
                </a:gridCol>
                <a:gridCol w="658368">
                  <a:extLst>
                    <a:ext uri="{9D8B030D-6E8A-4147-A177-3AD203B41FA5}">
                      <a16:colId xmlns:a16="http://schemas.microsoft.com/office/drawing/2014/main" val="2613310626"/>
                    </a:ext>
                  </a:extLst>
                </a:gridCol>
                <a:gridCol w="658368">
                  <a:extLst>
                    <a:ext uri="{9D8B030D-6E8A-4147-A177-3AD203B41FA5}">
                      <a16:colId xmlns:a16="http://schemas.microsoft.com/office/drawing/2014/main" val="3379879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18526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- 2017-09-13 19:14:16</a:t>
                      </a:r>
                      <a:r>
                        <a:rPr kumimoji="0" lang="es-ES" sz="1000" b="0" i="0" u="none" strike="noStrike" kern="1200" cap="none" spc="0" normalizeH="0" baseline="0" noProof="0">
                          <a:ln>
                            <a:noFill/>
                          </a:ln>
                          <a:solidFill>
                            <a:prstClr val="black"/>
                          </a:solidFill>
                          <a:effectLst/>
                          <a:uLnTx/>
                          <a:uFillTx/>
                          <a:latin typeface="+mn-lt"/>
                          <a:ea typeface="+mn-ea"/>
                          <a:cs typeface="+mn-cs"/>
                        </a:rPr>
                        <a:t>
Las PYMEs son motor de nuestra economía, y desde el gobierno de la provincia venimos implementando políticas de apoyo y acompañamiento que les permitan seguir creciendo, produciendo, generando puestos de trabajo. Conocé el proyecto de ley PYMEs santafesinas que presentamos: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3160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- 2017-09-08 12:30:00</a:t>
                      </a:r>
                      <a:r>
                        <a:rPr kumimoji="0" lang="es-ES" sz="1000" b="0" i="0" u="none" strike="noStrike" kern="1200" cap="none" spc="0" normalizeH="0" baseline="0" noProof="0">
                          <a:ln>
                            <a:noFill/>
                          </a:ln>
                          <a:solidFill>
                            <a:prstClr val="black"/>
                          </a:solidFill>
                          <a:effectLst/>
                          <a:uLnTx/>
                          <a:uFillTx/>
                          <a:latin typeface="+mn-lt"/>
                          <a:ea typeface="+mn-ea"/>
                          <a:cs typeface="+mn-cs"/>
                        </a:rPr>
                        <a:t>
¿QUIÉN QUIERE PROBAR ESTOS HELADOS?
¡El 25 de septiembre abre Mercado del Patio! Álvaro ya prepara sus deliciosas paletas heladas: nos cuenta que el lugar está quedando genial y se va a convertir en un nuevo espacio para los emprendedores y un punto turístico de la ciudad.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7946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- 2017-09-03 11:01:50</a:t>
                      </a:r>
                      <a:r>
                        <a:rPr kumimoji="0" lang="es-ES" sz="1000" b="0" i="0" u="none" strike="noStrike" kern="1200" cap="none" spc="0" normalizeH="0" baseline="0" noProof="0">
                          <a:ln>
                            <a:noFill/>
                          </a:ln>
                          <a:solidFill>
                            <a:prstClr val="black"/>
                          </a:solidFill>
                          <a:effectLst/>
                          <a:uLnTx/>
                          <a:uFillTx/>
                          <a:latin typeface="+mn-lt"/>
                          <a:ea typeface="+mn-ea"/>
                          <a:cs typeface="+mn-cs"/>
                        </a:rPr>
                        <a:t>
Ramona es un pueblo de trabajo y de producción. Además hacen los mejores ravioles, y los prepara Titi que tiene un récord por haber cocinado más de 100 mil!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74627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- 2017-09-14 15:52:52</a:t>
                      </a:r>
                      <a:r>
                        <a:rPr kumimoji="0" lang="es-ES" sz="1000" b="0" i="0" u="none" strike="noStrike" kern="1200" cap="none" spc="0" normalizeH="0" baseline="0" noProof="0">
                          <a:ln>
                            <a:noFill/>
                          </a:ln>
                          <a:solidFill>
                            <a:prstClr val="black"/>
                          </a:solidFill>
                          <a:effectLst/>
                          <a:uLnTx/>
                          <a:uFillTx/>
                          <a:latin typeface="+mn-lt"/>
                          <a:ea typeface="+mn-ea"/>
                          <a:cs typeface="+mn-cs"/>
                        </a:rPr>
                        <a:t>
PARA LLEGAR SIEMPRE A TIEMPO 
Entregamos 23 nuevas ambulancias de alta complejidad para 22 localidades de la provincia. Seguimos sumando equipamiento a nuestro sistema de salud!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94732873"/>
                  </a:ext>
                </a:extLst>
              </a:tr>
            </a:tbl>
          </a:graphicData>
        </a:graphic>
      </p:graphicFrame>
      <p:sp>
        <p:nvSpPr>
          <p:cNvPr id="4" name="Text Placeholder 3">
            <a:extLst>
              <a:ext uri="{FF2B5EF4-FFF2-40B4-BE49-F238E27FC236}">
                <a16:creationId xmlns:a16="http://schemas.microsoft.com/office/drawing/2014/main" id="{B0AACBE0-6573-4D3C-AAA0-69B7EFC42500}"/>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2007522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F8B2F-67F3-468F-9646-9BC015133D5C}"/>
              </a:ext>
            </a:extLst>
          </p:cNvPr>
          <p:cNvSpPr>
            <a:spLocks noGrp="1"/>
          </p:cNvSpPr>
          <p:nvPr>
            <p:ph type="title"/>
          </p:nvPr>
        </p:nvSpPr>
        <p:spPr/>
        <p:txBody>
          <a:bodyPr/>
          <a:lstStyle/>
          <a:p>
            <a:r>
              <a:rPr lang="en-US"/>
              <a:t>Facebook Own Posts Table - 7 of 11</a:t>
            </a:r>
          </a:p>
        </p:txBody>
      </p:sp>
      <p:graphicFrame>
        <p:nvGraphicFramePr>
          <p:cNvPr id="5" name="Table Placeholder 4">
            <a:extLst>
              <a:ext uri="{FF2B5EF4-FFF2-40B4-BE49-F238E27FC236}">
                <a16:creationId xmlns:a16="http://schemas.microsoft.com/office/drawing/2014/main" id="{8C3C08BD-B985-4D38-A3DF-C651435B2015}"/>
              </a:ext>
            </a:extLst>
          </p:cNvPr>
          <p:cNvGraphicFramePr>
            <a:graphicFrameLocks noGrp="1"/>
          </p:cNvGraphicFramePr>
          <p:nvPr>
            <p:ph type="tbl" sz="quarter" idx="13"/>
            <p:extLst>
              <p:ext uri="{D42A27DB-BD31-4B8C-83A1-F6EECF244321}">
                <p14:modId xmlns:p14="http://schemas.microsoft.com/office/powerpoint/2010/main" val="3555181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03609205"/>
                    </a:ext>
                  </a:extLst>
                </a:gridCol>
                <a:gridCol w="658368">
                  <a:extLst>
                    <a:ext uri="{9D8B030D-6E8A-4147-A177-3AD203B41FA5}">
                      <a16:colId xmlns:a16="http://schemas.microsoft.com/office/drawing/2014/main" val="3418806618"/>
                    </a:ext>
                  </a:extLst>
                </a:gridCol>
                <a:gridCol w="658368">
                  <a:extLst>
                    <a:ext uri="{9D8B030D-6E8A-4147-A177-3AD203B41FA5}">
                      <a16:colId xmlns:a16="http://schemas.microsoft.com/office/drawing/2014/main" val="2105751187"/>
                    </a:ext>
                  </a:extLst>
                </a:gridCol>
                <a:gridCol w="658368">
                  <a:extLst>
                    <a:ext uri="{9D8B030D-6E8A-4147-A177-3AD203B41FA5}">
                      <a16:colId xmlns:a16="http://schemas.microsoft.com/office/drawing/2014/main" val="295015326"/>
                    </a:ext>
                  </a:extLst>
                </a:gridCol>
                <a:gridCol w="658368">
                  <a:extLst>
                    <a:ext uri="{9D8B030D-6E8A-4147-A177-3AD203B41FA5}">
                      <a16:colId xmlns:a16="http://schemas.microsoft.com/office/drawing/2014/main" val="2352107197"/>
                    </a:ext>
                  </a:extLst>
                </a:gridCol>
                <a:gridCol w="658368">
                  <a:extLst>
                    <a:ext uri="{9D8B030D-6E8A-4147-A177-3AD203B41FA5}">
                      <a16:colId xmlns:a16="http://schemas.microsoft.com/office/drawing/2014/main" val="1674761236"/>
                    </a:ext>
                  </a:extLst>
                </a:gridCol>
                <a:gridCol w="658368">
                  <a:extLst>
                    <a:ext uri="{9D8B030D-6E8A-4147-A177-3AD203B41FA5}">
                      <a16:colId xmlns:a16="http://schemas.microsoft.com/office/drawing/2014/main" val="1904916832"/>
                    </a:ext>
                  </a:extLst>
                </a:gridCol>
                <a:gridCol w="658368">
                  <a:extLst>
                    <a:ext uri="{9D8B030D-6E8A-4147-A177-3AD203B41FA5}">
                      <a16:colId xmlns:a16="http://schemas.microsoft.com/office/drawing/2014/main" val="1824193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92244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- 2017-09-11 11:41:11</a:t>
                      </a:r>
                      <a:r>
                        <a:rPr kumimoji="0" lang="es-ES" sz="1000" b="0" i="0" u="none" strike="noStrike" kern="1200" cap="none" spc="0" normalizeH="0" baseline="0" noProof="0">
                          <a:ln>
                            <a:noFill/>
                          </a:ln>
                          <a:solidFill>
                            <a:prstClr val="black"/>
                          </a:solidFill>
                          <a:effectLst/>
                          <a:uLnTx/>
                          <a:uFillTx/>
                          <a:latin typeface="+mn-lt"/>
                          <a:ea typeface="+mn-ea"/>
                          <a:cs typeface="+mn-cs"/>
                        </a:rPr>
                        <a:t>
FELIZ DÍA! 
Mónica es seño de música en una escuela rural y emociona con su historia, al igual que muchísimos docentes de nuestra provincia, que con su vocación y dedicación hacen de la educación santafesina una de las mejores del país. Un fuerte abrazo para todos y adelante!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3544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- 2017-09-26 17:39:35</a:t>
                      </a:r>
                      <a:r>
                        <a:rPr kumimoji="0" lang="es-ES" sz="1000" b="0" i="0" u="none" strike="noStrike" kern="1200" cap="none" spc="0" normalizeH="0" baseline="0" noProof="0">
                          <a:ln>
                            <a:noFill/>
                          </a:ln>
                          <a:solidFill>
                            <a:prstClr val="black"/>
                          </a:solidFill>
                          <a:effectLst/>
                          <a:uLnTx/>
                          <a:uFillTx/>
                          <a:latin typeface="+mn-lt"/>
                          <a:ea typeface="+mn-ea"/>
                          <a:cs typeface="+mn-cs"/>
                        </a:rPr>
                        <a:t>
UNA OBRA INMENSA
Sabías que el nuevo hospital regional de Venado Tuerto es el de máxima complejidad y más moderno de Argentina, que tiene 20.000 mts2 y que va a dar respuesta a 250.000 personas?
El sábado 30/9 te espero para festejar junto a Norma, y a todo el equipo del hospital y vecinos.
🏥 Desde las 17 hs va a haber espectáculos para toda la familia y para el cierre nos acompañan Juan Carlos Baglietto y Jairo. Nos vemos ahí!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82336420"/>
                  </a:ext>
                </a:extLst>
              </a:tr>
            </a:tbl>
          </a:graphicData>
        </a:graphic>
      </p:graphicFrame>
      <p:sp>
        <p:nvSpPr>
          <p:cNvPr id="4" name="Text Placeholder 3">
            <a:extLst>
              <a:ext uri="{FF2B5EF4-FFF2-40B4-BE49-F238E27FC236}">
                <a16:creationId xmlns:a16="http://schemas.microsoft.com/office/drawing/2014/main" id="{6D99E39B-1F17-469D-9F79-B1817B11AC63}"/>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5031449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C58F6-E44A-4512-809F-CE9719105945}"/>
              </a:ext>
            </a:extLst>
          </p:cNvPr>
          <p:cNvSpPr>
            <a:spLocks noGrp="1"/>
          </p:cNvSpPr>
          <p:nvPr>
            <p:ph type="title"/>
          </p:nvPr>
        </p:nvSpPr>
        <p:spPr/>
        <p:txBody>
          <a:bodyPr/>
          <a:lstStyle/>
          <a:p>
            <a:r>
              <a:rPr lang="en-US"/>
              <a:t>Facebook Own Posts Table - 8 of 11</a:t>
            </a:r>
          </a:p>
        </p:txBody>
      </p:sp>
      <p:graphicFrame>
        <p:nvGraphicFramePr>
          <p:cNvPr id="5" name="Table Placeholder 4">
            <a:extLst>
              <a:ext uri="{FF2B5EF4-FFF2-40B4-BE49-F238E27FC236}">
                <a16:creationId xmlns:a16="http://schemas.microsoft.com/office/drawing/2014/main" id="{DD57B0F6-1671-4884-87F7-B2CBD8340AD4}"/>
              </a:ext>
            </a:extLst>
          </p:cNvPr>
          <p:cNvGraphicFramePr>
            <a:graphicFrameLocks noGrp="1"/>
          </p:cNvGraphicFramePr>
          <p:nvPr>
            <p:ph type="tbl" sz="quarter" idx="13"/>
            <p:extLst>
              <p:ext uri="{D42A27DB-BD31-4B8C-83A1-F6EECF244321}">
                <p14:modId xmlns:p14="http://schemas.microsoft.com/office/powerpoint/2010/main" val="3689571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96319185"/>
                    </a:ext>
                  </a:extLst>
                </a:gridCol>
                <a:gridCol w="658368">
                  <a:extLst>
                    <a:ext uri="{9D8B030D-6E8A-4147-A177-3AD203B41FA5}">
                      <a16:colId xmlns:a16="http://schemas.microsoft.com/office/drawing/2014/main" val="1816542870"/>
                    </a:ext>
                  </a:extLst>
                </a:gridCol>
                <a:gridCol w="658368">
                  <a:extLst>
                    <a:ext uri="{9D8B030D-6E8A-4147-A177-3AD203B41FA5}">
                      <a16:colId xmlns:a16="http://schemas.microsoft.com/office/drawing/2014/main" val="975845200"/>
                    </a:ext>
                  </a:extLst>
                </a:gridCol>
                <a:gridCol w="658368">
                  <a:extLst>
                    <a:ext uri="{9D8B030D-6E8A-4147-A177-3AD203B41FA5}">
                      <a16:colId xmlns:a16="http://schemas.microsoft.com/office/drawing/2014/main" val="3020903003"/>
                    </a:ext>
                  </a:extLst>
                </a:gridCol>
                <a:gridCol w="658368">
                  <a:extLst>
                    <a:ext uri="{9D8B030D-6E8A-4147-A177-3AD203B41FA5}">
                      <a16:colId xmlns:a16="http://schemas.microsoft.com/office/drawing/2014/main" val="3924664392"/>
                    </a:ext>
                  </a:extLst>
                </a:gridCol>
                <a:gridCol w="658368">
                  <a:extLst>
                    <a:ext uri="{9D8B030D-6E8A-4147-A177-3AD203B41FA5}">
                      <a16:colId xmlns:a16="http://schemas.microsoft.com/office/drawing/2014/main" val="4140564253"/>
                    </a:ext>
                  </a:extLst>
                </a:gridCol>
                <a:gridCol w="658368">
                  <a:extLst>
                    <a:ext uri="{9D8B030D-6E8A-4147-A177-3AD203B41FA5}">
                      <a16:colId xmlns:a16="http://schemas.microsoft.com/office/drawing/2014/main" val="1391585503"/>
                    </a:ext>
                  </a:extLst>
                </a:gridCol>
                <a:gridCol w="658368">
                  <a:extLst>
                    <a:ext uri="{9D8B030D-6E8A-4147-A177-3AD203B41FA5}">
                      <a16:colId xmlns:a16="http://schemas.microsoft.com/office/drawing/2014/main" val="528116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79915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- 2017-09-28 10:25:02</a:t>
                      </a:r>
                      <a:r>
                        <a:rPr kumimoji="0" lang="es-ES" sz="1000" b="0" i="0" u="none" strike="noStrike" kern="1200" cap="none" spc="0" normalizeH="0" baseline="0" noProof="0">
                          <a:ln>
                            <a:noFill/>
                          </a:ln>
                          <a:solidFill>
                            <a:prstClr val="black"/>
                          </a:solidFill>
                          <a:effectLst/>
                          <a:uLnTx/>
                          <a:uFillTx/>
                          <a:latin typeface="+mn-lt"/>
                          <a:ea typeface="+mn-ea"/>
                          <a:cs typeface="+mn-cs"/>
                        </a:rPr>
                        <a:t>
UNA MEGA OBRA EN LA RUTA 1 
Escuchamos, estudiamos y lo analizamos entre todos, cada uno hizo su aporte: Colegio de Arquitectos, de Ingenieros, urbanistas, la ONG Santa Fe en Bici, y también los vecinos; así fue posible ponernos de acuerdo para realizar esta mega obra. Son 13 kilómetros de desagües y pavimentación de ambas colectoras, con la inclusión de una ciclovía y un gasoducto de 10,65 km, iluminación y semáforos. Además incluye espacios verdes y vamos a plantar 3000 árboles autóctonos. Es una gran intervención de desarrollo urbano, miralo acá: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42203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- 2017-09-06 19:30:00</a:t>
                      </a:r>
                      <a:r>
                        <a:rPr kumimoji="0" lang="es-ES" sz="1000" b="0" i="0" u="none" strike="noStrike" kern="1200" cap="none" spc="0" normalizeH="0" baseline="0" noProof="0">
                          <a:ln>
                            <a:noFill/>
                          </a:ln>
                          <a:solidFill>
                            <a:prstClr val="black"/>
                          </a:solidFill>
                          <a:effectLst/>
                          <a:uLnTx/>
                          <a:uFillTx/>
                          <a:latin typeface="+mn-lt"/>
                          <a:ea typeface="+mn-ea"/>
                          <a:cs typeface="+mn-cs"/>
                        </a:rPr>
                        <a:t>
LO LOGRAMOS ENTRE TODOS
Hacía años que la vieja alcoholera de Villa Ocampo no funcionaba pero con las ganas y la fuerza de voluntad de todos los que decidieron quedarse y emprender, lo logramos. Hoy, tenemos el orgullo de decir que la planta está nuevamente en marcha!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92718844"/>
                  </a:ext>
                </a:extLst>
              </a:tr>
            </a:tbl>
          </a:graphicData>
        </a:graphic>
      </p:graphicFrame>
      <p:sp>
        <p:nvSpPr>
          <p:cNvPr id="4" name="Text Placeholder 3">
            <a:extLst>
              <a:ext uri="{FF2B5EF4-FFF2-40B4-BE49-F238E27FC236}">
                <a16:creationId xmlns:a16="http://schemas.microsoft.com/office/drawing/2014/main" id="{8EFCB358-4607-4810-B87E-A26DB84F8E7C}"/>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1430326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EDE7E-A796-467D-9453-9C802EEB184E}"/>
              </a:ext>
            </a:extLst>
          </p:cNvPr>
          <p:cNvSpPr>
            <a:spLocks noGrp="1"/>
          </p:cNvSpPr>
          <p:nvPr>
            <p:ph type="title"/>
          </p:nvPr>
        </p:nvSpPr>
        <p:spPr/>
        <p:txBody>
          <a:bodyPr/>
          <a:lstStyle/>
          <a:p>
            <a:r>
              <a:rPr lang="en-US"/>
              <a:t>Facebook Own Posts Table - 9 of 11</a:t>
            </a:r>
          </a:p>
        </p:txBody>
      </p:sp>
      <p:graphicFrame>
        <p:nvGraphicFramePr>
          <p:cNvPr id="5" name="Table Placeholder 4">
            <a:extLst>
              <a:ext uri="{FF2B5EF4-FFF2-40B4-BE49-F238E27FC236}">
                <a16:creationId xmlns:a16="http://schemas.microsoft.com/office/drawing/2014/main" id="{08D9A57F-2476-43F9-A4B7-171E72BFCF5B}"/>
              </a:ext>
            </a:extLst>
          </p:cNvPr>
          <p:cNvGraphicFramePr>
            <a:graphicFrameLocks noGrp="1"/>
          </p:cNvGraphicFramePr>
          <p:nvPr>
            <p:ph type="tbl" sz="quarter" idx="13"/>
            <p:extLst>
              <p:ext uri="{D42A27DB-BD31-4B8C-83A1-F6EECF244321}">
                <p14:modId xmlns:p14="http://schemas.microsoft.com/office/powerpoint/2010/main" val="2608478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70478324"/>
                    </a:ext>
                  </a:extLst>
                </a:gridCol>
                <a:gridCol w="658368">
                  <a:extLst>
                    <a:ext uri="{9D8B030D-6E8A-4147-A177-3AD203B41FA5}">
                      <a16:colId xmlns:a16="http://schemas.microsoft.com/office/drawing/2014/main" val="196939447"/>
                    </a:ext>
                  </a:extLst>
                </a:gridCol>
                <a:gridCol w="658368">
                  <a:extLst>
                    <a:ext uri="{9D8B030D-6E8A-4147-A177-3AD203B41FA5}">
                      <a16:colId xmlns:a16="http://schemas.microsoft.com/office/drawing/2014/main" val="2467487792"/>
                    </a:ext>
                  </a:extLst>
                </a:gridCol>
                <a:gridCol w="658368">
                  <a:extLst>
                    <a:ext uri="{9D8B030D-6E8A-4147-A177-3AD203B41FA5}">
                      <a16:colId xmlns:a16="http://schemas.microsoft.com/office/drawing/2014/main" val="453782149"/>
                    </a:ext>
                  </a:extLst>
                </a:gridCol>
                <a:gridCol w="658368">
                  <a:extLst>
                    <a:ext uri="{9D8B030D-6E8A-4147-A177-3AD203B41FA5}">
                      <a16:colId xmlns:a16="http://schemas.microsoft.com/office/drawing/2014/main" val="2531754933"/>
                    </a:ext>
                  </a:extLst>
                </a:gridCol>
                <a:gridCol w="658368">
                  <a:extLst>
                    <a:ext uri="{9D8B030D-6E8A-4147-A177-3AD203B41FA5}">
                      <a16:colId xmlns:a16="http://schemas.microsoft.com/office/drawing/2014/main" val="1505254526"/>
                    </a:ext>
                  </a:extLst>
                </a:gridCol>
                <a:gridCol w="658368">
                  <a:extLst>
                    <a:ext uri="{9D8B030D-6E8A-4147-A177-3AD203B41FA5}">
                      <a16:colId xmlns:a16="http://schemas.microsoft.com/office/drawing/2014/main" val="145394539"/>
                    </a:ext>
                  </a:extLst>
                </a:gridCol>
                <a:gridCol w="658368">
                  <a:extLst>
                    <a:ext uri="{9D8B030D-6E8A-4147-A177-3AD203B41FA5}">
                      <a16:colId xmlns:a16="http://schemas.microsoft.com/office/drawing/2014/main" val="715673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62545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- 2017-09-30 11:43:13</a:t>
                      </a:r>
                      <a:r>
                        <a:rPr kumimoji="0" lang="es-ES" sz="1000" b="0" i="0" u="none" strike="noStrike" kern="1200" cap="none" spc="0" normalizeH="0" baseline="0" noProof="0">
                          <a:ln>
                            <a:noFill/>
                          </a:ln>
                          <a:solidFill>
                            <a:prstClr val="black"/>
                          </a:solidFill>
                          <a:effectLst/>
                          <a:uLnTx/>
                          <a:uFillTx/>
                          <a:latin typeface="+mn-lt"/>
                          <a:ea typeface="+mn-ea"/>
                          <a:cs typeface="+mn-cs"/>
                        </a:rPr>
                        <a:t>
CONVERTITE EN PROSUMIDOR ☀️♻️
Si te animás a producir tu propia energía a partir de fuentes renovables, todo lo que te sobre te lo compramos. De esta forma, lo que vos no usas se vuelca a la red para que otros lo aprovechen, sumando energía limpia al sistema. Conocé y formá parte del Programa Prosumidores que tenemos en Santa Fe➡️ http://bit.ly/2bEe1PK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70820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- 2017-09-01 19:00:00</a:t>
                      </a:r>
                      <a:r>
                        <a:rPr kumimoji="0" lang="es-ES" sz="1000" b="0" i="0" u="none" strike="noStrike" kern="1200" cap="none" spc="0" normalizeH="0" baseline="0" noProof="0">
                          <a:ln>
                            <a:noFill/>
                          </a:ln>
                          <a:solidFill>
                            <a:prstClr val="black"/>
                          </a:solidFill>
                          <a:effectLst/>
                          <a:uLnTx/>
                          <a:uFillTx/>
                          <a:latin typeface="+mn-lt"/>
                          <a:ea typeface="+mn-ea"/>
                          <a:cs typeface="+mn-cs"/>
                        </a:rPr>
                        <a:t>
LO QUE QUIERE LA CHOLA...🎼
Lo que quiere es que empiece la Fiesta Nacional de la Cumbia! Hay mucha expectativa porque el año pasado fue un éxito y este año va a ser aún mejor. En Las Toscas, Firmat, Sunchales, Rosario y Santa Fe se van a seleccionar a las bandas locales que participarán de la gran Fiesta Nacional de la Cumbia Santafesina los días 3, 4 y 5 de noviembre en la ciudad de Santa Fe. La cumbia es movimiento, alegría, y es nuestro orgullo bien santafesino!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2370769"/>
                  </a:ext>
                </a:extLst>
              </a:tr>
            </a:tbl>
          </a:graphicData>
        </a:graphic>
      </p:graphicFrame>
      <p:sp>
        <p:nvSpPr>
          <p:cNvPr id="4" name="Text Placeholder 3">
            <a:extLst>
              <a:ext uri="{FF2B5EF4-FFF2-40B4-BE49-F238E27FC236}">
                <a16:creationId xmlns:a16="http://schemas.microsoft.com/office/drawing/2014/main" id="{A8C2837F-C081-4DC1-8E7C-AC486521D1AD}"/>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5917341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49504-B435-45F3-B22B-493C59606403}"/>
              </a:ext>
            </a:extLst>
          </p:cNvPr>
          <p:cNvSpPr>
            <a:spLocks noGrp="1"/>
          </p:cNvSpPr>
          <p:nvPr>
            <p:ph type="title"/>
          </p:nvPr>
        </p:nvSpPr>
        <p:spPr/>
        <p:txBody>
          <a:bodyPr/>
          <a:lstStyle/>
          <a:p>
            <a:r>
              <a:rPr lang="en-US"/>
              <a:t>Facebook Own Posts Table - 10 of 11</a:t>
            </a:r>
          </a:p>
        </p:txBody>
      </p:sp>
      <p:graphicFrame>
        <p:nvGraphicFramePr>
          <p:cNvPr id="5" name="Table Placeholder 4">
            <a:extLst>
              <a:ext uri="{FF2B5EF4-FFF2-40B4-BE49-F238E27FC236}">
                <a16:creationId xmlns:a16="http://schemas.microsoft.com/office/drawing/2014/main" id="{33505317-E401-4203-9384-2A2BB22B040E}"/>
              </a:ext>
            </a:extLst>
          </p:cNvPr>
          <p:cNvGraphicFramePr>
            <a:graphicFrameLocks noGrp="1"/>
          </p:cNvGraphicFramePr>
          <p:nvPr>
            <p:ph type="tbl" sz="quarter" idx="13"/>
            <p:extLst>
              <p:ext uri="{D42A27DB-BD31-4B8C-83A1-F6EECF244321}">
                <p14:modId xmlns:p14="http://schemas.microsoft.com/office/powerpoint/2010/main" val="2223283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71598088"/>
                    </a:ext>
                  </a:extLst>
                </a:gridCol>
                <a:gridCol w="658368">
                  <a:extLst>
                    <a:ext uri="{9D8B030D-6E8A-4147-A177-3AD203B41FA5}">
                      <a16:colId xmlns:a16="http://schemas.microsoft.com/office/drawing/2014/main" val="1193826894"/>
                    </a:ext>
                  </a:extLst>
                </a:gridCol>
                <a:gridCol w="658368">
                  <a:extLst>
                    <a:ext uri="{9D8B030D-6E8A-4147-A177-3AD203B41FA5}">
                      <a16:colId xmlns:a16="http://schemas.microsoft.com/office/drawing/2014/main" val="708326087"/>
                    </a:ext>
                  </a:extLst>
                </a:gridCol>
                <a:gridCol w="658368">
                  <a:extLst>
                    <a:ext uri="{9D8B030D-6E8A-4147-A177-3AD203B41FA5}">
                      <a16:colId xmlns:a16="http://schemas.microsoft.com/office/drawing/2014/main" val="1189050275"/>
                    </a:ext>
                  </a:extLst>
                </a:gridCol>
                <a:gridCol w="658368">
                  <a:extLst>
                    <a:ext uri="{9D8B030D-6E8A-4147-A177-3AD203B41FA5}">
                      <a16:colId xmlns:a16="http://schemas.microsoft.com/office/drawing/2014/main" val="3773962149"/>
                    </a:ext>
                  </a:extLst>
                </a:gridCol>
                <a:gridCol w="658368">
                  <a:extLst>
                    <a:ext uri="{9D8B030D-6E8A-4147-A177-3AD203B41FA5}">
                      <a16:colId xmlns:a16="http://schemas.microsoft.com/office/drawing/2014/main" val="3429928207"/>
                    </a:ext>
                  </a:extLst>
                </a:gridCol>
                <a:gridCol w="658368">
                  <a:extLst>
                    <a:ext uri="{9D8B030D-6E8A-4147-A177-3AD203B41FA5}">
                      <a16:colId xmlns:a16="http://schemas.microsoft.com/office/drawing/2014/main" val="2862323668"/>
                    </a:ext>
                  </a:extLst>
                </a:gridCol>
                <a:gridCol w="658368">
                  <a:extLst>
                    <a:ext uri="{9D8B030D-6E8A-4147-A177-3AD203B41FA5}">
                      <a16:colId xmlns:a16="http://schemas.microsoft.com/office/drawing/2014/main" val="3139746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73941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- 2017-09-26 20:03:00</a:t>
                      </a:r>
                      <a:r>
                        <a:rPr kumimoji="0" lang="es-ES" sz="1000" b="0" i="0" u="none" strike="noStrike" kern="1200" cap="none" spc="0" normalizeH="0" baseline="0" noProof="0">
                          <a:ln>
                            <a:noFill/>
                          </a:ln>
                          <a:solidFill>
                            <a:prstClr val="black"/>
                          </a:solidFill>
                          <a:effectLst/>
                          <a:uLnTx/>
                          <a:uFillTx/>
                          <a:latin typeface="+mn-lt"/>
                          <a:ea typeface="+mn-ea"/>
                          <a:cs typeface="+mn-cs"/>
                        </a:rPr>
                        <a:t>
CUANDO NOS JUNTAMOS PASAN COSAS BUENAS
Cuando hay gente con ganas de trabajar por su lugar y por el futuro, cuando nos ponemos de acuerdo entre el gobierno provincial y los gobiernos locales, cuando hay un senador que hace su trabajo con empuje y entusiasmo, pasan cosas como esta: miles de familias de toda la provincia celebrando la solidaridad, la confraternidad, disfrutando de una jornada espectacular, y con música de lujo. Adelante San Cristóbal!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24744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- 2017-09-22 10:52:20</a:t>
                      </a:r>
                      <a:r>
                        <a:rPr kumimoji="0" lang="es-ES" sz="1000" b="0" i="0" u="none" strike="noStrike" kern="1200" cap="none" spc="0" normalizeH="0" baseline="0" noProof="0">
                          <a:ln>
                            <a:noFill/>
                          </a:ln>
                          <a:solidFill>
                            <a:prstClr val="black"/>
                          </a:solidFill>
                          <a:effectLst/>
                          <a:uLnTx/>
                          <a:uFillTx/>
                          <a:latin typeface="+mn-lt"/>
                          <a:ea typeface="+mn-ea"/>
                          <a:cs typeface="+mn-cs"/>
                        </a:rPr>
                        <a:t>
¿CONOCÉS LA ESQUINA SF?
Es un espacio #libre y #gratuito para que desarrolles tus ideas. Tiene SUM, cocina, mesas de trabajo colectivo, salas de reuniones, terraza, conexión Wi-Fi, todo lo que necesitás para llevar adelante tus proyectos! 
Además, hay un montón de talleres copados! RESERVÁ TU LUGAR 👉 Esquina SF  Gabinete Joven del Gobierno de Santa 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430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Miguel Lifschitz - 2017-09-29 15:20:13</a:t>
                      </a:r>
                      <a:r>
                        <a:rPr kumimoji="0" lang="pt-BR" sz="1000" b="0" i="0" u="none" strike="noStrike" kern="1200" cap="none" spc="0" normalizeH="0" baseline="0" noProof="0">
                          <a:ln>
                            <a:noFill/>
                          </a:ln>
                          <a:solidFill>
                            <a:prstClr val="black"/>
                          </a:solidFill>
                          <a:effectLst/>
                          <a:uLnTx/>
                          <a:uFillTx/>
                          <a:latin typeface="+mn-lt"/>
                          <a:ea typeface="+mn-ea"/>
                          <a:cs typeface="+mn-cs"/>
                        </a:rPr>
                        <a:t>
¡Nos vemos allá!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0154898"/>
                  </a:ext>
                </a:extLst>
              </a:tr>
            </a:tbl>
          </a:graphicData>
        </a:graphic>
      </p:graphicFrame>
      <p:sp>
        <p:nvSpPr>
          <p:cNvPr id="4" name="Text Placeholder 3">
            <a:extLst>
              <a:ext uri="{FF2B5EF4-FFF2-40B4-BE49-F238E27FC236}">
                <a16:creationId xmlns:a16="http://schemas.microsoft.com/office/drawing/2014/main" id="{11CA8F38-1421-4C6C-AC52-BA59D5637A4D}"/>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2187297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231E6-45FE-453A-B703-F57C227464C9}"/>
              </a:ext>
            </a:extLst>
          </p:cNvPr>
          <p:cNvSpPr>
            <a:spLocks noGrp="1"/>
          </p:cNvSpPr>
          <p:nvPr>
            <p:ph type="title"/>
          </p:nvPr>
        </p:nvSpPr>
        <p:spPr/>
        <p:txBody>
          <a:bodyPr/>
          <a:lstStyle/>
          <a:p>
            <a:r>
              <a:rPr lang="en-US"/>
              <a:t>Facebook Own Posts Table - 11 of 11</a:t>
            </a:r>
          </a:p>
        </p:txBody>
      </p:sp>
      <p:graphicFrame>
        <p:nvGraphicFramePr>
          <p:cNvPr id="5" name="Table Placeholder 4">
            <a:extLst>
              <a:ext uri="{FF2B5EF4-FFF2-40B4-BE49-F238E27FC236}">
                <a16:creationId xmlns:a16="http://schemas.microsoft.com/office/drawing/2014/main" id="{B78CEA29-D2F3-4D26-82A8-A69F65DDA9FF}"/>
              </a:ext>
            </a:extLst>
          </p:cNvPr>
          <p:cNvGraphicFramePr>
            <a:graphicFrameLocks noGrp="1"/>
          </p:cNvGraphicFramePr>
          <p:nvPr>
            <p:ph type="tbl" sz="quarter" idx="13"/>
            <p:extLst>
              <p:ext uri="{D42A27DB-BD31-4B8C-83A1-F6EECF244321}">
                <p14:modId xmlns:p14="http://schemas.microsoft.com/office/powerpoint/2010/main" val="3460794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60985756"/>
                    </a:ext>
                  </a:extLst>
                </a:gridCol>
                <a:gridCol w="658368">
                  <a:extLst>
                    <a:ext uri="{9D8B030D-6E8A-4147-A177-3AD203B41FA5}">
                      <a16:colId xmlns:a16="http://schemas.microsoft.com/office/drawing/2014/main" val="2192174556"/>
                    </a:ext>
                  </a:extLst>
                </a:gridCol>
                <a:gridCol w="658368">
                  <a:extLst>
                    <a:ext uri="{9D8B030D-6E8A-4147-A177-3AD203B41FA5}">
                      <a16:colId xmlns:a16="http://schemas.microsoft.com/office/drawing/2014/main" val="1404128462"/>
                    </a:ext>
                  </a:extLst>
                </a:gridCol>
                <a:gridCol w="658368">
                  <a:extLst>
                    <a:ext uri="{9D8B030D-6E8A-4147-A177-3AD203B41FA5}">
                      <a16:colId xmlns:a16="http://schemas.microsoft.com/office/drawing/2014/main" val="22524348"/>
                    </a:ext>
                  </a:extLst>
                </a:gridCol>
                <a:gridCol w="658368">
                  <a:extLst>
                    <a:ext uri="{9D8B030D-6E8A-4147-A177-3AD203B41FA5}">
                      <a16:colId xmlns:a16="http://schemas.microsoft.com/office/drawing/2014/main" val="1482579602"/>
                    </a:ext>
                  </a:extLst>
                </a:gridCol>
                <a:gridCol w="658368">
                  <a:extLst>
                    <a:ext uri="{9D8B030D-6E8A-4147-A177-3AD203B41FA5}">
                      <a16:colId xmlns:a16="http://schemas.microsoft.com/office/drawing/2014/main" val="2294828644"/>
                    </a:ext>
                  </a:extLst>
                </a:gridCol>
                <a:gridCol w="658368">
                  <a:extLst>
                    <a:ext uri="{9D8B030D-6E8A-4147-A177-3AD203B41FA5}">
                      <a16:colId xmlns:a16="http://schemas.microsoft.com/office/drawing/2014/main" val="634472734"/>
                    </a:ext>
                  </a:extLst>
                </a:gridCol>
                <a:gridCol w="658368">
                  <a:extLst>
                    <a:ext uri="{9D8B030D-6E8A-4147-A177-3AD203B41FA5}">
                      <a16:colId xmlns:a16="http://schemas.microsoft.com/office/drawing/2014/main" val="1338074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1995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- 2017-09-16 10:18:46</a:t>
                      </a:r>
                      <a:r>
                        <a:rPr kumimoji="0" lang="es-ES" sz="1000" b="0" i="0" u="none" strike="noStrike" kern="1200" cap="none" spc="0" normalizeH="0" baseline="0" noProof="0">
                          <a:ln>
                            <a:noFill/>
                          </a:ln>
                          <a:solidFill>
                            <a:prstClr val="black"/>
                          </a:solidFill>
                          <a:effectLst/>
                          <a:uLnTx/>
                          <a:uFillTx/>
                          <a:latin typeface="+mn-lt"/>
                          <a:ea typeface="+mn-ea"/>
                          <a:cs typeface="+mn-cs"/>
                        </a:rPr>
                        <a:t>
LO QUE UNA OBRA SIGNIFICA
Silvia hace muchos años que transita la ruta 65, y hoy viaja tranquila. Eso es lo importante de las obras que hacemos: que todos vivamos mejor y estemos más seguros y conectados.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04676768"/>
                  </a:ext>
                </a:extLst>
              </a:tr>
            </a:tbl>
          </a:graphicData>
        </a:graphic>
      </p:graphicFrame>
      <p:sp>
        <p:nvSpPr>
          <p:cNvPr id="4" name="Text Placeholder 3">
            <a:extLst>
              <a:ext uri="{FF2B5EF4-FFF2-40B4-BE49-F238E27FC236}">
                <a16:creationId xmlns:a16="http://schemas.microsoft.com/office/drawing/2014/main" id="{8F90290F-7FC7-40ED-98D4-D42C7D13B9FF}"/>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4918266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EEF2A-5F86-49B8-A950-2BDEC4DD0065}"/>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53872F42-CC06-48C2-BDE5-8BB84085CF54}"/>
              </a:ext>
            </a:extLst>
          </p:cNvPr>
          <p:cNvGraphicFramePr>
            <a:graphicFrameLocks noGrp="1"/>
          </p:cNvGraphicFramePr>
          <p:nvPr>
            <p:ph type="chart" sz="quarter" idx="13"/>
            <p:extLst>
              <p:ext uri="{D42A27DB-BD31-4B8C-83A1-F6EECF244321}">
                <p14:modId xmlns:p14="http://schemas.microsoft.com/office/powerpoint/2010/main" val="28976582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7F4B05-4162-43A3-998B-410C565E9237}"/>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7ECDDF3A-1F8B-48E3-AE5E-7A8685636F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69357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B5414-9DD5-473B-BDB4-604B87D259BB}"/>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0933A267-8BB8-4271-A045-809F2F03E75F}"/>
              </a:ext>
            </a:extLst>
          </p:cNvPr>
          <p:cNvGraphicFramePr>
            <a:graphicFrameLocks noGrp="1"/>
          </p:cNvGraphicFramePr>
          <p:nvPr>
            <p:ph type="chart" sz="quarter" idx="13"/>
            <p:extLst>
              <p:ext uri="{D42A27DB-BD31-4B8C-83A1-F6EECF244321}">
                <p14:modId xmlns:p14="http://schemas.microsoft.com/office/powerpoint/2010/main" val="34288244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A0DFD5-CFAE-4711-849B-FC1675338E40}"/>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2FFB0640-316F-4E0D-A05D-1A2229AD88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29284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A07C4-6A95-41F8-9FB7-67D609502A40}"/>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6AA93FBC-1E23-4B4B-A40D-C97CEE68BE5B}"/>
              </a:ext>
            </a:extLst>
          </p:cNvPr>
          <p:cNvGraphicFramePr>
            <a:graphicFrameLocks noGrp="1"/>
          </p:cNvGraphicFramePr>
          <p:nvPr>
            <p:ph type="chart" sz="quarter" idx="13"/>
            <p:extLst>
              <p:ext uri="{D42A27DB-BD31-4B8C-83A1-F6EECF244321}">
                <p14:modId xmlns:p14="http://schemas.microsoft.com/office/powerpoint/2010/main" val="41181071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5E7729-1B7F-41D5-BAA6-3736F1A1BA86}"/>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A21C6742-30D0-4F0D-A812-6E4CF2EADA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16635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D1FB7-D1DE-42A7-B6FF-DC3E58CAD3F5}"/>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6D3D3058-449F-4D0C-9153-8AF78F88711D}"/>
              </a:ext>
            </a:extLst>
          </p:cNvPr>
          <p:cNvGraphicFramePr>
            <a:graphicFrameLocks noGrp="1"/>
          </p:cNvGraphicFramePr>
          <p:nvPr>
            <p:ph type="chart" sz="quarter" idx="13"/>
            <p:extLst>
              <p:ext uri="{D42A27DB-BD31-4B8C-83A1-F6EECF244321}">
                <p14:modId xmlns:p14="http://schemas.microsoft.com/office/powerpoint/2010/main" val="15349811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40E467-53AE-4E5E-BB14-FA8B90B6E201}"/>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27046E96-C441-41CB-B692-184E39F8EB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47495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2A767-1E45-48AE-9A0B-5AEC737456C9}"/>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FE7EBAFF-323F-45F0-A4B0-F2163690C191}"/>
              </a:ext>
            </a:extLst>
          </p:cNvPr>
          <p:cNvGraphicFramePr>
            <a:graphicFrameLocks noGrp="1"/>
          </p:cNvGraphicFramePr>
          <p:nvPr>
            <p:ph type="chart" sz="quarter" idx="13"/>
            <p:extLst>
              <p:ext uri="{D42A27DB-BD31-4B8C-83A1-F6EECF244321}">
                <p14:modId xmlns:p14="http://schemas.microsoft.com/office/powerpoint/2010/main" val="15823045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2C129D-33EE-4B0E-9208-6ED5380CEB36}"/>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B37A1955-67C8-4365-A778-614F0321A9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71467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8CCE6-F01C-4F35-9228-539B5B4FA6BD}"/>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A1767710-8B11-4A07-9B00-78FE01B98BBD}"/>
              </a:ext>
            </a:extLst>
          </p:cNvPr>
          <p:cNvGraphicFramePr>
            <a:graphicFrameLocks noGrp="1"/>
          </p:cNvGraphicFramePr>
          <p:nvPr>
            <p:ph type="chart" sz="quarter" idx="13"/>
            <p:extLst>
              <p:ext uri="{D42A27DB-BD31-4B8C-83A1-F6EECF244321}">
                <p14:modId xmlns:p14="http://schemas.microsoft.com/office/powerpoint/2010/main" val="22205301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41BDB3-CC81-4B2D-B793-0E805EE1284A}"/>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784AF75A-AB0D-4E7A-B562-94E0BC731E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10943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69AAB-0E2D-4971-84A6-F3060A9EECDF}"/>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3B6A69DA-3FB8-4138-B8F9-39FC8E6685CB}"/>
              </a:ext>
            </a:extLst>
          </p:cNvPr>
          <p:cNvGraphicFramePr>
            <a:graphicFrameLocks noGrp="1"/>
          </p:cNvGraphicFramePr>
          <p:nvPr>
            <p:ph type="chart" sz="quarter" idx="13"/>
            <p:extLst>
              <p:ext uri="{D42A27DB-BD31-4B8C-83A1-F6EECF244321}">
                <p14:modId xmlns:p14="http://schemas.microsoft.com/office/powerpoint/2010/main" val="11752804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E8C90A-35E3-4F5C-8BAF-9039B2C25D6B}"/>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81190062-9CA2-4E72-8442-4096BEC1BD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4192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41CCD-3ED7-42DE-BC3D-8FFDB7009FA2}"/>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D04E5125-345C-4B75-ABE3-7EFFA20192FB}"/>
              </a:ext>
            </a:extLst>
          </p:cNvPr>
          <p:cNvGraphicFramePr>
            <a:graphicFrameLocks noGrp="1"/>
          </p:cNvGraphicFramePr>
          <p:nvPr>
            <p:ph type="chart" sz="quarter" idx="13"/>
            <p:extLst>
              <p:ext uri="{D42A27DB-BD31-4B8C-83A1-F6EECF244321}">
                <p14:modId xmlns:p14="http://schemas.microsoft.com/office/powerpoint/2010/main" val="20448086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8A9C33-44DC-44A0-B525-ED50108613D6}"/>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669FD445-75EC-42AF-8CB8-5401457AAD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8448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06E72-2EB3-4617-8718-808CB35F4E39}"/>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022DC972-FD14-4D37-B237-A0D75E083003}"/>
              </a:ext>
            </a:extLst>
          </p:cNvPr>
          <p:cNvGraphicFramePr>
            <a:graphicFrameLocks noGrp="1"/>
          </p:cNvGraphicFramePr>
          <p:nvPr>
            <p:ph type="tbl" sz="quarter" idx="13"/>
            <p:extLst>
              <p:ext uri="{D42A27DB-BD31-4B8C-83A1-F6EECF244321}">
                <p14:modId xmlns:p14="http://schemas.microsoft.com/office/powerpoint/2010/main" val="1638442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37862785"/>
                    </a:ext>
                  </a:extLst>
                </a:gridCol>
                <a:gridCol w="2468880">
                  <a:extLst>
                    <a:ext uri="{9D8B030D-6E8A-4147-A177-3AD203B41FA5}">
                      <a16:colId xmlns:a16="http://schemas.microsoft.com/office/drawing/2014/main" val="614923939"/>
                    </a:ext>
                  </a:extLst>
                </a:gridCol>
                <a:gridCol w="822960">
                  <a:extLst>
                    <a:ext uri="{9D8B030D-6E8A-4147-A177-3AD203B41FA5}">
                      <a16:colId xmlns:a16="http://schemas.microsoft.com/office/drawing/2014/main" val="1281651884"/>
                    </a:ext>
                  </a:extLst>
                </a:gridCol>
                <a:gridCol w="822960">
                  <a:extLst>
                    <a:ext uri="{9D8B030D-6E8A-4147-A177-3AD203B41FA5}">
                      <a16:colId xmlns:a16="http://schemas.microsoft.com/office/drawing/2014/main" val="1894554053"/>
                    </a:ext>
                  </a:extLst>
                </a:gridCol>
                <a:gridCol w="822960">
                  <a:extLst>
                    <a:ext uri="{9D8B030D-6E8A-4147-A177-3AD203B41FA5}">
                      <a16:colId xmlns:a16="http://schemas.microsoft.com/office/drawing/2014/main" val="1628795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764445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Gladys Lucia Buozi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578176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Susana Garello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1021127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Charo Alvarez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4119624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Lucía Gonzalez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904099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Elba Leon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823514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Alexis F Acosta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533883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Liliana Beatriz Alabarcez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357826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Lilian Perez Gonzalez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1366794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Gachi Albil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026817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Mariela Elsa Alvarez Silva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236692043"/>
                  </a:ext>
                </a:extLst>
              </a:tr>
            </a:tbl>
          </a:graphicData>
        </a:graphic>
      </p:graphicFrame>
      <p:sp>
        <p:nvSpPr>
          <p:cNvPr id="4" name="Text Placeholder 3">
            <a:extLst>
              <a:ext uri="{FF2B5EF4-FFF2-40B4-BE49-F238E27FC236}">
                <a16:creationId xmlns:a16="http://schemas.microsoft.com/office/drawing/2014/main" id="{3045FCEA-6750-45E5-BC0A-D706BE0B5750}"/>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0929191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98083-60BB-4859-AD6F-2220295090DA}"/>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179A2B8D-CC11-4972-B477-DB727503D6A2}"/>
              </a:ext>
            </a:extLst>
          </p:cNvPr>
          <p:cNvGraphicFramePr>
            <a:graphicFrameLocks noGrp="1"/>
          </p:cNvGraphicFramePr>
          <p:nvPr>
            <p:ph type="tbl" sz="quarter" idx="13"/>
            <p:extLst>
              <p:ext uri="{D42A27DB-BD31-4B8C-83A1-F6EECF244321}">
                <p14:modId xmlns:p14="http://schemas.microsoft.com/office/powerpoint/2010/main" val="1732343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9238432"/>
                    </a:ext>
                  </a:extLst>
                </a:gridCol>
                <a:gridCol w="2468880">
                  <a:extLst>
                    <a:ext uri="{9D8B030D-6E8A-4147-A177-3AD203B41FA5}">
                      <a16:colId xmlns:a16="http://schemas.microsoft.com/office/drawing/2014/main" val="1680569761"/>
                    </a:ext>
                  </a:extLst>
                </a:gridCol>
                <a:gridCol w="822960">
                  <a:extLst>
                    <a:ext uri="{9D8B030D-6E8A-4147-A177-3AD203B41FA5}">
                      <a16:colId xmlns:a16="http://schemas.microsoft.com/office/drawing/2014/main" val="2698836131"/>
                    </a:ext>
                  </a:extLst>
                </a:gridCol>
                <a:gridCol w="822960">
                  <a:extLst>
                    <a:ext uri="{9D8B030D-6E8A-4147-A177-3AD203B41FA5}">
                      <a16:colId xmlns:a16="http://schemas.microsoft.com/office/drawing/2014/main" val="1277874629"/>
                    </a:ext>
                  </a:extLst>
                </a:gridCol>
                <a:gridCol w="822960">
                  <a:extLst>
                    <a:ext uri="{9D8B030D-6E8A-4147-A177-3AD203B41FA5}">
                      <a16:colId xmlns:a16="http://schemas.microsoft.com/office/drawing/2014/main" val="463394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242447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Lina Mercedes Rodriguez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9293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Alicia Beatriz Gonzalez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807330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Abel Angel Chivilo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042176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 Klose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910316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Valentina Acevedo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982134522"/>
                  </a:ext>
                </a:extLst>
              </a:tr>
            </a:tbl>
          </a:graphicData>
        </a:graphic>
      </p:graphicFrame>
      <p:sp>
        <p:nvSpPr>
          <p:cNvPr id="4" name="Text Placeholder 3">
            <a:extLst>
              <a:ext uri="{FF2B5EF4-FFF2-40B4-BE49-F238E27FC236}">
                <a16:creationId xmlns:a16="http://schemas.microsoft.com/office/drawing/2014/main" id="{C43E4741-86C0-4132-9C33-66F95A3F3F09}"/>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0991136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4FAD4-1312-4051-A3AB-C3CDF3DA0379}"/>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7640102A-7D0E-450B-A184-EFCF9FD6BDEC}"/>
              </a:ext>
            </a:extLst>
          </p:cNvPr>
          <p:cNvGraphicFramePr>
            <a:graphicFrameLocks noGrp="1"/>
          </p:cNvGraphicFramePr>
          <p:nvPr>
            <p:ph type="chart" sz="quarter" idx="13"/>
            <p:extLst>
              <p:ext uri="{D42A27DB-BD31-4B8C-83A1-F6EECF244321}">
                <p14:modId xmlns:p14="http://schemas.microsoft.com/office/powerpoint/2010/main" val="40499135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8832CA-92A2-4E92-BE65-086EB08EDD5B}"/>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1533756E-9DF4-400F-AC6B-A3F1692313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473812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948</Words>
  <Application>Microsoft Office PowerPoint</Application>
  <PresentationFormat>On-screen Show (4:3)</PresentationFormat>
  <Paragraphs>465</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Calibri</vt:lpstr>
      <vt:lpstr>Arial</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11</vt:lpstr>
      <vt:lpstr>Facebook Own Posts Table - 2 of 11</vt:lpstr>
      <vt:lpstr>Facebook Own Posts Table - 3 of 11</vt:lpstr>
      <vt:lpstr>Facebook Own Posts Table - 4 of 11</vt:lpstr>
      <vt:lpstr>Facebook Own Posts Table - 5 of 11</vt:lpstr>
      <vt:lpstr>Facebook Own Posts Table - 6 of 11</vt:lpstr>
      <vt:lpstr>Facebook Own Posts Table - 7 of 11</vt:lpstr>
      <vt:lpstr>Facebook Own Posts Table - 8 of 11</vt:lpstr>
      <vt:lpstr>Facebook Own Posts Table - 9 of 11</vt:lpstr>
      <vt:lpstr>Facebook Own Posts Table - 10 of 11</vt:lpstr>
      <vt:lpstr>Facebook Own Posts Table - 11 of 11</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2017-10-03T13:34:01Z</dcterms:created>
  <dcterms:modified xsi:type="dcterms:W3CDTF">2017-10-03T13:34:58Z</dcterms:modified>
</cp:coreProperties>
</file>