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21255</c:v>
                </c:pt>
                <c:pt idx="1">
                  <c:v>21277</c:v>
                </c:pt>
                <c:pt idx="2">
                  <c:v>21290</c:v>
                </c:pt>
                <c:pt idx="3">
                  <c:v>21317</c:v>
                </c:pt>
                <c:pt idx="4">
                  <c:v>21369</c:v>
                </c:pt>
                <c:pt idx="5">
                  <c:v>21478</c:v>
                </c:pt>
                <c:pt idx="6">
                  <c:v>21824</c:v>
                </c:pt>
                <c:pt idx="7">
                  <c:v>22134</c:v>
                </c:pt>
                <c:pt idx="8">
                  <c:v>22332</c:v>
                </c:pt>
                <c:pt idx="9">
                  <c:v>22335</c:v>
                </c:pt>
                <c:pt idx="10">
                  <c:v>22510</c:v>
                </c:pt>
                <c:pt idx="11">
                  <c:v>22782</c:v>
                </c:pt>
                <c:pt idx="12">
                  <c:v>23018</c:v>
                </c:pt>
                <c:pt idx="13">
                  <c:v>23305</c:v>
                </c:pt>
                <c:pt idx="14">
                  <c:v>23693</c:v>
                </c:pt>
                <c:pt idx="15">
                  <c:v>24039</c:v>
                </c:pt>
                <c:pt idx="16">
                  <c:v>24392</c:v>
                </c:pt>
                <c:pt idx="17">
                  <c:v>24631</c:v>
                </c:pt>
                <c:pt idx="18">
                  <c:v>24765</c:v>
                </c:pt>
                <c:pt idx="19">
                  <c:v>24880</c:v>
                </c:pt>
                <c:pt idx="20">
                  <c:v>24997</c:v>
                </c:pt>
                <c:pt idx="21">
                  <c:v>25122</c:v>
                </c:pt>
                <c:pt idx="22">
                  <c:v>25247</c:v>
                </c:pt>
                <c:pt idx="23">
                  <c:v>25370</c:v>
                </c:pt>
                <c:pt idx="24">
                  <c:v>25485</c:v>
                </c:pt>
                <c:pt idx="25">
                  <c:v>25618</c:v>
                </c:pt>
                <c:pt idx="26">
                  <c:v>25728</c:v>
                </c:pt>
                <c:pt idx="27">
                  <c:v>25872</c:v>
                </c:pt>
                <c:pt idx="28">
                  <c:v>25976</c:v>
                </c:pt>
                <c:pt idx="29">
                  <c:v>26047</c:v>
                </c:pt>
              </c:numCache>
            </c:numRef>
          </c:val>
          <c:smooth val="0"/>
          <c:extLst>
            <c:ext xmlns:c16="http://schemas.microsoft.com/office/drawing/2014/chart" uri="{C3380CC4-5D6E-409C-BE32-E72D297353CC}">
              <c16:uniqueId val="{00000000-F1AE-43F0-80A3-1BBA0AB5C8A4}"/>
            </c:ext>
          </c:extLst>
        </c:ser>
        <c:dLbls>
          <c:showLegendKey val="0"/>
          <c:showVal val="0"/>
          <c:showCatName val="0"/>
          <c:showSerName val="0"/>
          <c:showPercent val="0"/>
          <c:showBubbleSize val="0"/>
        </c:dLbls>
        <c:smooth val="0"/>
        <c:axId val="286240800"/>
        <c:axId val="286237848"/>
      </c:lineChart>
      <c:dateAx>
        <c:axId val="28624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7848"/>
        <c:crosses val="autoZero"/>
        <c:auto val="1"/>
        <c:lblOffset val="100"/>
        <c:baseTimeUnit val="days"/>
      </c:dateAx>
      <c:valAx>
        <c:axId val="28623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4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3E05-4FC6-AB06-5DE7CB3B8AEE}"/>
            </c:ext>
          </c:extLst>
        </c:ser>
        <c:dLbls>
          <c:showLegendKey val="0"/>
          <c:showVal val="0"/>
          <c:showCatName val="0"/>
          <c:showSerName val="0"/>
          <c:showPercent val="0"/>
          <c:showBubbleSize val="0"/>
        </c:dLbls>
        <c:axId val="286241128"/>
        <c:axId val="286241456"/>
      </c:radarChart>
      <c:catAx>
        <c:axId val="28624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41456"/>
        <c:crosses val="autoZero"/>
        <c:auto val="1"/>
        <c:lblAlgn val="ctr"/>
        <c:lblOffset val="100"/>
        <c:noMultiLvlLbl val="0"/>
      </c:catAx>
      <c:valAx>
        <c:axId val="28624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4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0.22356097331388</c:v>
                </c:pt>
                <c:pt idx="1">
                  <c:v>0</c:v>
                </c:pt>
                <c:pt idx="2">
                  <c:v>0</c:v>
                </c:pt>
                <c:pt idx="3">
                  <c:v>8.7311646247006998</c:v>
                </c:pt>
                <c:pt idx="4">
                  <c:v>0</c:v>
                </c:pt>
                <c:pt idx="5">
                  <c:v>0</c:v>
                </c:pt>
                <c:pt idx="6">
                  <c:v>21.878897048635</c:v>
                </c:pt>
                <c:pt idx="7">
                  <c:v>0.40038218299285999</c:v>
                </c:pt>
                <c:pt idx="8">
                  <c:v>0</c:v>
                </c:pt>
                <c:pt idx="9">
                  <c:v>0</c:v>
                </c:pt>
                <c:pt idx="10">
                  <c:v>0.12487735260012001</c:v>
                </c:pt>
                <c:pt idx="11">
                  <c:v>0</c:v>
                </c:pt>
                <c:pt idx="12">
                  <c:v>0.10917030567685999</c:v>
                </c:pt>
                <c:pt idx="13">
                  <c:v>0.42312508095505003</c:v>
                </c:pt>
                <c:pt idx="14">
                  <c:v>0.34044001872419999</c:v>
                </c:pt>
                <c:pt idx="15">
                  <c:v>0</c:v>
                </c:pt>
                <c:pt idx="16">
                  <c:v>0</c:v>
                </c:pt>
                <c:pt idx="17">
                  <c:v>0.53445391864877001</c:v>
                </c:pt>
                <c:pt idx="18">
                  <c:v>0</c:v>
                </c:pt>
                <c:pt idx="19">
                  <c:v>0.59221658206429995</c:v>
                </c:pt>
                <c:pt idx="20">
                  <c:v>0.10024861656909</c:v>
                </c:pt>
                <c:pt idx="21">
                  <c:v>0</c:v>
                </c:pt>
                <c:pt idx="22">
                  <c:v>1.8742058449809</c:v>
                </c:pt>
                <c:pt idx="23">
                  <c:v>0</c:v>
                </c:pt>
                <c:pt idx="24">
                  <c:v>0.15338026507256</c:v>
                </c:pt>
                <c:pt idx="25">
                  <c:v>0</c:v>
                </c:pt>
                <c:pt idx="26">
                  <c:v>0</c:v>
                </c:pt>
                <c:pt idx="27">
                  <c:v>0</c:v>
                </c:pt>
                <c:pt idx="28">
                  <c:v>0.52075297022065004</c:v>
                </c:pt>
                <c:pt idx="29">
                  <c:v>0</c:v>
                </c:pt>
              </c:numCache>
            </c:numRef>
          </c:val>
          <c:smooth val="0"/>
          <c:extLst>
            <c:ext xmlns:c16="http://schemas.microsoft.com/office/drawing/2014/chart" uri="{C3380CC4-5D6E-409C-BE32-E72D297353CC}">
              <c16:uniqueId val="{00000000-3DA9-42D0-B1A1-F67480DE16A7}"/>
            </c:ext>
          </c:extLst>
        </c:ser>
        <c:dLbls>
          <c:showLegendKey val="0"/>
          <c:showVal val="0"/>
          <c:showCatName val="0"/>
          <c:showSerName val="0"/>
          <c:showPercent val="0"/>
          <c:showBubbleSize val="0"/>
        </c:dLbls>
        <c:smooth val="0"/>
        <c:axId val="286047296"/>
        <c:axId val="286040736"/>
      </c:lineChart>
      <c:dateAx>
        <c:axId val="286047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40736"/>
        <c:crosses val="autoZero"/>
        <c:auto val="1"/>
        <c:lblOffset val="100"/>
        <c:baseTimeUnit val="days"/>
      </c:dateAx>
      <c:valAx>
        <c:axId val="28604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4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139</c:v>
                </c:pt>
                <c:pt idx="1">
                  <c:v>148</c:v>
                </c:pt>
                <c:pt idx="2">
                  <c:v>143</c:v>
                </c:pt>
                <c:pt idx="3">
                  <c:v>224</c:v>
                </c:pt>
                <c:pt idx="4">
                  <c:v>188</c:v>
                </c:pt>
                <c:pt idx="5">
                  <c:v>152</c:v>
                </c:pt>
                <c:pt idx="6">
                  <c:v>123</c:v>
                </c:pt>
              </c:numCache>
            </c:numRef>
          </c:val>
          <c:extLst>
            <c:ext xmlns:c16="http://schemas.microsoft.com/office/drawing/2014/chart" uri="{C3380CC4-5D6E-409C-BE32-E72D297353CC}">
              <c16:uniqueId val="{00000000-8237-482D-8D16-0BD1F2765685}"/>
            </c:ext>
          </c:extLst>
        </c:ser>
        <c:dLbls>
          <c:showLegendKey val="0"/>
          <c:showVal val="0"/>
          <c:showCatName val="0"/>
          <c:showSerName val="0"/>
          <c:showPercent val="0"/>
          <c:showBubbleSize val="0"/>
        </c:dLbls>
        <c:gapWidth val="219"/>
        <c:overlap val="-27"/>
        <c:axId val="286043688"/>
        <c:axId val="286243096"/>
      </c:barChart>
      <c:catAx>
        <c:axId val="28604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43096"/>
        <c:crosses val="autoZero"/>
        <c:auto val="1"/>
        <c:lblAlgn val="ctr"/>
        <c:lblOffset val="100"/>
        <c:noMultiLvlLbl val="0"/>
      </c:catAx>
      <c:valAx>
        <c:axId val="28624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4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15</c:v>
                </c:pt>
                <c:pt idx="1">
                  <c:v>22</c:v>
                </c:pt>
                <c:pt idx="2">
                  <c:v>13</c:v>
                </c:pt>
                <c:pt idx="3">
                  <c:v>27</c:v>
                </c:pt>
                <c:pt idx="4">
                  <c:v>52</c:v>
                </c:pt>
                <c:pt idx="5">
                  <c:v>109</c:v>
                </c:pt>
                <c:pt idx="6">
                  <c:v>346</c:v>
                </c:pt>
                <c:pt idx="7">
                  <c:v>310</c:v>
                </c:pt>
                <c:pt idx="8">
                  <c:v>198</c:v>
                </c:pt>
                <c:pt idx="9">
                  <c:v>3</c:v>
                </c:pt>
                <c:pt idx="10">
                  <c:v>175</c:v>
                </c:pt>
                <c:pt idx="11">
                  <c:v>272</c:v>
                </c:pt>
                <c:pt idx="12">
                  <c:v>236</c:v>
                </c:pt>
                <c:pt idx="13">
                  <c:v>287</c:v>
                </c:pt>
                <c:pt idx="14">
                  <c:v>388</c:v>
                </c:pt>
                <c:pt idx="15">
                  <c:v>346</c:v>
                </c:pt>
                <c:pt idx="16">
                  <c:v>353</c:v>
                </c:pt>
                <c:pt idx="17">
                  <c:v>239</c:v>
                </c:pt>
                <c:pt idx="18">
                  <c:v>134</c:v>
                </c:pt>
                <c:pt idx="19">
                  <c:v>115</c:v>
                </c:pt>
                <c:pt idx="20">
                  <c:v>117</c:v>
                </c:pt>
                <c:pt idx="21">
                  <c:v>125</c:v>
                </c:pt>
                <c:pt idx="22">
                  <c:v>125</c:v>
                </c:pt>
                <c:pt idx="23">
                  <c:v>123</c:v>
                </c:pt>
                <c:pt idx="24">
                  <c:v>115</c:v>
                </c:pt>
                <c:pt idx="25">
                  <c:v>133</c:v>
                </c:pt>
                <c:pt idx="26">
                  <c:v>110</c:v>
                </c:pt>
                <c:pt idx="27">
                  <c:v>144</c:v>
                </c:pt>
                <c:pt idx="28">
                  <c:v>104</c:v>
                </c:pt>
                <c:pt idx="29">
                  <c:v>71</c:v>
                </c:pt>
              </c:numCache>
            </c:numRef>
          </c:val>
          <c:smooth val="0"/>
          <c:extLst>
            <c:ext xmlns:c16="http://schemas.microsoft.com/office/drawing/2014/chart" uri="{C3380CC4-5D6E-409C-BE32-E72D297353CC}">
              <c16:uniqueId val="{00000000-67CB-44DE-AAAE-CC70AA2FCA27}"/>
            </c:ext>
          </c:extLst>
        </c:ser>
        <c:dLbls>
          <c:showLegendKey val="0"/>
          <c:showVal val="0"/>
          <c:showCatName val="0"/>
          <c:showSerName val="0"/>
          <c:showPercent val="0"/>
          <c:showBubbleSize val="0"/>
        </c:dLbls>
        <c:smooth val="0"/>
        <c:axId val="288411184"/>
        <c:axId val="288411512"/>
      </c:lineChart>
      <c:dateAx>
        <c:axId val="28841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11512"/>
        <c:crosses val="autoZero"/>
        <c:auto val="1"/>
        <c:lblOffset val="100"/>
        <c:baseTimeUnit val="days"/>
      </c:dateAx>
      <c:valAx>
        <c:axId val="28841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1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c:v>
                </c:pt>
                <c:pt idx="1">
                  <c:v>0</c:v>
                </c:pt>
                <c:pt idx="2">
                  <c:v>0</c:v>
                </c:pt>
                <c:pt idx="3">
                  <c:v>2</c:v>
                </c:pt>
                <c:pt idx="4">
                  <c:v>0</c:v>
                </c:pt>
                <c:pt idx="5">
                  <c:v>0</c:v>
                </c:pt>
                <c:pt idx="6">
                  <c:v>1</c:v>
                </c:pt>
                <c:pt idx="7">
                  <c:v>1</c:v>
                </c:pt>
                <c:pt idx="8">
                  <c:v>0</c:v>
                </c:pt>
                <c:pt idx="9">
                  <c:v>0</c:v>
                </c:pt>
                <c:pt idx="10">
                  <c:v>1</c:v>
                </c:pt>
                <c:pt idx="11">
                  <c:v>0</c:v>
                </c:pt>
                <c:pt idx="12">
                  <c:v>1</c:v>
                </c:pt>
                <c:pt idx="13">
                  <c:v>1</c:v>
                </c:pt>
                <c:pt idx="14">
                  <c:v>1</c:v>
                </c:pt>
                <c:pt idx="15">
                  <c:v>0</c:v>
                </c:pt>
                <c:pt idx="16">
                  <c:v>0</c:v>
                </c:pt>
                <c:pt idx="17">
                  <c:v>1</c:v>
                </c:pt>
                <c:pt idx="18">
                  <c:v>0</c:v>
                </c:pt>
                <c:pt idx="19">
                  <c:v>1</c:v>
                </c:pt>
                <c:pt idx="20">
                  <c:v>1</c:v>
                </c:pt>
                <c:pt idx="21">
                  <c:v>0</c:v>
                </c:pt>
                <c:pt idx="22">
                  <c:v>1</c:v>
                </c:pt>
                <c:pt idx="23">
                  <c:v>0</c:v>
                </c:pt>
                <c:pt idx="24">
                  <c:v>1</c:v>
                </c:pt>
                <c:pt idx="25">
                  <c:v>0</c:v>
                </c:pt>
                <c:pt idx="26">
                  <c:v>0</c:v>
                </c:pt>
                <c:pt idx="27">
                  <c:v>0</c:v>
                </c:pt>
                <c:pt idx="28">
                  <c:v>1</c:v>
                </c:pt>
                <c:pt idx="29">
                  <c:v>0</c:v>
                </c:pt>
              </c:numCache>
            </c:numRef>
          </c:val>
          <c:smooth val="0"/>
          <c:extLst>
            <c:ext xmlns:c16="http://schemas.microsoft.com/office/drawing/2014/chart" uri="{C3380CC4-5D6E-409C-BE32-E72D297353CC}">
              <c16:uniqueId val="{00000000-473F-4578-9CD5-F92B88B7A613}"/>
            </c:ext>
          </c:extLst>
        </c:ser>
        <c:dLbls>
          <c:showLegendKey val="0"/>
          <c:showVal val="0"/>
          <c:showCatName val="0"/>
          <c:showSerName val="0"/>
          <c:showPercent val="0"/>
          <c:showBubbleSize val="0"/>
        </c:dLbls>
        <c:smooth val="0"/>
        <c:axId val="338481232"/>
        <c:axId val="338476312"/>
      </c:lineChart>
      <c:dateAx>
        <c:axId val="33848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76312"/>
        <c:crosses val="autoZero"/>
        <c:auto val="1"/>
        <c:lblOffset val="100"/>
        <c:baseTimeUnit val="days"/>
      </c:dateAx>
      <c:valAx>
        <c:axId val="3384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8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0</c:v>
                </c:pt>
                <c:pt idx="2">
                  <c:v>2</c:v>
                </c:pt>
                <c:pt idx="3">
                  <c:v>3</c:v>
                </c:pt>
                <c:pt idx="4">
                  <c:v>5</c:v>
                </c:pt>
                <c:pt idx="5">
                  <c:v>1</c:v>
                </c:pt>
                <c:pt idx="6">
                  <c:v>0</c:v>
                </c:pt>
              </c:numCache>
            </c:numRef>
          </c:val>
          <c:extLst>
            <c:ext xmlns:c16="http://schemas.microsoft.com/office/drawing/2014/chart" uri="{C3380CC4-5D6E-409C-BE32-E72D297353CC}">
              <c16:uniqueId val="{00000000-F874-4968-905F-AAC556D0E093}"/>
            </c:ext>
          </c:extLst>
        </c:ser>
        <c:dLbls>
          <c:showLegendKey val="0"/>
          <c:showVal val="0"/>
          <c:showCatName val="0"/>
          <c:showSerName val="0"/>
          <c:showPercent val="0"/>
          <c:showBubbleSize val="0"/>
        </c:dLbls>
        <c:gapWidth val="219"/>
        <c:overlap val="-27"/>
        <c:axId val="338482216"/>
        <c:axId val="338483856"/>
      </c:barChart>
      <c:catAx>
        <c:axId val="33848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83856"/>
        <c:crosses val="autoZero"/>
        <c:auto val="1"/>
        <c:lblAlgn val="ctr"/>
        <c:lblOffset val="100"/>
        <c:noMultiLvlLbl val="0"/>
      </c:catAx>
      <c:valAx>
        <c:axId val="33848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8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3.3131791467590999</c:v>
                </c:pt>
                <c:pt idx="2">
                  <c:v>0.36362098854170999</c:v>
                </c:pt>
                <c:pt idx="3">
                  <c:v>6.8496046678787001</c:v>
                </c:pt>
                <c:pt idx="4">
                  <c:v>0.33656082195255999</c:v>
                </c:pt>
                <c:pt idx="5">
                  <c:v>1.9956872859499</c:v>
                </c:pt>
              </c:numCache>
            </c:numRef>
          </c:val>
          <c:extLst>
            <c:ext xmlns:c16="http://schemas.microsoft.com/office/drawing/2014/chart" uri="{C3380CC4-5D6E-409C-BE32-E72D297353CC}">
              <c16:uniqueId val="{00000000-950A-4E1E-A06E-97D53BF859B1}"/>
            </c:ext>
          </c:extLst>
        </c:ser>
        <c:dLbls>
          <c:showLegendKey val="0"/>
          <c:showVal val="0"/>
          <c:showCatName val="0"/>
          <c:showSerName val="0"/>
          <c:showPercent val="0"/>
          <c:showBubbleSize val="0"/>
        </c:dLbls>
        <c:gapWidth val="219"/>
        <c:overlap val="-27"/>
        <c:axId val="338482544"/>
        <c:axId val="338482872"/>
      </c:barChart>
      <c:catAx>
        <c:axId val="33848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82872"/>
        <c:crosses val="autoZero"/>
        <c:auto val="1"/>
        <c:lblAlgn val="ctr"/>
        <c:lblOffset val="100"/>
        <c:noMultiLvlLbl val="0"/>
      </c:catAx>
      <c:valAx>
        <c:axId val="33848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8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San Cristóbal Seguros</c:v>
                </c:pt>
              </c:strCache>
            </c:strRef>
          </c:cat>
          <c:val>
            <c:numRef>
              <c:f>Sheet1!$B$2</c:f>
              <c:numCache>
                <c:formatCode>General</c:formatCode>
                <c:ptCount val="1"/>
                <c:pt idx="0">
                  <c:v>2</c:v>
                </c:pt>
              </c:numCache>
            </c:numRef>
          </c:val>
          <c:extLst>
            <c:ext xmlns:c16="http://schemas.microsoft.com/office/drawing/2014/chart" uri="{C3380CC4-5D6E-409C-BE32-E72D297353CC}">
              <c16:uniqueId val="{00000000-D65E-4285-ADF8-404B47AA8A5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San Cristóbal Seguros</c:v>
                </c:pt>
              </c:strCache>
            </c:strRef>
          </c:cat>
          <c:val>
            <c:numRef>
              <c:f>Sheet1!$C$2</c:f>
              <c:numCache>
                <c:formatCode>General</c:formatCode>
                <c:ptCount val="1"/>
                <c:pt idx="0">
                  <c:v>6</c:v>
                </c:pt>
              </c:numCache>
            </c:numRef>
          </c:val>
          <c:extLst>
            <c:ext xmlns:c16="http://schemas.microsoft.com/office/drawing/2014/chart" uri="{C3380CC4-5D6E-409C-BE32-E72D297353CC}">
              <c16:uniqueId val="{00000001-D65E-4285-ADF8-404B47AA8A5F}"/>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San Cristóbal Seguros</c:v>
                </c:pt>
              </c:strCache>
            </c:strRef>
          </c:cat>
          <c:val>
            <c:numRef>
              <c:f>Sheet1!$D$2</c:f>
              <c:numCache>
                <c:formatCode>General</c:formatCode>
                <c:ptCount val="1"/>
                <c:pt idx="0">
                  <c:v>8</c:v>
                </c:pt>
              </c:numCache>
            </c:numRef>
          </c:val>
          <c:extLst>
            <c:ext xmlns:c16="http://schemas.microsoft.com/office/drawing/2014/chart" uri="{C3380CC4-5D6E-409C-BE32-E72D297353CC}">
              <c16:uniqueId val="{00000002-D65E-4285-ADF8-404B47AA8A5F}"/>
            </c:ext>
          </c:extLst>
        </c:ser>
        <c:dLbls>
          <c:showLegendKey val="0"/>
          <c:showVal val="0"/>
          <c:showCatName val="0"/>
          <c:showSerName val="0"/>
          <c:showPercent val="0"/>
          <c:showBubbleSize val="0"/>
        </c:dLbls>
        <c:gapWidth val="150"/>
        <c:overlap val="100"/>
        <c:axId val="239117000"/>
        <c:axId val="239113392"/>
      </c:barChart>
      <c:catAx>
        <c:axId val="23911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13392"/>
        <c:crosses val="autoZero"/>
        <c:auto val="1"/>
        <c:lblAlgn val="ctr"/>
        <c:lblOffset val="100"/>
        <c:noMultiLvlLbl val="0"/>
      </c:catAx>
      <c:valAx>
        <c:axId val="239113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1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1.0629899058253001</c:v>
                </c:pt>
                <c:pt idx="11">
                  <c:v>5.4305532058872998</c:v>
                </c:pt>
                <c:pt idx="12">
                  <c:v>0.25094456662719</c:v>
                </c:pt>
                <c:pt idx="13">
                  <c:v>0</c:v>
                </c:pt>
                <c:pt idx="14">
                  <c:v>0</c:v>
                </c:pt>
                <c:pt idx="15">
                  <c:v>0.31043816613094</c:v>
                </c:pt>
                <c:pt idx="16">
                  <c:v>0</c:v>
                </c:pt>
                <c:pt idx="17">
                  <c:v>0</c:v>
                </c:pt>
                <c:pt idx="18">
                  <c:v>0</c:v>
                </c:pt>
                <c:pt idx="19">
                  <c:v>0</c:v>
                </c:pt>
                <c:pt idx="20">
                  <c:v>0</c:v>
                </c:pt>
                <c:pt idx="21">
                  <c:v>0</c:v>
                </c:pt>
                <c:pt idx="22">
                  <c:v>14.316528506175001</c:v>
                </c:pt>
                <c:pt idx="23">
                  <c:v>0</c:v>
                </c:pt>
              </c:numCache>
            </c:numRef>
          </c:val>
          <c:smooth val="0"/>
          <c:extLst>
            <c:ext xmlns:c16="http://schemas.microsoft.com/office/drawing/2014/chart" uri="{C3380CC4-5D6E-409C-BE32-E72D297353CC}">
              <c16:uniqueId val="{00000000-EA2F-4A60-AF67-9E367B12C7C8}"/>
            </c:ext>
          </c:extLst>
        </c:ser>
        <c:dLbls>
          <c:showLegendKey val="0"/>
          <c:showVal val="0"/>
          <c:showCatName val="0"/>
          <c:showSerName val="0"/>
          <c:showPercent val="0"/>
          <c:showBubbleSize val="0"/>
        </c:dLbls>
        <c:smooth val="0"/>
        <c:axId val="335430016"/>
        <c:axId val="335439856"/>
      </c:lineChart>
      <c:catAx>
        <c:axId val="33543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39856"/>
        <c:crosses val="autoZero"/>
        <c:auto val="1"/>
        <c:lblAlgn val="ctr"/>
        <c:lblOffset val="100"/>
        <c:noMultiLvlLbl val="0"/>
      </c:catAx>
      <c:valAx>
        <c:axId val="33543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3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4</c:v>
                </c:pt>
                <c:pt idx="12">
                  <c:v>3</c:v>
                </c:pt>
                <c:pt idx="13">
                  <c:v>0</c:v>
                </c:pt>
                <c:pt idx="14">
                  <c:v>0</c:v>
                </c:pt>
                <c:pt idx="15">
                  <c:v>5</c:v>
                </c:pt>
                <c:pt idx="16">
                  <c:v>0</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0-DC69-442B-8B94-0380A5D41C4F}"/>
            </c:ext>
          </c:extLst>
        </c:ser>
        <c:dLbls>
          <c:showLegendKey val="0"/>
          <c:showVal val="0"/>
          <c:showCatName val="0"/>
          <c:showSerName val="0"/>
          <c:showPercent val="0"/>
          <c:showBubbleSize val="0"/>
        </c:dLbls>
        <c:smooth val="0"/>
        <c:axId val="335431984"/>
        <c:axId val="335434280"/>
      </c:lineChart>
      <c:catAx>
        <c:axId val="33543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34280"/>
        <c:crosses val="autoZero"/>
        <c:auto val="1"/>
        <c:lblAlgn val="ctr"/>
        <c:lblOffset val="100"/>
        <c:noMultiLvlLbl val="0"/>
      </c:catAx>
      <c:valAx>
        <c:axId val="33543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3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11.052683890662999</c:v>
                </c:pt>
                <c:pt idx="2">
                  <c:v>2.9424681840795999</c:v>
                </c:pt>
                <c:pt idx="3">
                  <c:v>0</c:v>
                </c:pt>
                <c:pt idx="4">
                  <c:v>0.62460120328803004</c:v>
                </c:pt>
                <c:pt idx="5">
                  <c:v>0</c:v>
                </c:pt>
                <c:pt idx="6">
                  <c:v>0</c:v>
                </c:pt>
              </c:numCache>
            </c:numRef>
          </c:val>
          <c:extLst>
            <c:ext xmlns:c16="http://schemas.microsoft.com/office/drawing/2014/chart" uri="{C3380CC4-5D6E-409C-BE32-E72D297353CC}">
              <c16:uniqueId val="{00000000-C5EA-4564-B72F-057EF7AA3C7D}"/>
            </c:ext>
          </c:extLst>
        </c:ser>
        <c:dLbls>
          <c:showLegendKey val="0"/>
          <c:showVal val="0"/>
          <c:showCatName val="0"/>
          <c:showSerName val="0"/>
          <c:showPercent val="0"/>
          <c:showBubbleSize val="0"/>
        </c:dLbls>
        <c:gapWidth val="219"/>
        <c:overlap val="-27"/>
        <c:axId val="335433624"/>
        <c:axId val="335433952"/>
      </c:barChart>
      <c:catAx>
        <c:axId val="33543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33952"/>
        <c:crosses val="autoZero"/>
        <c:auto val="1"/>
        <c:lblAlgn val="ctr"/>
        <c:lblOffset val="100"/>
        <c:noMultiLvlLbl val="0"/>
      </c:catAx>
      <c:valAx>
        <c:axId val="33543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3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San Cristóbal Seguros</c:v>
                </c:pt>
              </c:strCache>
            </c:strRef>
          </c:cat>
          <c:val>
            <c:numRef>
              <c:f>Sheet1!$B$2</c:f>
              <c:numCache>
                <c:formatCode>General</c:formatCode>
                <c:ptCount val="1"/>
                <c:pt idx="0">
                  <c:v>7574</c:v>
                </c:pt>
              </c:numCache>
            </c:numRef>
          </c:val>
          <c:extLst>
            <c:ext xmlns:c16="http://schemas.microsoft.com/office/drawing/2014/chart" uri="{C3380CC4-5D6E-409C-BE32-E72D297353CC}">
              <c16:uniqueId val="{00000000-87BD-44F3-B643-B7604F99D51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San Cristóbal Seguros</c:v>
                </c:pt>
              </c:strCache>
            </c:strRef>
          </c:cat>
          <c:val>
            <c:numRef>
              <c:f>Sheet1!$C$2</c:f>
              <c:numCache>
                <c:formatCode>General</c:formatCode>
                <c:ptCount val="1"/>
                <c:pt idx="0">
                  <c:v>1211</c:v>
                </c:pt>
              </c:numCache>
            </c:numRef>
          </c:val>
          <c:extLst>
            <c:ext xmlns:c16="http://schemas.microsoft.com/office/drawing/2014/chart" uri="{C3380CC4-5D6E-409C-BE32-E72D297353CC}">
              <c16:uniqueId val="{00000001-87BD-44F3-B643-B7604F99D51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San Cristóbal Seguros</c:v>
                </c:pt>
              </c:strCache>
            </c:strRef>
          </c:cat>
          <c:val>
            <c:numRef>
              <c:f>Sheet1!$D$2</c:f>
              <c:numCache>
                <c:formatCode>General</c:formatCode>
                <c:ptCount val="1"/>
                <c:pt idx="0">
                  <c:v>55</c:v>
                </c:pt>
              </c:numCache>
            </c:numRef>
          </c:val>
          <c:extLst>
            <c:ext xmlns:c16="http://schemas.microsoft.com/office/drawing/2014/chart" uri="{C3380CC4-5D6E-409C-BE32-E72D297353CC}">
              <c16:uniqueId val="{00000002-87BD-44F3-B643-B7604F99D51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San Cristóbal Seguros</c:v>
                </c:pt>
              </c:strCache>
            </c:strRef>
          </c:cat>
          <c:val>
            <c:numRef>
              <c:f>Sheet1!$E$2</c:f>
              <c:numCache>
                <c:formatCode>General</c:formatCode>
                <c:ptCount val="1"/>
                <c:pt idx="0">
                  <c:v>16</c:v>
                </c:pt>
              </c:numCache>
            </c:numRef>
          </c:val>
          <c:extLst>
            <c:ext xmlns:c16="http://schemas.microsoft.com/office/drawing/2014/chart" uri="{C3380CC4-5D6E-409C-BE32-E72D297353CC}">
              <c16:uniqueId val="{00000003-87BD-44F3-B643-B7604F99D51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San Cristóbal Seguros</c:v>
                </c:pt>
              </c:strCache>
            </c:strRef>
          </c:cat>
          <c:val>
            <c:numRef>
              <c:f>Sheet1!$F$2</c:f>
              <c:numCache>
                <c:formatCode>General</c:formatCode>
                <c:ptCount val="1"/>
                <c:pt idx="0">
                  <c:v>0</c:v>
                </c:pt>
              </c:numCache>
            </c:numRef>
          </c:val>
          <c:extLst>
            <c:ext xmlns:c16="http://schemas.microsoft.com/office/drawing/2014/chart" uri="{C3380CC4-5D6E-409C-BE32-E72D297353CC}">
              <c16:uniqueId val="{00000004-87BD-44F3-B643-B7604F99D51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San Cristóbal Seguros</c:v>
                </c:pt>
              </c:strCache>
            </c:strRef>
          </c:cat>
          <c:val>
            <c:numRef>
              <c:f>Sheet1!$G$2</c:f>
              <c:numCache>
                <c:formatCode>General</c:formatCode>
                <c:ptCount val="1"/>
                <c:pt idx="0">
                  <c:v>1</c:v>
                </c:pt>
              </c:numCache>
            </c:numRef>
          </c:val>
          <c:extLst>
            <c:ext xmlns:c16="http://schemas.microsoft.com/office/drawing/2014/chart" uri="{C3380CC4-5D6E-409C-BE32-E72D297353CC}">
              <c16:uniqueId val="{00000005-87BD-44F3-B643-B7604F99D51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San Cristóbal Seguros</c:v>
                </c:pt>
              </c:strCache>
            </c:strRef>
          </c:cat>
          <c:val>
            <c:numRef>
              <c:f>Sheet1!$H$2</c:f>
              <c:numCache>
                <c:formatCode>General</c:formatCode>
                <c:ptCount val="1"/>
                <c:pt idx="0">
                  <c:v>235</c:v>
                </c:pt>
              </c:numCache>
            </c:numRef>
          </c:val>
          <c:extLst>
            <c:ext xmlns:c16="http://schemas.microsoft.com/office/drawing/2014/chart" uri="{C3380CC4-5D6E-409C-BE32-E72D297353CC}">
              <c16:uniqueId val="{00000006-87BD-44F3-B643-B7604F99D51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San Cristóbal Seguros</c:v>
                </c:pt>
              </c:strCache>
            </c:strRef>
          </c:cat>
          <c:val>
            <c:numRef>
              <c:f>Sheet1!$I$2</c:f>
              <c:numCache>
                <c:formatCode>General</c:formatCode>
                <c:ptCount val="1"/>
                <c:pt idx="0">
                  <c:v>728</c:v>
                </c:pt>
              </c:numCache>
            </c:numRef>
          </c:val>
          <c:extLst>
            <c:ext xmlns:c16="http://schemas.microsoft.com/office/drawing/2014/chart" uri="{C3380CC4-5D6E-409C-BE32-E72D297353CC}">
              <c16:uniqueId val="{00000007-87BD-44F3-B643-B7604F99D51C}"/>
            </c:ext>
          </c:extLst>
        </c:ser>
        <c:dLbls>
          <c:showLegendKey val="0"/>
          <c:showVal val="0"/>
          <c:showCatName val="0"/>
          <c:showSerName val="0"/>
          <c:showPercent val="0"/>
          <c:showBubbleSize val="0"/>
        </c:dLbls>
        <c:gapWidth val="150"/>
        <c:overlap val="100"/>
        <c:axId val="335441168"/>
        <c:axId val="335441824"/>
      </c:barChart>
      <c:catAx>
        <c:axId val="33544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41824"/>
        <c:crosses val="autoZero"/>
        <c:auto val="1"/>
        <c:lblAlgn val="ctr"/>
        <c:lblOffset val="100"/>
        <c:noMultiLvlLbl val="0"/>
      </c:catAx>
      <c:valAx>
        <c:axId val="335441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4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0</c:v>
                </c:pt>
                <c:pt idx="2">
                  <c:v>0</c:v>
                </c:pt>
                <c:pt idx="3">
                  <c:v>1</c:v>
                </c:pt>
                <c:pt idx="4">
                  <c:v>1</c:v>
                </c:pt>
              </c:numCache>
            </c:numRef>
          </c:val>
          <c:extLst>
            <c:ext xmlns:c16="http://schemas.microsoft.com/office/drawing/2014/chart" uri="{C3380CC4-5D6E-409C-BE32-E72D297353CC}">
              <c16:uniqueId val="{00000000-7240-447B-86F0-26939D0D1EBB}"/>
            </c:ext>
          </c:extLst>
        </c:ser>
        <c:dLbls>
          <c:showLegendKey val="0"/>
          <c:showVal val="0"/>
          <c:showCatName val="0"/>
          <c:showSerName val="0"/>
          <c:showPercent val="0"/>
          <c:showBubbleSize val="0"/>
        </c:dLbls>
        <c:gapWidth val="219"/>
        <c:overlap val="-27"/>
        <c:axId val="389076880"/>
        <c:axId val="389077864"/>
      </c:barChart>
      <c:catAx>
        <c:axId val="38907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77864"/>
        <c:crosses val="autoZero"/>
        <c:auto val="1"/>
        <c:lblAlgn val="ctr"/>
        <c:lblOffset val="100"/>
        <c:noMultiLvlLbl val="0"/>
      </c:catAx>
      <c:valAx>
        <c:axId val="38907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7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8528A-5882-4310-B005-FB741A9C741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9B3B220-FAD0-4B6C-AFBC-FC6F4D8FFA5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66802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48DD-1EDF-4B53-A5D2-916A0CFE7BB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8682311-78D2-4C4D-9CEA-5114CB718D5A}"/>
              </a:ext>
            </a:extLst>
          </p:cNvPr>
          <p:cNvGraphicFramePr>
            <a:graphicFrameLocks noGrp="1"/>
          </p:cNvGraphicFramePr>
          <p:nvPr>
            <p:ph type="tbl" sz="quarter" idx="13"/>
            <p:extLst>
              <p:ext uri="{D42A27DB-BD31-4B8C-83A1-F6EECF244321}">
                <p14:modId xmlns:p14="http://schemas.microsoft.com/office/powerpoint/2010/main" val="4209830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38847018"/>
                    </a:ext>
                  </a:extLst>
                </a:gridCol>
                <a:gridCol w="740664">
                  <a:extLst>
                    <a:ext uri="{9D8B030D-6E8A-4147-A177-3AD203B41FA5}">
                      <a16:colId xmlns:a16="http://schemas.microsoft.com/office/drawing/2014/main" val="4014478189"/>
                    </a:ext>
                  </a:extLst>
                </a:gridCol>
                <a:gridCol w="740664">
                  <a:extLst>
                    <a:ext uri="{9D8B030D-6E8A-4147-A177-3AD203B41FA5}">
                      <a16:colId xmlns:a16="http://schemas.microsoft.com/office/drawing/2014/main" val="3891157229"/>
                    </a:ext>
                  </a:extLst>
                </a:gridCol>
                <a:gridCol w="740664">
                  <a:extLst>
                    <a:ext uri="{9D8B030D-6E8A-4147-A177-3AD203B41FA5}">
                      <a16:colId xmlns:a16="http://schemas.microsoft.com/office/drawing/2014/main" val="3511935727"/>
                    </a:ext>
                  </a:extLst>
                </a:gridCol>
                <a:gridCol w="740664">
                  <a:extLst>
                    <a:ext uri="{9D8B030D-6E8A-4147-A177-3AD203B41FA5}">
                      <a16:colId xmlns:a16="http://schemas.microsoft.com/office/drawing/2014/main" val="1488679391"/>
                    </a:ext>
                  </a:extLst>
                </a:gridCol>
                <a:gridCol w="740664">
                  <a:extLst>
                    <a:ext uri="{9D8B030D-6E8A-4147-A177-3AD203B41FA5}">
                      <a16:colId xmlns:a16="http://schemas.microsoft.com/office/drawing/2014/main" val="3098944993"/>
                    </a:ext>
                  </a:extLst>
                </a:gridCol>
                <a:gridCol w="740664">
                  <a:extLst>
                    <a:ext uri="{9D8B030D-6E8A-4147-A177-3AD203B41FA5}">
                      <a16:colId xmlns:a16="http://schemas.microsoft.com/office/drawing/2014/main" val="2725281576"/>
                    </a:ext>
                  </a:extLst>
                </a:gridCol>
                <a:gridCol w="740664">
                  <a:extLst>
                    <a:ext uri="{9D8B030D-6E8A-4147-A177-3AD203B41FA5}">
                      <a16:colId xmlns:a16="http://schemas.microsoft.com/office/drawing/2014/main" val="2523059674"/>
                    </a:ext>
                  </a:extLst>
                </a:gridCol>
                <a:gridCol w="740664">
                  <a:extLst>
                    <a:ext uri="{9D8B030D-6E8A-4147-A177-3AD203B41FA5}">
                      <a16:colId xmlns:a16="http://schemas.microsoft.com/office/drawing/2014/main" val="1744181755"/>
                    </a:ext>
                  </a:extLst>
                </a:gridCol>
                <a:gridCol w="740664">
                  <a:extLst>
                    <a:ext uri="{9D8B030D-6E8A-4147-A177-3AD203B41FA5}">
                      <a16:colId xmlns:a16="http://schemas.microsoft.com/office/drawing/2014/main" val="34383220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63598811"/>
                  </a:ext>
                </a:extLst>
              </a:tr>
              <a:tr h="370840">
                <a:tc>
                  <a:txBody>
                    <a:bodyPr/>
                    <a:lstStyle/>
                    <a:p>
                      <a:r>
                        <a:rPr lang="en-US" sz="1000"/>
                        <a:t>San Cristóbal Seguros</a:t>
                      </a:r>
                    </a:p>
                  </a:txBody>
                  <a:tcPr/>
                </a:tc>
                <a:tc>
                  <a:txBody>
                    <a:bodyPr/>
                    <a:lstStyle/>
                    <a:p>
                      <a:r>
                        <a:rPr lang="en-US" sz="1000"/>
                        <a:t>26047</a:t>
                      </a:r>
                    </a:p>
                  </a:txBody>
                  <a:tcPr/>
                </a:tc>
                <a:tc>
                  <a:txBody>
                    <a:bodyPr/>
                    <a:lstStyle/>
                    <a:p>
                      <a:r>
                        <a:rPr lang="en-US" sz="1000"/>
                        <a:t>4807</a:t>
                      </a:r>
                    </a:p>
                  </a:txBody>
                  <a:tcPr/>
                </a:tc>
                <a:tc>
                  <a:txBody>
                    <a:bodyPr/>
                    <a:lstStyle/>
                    <a:p>
                      <a:r>
                        <a:rPr lang="en-US" sz="1000"/>
                        <a:t>16</a:t>
                      </a:r>
                    </a:p>
                  </a:txBody>
                  <a:tcPr/>
                </a:tc>
                <a:tc>
                  <a:txBody>
                    <a:bodyPr/>
                    <a:lstStyle/>
                    <a:p>
                      <a:r>
                        <a:rPr lang="en-US" sz="1000"/>
                        <a:t>8857</a:t>
                      </a:r>
                    </a:p>
                  </a:txBody>
                  <a:tcPr/>
                </a:tc>
                <a:tc>
                  <a:txBody>
                    <a:bodyPr/>
                    <a:lstStyle/>
                    <a:p>
                      <a:r>
                        <a:rPr lang="en-US" sz="1000"/>
                        <a:t>235</a:t>
                      </a:r>
                    </a:p>
                  </a:txBody>
                  <a:tcPr/>
                </a:tc>
                <a:tc>
                  <a:txBody>
                    <a:bodyPr/>
                    <a:lstStyle/>
                    <a:p>
                      <a:r>
                        <a:rPr lang="en-US" sz="1000"/>
                        <a:t>728</a:t>
                      </a:r>
                    </a:p>
                  </a:txBody>
                  <a:tcPr/>
                </a:tc>
                <a:tc>
                  <a:txBody>
                    <a:bodyPr/>
                    <a:lstStyle/>
                    <a:p>
                      <a:r>
                        <a:rPr lang="en-US" sz="1000"/>
                        <a:t>15</a:t>
                      </a:r>
                    </a:p>
                  </a:txBody>
                  <a:tcPr/>
                </a:tc>
                <a:tc>
                  <a:txBody>
                    <a:bodyPr/>
                    <a:lstStyle/>
                    <a:p>
                      <a:r>
                        <a:rPr lang="en-US" sz="1000"/>
                        <a:t>2.5959%</a:t>
                      </a:r>
                    </a:p>
                  </a:txBody>
                  <a:tcPr/>
                </a:tc>
                <a:tc>
                  <a:txBody>
                    <a:bodyPr/>
                    <a:lstStyle/>
                    <a:p>
                      <a:r>
                        <a:rPr lang="en-US" sz="1000"/>
                        <a:t>66.7%</a:t>
                      </a:r>
                    </a:p>
                  </a:txBody>
                  <a:tcPr/>
                </a:tc>
                <a:extLst>
                  <a:ext uri="{0D108BD9-81ED-4DB2-BD59-A6C34878D82A}">
                    <a16:rowId xmlns:a16="http://schemas.microsoft.com/office/drawing/2014/main" val="3146311682"/>
                  </a:ext>
                </a:extLst>
              </a:tr>
            </a:tbl>
          </a:graphicData>
        </a:graphic>
      </p:graphicFrame>
      <p:sp>
        <p:nvSpPr>
          <p:cNvPr id="4" name="Text Placeholder 3">
            <a:extLst>
              <a:ext uri="{FF2B5EF4-FFF2-40B4-BE49-F238E27FC236}">
                <a16:creationId xmlns:a16="http://schemas.microsoft.com/office/drawing/2014/main" id="{D804C8AD-A49D-430B-9FED-CDC24609855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13837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88DA-8ACE-4E1D-A61C-89D673385D9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612BBA4-7271-4F1A-8E98-12001B8C0651}"/>
              </a:ext>
            </a:extLst>
          </p:cNvPr>
          <p:cNvGraphicFramePr>
            <a:graphicFrameLocks noGrp="1"/>
          </p:cNvGraphicFramePr>
          <p:nvPr>
            <p:ph type="chart" sz="quarter" idx="13"/>
            <p:extLst>
              <p:ext uri="{D42A27DB-BD31-4B8C-83A1-F6EECF244321}">
                <p14:modId xmlns:p14="http://schemas.microsoft.com/office/powerpoint/2010/main" val="4175099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C4D9AC-04E4-494C-8C28-58E43905A9D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B1DC645-529D-4989-8D3C-262AB2825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0084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14EF7-F48A-4797-BD92-B65877AD2232}"/>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34A7029-27C9-4F69-880E-9CE480411379}"/>
              </a:ext>
            </a:extLst>
          </p:cNvPr>
          <p:cNvGraphicFramePr>
            <a:graphicFrameLocks noGrp="1"/>
          </p:cNvGraphicFramePr>
          <p:nvPr>
            <p:ph type="chart" sz="quarter" idx="13"/>
            <p:extLst>
              <p:ext uri="{D42A27DB-BD31-4B8C-83A1-F6EECF244321}">
                <p14:modId xmlns:p14="http://schemas.microsoft.com/office/powerpoint/2010/main" val="3565855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E8F1C1-F9A1-4C10-AFBE-49ADC9CEEB8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BA466C6-A0A3-45C7-B1CB-B35EF2007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047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D2775-E787-4574-B91E-D2D4624E7E1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0B2FEE9-8D35-4606-9599-E8EB3E9E3BAB}"/>
              </a:ext>
            </a:extLst>
          </p:cNvPr>
          <p:cNvGraphicFramePr>
            <a:graphicFrameLocks noGrp="1"/>
          </p:cNvGraphicFramePr>
          <p:nvPr>
            <p:ph type="chart" sz="quarter" idx="13"/>
            <p:extLst>
              <p:ext uri="{D42A27DB-BD31-4B8C-83A1-F6EECF244321}">
                <p14:modId xmlns:p14="http://schemas.microsoft.com/office/powerpoint/2010/main" val="3029462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E29F1F-08AB-4B16-9B88-9DEEC8DD29A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6554CDA-6704-44F5-B536-F2FDBEA478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462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1902-5C47-4829-9012-BFA310F56784}"/>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836C5702-C1EE-4985-AFF1-122530185E26}"/>
              </a:ext>
            </a:extLst>
          </p:cNvPr>
          <p:cNvGraphicFramePr>
            <a:graphicFrameLocks noGrp="1"/>
          </p:cNvGraphicFramePr>
          <p:nvPr>
            <p:ph type="chart" sz="quarter" idx="13"/>
            <p:extLst>
              <p:ext uri="{D42A27DB-BD31-4B8C-83A1-F6EECF244321}">
                <p14:modId xmlns:p14="http://schemas.microsoft.com/office/powerpoint/2010/main" val="3697186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B92055-D7C2-4A1F-8EDE-BEFB34B8A15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EC665A2-A982-403E-943B-CC170098B7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840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9C44D-9BC1-4311-80A1-7C4FD9ADDAE9}"/>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281D9AC-B987-4998-BC17-994886539C88}"/>
              </a:ext>
            </a:extLst>
          </p:cNvPr>
          <p:cNvGraphicFramePr>
            <a:graphicFrameLocks noGrp="1"/>
          </p:cNvGraphicFramePr>
          <p:nvPr>
            <p:ph type="chart" sz="quarter" idx="13"/>
            <p:extLst>
              <p:ext uri="{D42A27DB-BD31-4B8C-83A1-F6EECF244321}">
                <p14:modId xmlns:p14="http://schemas.microsoft.com/office/powerpoint/2010/main" val="3094257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15DEEE-5BB7-4E27-A399-68199DCCF2C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665576F-6622-4EB5-AB9E-C91AB85CF7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907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7AFE-75F9-4716-ABFB-4E577D72930F}"/>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D530FB62-DB17-4863-98DF-987CF1DA18EE}"/>
              </a:ext>
            </a:extLst>
          </p:cNvPr>
          <p:cNvGraphicFramePr>
            <a:graphicFrameLocks noGrp="1"/>
          </p:cNvGraphicFramePr>
          <p:nvPr>
            <p:ph type="tbl" sz="quarter" idx="13"/>
            <p:extLst>
              <p:ext uri="{D42A27DB-BD31-4B8C-83A1-F6EECF244321}">
                <p14:modId xmlns:p14="http://schemas.microsoft.com/office/powerpoint/2010/main" val="261929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8789575"/>
                    </a:ext>
                  </a:extLst>
                </a:gridCol>
                <a:gridCol w="658368">
                  <a:extLst>
                    <a:ext uri="{9D8B030D-6E8A-4147-A177-3AD203B41FA5}">
                      <a16:colId xmlns:a16="http://schemas.microsoft.com/office/drawing/2014/main" val="2458747492"/>
                    </a:ext>
                  </a:extLst>
                </a:gridCol>
                <a:gridCol w="658368">
                  <a:extLst>
                    <a:ext uri="{9D8B030D-6E8A-4147-A177-3AD203B41FA5}">
                      <a16:colId xmlns:a16="http://schemas.microsoft.com/office/drawing/2014/main" val="1658459517"/>
                    </a:ext>
                  </a:extLst>
                </a:gridCol>
                <a:gridCol w="658368">
                  <a:extLst>
                    <a:ext uri="{9D8B030D-6E8A-4147-A177-3AD203B41FA5}">
                      <a16:colId xmlns:a16="http://schemas.microsoft.com/office/drawing/2014/main" val="1114036366"/>
                    </a:ext>
                  </a:extLst>
                </a:gridCol>
                <a:gridCol w="658368">
                  <a:extLst>
                    <a:ext uri="{9D8B030D-6E8A-4147-A177-3AD203B41FA5}">
                      <a16:colId xmlns:a16="http://schemas.microsoft.com/office/drawing/2014/main" val="1121274683"/>
                    </a:ext>
                  </a:extLst>
                </a:gridCol>
                <a:gridCol w="658368">
                  <a:extLst>
                    <a:ext uri="{9D8B030D-6E8A-4147-A177-3AD203B41FA5}">
                      <a16:colId xmlns:a16="http://schemas.microsoft.com/office/drawing/2014/main" val="2374345222"/>
                    </a:ext>
                  </a:extLst>
                </a:gridCol>
                <a:gridCol w="658368">
                  <a:extLst>
                    <a:ext uri="{9D8B030D-6E8A-4147-A177-3AD203B41FA5}">
                      <a16:colId xmlns:a16="http://schemas.microsoft.com/office/drawing/2014/main" val="3722375133"/>
                    </a:ext>
                  </a:extLst>
                </a:gridCol>
                <a:gridCol w="658368">
                  <a:extLst>
                    <a:ext uri="{9D8B030D-6E8A-4147-A177-3AD203B41FA5}">
                      <a16:colId xmlns:a16="http://schemas.microsoft.com/office/drawing/2014/main" val="4124150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824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- 2017-09-07 11:27:35</a:t>
                      </a:r>
                      <a:r>
                        <a:rPr kumimoji="0" lang="es-ES" sz="1000" b="0" i="0" u="none" strike="noStrike" kern="1200" cap="none" spc="0" normalizeH="0" baseline="0" noProof="0">
                          <a:ln>
                            <a:noFill/>
                          </a:ln>
                          <a:solidFill>
                            <a:prstClr val="black"/>
                          </a:solidFill>
                          <a:effectLst/>
                          <a:uLnTx/>
                          <a:uFillTx/>
                          <a:latin typeface="+mn-lt"/>
                          <a:ea typeface="+mn-ea"/>
                          <a:cs typeface="+mn-cs"/>
                        </a:rPr>
                        <a:t>
En la ciudad de los rascacielos hay una torre que no para de crecer.💪🇦🇷️👏 #VamosDelpo #USOpen #JugáTranquilo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2617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- 2017-09-04 22:03:54</a:t>
                      </a:r>
                      <a:r>
                        <a:rPr kumimoji="0" lang="es-ES" sz="1000" b="0" i="0" u="none" strike="noStrike" kern="1200" cap="none" spc="0" normalizeH="0" baseline="0" noProof="0">
                          <a:ln>
                            <a:noFill/>
                          </a:ln>
                          <a:solidFill>
                            <a:prstClr val="black"/>
                          </a:solidFill>
                          <a:effectLst/>
                          <a:uLnTx/>
                          <a:uFillTx/>
                          <a:latin typeface="+mn-lt"/>
                          <a:ea typeface="+mn-ea"/>
                          <a:cs typeface="+mn-cs"/>
                        </a:rPr>
                        <a:t>
Y acá se lo puede ver a nuestro actorazo triunfando en el #USOpen. 🙌  Juan Martín del Potro se impuso sobre #Thiem y pasó a cuartos de final. ¡Estamos orgullosos de acompañarlo! #VamosDelpo #JugáTranquilo #NosotrosTeCubrimos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5877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- 2017-09-23 10:00:00</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Juan Martín del Potro! 🎉
En este día saludamos a nuestro embajador de marca, y a uno de los más grandes deportistas de la historia de nuestro país. 🇦🇷  ¡Juan Martín es un orgullo argentino que nos vive dando alegrías! Dejale tu saludo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370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- 2017-09-04 11:33:08</a:t>
                      </a:r>
                      <a:r>
                        <a:rPr kumimoji="0" lang="es-ES" sz="1000" b="0" i="0" u="none" strike="noStrike" kern="1200" cap="none" spc="0" normalizeH="0" baseline="0" noProof="0">
                          <a:ln>
                            <a:noFill/>
                          </a:ln>
                          <a:solidFill>
                            <a:prstClr val="black"/>
                          </a:solidFill>
                          <a:effectLst/>
                          <a:uLnTx/>
                          <a:uFillTx/>
                          <a:latin typeface="+mn-lt"/>
                          <a:ea typeface="+mn-ea"/>
                          <a:cs typeface="+mn-cs"/>
                        </a:rPr>
                        <a:t>
No es sólo un excelente tenista y, al parecer, una revelación actoral. También es un reconocido jugador de...¿voley?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176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- 2017-09-20 10:44:32</a:t>
                      </a:r>
                      <a:r>
                        <a:rPr kumimoji="0" lang="es-ES" sz="1000" b="0" i="0" u="none" strike="noStrike" kern="1200" cap="none" spc="0" normalizeH="0" baseline="0" noProof="0">
                          <a:ln>
                            <a:noFill/>
                          </a:ln>
                          <a:solidFill>
                            <a:prstClr val="black"/>
                          </a:solidFill>
                          <a:effectLst/>
                          <a:uLnTx/>
                          <a:uFillTx/>
                          <a:latin typeface="+mn-lt"/>
                          <a:ea typeface="+mn-ea"/>
                          <a:cs typeface="+mn-cs"/>
                        </a:rPr>
                        <a:t>
#BuenosMomentos hacen buenos recuerdos. #NosotrosTeCubrimos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398779"/>
                  </a:ext>
                </a:extLst>
              </a:tr>
            </a:tbl>
          </a:graphicData>
        </a:graphic>
      </p:graphicFrame>
      <p:sp>
        <p:nvSpPr>
          <p:cNvPr id="4" name="Text Placeholder 3">
            <a:extLst>
              <a:ext uri="{FF2B5EF4-FFF2-40B4-BE49-F238E27FC236}">
                <a16:creationId xmlns:a16="http://schemas.microsoft.com/office/drawing/2014/main" id="{248398C9-D0AC-4464-94EC-FC69E71A80B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67030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758A-6732-4484-9689-E8C0F7CF8D3B}"/>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A30CBCBB-161C-4860-8D31-ABF949B6D9D0}"/>
              </a:ext>
            </a:extLst>
          </p:cNvPr>
          <p:cNvGraphicFramePr>
            <a:graphicFrameLocks noGrp="1"/>
          </p:cNvGraphicFramePr>
          <p:nvPr>
            <p:ph type="tbl" sz="quarter" idx="13"/>
            <p:extLst>
              <p:ext uri="{D42A27DB-BD31-4B8C-83A1-F6EECF244321}">
                <p14:modId xmlns:p14="http://schemas.microsoft.com/office/powerpoint/2010/main" val="318303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3423333"/>
                    </a:ext>
                  </a:extLst>
                </a:gridCol>
                <a:gridCol w="658368">
                  <a:extLst>
                    <a:ext uri="{9D8B030D-6E8A-4147-A177-3AD203B41FA5}">
                      <a16:colId xmlns:a16="http://schemas.microsoft.com/office/drawing/2014/main" val="2352253040"/>
                    </a:ext>
                  </a:extLst>
                </a:gridCol>
                <a:gridCol w="658368">
                  <a:extLst>
                    <a:ext uri="{9D8B030D-6E8A-4147-A177-3AD203B41FA5}">
                      <a16:colId xmlns:a16="http://schemas.microsoft.com/office/drawing/2014/main" val="4209890553"/>
                    </a:ext>
                  </a:extLst>
                </a:gridCol>
                <a:gridCol w="658368">
                  <a:extLst>
                    <a:ext uri="{9D8B030D-6E8A-4147-A177-3AD203B41FA5}">
                      <a16:colId xmlns:a16="http://schemas.microsoft.com/office/drawing/2014/main" val="3988912219"/>
                    </a:ext>
                  </a:extLst>
                </a:gridCol>
                <a:gridCol w="658368">
                  <a:extLst>
                    <a:ext uri="{9D8B030D-6E8A-4147-A177-3AD203B41FA5}">
                      <a16:colId xmlns:a16="http://schemas.microsoft.com/office/drawing/2014/main" val="3305291282"/>
                    </a:ext>
                  </a:extLst>
                </a:gridCol>
                <a:gridCol w="658368">
                  <a:extLst>
                    <a:ext uri="{9D8B030D-6E8A-4147-A177-3AD203B41FA5}">
                      <a16:colId xmlns:a16="http://schemas.microsoft.com/office/drawing/2014/main" val="2730736864"/>
                    </a:ext>
                  </a:extLst>
                </a:gridCol>
                <a:gridCol w="658368">
                  <a:extLst>
                    <a:ext uri="{9D8B030D-6E8A-4147-A177-3AD203B41FA5}">
                      <a16:colId xmlns:a16="http://schemas.microsoft.com/office/drawing/2014/main" val="2198693216"/>
                    </a:ext>
                  </a:extLst>
                </a:gridCol>
                <a:gridCol w="658368">
                  <a:extLst>
                    <a:ext uri="{9D8B030D-6E8A-4147-A177-3AD203B41FA5}">
                      <a16:colId xmlns:a16="http://schemas.microsoft.com/office/drawing/2014/main" val="1049806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162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- 2017-09-29 10:00:06</a:t>
                      </a:r>
                      <a:r>
                        <a:rPr kumimoji="0" lang="es-ES" sz="1000" b="0" i="0" u="none" strike="noStrike" kern="1200" cap="none" spc="0" normalizeH="0" baseline="0" noProof="0">
                          <a:ln>
                            <a:noFill/>
                          </a:ln>
                          <a:solidFill>
                            <a:prstClr val="black"/>
                          </a:solidFill>
                          <a:effectLst/>
                          <a:uLnTx/>
                          <a:uFillTx/>
                          <a:latin typeface="+mn-lt"/>
                          <a:ea typeface="+mn-ea"/>
                          <a:cs typeface="+mn-cs"/>
                        </a:rPr>
                        <a:t>
Si la niebla se hace presente en tu camino recordá siempre aminorar la marcha y mantener las luces bajas encendidas. Si tu vehículo los tiene, además encendé los faros antiniebla. ¡Nunca te detengas en la calzada ni uses las luces altas!
#ManejateBien #ViajáSeguro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17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- 2017-09-18 15:46:45</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Nueva app de San Cristóbal Seguros. ¡Encontrala en las tiendas digitales Android y Apple! 📲
Tus gestiones, más simples. Tu compañía siempre a mano.🙌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722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- 2017-09-14 15:58:49</a:t>
                      </a:r>
                      <a:r>
                        <a:rPr kumimoji="0" lang="es-ES" sz="1000" b="0" i="0" u="none" strike="noStrike" kern="1200" cap="none" spc="0" normalizeH="0" baseline="0" noProof="0">
                          <a:ln>
                            <a:noFill/>
                          </a:ln>
                          <a:solidFill>
                            <a:prstClr val="black"/>
                          </a:solidFill>
                          <a:effectLst/>
                          <a:uLnTx/>
                          <a:uFillTx/>
                          <a:latin typeface="+mn-lt"/>
                          <a:ea typeface="+mn-ea"/>
                          <a:cs typeface="+mn-cs"/>
                        </a:rPr>
                        <a:t>
Mañana arranca un nuevo desafío para el equipo de Copa Davis 🏆 🇦🇷    Como Sponsor Oficial del Tenis Argentino sabemos que #HayPresente y #HayFuturo , y acompañamos a los jugadores y cuerpo técnico de la Asociación Argentina de Tenis en esta instancia. 🙌 #VamosArgentina #JugáTranquilo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980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- 2017-09-08 12:09:52</a:t>
                      </a:r>
                      <a:r>
                        <a:rPr kumimoji="0" lang="es-ES" sz="1000" b="0" i="0" u="none" strike="noStrike" kern="1200" cap="none" spc="0" normalizeH="0" baseline="0" noProof="0">
                          <a:ln>
                            <a:noFill/>
                          </a:ln>
                          <a:solidFill>
                            <a:prstClr val="black"/>
                          </a:solidFill>
                          <a:effectLst/>
                          <a:uLnTx/>
                          <a:uFillTx/>
                          <a:latin typeface="+mn-lt"/>
                          <a:ea typeface="+mn-ea"/>
                          <a:cs typeface="+mn-cs"/>
                        </a:rPr>
                        <a:t>
Hoy tenés un plan para compartir con tus seres queridos. #NosotrosTeCubrimos #BuenosMomentos Asegurados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9788028"/>
                  </a:ext>
                </a:extLst>
              </a:tr>
            </a:tbl>
          </a:graphicData>
        </a:graphic>
      </p:graphicFrame>
      <p:sp>
        <p:nvSpPr>
          <p:cNvPr id="4" name="Text Placeholder 3">
            <a:extLst>
              <a:ext uri="{FF2B5EF4-FFF2-40B4-BE49-F238E27FC236}">
                <a16:creationId xmlns:a16="http://schemas.microsoft.com/office/drawing/2014/main" id="{AF527448-35BB-420A-A0F2-58D87915F11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84139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6202C-55CE-41E1-A483-E01C3724A178}"/>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0DCED235-9A0C-467A-9701-BC855007F229}"/>
              </a:ext>
            </a:extLst>
          </p:cNvPr>
          <p:cNvGraphicFramePr>
            <a:graphicFrameLocks noGrp="1"/>
          </p:cNvGraphicFramePr>
          <p:nvPr>
            <p:ph type="tbl" sz="quarter" idx="13"/>
            <p:extLst>
              <p:ext uri="{D42A27DB-BD31-4B8C-83A1-F6EECF244321}">
                <p14:modId xmlns:p14="http://schemas.microsoft.com/office/powerpoint/2010/main" val="1510273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5488738"/>
                    </a:ext>
                  </a:extLst>
                </a:gridCol>
                <a:gridCol w="658368">
                  <a:extLst>
                    <a:ext uri="{9D8B030D-6E8A-4147-A177-3AD203B41FA5}">
                      <a16:colId xmlns:a16="http://schemas.microsoft.com/office/drawing/2014/main" val="4074817970"/>
                    </a:ext>
                  </a:extLst>
                </a:gridCol>
                <a:gridCol w="658368">
                  <a:extLst>
                    <a:ext uri="{9D8B030D-6E8A-4147-A177-3AD203B41FA5}">
                      <a16:colId xmlns:a16="http://schemas.microsoft.com/office/drawing/2014/main" val="1751478391"/>
                    </a:ext>
                  </a:extLst>
                </a:gridCol>
                <a:gridCol w="658368">
                  <a:extLst>
                    <a:ext uri="{9D8B030D-6E8A-4147-A177-3AD203B41FA5}">
                      <a16:colId xmlns:a16="http://schemas.microsoft.com/office/drawing/2014/main" val="1953311399"/>
                    </a:ext>
                  </a:extLst>
                </a:gridCol>
                <a:gridCol w="658368">
                  <a:extLst>
                    <a:ext uri="{9D8B030D-6E8A-4147-A177-3AD203B41FA5}">
                      <a16:colId xmlns:a16="http://schemas.microsoft.com/office/drawing/2014/main" val="2900893780"/>
                    </a:ext>
                  </a:extLst>
                </a:gridCol>
                <a:gridCol w="658368">
                  <a:extLst>
                    <a:ext uri="{9D8B030D-6E8A-4147-A177-3AD203B41FA5}">
                      <a16:colId xmlns:a16="http://schemas.microsoft.com/office/drawing/2014/main" val="1278363283"/>
                    </a:ext>
                  </a:extLst>
                </a:gridCol>
                <a:gridCol w="658368">
                  <a:extLst>
                    <a:ext uri="{9D8B030D-6E8A-4147-A177-3AD203B41FA5}">
                      <a16:colId xmlns:a16="http://schemas.microsoft.com/office/drawing/2014/main" val="15614399"/>
                    </a:ext>
                  </a:extLst>
                </a:gridCol>
                <a:gridCol w="658368">
                  <a:extLst>
                    <a:ext uri="{9D8B030D-6E8A-4147-A177-3AD203B41FA5}">
                      <a16:colId xmlns:a16="http://schemas.microsoft.com/office/drawing/2014/main" val="641596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089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- 2017-09-01 15:57:41</a:t>
                      </a:r>
                      <a:r>
                        <a:rPr kumimoji="0" lang="es-ES" sz="1000" b="0" i="0" u="none" strike="noStrike" kern="1200" cap="none" spc="0" normalizeH="0" baseline="0" noProof="0">
                          <a:ln>
                            <a:noFill/>
                          </a:ln>
                          <a:solidFill>
                            <a:prstClr val="black"/>
                          </a:solidFill>
                          <a:effectLst/>
                          <a:uLnTx/>
                          <a:uFillTx/>
                          <a:latin typeface="+mn-lt"/>
                          <a:ea typeface="+mn-ea"/>
                          <a:cs typeface="+mn-cs"/>
                        </a:rPr>
                        <a:t>
Simplificá tus gestiones con la nueva app de San Cristóbal Seguros. Tu compañía siempre a mano.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404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- 2017-09-15 12:00:04</a:t>
                      </a:r>
                      <a:r>
                        <a:rPr kumimoji="0" lang="es-ES" sz="1000" b="0" i="0" u="none" strike="noStrike" kern="1200" cap="none" spc="0" normalizeH="0" baseline="0" noProof="0">
                          <a:ln>
                            <a:noFill/>
                          </a:ln>
                          <a:solidFill>
                            <a:prstClr val="black"/>
                          </a:solidFill>
                          <a:effectLst/>
                          <a:uLnTx/>
                          <a:uFillTx/>
                          <a:latin typeface="+mn-lt"/>
                          <a:ea typeface="+mn-ea"/>
                          <a:cs typeface="+mn-cs"/>
                        </a:rPr>
                        <a:t>
En el Sitio del Asegurado podés acceder a la información de tu póliza desde la comodidad de tu hogar.
► http://autogestion.sancristobal.com.ar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256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- 2017-09-25 11:27:35</a:t>
                      </a:r>
                      <a:r>
                        <a:rPr kumimoji="0" lang="es-ES" sz="1000" b="0" i="0" u="none" strike="noStrike" kern="1200" cap="none" spc="0" normalizeH="0" baseline="0" noProof="0">
                          <a:ln>
                            <a:noFill/>
                          </a:ln>
                          <a:solidFill>
                            <a:prstClr val="black"/>
                          </a:solidFill>
                          <a:effectLst/>
                          <a:uLnTx/>
                          <a:uFillTx/>
                          <a:latin typeface="+mn-lt"/>
                          <a:ea typeface="+mn-ea"/>
                          <a:cs typeface="+mn-cs"/>
                        </a:rPr>
                        <a:t>
¡Nace una dupla imbatible! ✨ Tiemblan Roger y Rafa.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4657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- 2017-09-11 15:15:13</a:t>
                      </a:r>
                      <a:r>
                        <a:rPr kumimoji="0" lang="es-ES" sz="1000" b="0" i="0" u="none" strike="noStrike" kern="1200" cap="none" spc="0" normalizeH="0" baseline="0" noProof="0">
                          <a:ln>
                            <a:noFill/>
                          </a:ln>
                          <a:solidFill>
                            <a:prstClr val="black"/>
                          </a:solidFill>
                          <a:effectLst/>
                          <a:uLnTx/>
                          <a:uFillTx/>
                          <a:latin typeface="+mn-lt"/>
                          <a:ea typeface="+mn-ea"/>
                          <a:cs typeface="+mn-cs"/>
                        </a:rPr>
                        <a:t>
Estuvimos con Daniel Orsanic 🇦🇷️, Capitán del Equipo Argentino de Copa Davis y Director de Desarrollo de la Asociación Argentina de Tenis, quien nos habló de la importancia de la Copa Davis 🏆 para nuestro país y para transmitir valores en la formación deportiva 🎾 #HayPresente #HayFuturo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519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- 2017-09-13 15:52:20</a:t>
                      </a:r>
                      <a:r>
                        <a:rPr kumimoji="0" lang="es-ES" sz="1000" b="0" i="0" u="none" strike="noStrike" kern="1200" cap="none" spc="0" normalizeH="0" baseline="0" noProof="0">
                          <a:ln>
                            <a:noFill/>
                          </a:ln>
                          <a:solidFill>
                            <a:prstClr val="black"/>
                          </a:solidFill>
                          <a:effectLst/>
                          <a:uLnTx/>
                          <a:uFillTx/>
                          <a:latin typeface="+mn-lt"/>
                          <a:ea typeface="+mn-ea"/>
                          <a:cs typeface="+mn-cs"/>
                        </a:rPr>
                        <a:t>
Se vienen los play-off de la Copa Davis 🏆 ante Kazajistán, y nuestra selección 🇦🇷 recibió un mensaje de los equipos de Junior Davis &amp; Fed Cup. #JugáTranquilo #HayPresente #HayFuturo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0018157"/>
                  </a:ext>
                </a:extLst>
              </a:tr>
            </a:tbl>
          </a:graphicData>
        </a:graphic>
      </p:graphicFrame>
      <p:sp>
        <p:nvSpPr>
          <p:cNvPr id="4" name="Text Placeholder 3">
            <a:extLst>
              <a:ext uri="{FF2B5EF4-FFF2-40B4-BE49-F238E27FC236}">
                <a16:creationId xmlns:a16="http://schemas.microsoft.com/office/drawing/2014/main" id="{8009559D-C016-4C15-A59C-F77A1151658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46266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DECBB-EC54-4731-8123-3298EBD30AFC}"/>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F6401542-76F0-4F33-9DDF-4936CB401485}"/>
              </a:ext>
            </a:extLst>
          </p:cNvPr>
          <p:cNvGraphicFramePr>
            <a:graphicFrameLocks noGrp="1"/>
          </p:cNvGraphicFramePr>
          <p:nvPr>
            <p:ph type="tbl" sz="quarter" idx="13"/>
            <p:extLst>
              <p:ext uri="{D42A27DB-BD31-4B8C-83A1-F6EECF244321}">
                <p14:modId xmlns:p14="http://schemas.microsoft.com/office/powerpoint/2010/main" val="297000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41124289"/>
                    </a:ext>
                  </a:extLst>
                </a:gridCol>
                <a:gridCol w="658368">
                  <a:extLst>
                    <a:ext uri="{9D8B030D-6E8A-4147-A177-3AD203B41FA5}">
                      <a16:colId xmlns:a16="http://schemas.microsoft.com/office/drawing/2014/main" val="3229972320"/>
                    </a:ext>
                  </a:extLst>
                </a:gridCol>
                <a:gridCol w="658368">
                  <a:extLst>
                    <a:ext uri="{9D8B030D-6E8A-4147-A177-3AD203B41FA5}">
                      <a16:colId xmlns:a16="http://schemas.microsoft.com/office/drawing/2014/main" val="634488762"/>
                    </a:ext>
                  </a:extLst>
                </a:gridCol>
                <a:gridCol w="658368">
                  <a:extLst>
                    <a:ext uri="{9D8B030D-6E8A-4147-A177-3AD203B41FA5}">
                      <a16:colId xmlns:a16="http://schemas.microsoft.com/office/drawing/2014/main" val="3815019370"/>
                    </a:ext>
                  </a:extLst>
                </a:gridCol>
                <a:gridCol w="658368">
                  <a:extLst>
                    <a:ext uri="{9D8B030D-6E8A-4147-A177-3AD203B41FA5}">
                      <a16:colId xmlns:a16="http://schemas.microsoft.com/office/drawing/2014/main" val="1844747874"/>
                    </a:ext>
                  </a:extLst>
                </a:gridCol>
                <a:gridCol w="658368">
                  <a:extLst>
                    <a:ext uri="{9D8B030D-6E8A-4147-A177-3AD203B41FA5}">
                      <a16:colId xmlns:a16="http://schemas.microsoft.com/office/drawing/2014/main" val="1887684926"/>
                    </a:ext>
                  </a:extLst>
                </a:gridCol>
                <a:gridCol w="658368">
                  <a:extLst>
                    <a:ext uri="{9D8B030D-6E8A-4147-A177-3AD203B41FA5}">
                      <a16:colId xmlns:a16="http://schemas.microsoft.com/office/drawing/2014/main" val="3390815710"/>
                    </a:ext>
                  </a:extLst>
                </a:gridCol>
                <a:gridCol w="658368">
                  <a:extLst>
                    <a:ext uri="{9D8B030D-6E8A-4147-A177-3AD203B41FA5}">
                      <a16:colId xmlns:a16="http://schemas.microsoft.com/office/drawing/2014/main" val="1922360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615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- 2017-09-21 11:20:49</a:t>
                      </a:r>
                      <a:r>
                        <a:rPr kumimoji="0" lang="es-ES" sz="1000" b="0" i="0" u="none" strike="noStrike" kern="1200" cap="none" spc="0" normalizeH="0" baseline="0" noProof="0">
                          <a:ln>
                            <a:noFill/>
                          </a:ln>
                          <a:solidFill>
                            <a:prstClr val="black"/>
                          </a:solidFill>
                          <a:effectLst/>
                          <a:uLnTx/>
                          <a:uFillTx/>
                          <a:latin typeface="+mn-lt"/>
                          <a:ea typeface="+mn-ea"/>
                          <a:cs typeface="+mn-cs"/>
                        </a:rPr>
                        <a:t>
Los protagonistas de nuestra campaña "Valores" están disputando en Budapest el Mundial Sub 16 representando a nuestro país 🇦🇷️🙌 ¡Dejales tu mensaje de aliento! 
#JugáTranquilo #HayPresente #HayFuturo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284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 - 2017-09-01 12:30:00</a:t>
                      </a:r>
                      <a:r>
                        <a:rPr kumimoji="0" lang="es-ES" sz="1000" b="0" i="0" u="none" strike="noStrike" kern="1200" cap="none" spc="0" normalizeH="0" baseline="0" noProof="0">
                          <a:ln>
                            <a:noFill/>
                          </a:ln>
                          <a:solidFill>
                            <a:prstClr val="black"/>
                          </a:solidFill>
                          <a:effectLst/>
                          <a:uLnTx/>
                          <a:uFillTx/>
                          <a:latin typeface="+mn-lt"/>
                          <a:ea typeface="+mn-ea"/>
                          <a:cs typeface="+mn-cs"/>
                        </a:rPr>
                        <a:t>
Visitamos a los equipos 🇦🇷 de Jr. Copa Davis y FedCup 🏆 de la Asociación Argentina de Tenis y charlamos sobre la importancia del trabajo en equipo y el valor de la experiencia compartida. ¡Te invitamos a conocerlos! 👇
#HayPresente #HayFuturo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9080044"/>
                  </a:ext>
                </a:extLst>
              </a:tr>
            </a:tbl>
          </a:graphicData>
        </a:graphic>
      </p:graphicFrame>
      <p:sp>
        <p:nvSpPr>
          <p:cNvPr id="4" name="Text Placeholder 3">
            <a:extLst>
              <a:ext uri="{FF2B5EF4-FFF2-40B4-BE49-F238E27FC236}">
                <a16:creationId xmlns:a16="http://schemas.microsoft.com/office/drawing/2014/main" id="{DDD772BD-51D4-43A3-8668-DAD33014001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8187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26BED-D12A-4471-B7E0-472C9DAE558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D91F0A9-6BBA-423F-94F6-BBB2C8F3263C}"/>
              </a:ext>
            </a:extLst>
          </p:cNvPr>
          <p:cNvGraphicFramePr>
            <a:graphicFrameLocks noGrp="1"/>
          </p:cNvGraphicFramePr>
          <p:nvPr>
            <p:ph type="chart" sz="quarter" idx="13"/>
            <p:extLst>
              <p:ext uri="{D42A27DB-BD31-4B8C-83A1-F6EECF244321}">
                <p14:modId xmlns:p14="http://schemas.microsoft.com/office/powerpoint/2010/main" val="3890694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89ED7-0C43-4E6D-9838-A9DFCC040A3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F34DB6C-6B87-4A7F-9C02-428F387DA0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006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DCF70-CB84-4D18-8448-20C9C9DF4BB0}"/>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69AD5F7-79D6-44C4-89A5-3C81785301CF}"/>
              </a:ext>
            </a:extLst>
          </p:cNvPr>
          <p:cNvGraphicFramePr>
            <a:graphicFrameLocks noGrp="1"/>
          </p:cNvGraphicFramePr>
          <p:nvPr>
            <p:ph type="chart" sz="quarter" idx="13"/>
            <p:extLst>
              <p:ext uri="{D42A27DB-BD31-4B8C-83A1-F6EECF244321}">
                <p14:modId xmlns:p14="http://schemas.microsoft.com/office/powerpoint/2010/main" val="3209072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C2D678-3145-4CA7-B80A-7E030A44417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12A5F83-4567-4A25-8B17-C84E8C6879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479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70393-D4FD-4276-96FB-C3CF37237A6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77CCC60-D06D-41E0-98B1-76B76D2F369B}"/>
              </a:ext>
            </a:extLst>
          </p:cNvPr>
          <p:cNvGraphicFramePr>
            <a:graphicFrameLocks noGrp="1"/>
          </p:cNvGraphicFramePr>
          <p:nvPr>
            <p:ph type="chart" sz="quarter" idx="13"/>
            <p:extLst>
              <p:ext uri="{D42A27DB-BD31-4B8C-83A1-F6EECF244321}">
                <p14:modId xmlns:p14="http://schemas.microsoft.com/office/powerpoint/2010/main" val="219485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241E4C-0866-4B87-9E02-4FDA4D0A555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15986AE-9823-412E-B7D3-F819AF2F01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0383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50320-3C62-4BF2-98F6-47FBCE6B7E6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DBDA524-402E-45E6-B71A-F5B115903FFC}"/>
              </a:ext>
            </a:extLst>
          </p:cNvPr>
          <p:cNvGraphicFramePr>
            <a:graphicFrameLocks noGrp="1"/>
          </p:cNvGraphicFramePr>
          <p:nvPr>
            <p:ph type="chart" sz="quarter" idx="13"/>
            <p:extLst>
              <p:ext uri="{D42A27DB-BD31-4B8C-83A1-F6EECF244321}">
                <p14:modId xmlns:p14="http://schemas.microsoft.com/office/powerpoint/2010/main" val="163084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78BEAB-B006-4531-BB65-41037D5E1E3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90A0075-975B-4352-9F11-28FF51F368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5715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DDD6-3CE6-44DD-A221-E5BD61C535D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75489EE-F61A-4C3D-B8AB-702453C247AB}"/>
              </a:ext>
            </a:extLst>
          </p:cNvPr>
          <p:cNvGraphicFramePr>
            <a:graphicFrameLocks noGrp="1"/>
          </p:cNvGraphicFramePr>
          <p:nvPr>
            <p:ph type="chart" sz="quarter" idx="13"/>
            <p:extLst>
              <p:ext uri="{D42A27DB-BD31-4B8C-83A1-F6EECF244321}">
                <p14:modId xmlns:p14="http://schemas.microsoft.com/office/powerpoint/2010/main" val="2704336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2507B6-BF50-44A2-AB07-A07AC332991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A8F2090-9587-45A7-984F-B3763E3A1B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6127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11BC2-B45F-47D7-BC5D-FE29888D81D3}"/>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93A3B33-E439-4D59-9A99-FC6E5DC582EE}"/>
              </a:ext>
            </a:extLst>
          </p:cNvPr>
          <p:cNvGraphicFramePr>
            <a:graphicFrameLocks noGrp="1"/>
          </p:cNvGraphicFramePr>
          <p:nvPr>
            <p:ph type="chart" sz="quarter" idx="13"/>
            <p:extLst>
              <p:ext uri="{D42A27DB-BD31-4B8C-83A1-F6EECF244321}">
                <p14:modId xmlns:p14="http://schemas.microsoft.com/office/powerpoint/2010/main" val="1743512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A59057-A927-4246-9858-6CF3B2286D3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6570E71-A19D-426C-85AD-F90C6919B6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4450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BC27-7F62-4B79-94FE-EE7B0C74F23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64320BF-A664-493A-A830-EB43E052D412}"/>
              </a:ext>
            </a:extLst>
          </p:cNvPr>
          <p:cNvGraphicFramePr>
            <a:graphicFrameLocks noGrp="1"/>
          </p:cNvGraphicFramePr>
          <p:nvPr>
            <p:ph type="chart" sz="quarter" idx="13"/>
            <p:extLst>
              <p:ext uri="{D42A27DB-BD31-4B8C-83A1-F6EECF244321}">
                <p14:modId xmlns:p14="http://schemas.microsoft.com/office/powerpoint/2010/main" val="1026821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02B33F-A387-47CA-96CE-B78EA92A3B1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DF59984-100D-492B-93B4-CA56305EC2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771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C2754-9A0D-4324-8E55-831EFC588F0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8AE5967-64C5-46E0-87A8-2B2158965BF0}"/>
              </a:ext>
            </a:extLst>
          </p:cNvPr>
          <p:cNvGraphicFramePr>
            <a:graphicFrameLocks noGrp="1"/>
          </p:cNvGraphicFramePr>
          <p:nvPr>
            <p:ph type="chart" sz="quarter" idx="13"/>
            <p:extLst>
              <p:ext uri="{D42A27DB-BD31-4B8C-83A1-F6EECF244321}">
                <p14:modId xmlns:p14="http://schemas.microsoft.com/office/powerpoint/2010/main" val="2360999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EC8DBF-F5DB-4E2E-86E7-288CDF2C0FA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7223AD1-48AB-44A1-A654-B21C9049C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4497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8C0F9-2274-4A6F-907F-177EE13A343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5874C847-215B-4D66-B207-7BAEED55C4A0}"/>
              </a:ext>
            </a:extLst>
          </p:cNvPr>
          <p:cNvGraphicFramePr>
            <a:graphicFrameLocks noGrp="1"/>
          </p:cNvGraphicFramePr>
          <p:nvPr>
            <p:ph type="tbl" sz="quarter" idx="13"/>
            <p:extLst>
              <p:ext uri="{D42A27DB-BD31-4B8C-83A1-F6EECF244321}">
                <p14:modId xmlns:p14="http://schemas.microsoft.com/office/powerpoint/2010/main" val="227658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4505743"/>
                    </a:ext>
                  </a:extLst>
                </a:gridCol>
                <a:gridCol w="2468880">
                  <a:extLst>
                    <a:ext uri="{9D8B030D-6E8A-4147-A177-3AD203B41FA5}">
                      <a16:colId xmlns:a16="http://schemas.microsoft.com/office/drawing/2014/main" val="604430043"/>
                    </a:ext>
                  </a:extLst>
                </a:gridCol>
                <a:gridCol w="822960">
                  <a:extLst>
                    <a:ext uri="{9D8B030D-6E8A-4147-A177-3AD203B41FA5}">
                      <a16:colId xmlns:a16="http://schemas.microsoft.com/office/drawing/2014/main" val="4219488789"/>
                    </a:ext>
                  </a:extLst>
                </a:gridCol>
                <a:gridCol w="822960">
                  <a:extLst>
                    <a:ext uri="{9D8B030D-6E8A-4147-A177-3AD203B41FA5}">
                      <a16:colId xmlns:a16="http://schemas.microsoft.com/office/drawing/2014/main" val="1022317759"/>
                    </a:ext>
                  </a:extLst>
                </a:gridCol>
                <a:gridCol w="822960">
                  <a:extLst>
                    <a:ext uri="{9D8B030D-6E8A-4147-A177-3AD203B41FA5}">
                      <a16:colId xmlns:a16="http://schemas.microsoft.com/office/drawing/2014/main" val="2683972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0976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Maximiliano Binder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4297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Susy Guerrero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0559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Celina Yapura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4909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Zulma Bianchi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4563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Arguello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150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Guillermo Merega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6049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814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Elizabeth Ledesma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2587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Romero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7832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Iluminada Bogado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4804131"/>
                  </a:ext>
                </a:extLst>
              </a:tr>
            </a:tbl>
          </a:graphicData>
        </a:graphic>
      </p:graphicFrame>
      <p:sp>
        <p:nvSpPr>
          <p:cNvPr id="4" name="Text Placeholder 3">
            <a:extLst>
              <a:ext uri="{FF2B5EF4-FFF2-40B4-BE49-F238E27FC236}">
                <a16:creationId xmlns:a16="http://schemas.microsoft.com/office/drawing/2014/main" id="{111B47CA-CAFA-4B22-A3EA-4D10E202CEC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24711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DD5A6-0037-4907-BC8D-0DCED6FEBB05}"/>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8D750BE-FBD3-4FBD-A9D9-AA24200729AA}"/>
              </a:ext>
            </a:extLst>
          </p:cNvPr>
          <p:cNvGraphicFramePr>
            <a:graphicFrameLocks noGrp="1"/>
          </p:cNvGraphicFramePr>
          <p:nvPr>
            <p:ph type="tbl" sz="quarter" idx="13"/>
            <p:extLst>
              <p:ext uri="{D42A27DB-BD31-4B8C-83A1-F6EECF244321}">
                <p14:modId xmlns:p14="http://schemas.microsoft.com/office/powerpoint/2010/main" val="2526457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4313832"/>
                    </a:ext>
                  </a:extLst>
                </a:gridCol>
                <a:gridCol w="2468880">
                  <a:extLst>
                    <a:ext uri="{9D8B030D-6E8A-4147-A177-3AD203B41FA5}">
                      <a16:colId xmlns:a16="http://schemas.microsoft.com/office/drawing/2014/main" val="2667070817"/>
                    </a:ext>
                  </a:extLst>
                </a:gridCol>
                <a:gridCol w="822960">
                  <a:extLst>
                    <a:ext uri="{9D8B030D-6E8A-4147-A177-3AD203B41FA5}">
                      <a16:colId xmlns:a16="http://schemas.microsoft.com/office/drawing/2014/main" val="2617589760"/>
                    </a:ext>
                  </a:extLst>
                </a:gridCol>
                <a:gridCol w="822960">
                  <a:extLst>
                    <a:ext uri="{9D8B030D-6E8A-4147-A177-3AD203B41FA5}">
                      <a16:colId xmlns:a16="http://schemas.microsoft.com/office/drawing/2014/main" val="3605280305"/>
                    </a:ext>
                  </a:extLst>
                </a:gridCol>
                <a:gridCol w="822960">
                  <a:extLst>
                    <a:ext uri="{9D8B030D-6E8A-4147-A177-3AD203B41FA5}">
                      <a16:colId xmlns:a16="http://schemas.microsoft.com/office/drawing/2014/main" val="731261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71120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Aguirre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2807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Elida Piriz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9237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0958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Natalia Portales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59770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Pescara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65707045"/>
                  </a:ext>
                </a:extLst>
              </a:tr>
            </a:tbl>
          </a:graphicData>
        </a:graphic>
      </p:graphicFrame>
      <p:sp>
        <p:nvSpPr>
          <p:cNvPr id="4" name="Text Placeholder 3">
            <a:extLst>
              <a:ext uri="{FF2B5EF4-FFF2-40B4-BE49-F238E27FC236}">
                <a16:creationId xmlns:a16="http://schemas.microsoft.com/office/drawing/2014/main" id="{7B0DB6A6-3A7D-4E57-ABA2-55790CCBC83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47656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526E-AE7E-4E57-AB83-8A3A212318BD}"/>
              </a:ext>
            </a:extLst>
          </p:cNvPr>
          <p:cNvSpPr>
            <a:spLocks noGrp="1"/>
          </p:cNvSpPr>
          <p:nvPr>
            <p:ph type="title"/>
          </p:nvPr>
        </p:nvSpPr>
        <p:spPr/>
        <p:txBody>
          <a:bodyPr/>
          <a:lstStyle/>
          <a:p>
            <a:r>
              <a:rPr lang="en-US"/>
              <a:t>Facebook User Posts Table - 1 of 3</a:t>
            </a:r>
          </a:p>
        </p:txBody>
      </p:sp>
      <p:graphicFrame>
        <p:nvGraphicFramePr>
          <p:cNvPr id="5" name="Table Placeholder 4">
            <a:extLst>
              <a:ext uri="{FF2B5EF4-FFF2-40B4-BE49-F238E27FC236}">
                <a16:creationId xmlns:a16="http://schemas.microsoft.com/office/drawing/2014/main" id="{AD98F8CA-4BD0-4DD4-9CD2-00D0CEA03448}"/>
              </a:ext>
            </a:extLst>
          </p:cNvPr>
          <p:cNvGraphicFramePr>
            <a:graphicFrameLocks noGrp="1"/>
          </p:cNvGraphicFramePr>
          <p:nvPr>
            <p:ph type="tbl" sz="quarter" idx="13"/>
            <p:extLst>
              <p:ext uri="{D42A27DB-BD31-4B8C-83A1-F6EECF244321}">
                <p14:modId xmlns:p14="http://schemas.microsoft.com/office/powerpoint/2010/main" val="2622894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35879476"/>
                    </a:ext>
                  </a:extLst>
                </a:gridCol>
                <a:gridCol w="822960">
                  <a:extLst>
                    <a:ext uri="{9D8B030D-6E8A-4147-A177-3AD203B41FA5}">
                      <a16:colId xmlns:a16="http://schemas.microsoft.com/office/drawing/2014/main" val="1523811640"/>
                    </a:ext>
                  </a:extLst>
                </a:gridCol>
                <a:gridCol w="822960">
                  <a:extLst>
                    <a:ext uri="{9D8B030D-6E8A-4147-A177-3AD203B41FA5}">
                      <a16:colId xmlns:a16="http://schemas.microsoft.com/office/drawing/2014/main" val="1358129206"/>
                    </a:ext>
                  </a:extLst>
                </a:gridCol>
                <a:gridCol w="822960">
                  <a:extLst>
                    <a:ext uri="{9D8B030D-6E8A-4147-A177-3AD203B41FA5}">
                      <a16:colId xmlns:a16="http://schemas.microsoft.com/office/drawing/2014/main" val="1205630370"/>
                    </a:ext>
                  </a:extLst>
                </a:gridCol>
                <a:gridCol w="822960">
                  <a:extLst>
                    <a:ext uri="{9D8B030D-6E8A-4147-A177-3AD203B41FA5}">
                      <a16:colId xmlns:a16="http://schemas.microsoft.com/office/drawing/2014/main" val="1914425426"/>
                    </a:ext>
                  </a:extLst>
                </a:gridCol>
                <a:gridCol w="822960">
                  <a:extLst>
                    <a:ext uri="{9D8B030D-6E8A-4147-A177-3AD203B41FA5}">
                      <a16:colId xmlns:a16="http://schemas.microsoft.com/office/drawing/2014/main" val="2367171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2150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Nelson Pajares - 2017-09-24 00:02:08</a:t>
                      </a:r>
                      <a:r>
                        <a:rPr kumimoji="0" lang="es-ES" sz="1000" b="0" i="0" u="none" strike="noStrike" kern="1200" cap="none" spc="0" normalizeH="0" baseline="0" noProof="0">
                          <a:ln>
                            <a:noFill/>
                          </a:ln>
                          <a:solidFill>
                            <a:prstClr val="black"/>
                          </a:solidFill>
                          <a:effectLst/>
                          <a:uLnTx/>
                          <a:uFillTx/>
                          <a:latin typeface="+mn-lt"/>
                          <a:ea typeface="+mn-ea"/>
                          <a:cs typeface="+mn-cs"/>
                        </a:rPr>
                        <a:t>
Felices 29...Juan Martín...siempre te apoyaremos.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336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Myrtha Lavergne - 2017-09-24 00:01:29</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disfruta campeón Gracias por todas las alegrías que nos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162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Marite Sequeira - 2017-09-23 21:38:32</a:t>
                      </a:r>
                      <a:r>
                        <a:rPr kumimoji="0" lang="es-ES" sz="1000" b="0" i="0" u="none" strike="noStrike" kern="1200" cap="none" spc="0" normalizeH="0" baseline="0" noProof="0">
                          <a:ln>
                            <a:noFill/>
                          </a:ln>
                          <a:solidFill>
                            <a:prstClr val="black"/>
                          </a:solidFill>
                          <a:effectLst/>
                          <a:uLnTx/>
                          <a:uFillTx/>
                          <a:latin typeface="+mn-lt"/>
                          <a:ea typeface="+mn-ea"/>
                          <a:cs typeface="+mn-cs"/>
                        </a:rPr>
                        <a:t>
!!! FELIZ CUMPLE !!JUAN MARTIN , TE DECEO MUCHA FELICIDAD Y LO MEJOR PARA TU VIDA QUE CONTINUEN TUS LOGROS ,TE ADMIRAMOSY TE QUEREMOS MUCHO ,LAS PERSONAS QUE COMPONEMOS ESTE GRUPO ,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783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Silvia Raquel Fernandez - 2017-09-23 21:08:55</a:t>
                      </a:r>
                      <a:r>
                        <a:rPr kumimoji="0" lang="en-US" sz="1000" b="0" i="0" u="none" strike="noStrike" kern="1200" cap="none" spc="0" normalizeH="0" baseline="0" noProof="0">
                          <a:ln>
                            <a:noFill/>
                          </a:ln>
                          <a:solidFill>
                            <a:prstClr val="black"/>
                          </a:solidFill>
                          <a:effectLst/>
                          <a:uLnTx/>
                          <a:uFillTx/>
                          <a:latin typeface="+mn-lt"/>
                          <a:ea typeface="+mn-ea"/>
                          <a:cs typeface="+mn-cs"/>
                        </a:rPr>
                        <a:t>
MUY FELIZ CUM JUAN TQW  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037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Alcira Romero - 2017-09-23 17:59:22</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Juan Martin,que tengas un dia maravilloso.Siempre estas en mi corazon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267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Liliana Fernandez - 2017-09-23 17:33:11</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Juan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808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Susana Florentina Colmegna - 2017-09-23 16:42:30</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Martin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6483084"/>
                  </a:ext>
                </a:extLst>
              </a:tr>
            </a:tbl>
          </a:graphicData>
        </a:graphic>
      </p:graphicFrame>
      <p:sp>
        <p:nvSpPr>
          <p:cNvPr id="4" name="Text Placeholder 3">
            <a:extLst>
              <a:ext uri="{FF2B5EF4-FFF2-40B4-BE49-F238E27FC236}">
                <a16:creationId xmlns:a16="http://schemas.microsoft.com/office/drawing/2014/main" id="{A0E4FA66-D92E-4E72-A3BC-697A38F6570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80750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32118-C4F1-4730-9CBC-6AAB91A1445B}"/>
              </a:ext>
            </a:extLst>
          </p:cNvPr>
          <p:cNvSpPr>
            <a:spLocks noGrp="1"/>
          </p:cNvSpPr>
          <p:nvPr>
            <p:ph type="title"/>
          </p:nvPr>
        </p:nvSpPr>
        <p:spPr/>
        <p:txBody>
          <a:bodyPr/>
          <a:lstStyle/>
          <a:p>
            <a:r>
              <a:rPr lang="en-US"/>
              <a:t>Facebook User Posts Table - 2 of 3</a:t>
            </a:r>
          </a:p>
        </p:txBody>
      </p:sp>
      <p:graphicFrame>
        <p:nvGraphicFramePr>
          <p:cNvPr id="5" name="Table Placeholder 4">
            <a:extLst>
              <a:ext uri="{FF2B5EF4-FFF2-40B4-BE49-F238E27FC236}">
                <a16:creationId xmlns:a16="http://schemas.microsoft.com/office/drawing/2014/main" id="{C3D975AA-B737-478B-AFAC-842342D2FBF6}"/>
              </a:ext>
            </a:extLst>
          </p:cNvPr>
          <p:cNvGraphicFramePr>
            <a:graphicFrameLocks noGrp="1"/>
          </p:cNvGraphicFramePr>
          <p:nvPr>
            <p:ph type="tbl" sz="quarter" idx="13"/>
            <p:extLst>
              <p:ext uri="{D42A27DB-BD31-4B8C-83A1-F6EECF244321}">
                <p14:modId xmlns:p14="http://schemas.microsoft.com/office/powerpoint/2010/main" val="1148855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03515331"/>
                    </a:ext>
                  </a:extLst>
                </a:gridCol>
                <a:gridCol w="822960">
                  <a:extLst>
                    <a:ext uri="{9D8B030D-6E8A-4147-A177-3AD203B41FA5}">
                      <a16:colId xmlns:a16="http://schemas.microsoft.com/office/drawing/2014/main" val="35029784"/>
                    </a:ext>
                  </a:extLst>
                </a:gridCol>
                <a:gridCol w="822960">
                  <a:extLst>
                    <a:ext uri="{9D8B030D-6E8A-4147-A177-3AD203B41FA5}">
                      <a16:colId xmlns:a16="http://schemas.microsoft.com/office/drawing/2014/main" val="785505712"/>
                    </a:ext>
                  </a:extLst>
                </a:gridCol>
                <a:gridCol w="822960">
                  <a:extLst>
                    <a:ext uri="{9D8B030D-6E8A-4147-A177-3AD203B41FA5}">
                      <a16:colId xmlns:a16="http://schemas.microsoft.com/office/drawing/2014/main" val="436200191"/>
                    </a:ext>
                  </a:extLst>
                </a:gridCol>
                <a:gridCol w="822960">
                  <a:extLst>
                    <a:ext uri="{9D8B030D-6E8A-4147-A177-3AD203B41FA5}">
                      <a16:colId xmlns:a16="http://schemas.microsoft.com/office/drawing/2014/main" val="795500159"/>
                    </a:ext>
                  </a:extLst>
                </a:gridCol>
                <a:gridCol w="822960">
                  <a:extLst>
                    <a:ext uri="{9D8B030D-6E8A-4147-A177-3AD203B41FA5}">
                      <a16:colId xmlns:a16="http://schemas.microsoft.com/office/drawing/2014/main" val="189015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6551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Maximiliano Jeronimo D'Amico - 2017-09-23 08:32:19</a:t>
                      </a:r>
                      <a:r>
                        <a:rPr kumimoji="0" lang="es-ES" sz="1000" b="0" i="0" u="none" strike="noStrike" kern="1200" cap="none" spc="0" normalizeH="0" baseline="0" noProof="0">
                          <a:ln>
                            <a:noFill/>
                          </a:ln>
                          <a:solidFill>
                            <a:prstClr val="black"/>
                          </a:solidFill>
                          <a:effectLst/>
                          <a:uLnTx/>
                          <a:uFillTx/>
                          <a:latin typeface="+mn-lt"/>
                          <a:ea typeface="+mn-ea"/>
                          <a:cs typeface="+mn-cs"/>
                        </a:rPr>
                        <a:t>
Saludos .Rugby de Playa 5vs5.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253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Roots - 2017-09-22 11:11:45</a:t>
                      </a:r>
                      <a:r>
                        <a:rPr kumimoji="0" lang="es-ES" sz="1000" b="0" i="0" u="none" strike="noStrike" kern="1200" cap="none" spc="0" normalizeH="0" baseline="0" noProof="0">
                          <a:ln>
                            <a:noFill/>
                          </a:ln>
                          <a:solidFill>
                            <a:prstClr val="black"/>
                          </a:solidFill>
                          <a:effectLst/>
                          <a:uLnTx/>
                          <a:uFillTx/>
                          <a:latin typeface="+mn-lt"/>
                          <a:ea typeface="+mn-ea"/>
                          <a:cs typeface="+mn-cs"/>
                        </a:rPr>
                        <a:t>
Buen día, podrían contratar a alguien que atienda el teléfono???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 11:58:44</a:t>
                      </a:r>
                    </a:p>
                  </a:txBody>
                  <a:tcPr/>
                </a:tc>
                <a:extLst>
                  <a:ext uri="{0D108BD9-81ED-4DB2-BD59-A6C34878D82A}">
                    <a16:rowId xmlns:a16="http://schemas.microsoft.com/office/drawing/2014/main" val="323337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Ivan Brunsteins Villalba - 2017-09-18 15:43:25</a:t>
                      </a:r>
                      <a:r>
                        <a:rPr kumimoji="0" lang="es-ES" sz="1000" b="0" i="0" u="none" strike="noStrike" kern="1200" cap="none" spc="0" normalizeH="0" baseline="0" noProof="0">
                          <a:ln>
                            <a:noFill/>
                          </a:ln>
                          <a:solidFill>
                            <a:prstClr val="black"/>
                          </a:solidFill>
                          <a:effectLst/>
                          <a:uLnTx/>
                          <a:uFillTx/>
                          <a:latin typeface="+mn-lt"/>
                          <a:ea typeface="+mn-ea"/>
                          <a:cs typeface="+mn-cs"/>
                        </a:rPr>
                        <a:t>
Hola, soy cliente de ustedes, hace horas llamo y no me puedo comunicar. ¿Alguien sería tan amable de decirme como me comunico antes de que sea tarde y ya no estén en horario de atención?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340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Susy Alexander - 2017-09-17 22:48:18</a:t>
                      </a:r>
                      <a:r>
                        <a:rPr kumimoji="0" lang="es-ES" sz="1000" b="0" i="0" u="none" strike="noStrike" kern="1200" cap="none" spc="0" normalizeH="0" baseline="0" noProof="0">
                          <a:ln>
                            <a:noFill/>
                          </a:ln>
                          <a:solidFill>
                            <a:prstClr val="black"/>
                          </a:solidFill>
                          <a:effectLst/>
                          <a:uLnTx/>
                          <a:uFillTx/>
                          <a:latin typeface="+mn-lt"/>
                          <a:ea typeface="+mn-ea"/>
                          <a:cs typeface="+mn-cs"/>
                        </a:rPr>
                        <a:t>
Llame ocho y cuarto pidiendo auxilio.
No estoy en Tilcara
Estoy en Munro a 20 cuadras de gral La.
Sigo esperando.
14 minutos para las once
Ya me paso una vez.
Espere cuatro a cinco horas en Glew.
Pésimo servicio
Hace un mes denuncie vi a email un siniestro.
Aún no tuve novedades.
Y acá sigo esperando.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1933457"/>
                  </a:ext>
                </a:extLst>
              </a:tr>
            </a:tbl>
          </a:graphicData>
        </a:graphic>
      </p:graphicFrame>
      <p:sp>
        <p:nvSpPr>
          <p:cNvPr id="4" name="Text Placeholder 3">
            <a:extLst>
              <a:ext uri="{FF2B5EF4-FFF2-40B4-BE49-F238E27FC236}">
                <a16:creationId xmlns:a16="http://schemas.microsoft.com/office/drawing/2014/main" id="{CBB3A7C1-83F9-4FE7-9C5F-9CCC6D0DE5C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004574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4AD0D-684A-4A7B-AAC4-7DDA94FC10BC}"/>
              </a:ext>
            </a:extLst>
          </p:cNvPr>
          <p:cNvSpPr>
            <a:spLocks noGrp="1"/>
          </p:cNvSpPr>
          <p:nvPr>
            <p:ph type="title"/>
          </p:nvPr>
        </p:nvSpPr>
        <p:spPr/>
        <p:txBody>
          <a:bodyPr/>
          <a:lstStyle/>
          <a:p>
            <a:r>
              <a:rPr lang="en-US"/>
              <a:t>Facebook User Posts Table - 3 of 3</a:t>
            </a:r>
          </a:p>
        </p:txBody>
      </p:sp>
      <p:graphicFrame>
        <p:nvGraphicFramePr>
          <p:cNvPr id="5" name="Table Placeholder 4">
            <a:extLst>
              <a:ext uri="{FF2B5EF4-FFF2-40B4-BE49-F238E27FC236}">
                <a16:creationId xmlns:a16="http://schemas.microsoft.com/office/drawing/2014/main" id="{AB4888C7-E71E-4373-AD1E-A28EACDB8D31}"/>
              </a:ext>
            </a:extLst>
          </p:cNvPr>
          <p:cNvGraphicFramePr>
            <a:graphicFrameLocks noGrp="1"/>
          </p:cNvGraphicFramePr>
          <p:nvPr>
            <p:ph type="tbl" sz="quarter" idx="13"/>
            <p:extLst>
              <p:ext uri="{D42A27DB-BD31-4B8C-83A1-F6EECF244321}">
                <p14:modId xmlns:p14="http://schemas.microsoft.com/office/powerpoint/2010/main" val="253594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9716330"/>
                    </a:ext>
                  </a:extLst>
                </a:gridCol>
                <a:gridCol w="822960">
                  <a:extLst>
                    <a:ext uri="{9D8B030D-6E8A-4147-A177-3AD203B41FA5}">
                      <a16:colId xmlns:a16="http://schemas.microsoft.com/office/drawing/2014/main" val="191508792"/>
                    </a:ext>
                  </a:extLst>
                </a:gridCol>
                <a:gridCol w="822960">
                  <a:extLst>
                    <a:ext uri="{9D8B030D-6E8A-4147-A177-3AD203B41FA5}">
                      <a16:colId xmlns:a16="http://schemas.microsoft.com/office/drawing/2014/main" val="3128850618"/>
                    </a:ext>
                  </a:extLst>
                </a:gridCol>
                <a:gridCol w="822960">
                  <a:extLst>
                    <a:ext uri="{9D8B030D-6E8A-4147-A177-3AD203B41FA5}">
                      <a16:colId xmlns:a16="http://schemas.microsoft.com/office/drawing/2014/main" val="4028175911"/>
                    </a:ext>
                  </a:extLst>
                </a:gridCol>
                <a:gridCol w="822960">
                  <a:extLst>
                    <a:ext uri="{9D8B030D-6E8A-4147-A177-3AD203B41FA5}">
                      <a16:colId xmlns:a16="http://schemas.microsoft.com/office/drawing/2014/main" val="169576139"/>
                    </a:ext>
                  </a:extLst>
                </a:gridCol>
                <a:gridCol w="822960">
                  <a:extLst>
                    <a:ext uri="{9D8B030D-6E8A-4147-A177-3AD203B41FA5}">
                      <a16:colId xmlns:a16="http://schemas.microsoft.com/office/drawing/2014/main" val="3574554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37902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Sebastian Rodriguez - 2017-09-15 22:20:22</a:t>
                      </a:r>
                      <a:r>
                        <a:rPr kumimoji="0" lang="es-ES" sz="1000" b="0" i="0" u="none" strike="noStrike" kern="1200" cap="none" spc="0" normalizeH="0" baseline="0" noProof="0">
                          <a:ln>
                            <a:noFill/>
                          </a:ln>
                          <a:solidFill>
                            <a:prstClr val="black"/>
                          </a:solidFill>
                          <a:effectLst/>
                          <a:uLnTx/>
                          <a:uFillTx/>
                          <a:latin typeface="+mn-lt"/>
                          <a:ea typeface="+mn-ea"/>
                          <a:cs typeface="+mn-cs"/>
                        </a:rPr>
                        <a:t>
Hace 4 hs que hice el reclamo porque me quedé en panamericana cerca de campana... Si me quedo en alguna ruta más desolada.. Cuanto tardarán...? Sigo esperando...hace 60 minutos me dijeron que todavía me faltaban 2 hs... Estoy buscando las palabras para no putear tanto... Pero mejoren el servicio por favor...porque el pago se hace religiosamente... Estaría bueno que tenga una contraprestacion a la altura...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 10:19:03</a:t>
                      </a:r>
                    </a:p>
                  </a:txBody>
                  <a:tcPr/>
                </a:tc>
                <a:extLst>
                  <a:ext uri="{0D108BD9-81ED-4DB2-BD59-A6C34878D82A}">
                    <a16:rowId xmlns:a16="http://schemas.microsoft.com/office/drawing/2014/main" val="267916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Alberto Zurita - 2017-09-15 21:17:23</a:t>
                      </a:r>
                      <a:r>
                        <a:rPr kumimoji="0" lang="es-ES" sz="1000" b="0" i="0" u="none" strike="noStrike" kern="1200" cap="none" spc="0" normalizeH="0" baseline="0" noProof="0">
                          <a:ln>
                            <a:noFill/>
                          </a:ln>
                          <a:solidFill>
                            <a:prstClr val="black"/>
                          </a:solidFill>
                          <a:effectLst/>
                          <a:uLnTx/>
                          <a:uFillTx/>
                          <a:latin typeface="+mn-lt"/>
                          <a:ea typeface="+mn-ea"/>
                          <a:cs typeface="+mn-cs"/>
                        </a:rPr>
                        <a:t>
Nací, crecí, vivo y mantengo a mi familia gracias al Santo. Siempre le voy a estar agradecido. Decidan lo que decidan quienes hoy manejan los rumbos de esta querida empresa.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889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Flori Romero - 2017-09-13 09:37:33</a:t>
                      </a:r>
                      <a:r>
                        <a:rPr kumimoji="0" lang="es-ES" sz="1000" b="0" i="0" u="none" strike="noStrike" kern="1200" cap="none" spc="0" normalizeH="0" baseline="0" noProof="0">
                          <a:ln>
                            <a:noFill/>
                          </a:ln>
                          <a:solidFill>
                            <a:prstClr val="black"/>
                          </a:solidFill>
                          <a:effectLst/>
                          <a:uLnTx/>
                          <a:uFillTx/>
                          <a:latin typeface="+mn-lt"/>
                          <a:ea typeface="+mn-ea"/>
                          <a:cs typeface="+mn-cs"/>
                        </a:rPr>
                        <a:t>
Desde ayer estoy intentando comunicarme para una consulta y no puedo telefónicamente, ni por msj privado ni por el formulario de contacto en la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 11:20:03</a:t>
                      </a:r>
                    </a:p>
                  </a:txBody>
                  <a:tcPr/>
                </a:tc>
                <a:extLst>
                  <a:ext uri="{0D108BD9-81ED-4DB2-BD59-A6C34878D82A}">
                    <a16:rowId xmlns:a16="http://schemas.microsoft.com/office/drawing/2014/main" val="172996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Franco Tappa - 2017-09-11 20:41:50</a:t>
                      </a:r>
                      <a:r>
                        <a:rPr kumimoji="0" lang="es-ES" sz="1000" b="0" i="0" u="none" strike="noStrike" kern="1200" cap="none" spc="0" normalizeH="0" baseline="0" noProof="0">
                          <a:ln>
                            <a:noFill/>
                          </a:ln>
                          <a:solidFill>
                            <a:prstClr val="black"/>
                          </a:solidFill>
                          <a:effectLst/>
                          <a:uLnTx/>
                          <a:uFillTx/>
                          <a:latin typeface="+mn-lt"/>
                          <a:ea typeface="+mn-ea"/>
                          <a:cs typeface="+mn-cs"/>
                        </a:rPr>
                        <a:t>
La verdad una vergüenza el servicio.. siempre que necesite la grúa me hicieron esperar más de dos horas, sea en Córdoba capital o alrededores. Hoy estoy desde las 17 esperándolos y nada. Pierden un cliente por inoperantes, ojalá pierdan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4340991"/>
                  </a:ext>
                </a:extLst>
              </a:tr>
            </a:tbl>
          </a:graphicData>
        </a:graphic>
      </p:graphicFrame>
      <p:sp>
        <p:nvSpPr>
          <p:cNvPr id="4" name="Text Placeholder 3">
            <a:extLst>
              <a:ext uri="{FF2B5EF4-FFF2-40B4-BE49-F238E27FC236}">
                <a16:creationId xmlns:a16="http://schemas.microsoft.com/office/drawing/2014/main" id="{3AB2BD63-AD86-4D0A-B097-DDCDF7DF5B4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75603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18B1-7A71-4CAF-8EDD-7968DA20C43B}"/>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7730D91D-6A79-4850-8DBA-918AD2676E66}"/>
              </a:ext>
            </a:extLst>
          </p:cNvPr>
          <p:cNvGraphicFramePr>
            <a:graphicFrameLocks noGrp="1"/>
          </p:cNvGraphicFramePr>
          <p:nvPr>
            <p:ph type="tbl" sz="quarter" idx="13"/>
            <p:extLst>
              <p:ext uri="{D42A27DB-BD31-4B8C-83A1-F6EECF244321}">
                <p14:modId xmlns:p14="http://schemas.microsoft.com/office/powerpoint/2010/main" val="1013243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55623465"/>
                    </a:ext>
                  </a:extLst>
                </a:gridCol>
                <a:gridCol w="1645920">
                  <a:extLst>
                    <a:ext uri="{9D8B030D-6E8A-4147-A177-3AD203B41FA5}">
                      <a16:colId xmlns:a16="http://schemas.microsoft.com/office/drawing/2014/main" val="3603739268"/>
                    </a:ext>
                  </a:extLst>
                </a:gridCol>
                <a:gridCol w="822960">
                  <a:extLst>
                    <a:ext uri="{9D8B030D-6E8A-4147-A177-3AD203B41FA5}">
                      <a16:colId xmlns:a16="http://schemas.microsoft.com/office/drawing/2014/main" val="170353796"/>
                    </a:ext>
                  </a:extLst>
                </a:gridCol>
                <a:gridCol w="822960">
                  <a:extLst>
                    <a:ext uri="{9D8B030D-6E8A-4147-A177-3AD203B41FA5}">
                      <a16:colId xmlns:a16="http://schemas.microsoft.com/office/drawing/2014/main" val="3529934530"/>
                    </a:ext>
                  </a:extLst>
                </a:gridCol>
                <a:gridCol w="822960">
                  <a:extLst>
                    <a:ext uri="{9D8B030D-6E8A-4147-A177-3AD203B41FA5}">
                      <a16:colId xmlns:a16="http://schemas.microsoft.com/office/drawing/2014/main" val="1296745599"/>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3900936719"/>
                  </a:ext>
                </a:extLst>
              </a:tr>
              <a:tr h="370840">
                <a:tc>
                  <a:txBody>
                    <a:bodyPr/>
                    <a:lstStyle/>
                    <a:p>
                      <a:r>
                        <a:rPr lang="es-ES" sz="1000" b="1"/>
                        <a:t>San Cristóbal Seguros</a:t>
                      </a:r>
                      <a:r>
                        <a:rPr lang="es-ES" sz="1000"/>
                        <a:t> was asked by </a:t>
                      </a:r>
                      <a:r>
                        <a:rPr lang="es-ES" sz="1000" b="1"/>
                        <a:t>Alejandro Roots - 2017-09-22 11:11:45</a:t>
                      </a:r>
                      <a:r>
                        <a:rPr lang="es-ES" sz="1000"/>
                        <a:t>
Buen día, podrían contratar a alguien que atienda el teléfono???</a:t>
                      </a:r>
                      <a:endParaRPr lang="en-US" sz="1000"/>
                    </a:p>
                  </a:txBody>
                  <a:tcPr/>
                </a:tc>
                <a:tc>
                  <a:txBody>
                    <a:bodyPr/>
                    <a:lstStyle/>
                    <a:p>
                      <a:r>
                        <a:rPr lang="en-US" sz="1000"/>
                        <a:t>09/22/2017 11:58:44</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828826337"/>
                  </a:ext>
                </a:extLst>
              </a:tr>
              <a:tr h="370840">
                <a:tc>
                  <a:txBody>
                    <a:bodyPr/>
                    <a:lstStyle/>
                    <a:p>
                      <a:r>
                        <a:rPr lang="es-ES" sz="1000" b="1"/>
                        <a:t>San Cristóbal Seguros</a:t>
                      </a:r>
                      <a:r>
                        <a:rPr lang="es-ES" sz="1000"/>
                        <a:t> was asked by </a:t>
                      </a:r>
                      <a:r>
                        <a:rPr lang="es-ES" sz="1000" b="1"/>
                        <a:t>Ivan Brunsteins Villalba - 2017-09-18 15:43:25</a:t>
                      </a:r>
                      <a:r>
                        <a:rPr lang="es-ES" sz="1000"/>
                        <a:t>
Hola, soy cliente de ustedes, hace horas llamo y no me puedo comunicar. ¿Alguien sería tan amable de decirme como me comunico antes de que sea tarde y ya no estén en horario de atención?
Muchas gracias!</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558108906"/>
                  </a:ext>
                </a:extLst>
              </a:tr>
              <a:tr h="370840">
                <a:tc>
                  <a:txBody>
                    <a:bodyPr/>
                    <a:lstStyle/>
                    <a:p>
                      <a:r>
                        <a:rPr lang="es-ES" sz="1000" b="1"/>
                        <a:t>San Cristóbal Seguros</a:t>
                      </a:r>
                      <a:r>
                        <a:rPr lang="es-ES" sz="1000"/>
                        <a:t> was asked by </a:t>
                      </a:r>
                      <a:r>
                        <a:rPr lang="es-ES" sz="1000" b="1"/>
                        <a:t>Fernando Sebastian Rodriguez - 2017-09-15 22:20:22</a:t>
                      </a:r>
                      <a:r>
                        <a:rPr lang="es-ES" sz="1000"/>
                        <a:t>
Hace 4 hs que hice el reclamo porque me quedé en panamericana cerca de campana... Si me quedo en alguna ruta más desolada.. Cuanto tardarán...? Sigo esperando...hace 60 minutos me dijeron que todavía me faltaban 2 hs... Estoy buscando las palabras para no putear tanto... Pero mejoren el servicio por favor...porque el pago se hace religiosamente... Estaría bueno que tenga una contraprestacion a la altura...</a:t>
                      </a:r>
                      <a:endParaRPr lang="en-US" sz="1000"/>
                    </a:p>
                  </a:txBody>
                  <a:tcPr/>
                </a:tc>
                <a:tc>
                  <a:txBody>
                    <a:bodyPr/>
                    <a:lstStyle/>
                    <a:p>
                      <a:r>
                        <a:rPr lang="en-US" sz="1000"/>
                        <a:t>09/18/2017 10:19:03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571540263"/>
                  </a:ext>
                </a:extLst>
              </a:tr>
            </a:tbl>
          </a:graphicData>
        </a:graphic>
      </p:graphicFrame>
      <p:sp>
        <p:nvSpPr>
          <p:cNvPr id="4" name="Text Placeholder 3">
            <a:extLst>
              <a:ext uri="{FF2B5EF4-FFF2-40B4-BE49-F238E27FC236}">
                <a16:creationId xmlns:a16="http://schemas.microsoft.com/office/drawing/2014/main" id="{E066009F-8CE1-4670-9207-3B280A29B29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825295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35BA2-62D9-4B4F-84D6-4652E5A9CA6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6F2CA51F-1CED-45DE-BE17-7DCAF6C5CAB9}"/>
              </a:ext>
            </a:extLst>
          </p:cNvPr>
          <p:cNvGraphicFramePr>
            <a:graphicFrameLocks noGrp="1"/>
          </p:cNvGraphicFramePr>
          <p:nvPr>
            <p:ph type="chart" sz="quarter" idx="13"/>
            <p:extLst>
              <p:ext uri="{D42A27DB-BD31-4B8C-83A1-F6EECF244321}">
                <p14:modId xmlns:p14="http://schemas.microsoft.com/office/powerpoint/2010/main" val="1528697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19E2C-E98C-4338-B5A8-D23D710FFF5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E58DD2B-6AB0-4EC2-AFB6-ECD2571E78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469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1104</Words>
  <Application>Microsoft Office PowerPoint</Application>
  <PresentationFormat>On-screen Show (4:3)</PresentationFormat>
  <Paragraphs>459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4</vt:lpstr>
      <vt:lpstr>Facebook Own Posts Table - 2 of 4</vt:lpstr>
      <vt:lpstr>Facebook Own Posts Table - 3 of 4</vt:lpstr>
      <vt:lpstr>Facebook Own Posts Table - 4 of 4</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3</vt:lpstr>
      <vt:lpstr>Facebook User Posts Table - 2 of 3</vt:lpstr>
      <vt:lpstr>Facebook User Posts Table - 3 of 3</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2017-10-03T13:28:31Z</dcterms:created>
  <dcterms:modified xsi:type="dcterms:W3CDTF">2017-10-03T13:29:28Z</dcterms:modified>
</cp:coreProperties>
</file>