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68713</c:v>
                </c:pt>
                <c:pt idx="1">
                  <c:v>68725</c:v>
                </c:pt>
                <c:pt idx="2">
                  <c:v>68755</c:v>
                </c:pt>
                <c:pt idx="3">
                  <c:v>68819</c:v>
                </c:pt>
                <c:pt idx="4">
                  <c:v>68850</c:v>
                </c:pt>
                <c:pt idx="5">
                  <c:v>68886</c:v>
                </c:pt>
                <c:pt idx="6">
                  <c:v>68901</c:v>
                </c:pt>
                <c:pt idx="7">
                  <c:v>69153</c:v>
                </c:pt>
                <c:pt idx="8">
                  <c:v>69297</c:v>
                </c:pt>
                <c:pt idx="9">
                  <c:v>69337</c:v>
                </c:pt>
                <c:pt idx="10">
                  <c:v>69446</c:v>
                </c:pt>
                <c:pt idx="11">
                  <c:v>69786</c:v>
                </c:pt>
                <c:pt idx="12">
                  <c:v>70052</c:v>
                </c:pt>
                <c:pt idx="13">
                  <c:v>70333</c:v>
                </c:pt>
                <c:pt idx="14">
                  <c:v>70633</c:v>
                </c:pt>
                <c:pt idx="15">
                  <c:v>70897</c:v>
                </c:pt>
                <c:pt idx="16">
                  <c:v>71071</c:v>
                </c:pt>
                <c:pt idx="17">
                  <c:v>71237</c:v>
                </c:pt>
                <c:pt idx="18">
                  <c:v>71298</c:v>
                </c:pt>
                <c:pt idx="19">
                  <c:v>71488</c:v>
                </c:pt>
                <c:pt idx="20">
                  <c:v>71626</c:v>
                </c:pt>
                <c:pt idx="21">
                  <c:v>71702</c:v>
                </c:pt>
                <c:pt idx="22">
                  <c:v>71737</c:v>
                </c:pt>
                <c:pt idx="23">
                  <c:v>71763</c:v>
                </c:pt>
                <c:pt idx="24">
                  <c:v>71784</c:v>
                </c:pt>
                <c:pt idx="25">
                  <c:v>71811</c:v>
                </c:pt>
                <c:pt idx="26">
                  <c:v>71842</c:v>
                </c:pt>
                <c:pt idx="27">
                  <c:v>71883</c:v>
                </c:pt>
                <c:pt idx="28">
                  <c:v>71922</c:v>
                </c:pt>
                <c:pt idx="29">
                  <c:v>71974</c:v>
                </c:pt>
              </c:numCache>
            </c:numRef>
          </c:val>
          <c:smooth val="0"/>
          <c:extLst>
            <c:ext xmlns:c16="http://schemas.microsoft.com/office/drawing/2014/chart" uri="{C3380CC4-5D6E-409C-BE32-E72D297353CC}">
              <c16:uniqueId val="{00000000-CC78-4C27-81EC-FA17FE960D82}"/>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Sheet1!$C$2:$C$31</c:f>
              <c:numCache>
                <c:formatCode>General</c:formatCode>
                <c:ptCount val="30"/>
                <c:pt idx="0">
                  <c:v>142954</c:v>
                </c:pt>
                <c:pt idx="1">
                  <c:v>143172</c:v>
                </c:pt>
                <c:pt idx="2">
                  <c:v>143333</c:v>
                </c:pt>
                <c:pt idx="3">
                  <c:v>143476</c:v>
                </c:pt>
                <c:pt idx="4">
                  <c:v>143558</c:v>
                </c:pt>
                <c:pt idx="5">
                  <c:v>143612</c:v>
                </c:pt>
                <c:pt idx="6">
                  <c:v>143729</c:v>
                </c:pt>
                <c:pt idx="7">
                  <c:v>143953</c:v>
                </c:pt>
                <c:pt idx="8">
                  <c:v>144146</c:v>
                </c:pt>
                <c:pt idx="9">
                  <c:v>144316</c:v>
                </c:pt>
                <c:pt idx="10">
                  <c:v>144484</c:v>
                </c:pt>
                <c:pt idx="11">
                  <c:v>144738</c:v>
                </c:pt>
                <c:pt idx="12">
                  <c:v>145056</c:v>
                </c:pt>
                <c:pt idx="13">
                  <c:v>145296</c:v>
                </c:pt>
                <c:pt idx="14">
                  <c:v>145618</c:v>
                </c:pt>
                <c:pt idx="15">
                  <c:v>145802</c:v>
                </c:pt>
                <c:pt idx="16">
                  <c:v>145953</c:v>
                </c:pt>
                <c:pt idx="17">
                  <c:v>146111</c:v>
                </c:pt>
                <c:pt idx="18">
                  <c:v>146286</c:v>
                </c:pt>
                <c:pt idx="19">
                  <c:v>146509</c:v>
                </c:pt>
                <c:pt idx="20">
                  <c:v>146762</c:v>
                </c:pt>
                <c:pt idx="21">
                  <c:v>147279</c:v>
                </c:pt>
                <c:pt idx="22">
                  <c:v>147540</c:v>
                </c:pt>
                <c:pt idx="23">
                  <c:v>147774</c:v>
                </c:pt>
                <c:pt idx="24">
                  <c:v>147963</c:v>
                </c:pt>
                <c:pt idx="25">
                  <c:v>148173</c:v>
                </c:pt>
                <c:pt idx="26">
                  <c:v>148324</c:v>
                </c:pt>
                <c:pt idx="27">
                  <c:v>148491</c:v>
                </c:pt>
                <c:pt idx="28">
                  <c:v>148642</c:v>
                </c:pt>
                <c:pt idx="29">
                  <c:v>148787</c:v>
                </c:pt>
              </c:numCache>
            </c:numRef>
          </c:val>
          <c:smooth val="0"/>
          <c:extLst>
            <c:ext xmlns:c16="http://schemas.microsoft.com/office/drawing/2014/chart" uri="{C3380CC4-5D6E-409C-BE32-E72D297353CC}">
              <c16:uniqueId val="{00000001-CC78-4C27-81EC-FA17FE960D82}"/>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Sheet1!$D$2:$D$31</c:f>
              <c:numCache>
                <c:formatCode>General</c:formatCode>
                <c:ptCount val="30"/>
                <c:pt idx="0">
                  <c:v>9557</c:v>
                </c:pt>
                <c:pt idx="10">
                  <c:v>9699</c:v>
                </c:pt>
                <c:pt idx="11">
                  <c:v>9701</c:v>
                </c:pt>
                <c:pt idx="12">
                  <c:v>9704</c:v>
                </c:pt>
                <c:pt idx="13">
                  <c:v>9708</c:v>
                </c:pt>
                <c:pt idx="14">
                  <c:v>9719</c:v>
                </c:pt>
                <c:pt idx="15">
                  <c:v>9720</c:v>
                </c:pt>
                <c:pt idx="16">
                  <c:v>9726</c:v>
                </c:pt>
                <c:pt idx="17">
                  <c:v>9729</c:v>
                </c:pt>
                <c:pt idx="18">
                  <c:v>9735</c:v>
                </c:pt>
                <c:pt idx="19">
                  <c:v>9751</c:v>
                </c:pt>
                <c:pt idx="20">
                  <c:v>9764</c:v>
                </c:pt>
                <c:pt idx="21">
                  <c:v>9764</c:v>
                </c:pt>
                <c:pt idx="22">
                  <c:v>9767</c:v>
                </c:pt>
                <c:pt idx="23">
                  <c:v>9782</c:v>
                </c:pt>
                <c:pt idx="24">
                  <c:v>9799</c:v>
                </c:pt>
                <c:pt idx="25">
                  <c:v>9807</c:v>
                </c:pt>
                <c:pt idx="26">
                  <c:v>9808</c:v>
                </c:pt>
                <c:pt idx="27">
                  <c:v>9814</c:v>
                </c:pt>
                <c:pt idx="28">
                  <c:v>9831</c:v>
                </c:pt>
                <c:pt idx="29">
                  <c:v>9834</c:v>
                </c:pt>
              </c:numCache>
            </c:numRef>
          </c:val>
          <c:smooth val="0"/>
          <c:extLst>
            <c:ext xmlns:c16="http://schemas.microsoft.com/office/drawing/2014/chart" uri="{C3380CC4-5D6E-409C-BE32-E72D297353CC}">
              <c16:uniqueId val="{00000002-CC78-4C27-81EC-FA17FE960D82}"/>
            </c:ext>
          </c:extLst>
        </c:ser>
        <c:dLbls>
          <c:showLegendKey val="0"/>
          <c:showVal val="0"/>
          <c:showCatName val="0"/>
          <c:showSerName val="0"/>
          <c:showPercent val="0"/>
          <c:showBubbleSize val="0"/>
        </c:dLbls>
        <c:smooth val="0"/>
        <c:axId val="288445616"/>
        <c:axId val="288450536"/>
      </c:lineChart>
      <c:dateAx>
        <c:axId val="288445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450536"/>
        <c:crosses val="autoZero"/>
        <c:auto val="1"/>
        <c:lblOffset val="100"/>
        <c:baseTimeUnit val="days"/>
      </c:dateAx>
      <c:valAx>
        <c:axId val="288450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445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48.373800000000003</c:v>
                </c:pt>
                <c:pt idx="1">
                  <c:v>96.666700000000006</c:v>
                </c:pt>
                <c:pt idx="2">
                  <c:v>58.0002</c:v>
                </c:pt>
                <c:pt idx="3">
                  <c:v>0</c:v>
                </c:pt>
                <c:pt idx="4">
                  <c:v>29.665099999999999</c:v>
                </c:pt>
                <c:pt idx="5">
                  <c:v>100</c:v>
                </c:pt>
              </c:numCache>
            </c:numRef>
          </c:val>
          <c:extLst>
            <c:ext xmlns:c16="http://schemas.microsoft.com/office/drawing/2014/chart" uri="{C3380CC4-5D6E-409C-BE32-E72D297353CC}">
              <c16:uniqueId val="{00000000-F9C7-4E4E-907A-E82445BA1739}"/>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100</c:v>
                </c:pt>
                <c:pt idx="2">
                  <c:v>100</c:v>
                </c:pt>
                <c:pt idx="3">
                  <c:v>0</c:v>
                </c:pt>
                <c:pt idx="4">
                  <c:v>23.8675</c:v>
                </c:pt>
                <c:pt idx="5">
                  <c:v>90.795199999999994</c:v>
                </c:pt>
              </c:numCache>
            </c:numRef>
          </c:val>
          <c:extLst>
            <c:ext xmlns:c16="http://schemas.microsoft.com/office/drawing/2014/chart" uri="{C3380CC4-5D6E-409C-BE32-E72D297353CC}">
              <c16:uniqueId val="{00000001-F9C7-4E4E-907A-E82445BA1739}"/>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6.6093999999999999</c:v>
                </c:pt>
                <c:pt idx="1">
                  <c:v>86.666700000000006</c:v>
                </c:pt>
                <c:pt idx="2">
                  <c:v>24.1632</c:v>
                </c:pt>
                <c:pt idx="3">
                  <c:v>0</c:v>
                </c:pt>
                <c:pt idx="4">
                  <c:v>100</c:v>
                </c:pt>
                <c:pt idx="5">
                  <c:v>60.869199999999999</c:v>
                </c:pt>
              </c:numCache>
            </c:numRef>
          </c:val>
          <c:extLst>
            <c:ext xmlns:c16="http://schemas.microsoft.com/office/drawing/2014/chart" uri="{C3380CC4-5D6E-409C-BE32-E72D297353CC}">
              <c16:uniqueId val="{00000002-F9C7-4E4E-907A-E82445BA1739}"/>
            </c:ext>
          </c:extLst>
        </c:ser>
        <c:dLbls>
          <c:showLegendKey val="0"/>
          <c:showVal val="0"/>
          <c:showCatName val="0"/>
          <c:showSerName val="0"/>
          <c:showPercent val="0"/>
          <c:showBubbleSize val="0"/>
        </c:dLbls>
        <c:axId val="288445944"/>
        <c:axId val="288446272"/>
      </c:radarChart>
      <c:catAx>
        <c:axId val="288445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446272"/>
        <c:crosses val="autoZero"/>
        <c:auto val="1"/>
        <c:lblAlgn val="ctr"/>
        <c:lblOffset val="100"/>
        <c:noMultiLvlLbl val="0"/>
      </c:catAx>
      <c:valAx>
        <c:axId val="288446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445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0.18194521265756</c:v>
                </c:pt>
                <c:pt idx="1">
                  <c:v>0.21391463787307999</c:v>
                </c:pt>
                <c:pt idx="2">
                  <c:v>0</c:v>
                </c:pt>
                <c:pt idx="3">
                  <c:v>0.39687731693488998</c:v>
                </c:pt>
                <c:pt idx="4">
                  <c:v>0.50846965162565005</c:v>
                </c:pt>
                <c:pt idx="5">
                  <c:v>0.16553406516815</c:v>
                </c:pt>
                <c:pt idx="6">
                  <c:v>0.32659341297374</c:v>
                </c:pt>
                <c:pt idx="7">
                  <c:v>4.6749822533212004</c:v>
                </c:pt>
                <c:pt idx="8">
                  <c:v>0.13001083423619</c:v>
                </c:pt>
                <c:pt idx="9">
                  <c:v>0</c:v>
                </c:pt>
                <c:pt idx="10">
                  <c:v>0.32136732429277998</c:v>
                </c:pt>
                <c:pt idx="11">
                  <c:v>0.68518731326131999</c:v>
                </c:pt>
                <c:pt idx="12">
                  <c:v>0.35183569559061001</c:v>
                </c:pt>
                <c:pt idx="13">
                  <c:v>0.19517893777069001</c:v>
                </c:pt>
                <c:pt idx="14">
                  <c:v>1.0307450023410001</c:v>
                </c:pt>
                <c:pt idx="15">
                  <c:v>0.21620857768671001</c:v>
                </c:pt>
                <c:pt idx="16">
                  <c:v>0.13665051279161999</c:v>
                </c:pt>
                <c:pt idx="17">
                  <c:v>0.17848610057059</c:v>
                </c:pt>
                <c:pt idx="18">
                  <c:v>0.23573322856300999</c:v>
                </c:pt>
                <c:pt idx="19">
                  <c:v>4.4037930889582997</c:v>
                </c:pt>
                <c:pt idx="20">
                  <c:v>0.10620903615299999</c:v>
                </c:pt>
                <c:pt idx="21">
                  <c:v>0.51629828086625995</c:v>
                </c:pt>
                <c:pt idx="22">
                  <c:v>0.15337637167278001</c:v>
                </c:pt>
                <c:pt idx="23">
                  <c:v>0</c:v>
                </c:pt>
                <c:pt idx="24">
                  <c:v>0.24382427932508999</c:v>
                </c:pt>
                <c:pt idx="25">
                  <c:v>0.74794211457302995</c:v>
                </c:pt>
                <c:pt idx="26">
                  <c:v>0.77548520034528001</c:v>
                </c:pt>
                <c:pt idx="27">
                  <c:v>2.1054242854359999</c:v>
                </c:pt>
                <c:pt idx="28">
                  <c:v>0.72042502294790001</c:v>
                </c:pt>
                <c:pt idx="29">
                  <c:v>0</c:v>
                </c:pt>
              </c:numCache>
            </c:numRef>
          </c:val>
          <c:smooth val="0"/>
          <c:extLst>
            <c:ext xmlns:c16="http://schemas.microsoft.com/office/drawing/2014/chart" uri="{C3380CC4-5D6E-409C-BE32-E72D297353CC}">
              <c16:uniqueId val="{00000000-E679-494F-B8B4-0D3EED41D8AF}"/>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Sheet1!$C$2:$C$31</c:f>
              <c:numCache>
                <c:formatCode>General</c:formatCode>
                <c:ptCount val="30"/>
                <c:pt idx="0">
                  <c:v>0.49938364991314999</c:v>
                </c:pt>
                <c:pt idx="1">
                  <c:v>0</c:v>
                </c:pt>
                <c:pt idx="2">
                  <c:v>0</c:v>
                </c:pt>
                <c:pt idx="3">
                  <c:v>1.1192156425204001</c:v>
                </c:pt>
                <c:pt idx="4">
                  <c:v>0.83056362660868999</c:v>
                </c:pt>
                <c:pt idx="5">
                  <c:v>3.6215482118606E-2</c:v>
                </c:pt>
                <c:pt idx="6">
                  <c:v>0.91041971183963</c:v>
                </c:pt>
                <c:pt idx="7">
                  <c:v>0.19535459291856999</c:v>
                </c:pt>
                <c:pt idx="8">
                  <c:v>0</c:v>
                </c:pt>
                <c:pt idx="9">
                  <c:v>0</c:v>
                </c:pt>
                <c:pt idx="10">
                  <c:v>0.43005540166204997</c:v>
                </c:pt>
                <c:pt idx="11">
                  <c:v>0.54871344503529995</c:v>
                </c:pt>
                <c:pt idx="12">
                  <c:v>1.2201770913131</c:v>
                </c:pt>
                <c:pt idx="13">
                  <c:v>0.50352675373339995</c:v>
                </c:pt>
                <c:pt idx="14">
                  <c:v>0.17943447204328</c:v>
                </c:pt>
                <c:pt idx="15">
                  <c:v>0</c:v>
                </c:pt>
                <c:pt idx="16">
                  <c:v>0</c:v>
                </c:pt>
                <c:pt idx="17">
                  <c:v>5.4097732003944E-2</c:v>
                </c:pt>
                <c:pt idx="18">
                  <c:v>0.34918398336502998</c:v>
                </c:pt>
                <c:pt idx="19">
                  <c:v>0.32263866973595001</c:v>
                </c:pt>
                <c:pt idx="20">
                  <c:v>2.0936338527637002</c:v>
                </c:pt>
                <c:pt idx="21">
                  <c:v>0.15712148007074</c:v>
                </c:pt>
                <c:pt idx="22">
                  <c:v>0</c:v>
                </c:pt>
                <c:pt idx="23">
                  <c:v>0</c:v>
                </c:pt>
                <c:pt idx="24">
                  <c:v>0.28403711418291999</c:v>
                </c:pt>
                <c:pt idx="25">
                  <c:v>0.64835075775994999</c:v>
                </c:pt>
                <c:pt idx="26">
                  <c:v>0.25093087259187002</c:v>
                </c:pt>
                <c:pt idx="27">
                  <c:v>0.57342308651208995</c:v>
                </c:pt>
                <c:pt idx="28">
                  <c:v>0</c:v>
                </c:pt>
                <c:pt idx="29">
                  <c:v>0</c:v>
                </c:pt>
              </c:numCache>
            </c:numRef>
          </c:val>
          <c:smooth val="0"/>
          <c:extLst>
            <c:ext xmlns:c16="http://schemas.microsoft.com/office/drawing/2014/chart" uri="{C3380CC4-5D6E-409C-BE32-E72D297353CC}">
              <c16:uniqueId val="{00000001-E679-494F-B8B4-0D3EED41D8AF}"/>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Sheet1!$D$2:$D$31</c:f>
              <c:numCache>
                <c:formatCode>General</c:formatCode>
                <c:ptCount val="30"/>
                <c:pt idx="0">
                  <c:v>1.559229803265</c:v>
                </c:pt>
                <c:pt idx="1">
                  <c:v>0</c:v>
                </c:pt>
                <c:pt idx="2">
                  <c:v>0</c:v>
                </c:pt>
                <c:pt idx="3">
                  <c:v>0</c:v>
                </c:pt>
                <c:pt idx="4">
                  <c:v>0</c:v>
                </c:pt>
                <c:pt idx="5">
                  <c:v>0</c:v>
                </c:pt>
                <c:pt idx="6">
                  <c:v>0</c:v>
                </c:pt>
                <c:pt idx="7">
                  <c:v>0</c:v>
                </c:pt>
                <c:pt idx="8">
                  <c:v>0</c:v>
                </c:pt>
                <c:pt idx="9">
                  <c:v>0</c:v>
                </c:pt>
                <c:pt idx="10">
                  <c:v>0</c:v>
                </c:pt>
                <c:pt idx="11">
                  <c:v>0</c:v>
                </c:pt>
                <c:pt idx="12">
                  <c:v>0.93279736136878999</c:v>
                </c:pt>
                <c:pt idx="13">
                  <c:v>1.8236142592211</c:v>
                </c:pt>
                <c:pt idx="14">
                  <c:v>2.1517553793883999</c:v>
                </c:pt>
                <c:pt idx="15">
                  <c:v>0.98775594196934002</c:v>
                </c:pt>
                <c:pt idx="16">
                  <c:v>0.99763447495628998</c:v>
                </c:pt>
                <c:pt idx="17">
                  <c:v>1.3159247455536001</c:v>
                </c:pt>
                <c:pt idx="18">
                  <c:v>1.9009453349773999</c:v>
                </c:pt>
                <c:pt idx="19">
                  <c:v>3.3870471107462001</c:v>
                </c:pt>
                <c:pt idx="20">
                  <c:v>0</c:v>
                </c:pt>
                <c:pt idx="21">
                  <c:v>2.1609995903317998</c:v>
                </c:pt>
                <c:pt idx="22">
                  <c:v>2.8878648233486999</c:v>
                </c:pt>
                <c:pt idx="23">
                  <c:v>2.5168815224064001</c:v>
                </c:pt>
                <c:pt idx="24">
                  <c:v>1.5423901940756</c:v>
                </c:pt>
                <c:pt idx="25">
                  <c:v>1.2241150668162999</c:v>
                </c:pt>
                <c:pt idx="26">
                  <c:v>1.6314877128581999</c:v>
                </c:pt>
                <c:pt idx="27">
                  <c:v>6.0748139843033</c:v>
                </c:pt>
                <c:pt idx="28">
                  <c:v>0</c:v>
                </c:pt>
                <c:pt idx="29">
                  <c:v>2.3087876322212999</c:v>
                </c:pt>
              </c:numCache>
            </c:numRef>
          </c:val>
          <c:smooth val="0"/>
          <c:extLst>
            <c:ext xmlns:c16="http://schemas.microsoft.com/office/drawing/2014/chart" uri="{C3380CC4-5D6E-409C-BE32-E72D297353CC}">
              <c16:uniqueId val="{00000002-E679-494F-B8B4-0D3EED41D8AF}"/>
            </c:ext>
          </c:extLst>
        </c:ser>
        <c:dLbls>
          <c:showLegendKey val="0"/>
          <c:showVal val="0"/>
          <c:showCatName val="0"/>
          <c:showSerName val="0"/>
          <c:showPercent val="0"/>
          <c:showBubbleSize val="0"/>
        </c:dLbls>
        <c:smooth val="0"/>
        <c:axId val="294655808"/>
        <c:axId val="294650232"/>
      </c:lineChart>
      <c:dateAx>
        <c:axId val="294655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50232"/>
        <c:crosses val="autoZero"/>
        <c:auto val="1"/>
        <c:lblOffset val="100"/>
        <c:baseTimeUnit val="days"/>
      </c:dateAx>
      <c:valAx>
        <c:axId val="294650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5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90</c:v>
                </c:pt>
                <c:pt idx="1">
                  <c:v>115</c:v>
                </c:pt>
                <c:pt idx="2">
                  <c:v>131</c:v>
                </c:pt>
                <c:pt idx="3">
                  <c:v>119</c:v>
                </c:pt>
                <c:pt idx="4">
                  <c:v>138</c:v>
                </c:pt>
                <c:pt idx="5">
                  <c:v>101</c:v>
                </c:pt>
                <c:pt idx="6">
                  <c:v>68</c:v>
                </c:pt>
              </c:numCache>
            </c:numRef>
          </c:val>
          <c:extLst>
            <c:ext xmlns:c16="http://schemas.microsoft.com/office/drawing/2014/chart" uri="{C3380CC4-5D6E-409C-BE32-E72D297353CC}">
              <c16:uniqueId val="{00000000-233F-42E1-9EB5-020C0790011C}"/>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165</c:v>
                </c:pt>
                <c:pt idx="1">
                  <c:v>180</c:v>
                </c:pt>
                <c:pt idx="2">
                  <c:v>187</c:v>
                </c:pt>
                <c:pt idx="3">
                  <c:v>194</c:v>
                </c:pt>
                <c:pt idx="4">
                  <c:v>314</c:v>
                </c:pt>
                <c:pt idx="5">
                  <c:v>200</c:v>
                </c:pt>
                <c:pt idx="6">
                  <c:v>179</c:v>
                </c:pt>
              </c:numCache>
            </c:numRef>
          </c:val>
          <c:extLst>
            <c:ext xmlns:c16="http://schemas.microsoft.com/office/drawing/2014/chart" uri="{C3380CC4-5D6E-409C-BE32-E72D297353CC}">
              <c16:uniqueId val="{00000001-233F-42E1-9EB5-020C0790011C}"/>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54</c:v>
                </c:pt>
                <c:pt idx="1">
                  <c:v>5</c:v>
                </c:pt>
                <c:pt idx="2">
                  <c:v>7</c:v>
                </c:pt>
                <c:pt idx="3">
                  <c:v>8</c:v>
                </c:pt>
                <c:pt idx="4">
                  <c:v>7</c:v>
                </c:pt>
                <c:pt idx="5">
                  <c:v>2</c:v>
                </c:pt>
                <c:pt idx="6">
                  <c:v>11</c:v>
                </c:pt>
              </c:numCache>
            </c:numRef>
          </c:val>
          <c:extLst>
            <c:ext xmlns:c16="http://schemas.microsoft.com/office/drawing/2014/chart" uri="{C3380CC4-5D6E-409C-BE32-E72D297353CC}">
              <c16:uniqueId val="{00000002-233F-42E1-9EB5-020C0790011C}"/>
            </c:ext>
          </c:extLst>
        </c:ser>
        <c:dLbls>
          <c:showLegendKey val="0"/>
          <c:showVal val="0"/>
          <c:showCatName val="0"/>
          <c:showSerName val="0"/>
          <c:showPercent val="0"/>
          <c:showBubbleSize val="0"/>
        </c:dLbls>
        <c:gapWidth val="219"/>
        <c:overlap val="-27"/>
        <c:axId val="294654168"/>
        <c:axId val="294654496"/>
      </c:barChart>
      <c:catAx>
        <c:axId val="294654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54496"/>
        <c:crosses val="autoZero"/>
        <c:auto val="1"/>
        <c:lblAlgn val="ctr"/>
        <c:lblOffset val="100"/>
        <c:noMultiLvlLbl val="0"/>
      </c:catAx>
      <c:valAx>
        <c:axId val="294654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54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22</c:v>
                </c:pt>
                <c:pt idx="1">
                  <c:v>12</c:v>
                </c:pt>
                <c:pt idx="2">
                  <c:v>30</c:v>
                </c:pt>
                <c:pt idx="3">
                  <c:v>64</c:v>
                </c:pt>
                <c:pt idx="4">
                  <c:v>31</c:v>
                </c:pt>
                <c:pt idx="5">
                  <c:v>36</c:v>
                </c:pt>
                <c:pt idx="6">
                  <c:v>15</c:v>
                </c:pt>
                <c:pt idx="7">
                  <c:v>252</c:v>
                </c:pt>
                <c:pt idx="8">
                  <c:v>144</c:v>
                </c:pt>
                <c:pt idx="9">
                  <c:v>40</c:v>
                </c:pt>
                <c:pt idx="10">
                  <c:v>109</c:v>
                </c:pt>
                <c:pt idx="11">
                  <c:v>340</c:v>
                </c:pt>
                <c:pt idx="12">
                  <c:v>266</c:v>
                </c:pt>
                <c:pt idx="13">
                  <c:v>281</c:v>
                </c:pt>
                <c:pt idx="14">
                  <c:v>300</c:v>
                </c:pt>
                <c:pt idx="15">
                  <c:v>264</c:v>
                </c:pt>
                <c:pt idx="16">
                  <c:v>174</c:v>
                </c:pt>
                <c:pt idx="17">
                  <c:v>166</c:v>
                </c:pt>
                <c:pt idx="18">
                  <c:v>61</c:v>
                </c:pt>
                <c:pt idx="19">
                  <c:v>190</c:v>
                </c:pt>
                <c:pt idx="20">
                  <c:v>138</c:v>
                </c:pt>
                <c:pt idx="21">
                  <c:v>76</c:v>
                </c:pt>
                <c:pt idx="22">
                  <c:v>35</c:v>
                </c:pt>
                <c:pt idx="23">
                  <c:v>26</c:v>
                </c:pt>
                <c:pt idx="24">
                  <c:v>21</c:v>
                </c:pt>
                <c:pt idx="25">
                  <c:v>27</c:v>
                </c:pt>
                <c:pt idx="26">
                  <c:v>31</c:v>
                </c:pt>
                <c:pt idx="27">
                  <c:v>41</c:v>
                </c:pt>
                <c:pt idx="28">
                  <c:v>39</c:v>
                </c:pt>
                <c:pt idx="29">
                  <c:v>52</c:v>
                </c:pt>
              </c:numCache>
            </c:numRef>
          </c:val>
          <c:smooth val="0"/>
          <c:extLst>
            <c:ext xmlns:c16="http://schemas.microsoft.com/office/drawing/2014/chart" uri="{C3380CC4-5D6E-409C-BE32-E72D297353CC}">
              <c16:uniqueId val="{00000000-D1B9-4153-8E6A-2D73EA93F03F}"/>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Sheet1!$C$2:$C$31</c:f>
              <c:numCache>
                <c:formatCode>General</c:formatCode>
                <c:ptCount val="30"/>
                <c:pt idx="0">
                  <c:v>355</c:v>
                </c:pt>
                <c:pt idx="1">
                  <c:v>218</c:v>
                </c:pt>
                <c:pt idx="2">
                  <c:v>161</c:v>
                </c:pt>
                <c:pt idx="3">
                  <c:v>143</c:v>
                </c:pt>
                <c:pt idx="4">
                  <c:v>82</c:v>
                </c:pt>
                <c:pt idx="5">
                  <c:v>54</c:v>
                </c:pt>
                <c:pt idx="6">
                  <c:v>117</c:v>
                </c:pt>
                <c:pt idx="7">
                  <c:v>224</c:v>
                </c:pt>
                <c:pt idx="8">
                  <c:v>193</c:v>
                </c:pt>
                <c:pt idx="9">
                  <c:v>170</c:v>
                </c:pt>
                <c:pt idx="10">
                  <c:v>168</c:v>
                </c:pt>
                <c:pt idx="11">
                  <c:v>254</c:v>
                </c:pt>
                <c:pt idx="12">
                  <c:v>318</c:v>
                </c:pt>
                <c:pt idx="13">
                  <c:v>240</c:v>
                </c:pt>
                <c:pt idx="14">
                  <c:v>322</c:v>
                </c:pt>
                <c:pt idx="15">
                  <c:v>184</c:v>
                </c:pt>
                <c:pt idx="16">
                  <c:v>151</c:v>
                </c:pt>
                <c:pt idx="17">
                  <c:v>158</c:v>
                </c:pt>
                <c:pt idx="18">
                  <c:v>175</c:v>
                </c:pt>
                <c:pt idx="19">
                  <c:v>223</c:v>
                </c:pt>
                <c:pt idx="20">
                  <c:v>253</c:v>
                </c:pt>
                <c:pt idx="21">
                  <c:v>517</c:v>
                </c:pt>
                <c:pt idx="22">
                  <c:v>261</c:v>
                </c:pt>
                <c:pt idx="23">
                  <c:v>234</c:v>
                </c:pt>
                <c:pt idx="24">
                  <c:v>189</c:v>
                </c:pt>
                <c:pt idx="25">
                  <c:v>210</c:v>
                </c:pt>
                <c:pt idx="26">
                  <c:v>151</c:v>
                </c:pt>
                <c:pt idx="27">
                  <c:v>167</c:v>
                </c:pt>
                <c:pt idx="28">
                  <c:v>151</c:v>
                </c:pt>
                <c:pt idx="29">
                  <c:v>145</c:v>
                </c:pt>
              </c:numCache>
            </c:numRef>
          </c:val>
          <c:smooth val="0"/>
          <c:extLst>
            <c:ext xmlns:c16="http://schemas.microsoft.com/office/drawing/2014/chart" uri="{C3380CC4-5D6E-409C-BE32-E72D297353CC}">
              <c16:uniqueId val="{00000001-D1B9-4153-8E6A-2D73EA93F03F}"/>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Sheet1!$D$2:$D$31</c:f>
              <c:numCache>
                <c:formatCode>General</c:formatCode>
                <c:ptCount val="30"/>
                <c:pt idx="0">
                  <c:v>1</c:v>
                </c:pt>
                <c:pt idx="10">
                  <c:v>142</c:v>
                </c:pt>
                <c:pt idx="11">
                  <c:v>2</c:v>
                </c:pt>
                <c:pt idx="12">
                  <c:v>3</c:v>
                </c:pt>
                <c:pt idx="13">
                  <c:v>4</c:v>
                </c:pt>
                <c:pt idx="14">
                  <c:v>11</c:v>
                </c:pt>
                <c:pt idx="15">
                  <c:v>1</c:v>
                </c:pt>
                <c:pt idx="16">
                  <c:v>6</c:v>
                </c:pt>
                <c:pt idx="17">
                  <c:v>3</c:v>
                </c:pt>
                <c:pt idx="18">
                  <c:v>6</c:v>
                </c:pt>
                <c:pt idx="19">
                  <c:v>16</c:v>
                </c:pt>
                <c:pt idx="20">
                  <c:v>13</c:v>
                </c:pt>
                <c:pt idx="21">
                  <c:v>0</c:v>
                </c:pt>
                <c:pt idx="22">
                  <c:v>3</c:v>
                </c:pt>
                <c:pt idx="23">
                  <c:v>15</c:v>
                </c:pt>
                <c:pt idx="24">
                  <c:v>17</c:v>
                </c:pt>
                <c:pt idx="25">
                  <c:v>8</c:v>
                </c:pt>
                <c:pt idx="26">
                  <c:v>1</c:v>
                </c:pt>
                <c:pt idx="27">
                  <c:v>6</c:v>
                </c:pt>
                <c:pt idx="28">
                  <c:v>17</c:v>
                </c:pt>
                <c:pt idx="29">
                  <c:v>3</c:v>
                </c:pt>
              </c:numCache>
            </c:numRef>
          </c:val>
          <c:smooth val="0"/>
          <c:extLst>
            <c:ext xmlns:c16="http://schemas.microsoft.com/office/drawing/2014/chart" uri="{C3380CC4-5D6E-409C-BE32-E72D297353CC}">
              <c16:uniqueId val="{00000002-D1B9-4153-8E6A-2D73EA93F03F}"/>
            </c:ext>
          </c:extLst>
        </c:ser>
        <c:dLbls>
          <c:showLegendKey val="0"/>
          <c:showVal val="0"/>
          <c:showCatName val="0"/>
          <c:showSerName val="0"/>
          <c:showPercent val="0"/>
          <c:showBubbleSize val="0"/>
        </c:dLbls>
        <c:smooth val="0"/>
        <c:axId val="294657448"/>
        <c:axId val="294652528"/>
      </c:lineChart>
      <c:dateAx>
        <c:axId val="294657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52528"/>
        <c:crosses val="autoZero"/>
        <c:auto val="1"/>
        <c:lblOffset val="100"/>
        <c:baseTimeUnit val="days"/>
      </c:dateAx>
      <c:valAx>
        <c:axId val="294652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57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1</c:v>
                </c:pt>
                <c:pt idx="1">
                  <c:v>1</c:v>
                </c:pt>
                <c:pt idx="2">
                  <c:v>0</c:v>
                </c:pt>
                <c:pt idx="3">
                  <c:v>1</c:v>
                </c:pt>
                <c:pt idx="4">
                  <c:v>1</c:v>
                </c:pt>
                <c:pt idx="5">
                  <c:v>2</c:v>
                </c:pt>
                <c:pt idx="6">
                  <c:v>2</c:v>
                </c:pt>
                <c:pt idx="7">
                  <c:v>1</c:v>
                </c:pt>
                <c:pt idx="8">
                  <c:v>1</c:v>
                </c:pt>
                <c:pt idx="9">
                  <c:v>0</c:v>
                </c:pt>
                <c:pt idx="10">
                  <c:v>1</c:v>
                </c:pt>
                <c:pt idx="11">
                  <c:v>1</c:v>
                </c:pt>
                <c:pt idx="12">
                  <c:v>1</c:v>
                </c:pt>
                <c:pt idx="13">
                  <c:v>1</c:v>
                </c:pt>
                <c:pt idx="14">
                  <c:v>2</c:v>
                </c:pt>
                <c:pt idx="15">
                  <c:v>1</c:v>
                </c:pt>
                <c:pt idx="16">
                  <c:v>1</c:v>
                </c:pt>
                <c:pt idx="17">
                  <c:v>1</c:v>
                </c:pt>
                <c:pt idx="18">
                  <c:v>1</c:v>
                </c:pt>
                <c:pt idx="19">
                  <c:v>1</c:v>
                </c:pt>
                <c:pt idx="20">
                  <c:v>1</c:v>
                </c:pt>
                <c:pt idx="21">
                  <c:v>1</c:v>
                </c:pt>
                <c:pt idx="22">
                  <c:v>1</c:v>
                </c:pt>
                <c:pt idx="23">
                  <c:v>0</c:v>
                </c:pt>
                <c:pt idx="24">
                  <c:v>1</c:v>
                </c:pt>
                <c:pt idx="25">
                  <c:v>1</c:v>
                </c:pt>
                <c:pt idx="26">
                  <c:v>1</c:v>
                </c:pt>
                <c:pt idx="27">
                  <c:v>1</c:v>
                </c:pt>
                <c:pt idx="28">
                  <c:v>1</c:v>
                </c:pt>
                <c:pt idx="29">
                  <c:v>0</c:v>
                </c:pt>
              </c:numCache>
            </c:numRef>
          </c:val>
          <c:smooth val="0"/>
          <c:extLst>
            <c:ext xmlns:c16="http://schemas.microsoft.com/office/drawing/2014/chart" uri="{C3380CC4-5D6E-409C-BE32-E72D297353CC}">
              <c16:uniqueId val="{00000000-9D4D-43A1-AE12-CA500FCA4985}"/>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Sheet1!$C$2:$C$31</c:f>
              <c:numCache>
                <c:formatCode>General</c:formatCode>
                <c:ptCount val="30"/>
                <c:pt idx="0">
                  <c:v>1</c:v>
                </c:pt>
                <c:pt idx="1">
                  <c:v>0</c:v>
                </c:pt>
                <c:pt idx="2">
                  <c:v>0</c:v>
                </c:pt>
                <c:pt idx="3">
                  <c:v>1</c:v>
                </c:pt>
                <c:pt idx="4">
                  <c:v>1</c:v>
                </c:pt>
                <c:pt idx="5">
                  <c:v>1</c:v>
                </c:pt>
                <c:pt idx="6">
                  <c:v>1</c:v>
                </c:pt>
                <c:pt idx="7">
                  <c:v>1</c:v>
                </c:pt>
                <c:pt idx="8">
                  <c:v>0</c:v>
                </c:pt>
                <c:pt idx="9">
                  <c:v>0</c:v>
                </c:pt>
                <c:pt idx="10">
                  <c:v>2</c:v>
                </c:pt>
                <c:pt idx="11">
                  <c:v>2</c:v>
                </c:pt>
                <c:pt idx="12">
                  <c:v>2</c:v>
                </c:pt>
                <c:pt idx="13">
                  <c:v>2</c:v>
                </c:pt>
                <c:pt idx="14">
                  <c:v>1</c:v>
                </c:pt>
                <c:pt idx="15">
                  <c:v>0</c:v>
                </c:pt>
                <c:pt idx="16">
                  <c:v>0</c:v>
                </c:pt>
                <c:pt idx="17">
                  <c:v>1</c:v>
                </c:pt>
                <c:pt idx="18">
                  <c:v>2</c:v>
                </c:pt>
                <c:pt idx="19">
                  <c:v>3</c:v>
                </c:pt>
                <c:pt idx="20">
                  <c:v>2</c:v>
                </c:pt>
                <c:pt idx="21">
                  <c:v>2</c:v>
                </c:pt>
                <c:pt idx="22">
                  <c:v>0</c:v>
                </c:pt>
                <c:pt idx="23">
                  <c:v>0</c:v>
                </c:pt>
                <c:pt idx="24">
                  <c:v>1</c:v>
                </c:pt>
                <c:pt idx="25">
                  <c:v>1</c:v>
                </c:pt>
                <c:pt idx="26">
                  <c:v>1</c:v>
                </c:pt>
                <c:pt idx="27">
                  <c:v>2</c:v>
                </c:pt>
                <c:pt idx="28">
                  <c:v>0</c:v>
                </c:pt>
                <c:pt idx="29">
                  <c:v>0</c:v>
                </c:pt>
              </c:numCache>
            </c:numRef>
          </c:val>
          <c:smooth val="0"/>
          <c:extLst>
            <c:ext xmlns:c16="http://schemas.microsoft.com/office/drawing/2014/chart" uri="{C3380CC4-5D6E-409C-BE32-E72D297353CC}">
              <c16:uniqueId val="{00000001-9D4D-43A1-AE12-CA500FCA4985}"/>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Sheet1!$D$2:$D$31</c:f>
              <c:numCache>
                <c:formatCode>General</c:formatCode>
                <c:ptCount val="30"/>
                <c:pt idx="0">
                  <c:v>2</c:v>
                </c:pt>
                <c:pt idx="1">
                  <c:v>0</c:v>
                </c:pt>
                <c:pt idx="2">
                  <c:v>0</c:v>
                </c:pt>
                <c:pt idx="3">
                  <c:v>1</c:v>
                </c:pt>
                <c:pt idx="4">
                  <c:v>0</c:v>
                </c:pt>
                <c:pt idx="5">
                  <c:v>1</c:v>
                </c:pt>
                <c:pt idx="6">
                  <c:v>2</c:v>
                </c:pt>
                <c:pt idx="7">
                  <c:v>1</c:v>
                </c:pt>
                <c:pt idx="8">
                  <c:v>1</c:v>
                </c:pt>
                <c:pt idx="9">
                  <c:v>1</c:v>
                </c:pt>
                <c:pt idx="10">
                  <c:v>0</c:v>
                </c:pt>
                <c:pt idx="11">
                  <c:v>0</c:v>
                </c:pt>
                <c:pt idx="12">
                  <c:v>2</c:v>
                </c:pt>
                <c:pt idx="13">
                  <c:v>1</c:v>
                </c:pt>
                <c:pt idx="14">
                  <c:v>1</c:v>
                </c:pt>
                <c:pt idx="15">
                  <c:v>1</c:v>
                </c:pt>
                <c:pt idx="16">
                  <c:v>1</c:v>
                </c:pt>
                <c:pt idx="17">
                  <c:v>1</c:v>
                </c:pt>
                <c:pt idx="18">
                  <c:v>1</c:v>
                </c:pt>
                <c:pt idx="19">
                  <c:v>1</c:v>
                </c:pt>
                <c:pt idx="20">
                  <c:v>0</c:v>
                </c:pt>
                <c:pt idx="21">
                  <c:v>1</c:v>
                </c:pt>
                <c:pt idx="22">
                  <c:v>1</c:v>
                </c:pt>
                <c:pt idx="23">
                  <c:v>1</c:v>
                </c:pt>
                <c:pt idx="24">
                  <c:v>1</c:v>
                </c:pt>
                <c:pt idx="25">
                  <c:v>1</c:v>
                </c:pt>
                <c:pt idx="26">
                  <c:v>1</c:v>
                </c:pt>
                <c:pt idx="27">
                  <c:v>1</c:v>
                </c:pt>
                <c:pt idx="28">
                  <c:v>0</c:v>
                </c:pt>
                <c:pt idx="29">
                  <c:v>1</c:v>
                </c:pt>
              </c:numCache>
            </c:numRef>
          </c:val>
          <c:smooth val="0"/>
          <c:extLst>
            <c:ext xmlns:c16="http://schemas.microsoft.com/office/drawing/2014/chart" uri="{C3380CC4-5D6E-409C-BE32-E72D297353CC}">
              <c16:uniqueId val="{00000002-9D4D-43A1-AE12-CA500FCA4985}"/>
            </c:ext>
          </c:extLst>
        </c:ser>
        <c:dLbls>
          <c:showLegendKey val="0"/>
          <c:showVal val="0"/>
          <c:showCatName val="0"/>
          <c:showSerName val="0"/>
          <c:showPercent val="0"/>
          <c:showBubbleSize val="0"/>
        </c:dLbls>
        <c:smooth val="0"/>
        <c:axId val="359618080"/>
        <c:axId val="359613488"/>
      </c:lineChart>
      <c:dateAx>
        <c:axId val="359618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13488"/>
        <c:crosses val="autoZero"/>
        <c:auto val="1"/>
        <c:lblOffset val="100"/>
        <c:baseTimeUnit val="days"/>
      </c:dateAx>
      <c:valAx>
        <c:axId val="359613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18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4</c:v>
                </c:pt>
                <c:pt idx="2">
                  <c:v>5</c:v>
                </c:pt>
                <c:pt idx="3">
                  <c:v>5</c:v>
                </c:pt>
                <c:pt idx="4">
                  <c:v>6</c:v>
                </c:pt>
                <c:pt idx="5">
                  <c:v>4</c:v>
                </c:pt>
                <c:pt idx="6">
                  <c:v>1</c:v>
                </c:pt>
              </c:numCache>
            </c:numRef>
          </c:val>
          <c:extLst>
            <c:ext xmlns:c16="http://schemas.microsoft.com/office/drawing/2014/chart" uri="{C3380CC4-5D6E-409C-BE32-E72D297353CC}">
              <c16:uniqueId val="{00000000-DE46-45A3-A71B-428CAC167C9E}"/>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6</c:v>
                </c:pt>
                <c:pt idx="2">
                  <c:v>7</c:v>
                </c:pt>
                <c:pt idx="3">
                  <c:v>7</c:v>
                </c:pt>
                <c:pt idx="4">
                  <c:v>5</c:v>
                </c:pt>
                <c:pt idx="5">
                  <c:v>0</c:v>
                </c:pt>
                <c:pt idx="6">
                  <c:v>0</c:v>
                </c:pt>
              </c:numCache>
            </c:numRef>
          </c:val>
          <c:extLst>
            <c:ext xmlns:c16="http://schemas.microsoft.com/office/drawing/2014/chart" uri="{C3380CC4-5D6E-409C-BE32-E72D297353CC}">
              <c16:uniqueId val="{00000001-DE46-45A3-A71B-428CAC167C9E}"/>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2</c:v>
                </c:pt>
                <c:pt idx="2">
                  <c:v>5</c:v>
                </c:pt>
                <c:pt idx="3">
                  <c:v>4</c:v>
                </c:pt>
                <c:pt idx="4">
                  <c:v>5</c:v>
                </c:pt>
                <c:pt idx="5">
                  <c:v>4</c:v>
                </c:pt>
                <c:pt idx="6">
                  <c:v>3</c:v>
                </c:pt>
              </c:numCache>
            </c:numRef>
          </c:val>
          <c:extLst>
            <c:ext xmlns:c16="http://schemas.microsoft.com/office/drawing/2014/chart" uri="{C3380CC4-5D6E-409C-BE32-E72D297353CC}">
              <c16:uniqueId val="{00000002-DE46-45A3-A71B-428CAC167C9E}"/>
            </c:ext>
          </c:extLst>
        </c:ser>
        <c:dLbls>
          <c:showLegendKey val="0"/>
          <c:showVal val="0"/>
          <c:showCatName val="0"/>
          <c:showSerName val="0"/>
          <c:showPercent val="0"/>
          <c:showBubbleSize val="0"/>
        </c:dLbls>
        <c:gapWidth val="219"/>
        <c:overlap val="-27"/>
        <c:axId val="359611848"/>
        <c:axId val="359613160"/>
      </c:barChart>
      <c:catAx>
        <c:axId val="359611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13160"/>
        <c:crosses val="autoZero"/>
        <c:auto val="1"/>
        <c:lblAlgn val="ctr"/>
        <c:lblOffset val="100"/>
        <c:noMultiLvlLbl val="0"/>
      </c:catAx>
      <c:valAx>
        <c:axId val="359613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11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0.28361030948353</c:v>
                </c:pt>
                <c:pt idx="1">
                  <c:v>0.54447492998592995</c:v>
                </c:pt>
                <c:pt idx="2">
                  <c:v>1.1870406437030001</c:v>
                </c:pt>
                <c:pt idx="3">
                  <c:v>0.61868274028687997</c:v>
                </c:pt>
                <c:pt idx="4">
                  <c:v>1.3488667434334001</c:v>
                </c:pt>
                <c:pt idx="5">
                  <c:v>0.17770069516511999</c:v>
                </c:pt>
                <c:pt idx="6">
                  <c:v>0.13789573944812999</c:v>
                </c:pt>
              </c:numCache>
            </c:numRef>
          </c:val>
          <c:extLst>
            <c:ext xmlns:c16="http://schemas.microsoft.com/office/drawing/2014/chart" uri="{C3380CC4-5D6E-409C-BE32-E72D297353CC}">
              <c16:uniqueId val="{00000000-E544-4D76-B28B-97CC01C835E3}"/>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0.45876465345855999</c:v>
                </c:pt>
                <c:pt idx="1">
                  <c:v>0.54386325723817996</c:v>
                </c:pt>
                <c:pt idx="2">
                  <c:v>0.52659412980247</c:v>
                </c:pt>
                <c:pt idx="3">
                  <c:v>1.0392815520669001</c:v>
                </c:pt>
                <c:pt idx="4">
                  <c:v>0.23541509563310001</c:v>
                </c:pt>
              </c:numCache>
            </c:numRef>
          </c:val>
          <c:extLst>
            <c:ext xmlns:c16="http://schemas.microsoft.com/office/drawing/2014/chart" uri="{C3380CC4-5D6E-409C-BE32-E72D297353CC}">
              <c16:uniqueId val="{00000001-E544-4D76-B28B-97CC01C835E3}"/>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2.0835482207322999</c:v>
                </c:pt>
                <c:pt idx="1">
                  <c:v>1.5729757607014001</c:v>
                </c:pt>
                <c:pt idx="2">
                  <c:v>1.4275399690562001</c:v>
                </c:pt>
                <c:pt idx="3">
                  <c:v>4.0149561629706003</c:v>
                </c:pt>
                <c:pt idx="4">
                  <c:v>3.7792676637442</c:v>
                </c:pt>
                <c:pt idx="5">
                  <c:v>1.9597730789067001</c:v>
                </c:pt>
                <c:pt idx="6">
                  <c:v>1.6675262162627</c:v>
                </c:pt>
              </c:numCache>
            </c:numRef>
          </c:val>
          <c:extLst>
            <c:ext xmlns:c16="http://schemas.microsoft.com/office/drawing/2014/chart" uri="{C3380CC4-5D6E-409C-BE32-E72D297353CC}">
              <c16:uniqueId val="{00000002-E544-4D76-B28B-97CC01C835E3}"/>
            </c:ext>
          </c:extLst>
        </c:ser>
        <c:dLbls>
          <c:showLegendKey val="0"/>
          <c:showVal val="0"/>
          <c:showCatName val="0"/>
          <c:showSerName val="0"/>
          <c:showPercent val="0"/>
          <c:showBubbleSize val="0"/>
        </c:dLbls>
        <c:gapWidth val="219"/>
        <c:overlap val="-27"/>
        <c:axId val="359612504"/>
        <c:axId val="359616112"/>
      </c:barChart>
      <c:catAx>
        <c:axId val="359612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16112"/>
        <c:crosses val="autoZero"/>
        <c:auto val="1"/>
        <c:lblAlgn val="ctr"/>
        <c:lblOffset val="100"/>
        <c:noMultiLvlLbl val="0"/>
      </c:catAx>
      <c:valAx>
        <c:axId val="359616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12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Sheet1!$B$2:$B$4</c:f>
              <c:numCache>
                <c:formatCode>General</c:formatCode>
                <c:ptCount val="3"/>
                <c:pt idx="0">
                  <c:v>1</c:v>
                </c:pt>
                <c:pt idx="1">
                  <c:v>0</c:v>
                </c:pt>
                <c:pt idx="2">
                  <c:v>0</c:v>
                </c:pt>
              </c:numCache>
            </c:numRef>
          </c:val>
          <c:extLst>
            <c:ext xmlns:c16="http://schemas.microsoft.com/office/drawing/2014/chart" uri="{C3380CC4-5D6E-409C-BE32-E72D297353CC}">
              <c16:uniqueId val="{00000000-6D75-413A-BF86-08536FEFB55A}"/>
            </c:ext>
          </c:extLst>
        </c:ser>
        <c:ser>
          <c:idx val="1"/>
          <c:order val="1"/>
          <c:tx>
            <c:strRef>
              <c:f>Sheet1!$C$1</c:f>
              <c:strCache>
                <c:ptCount val="1"/>
                <c:pt idx="0">
                  <c:v>Link</c:v>
                </c:pt>
              </c:strCache>
            </c:strRef>
          </c:tx>
          <c:spPr>
            <a:solidFill>
              <a:schemeClr val="accent2"/>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Sheet1!$C$2:$C$4</c:f>
              <c:numCache>
                <c:formatCode>General</c:formatCode>
                <c:ptCount val="3"/>
                <c:pt idx="0">
                  <c:v>2</c:v>
                </c:pt>
                <c:pt idx="1">
                  <c:v>0</c:v>
                </c:pt>
                <c:pt idx="2">
                  <c:v>1</c:v>
                </c:pt>
              </c:numCache>
            </c:numRef>
          </c:val>
          <c:extLst>
            <c:ext xmlns:c16="http://schemas.microsoft.com/office/drawing/2014/chart" uri="{C3380CC4-5D6E-409C-BE32-E72D297353CC}">
              <c16:uniqueId val="{00000001-6D75-413A-BF86-08536FEFB55A}"/>
            </c:ext>
          </c:extLst>
        </c:ser>
        <c:ser>
          <c:idx val="2"/>
          <c:order val="2"/>
          <c:tx>
            <c:strRef>
              <c:f>Sheet1!$D$1</c:f>
              <c:strCache>
                <c:ptCount val="1"/>
                <c:pt idx="0">
                  <c:v>Live Video</c:v>
                </c:pt>
              </c:strCache>
            </c:strRef>
          </c:tx>
          <c:spPr>
            <a:solidFill>
              <a:schemeClr val="accent3"/>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Sheet1!$D$2:$D$4</c:f>
              <c:numCache>
                <c:formatCode>General</c:formatCode>
                <c:ptCount val="3"/>
                <c:pt idx="0">
                  <c:v>1</c:v>
                </c:pt>
                <c:pt idx="1">
                  <c:v>0</c:v>
                </c:pt>
                <c:pt idx="2">
                  <c:v>0</c:v>
                </c:pt>
              </c:numCache>
            </c:numRef>
          </c:val>
          <c:extLst>
            <c:ext xmlns:c16="http://schemas.microsoft.com/office/drawing/2014/chart" uri="{C3380CC4-5D6E-409C-BE32-E72D297353CC}">
              <c16:uniqueId val="{00000002-6D75-413A-BF86-08536FEFB55A}"/>
            </c:ext>
          </c:extLst>
        </c:ser>
        <c:ser>
          <c:idx val="3"/>
          <c:order val="3"/>
          <c:tx>
            <c:strRef>
              <c:f>Sheet1!$E$1</c:f>
              <c:strCache>
                <c:ptCount val="1"/>
                <c:pt idx="0">
                  <c:v>Photo</c:v>
                </c:pt>
              </c:strCache>
            </c:strRef>
          </c:tx>
          <c:spPr>
            <a:solidFill>
              <a:schemeClr val="accent4"/>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Sheet1!$E$2:$E$4</c:f>
              <c:numCache>
                <c:formatCode>General</c:formatCode>
                <c:ptCount val="3"/>
                <c:pt idx="0">
                  <c:v>11</c:v>
                </c:pt>
                <c:pt idx="1">
                  <c:v>5</c:v>
                </c:pt>
                <c:pt idx="2">
                  <c:v>14</c:v>
                </c:pt>
              </c:numCache>
            </c:numRef>
          </c:val>
          <c:extLst>
            <c:ext xmlns:c16="http://schemas.microsoft.com/office/drawing/2014/chart" uri="{C3380CC4-5D6E-409C-BE32-E72D297353CC}">
              <c16:uniqueId val="{00000003-6D75-413A-BF86-08536FEFB55A}"/>
            </c:ext>
          </c:extLst>
        </c:ser>
        <c:ser>
          <c:idx val="4"/>
          <c:order val="4"/>
          <c:tx>
            <c:strRef>
              <c:f>Sheet1!$F$1</c:f>
              <c:strCache>
                <c:ptCount val="1"/>
                <c:pt idx="0">
                  <c:v>Video</c:v>
                </c:pt>
              </c:strCache>
            </c:strRef>
          </c:tx>
          <c:spPr>
            <a:solidFill>
              <a:schemeClr val="accent5"/>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Sheet1!$F$2:$F$4</c:f>
              <c:numCache>
                <c:formatCode>General</c:formatCode>
                <c:ptCount val="3"/>
                <c:pt idx="0">
                  <c:v>14</c:v>
                </c:pt>
                <c:pt idx="1">
                  <c:v>25</c:v>
                </c:pt>
                <c:pt idx="2">
                  <c:v>11</c:v>
                </c:pt>
              </c:numCache>
            </c:numRef>
          </c:val>
          <c:extLst>
            <c:ext xmlns:c16="http://schemas.microsoft.com/office/drawing/2014/chart" uri="{C3380CC4-5D6E-409C-BE32-E72D297353CC}">
              <c16:uniqueId val="{00000004-6D75-413A-BF86-08536FEFB55A}"/>
            </c:ext>
          </c:extLst>
        </c:ser>
        <c:dLbls>
          <c:showLegendKey val="0"/>
          <c:showVal val="0"/>
          <c:showCatName val="0"/>
          <c:showSerName val="0"/>
          <c:showPercent val="0"/>
          <c:showBubbleSize val="0"/>
        </c:dLbls>
        <c:gapWidth val="150"/>
        <c:overlap val="100"/>
        <c:axId val="359619720"/>
        <c:axId val="359620048"/>
      </c:barChart>
      <c:catAx>
        <c:axId val="35961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20048"/>
        <c:crosses val="autoZero"/>
        <c:auto val="1"/>
        <c:lblAlgn val="ctr"/>
        <c:lblOffset val="100"/>
        <c:noMultiLvlLbl val="0"/>
      </c:catAx>
      <c:valAx>
        <c:axId val="359620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19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0.17771332707782</c:v>
                </c:pt>
                <c:pt idx="10">
                  <c:v>1.2664821032986</c:v>
                </c:pt>
                <c:pt idx="11">
                  <c:v>0.13790554181239001</c:v>
                </c:pt>
                <c:pt idx="12">
                  <c:v>0.39310187949615</c:v>
                </c:pt>
                <c:pt idx="13">
                  <c:v>0.34263129460605002</c:v>
                </c:pt>
                <c:pt idx="14">
                  <c:v>0.2516420711422</c:v>
                </c:pt>
                <c:pt idx="15">
                  <c:v>0.36040262731382999</c:v>
                </c:pt>
                <c:pt idx="16">
                  <c:v>0.57493815576217999</c:v>
                </c:pt>
                <c:pt idx="17">
                  <c:v>0</c:v>
                </c:pt>
                <c:pt idx="18">
                  <c:v>0.56228496687424001</c:v>
                </c:pt>
                <c:pt idx="19">
                  <c:v>0</c:v>
                </c:pt>
                <c:pt idx="20">
                  <c:v>0</c:v>
                </c:pt>
                <c:pt idx="21">
                  <c:v>0</c:v>
                </c:pt>
                <c:pt idx="22">
                  <c:v>0</c:v>
                </c:pt>
                <c:pt idx="23">
                  <c:v>0</c:v>
                </c:pt>
              </c:numCache>
            </c:numRef>
          </c:val>
          <c:smooth val="0"/>
          <c:extLst>
            <c:ext xmlns:c16="http://schemas.microsoft.com/office/drawing/2014/chart" uri="{C3380CC4-5D6E-409C-BE32-E72D297353CC}">
              <c16:uniqueId val="{00000000-E374-4ADD-85E9-03FCE96ABF88}"/>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0.10222563736656</c:v>
                </c:pt>
                <c:pt idx="11">
                  <c:v>0</c:v>
                </c:pt>
                <c:pt idx="12">
                  <c:v>0.17145091797250001</c:v>
                </c:pt>
                <c:pt idx="13">
                  <c:v>0.27214431424206997</c:v>
                </c:pt>
                <c:pt idx="14">
                  <c:v>5.3514092044238001E-2</c:v>
                </c:pt>
                <c:pt idx="15">
                  <c:v>0</c:v>
                </c:pt>
                <c:pt idx="16">
                  <c:v>0</c:v>
                </c:pt>
                <c:pt idx="17">
                  <c:v>0</c:v>
                </c:pt>
                <c:pt idx="18">
                  <c:v>1.1318177692118001</c:v>
                </c:pt>
                <c:pt idx="19">
                  <c:v>0.25522105436483</c:v>
                </c:pt>
                <c:pt idx="20">
                  <c:v>0</c:v>
                </c:pt>
                <c:pt idx="21">
                  <c:v>0</c:v>
                </c:pt>
                <c:pt idx="22">
                  <c:v>0</c:v>
                </c:pt>
                <c:pt idx="23">
                  <c:v>0</c:v>
                </c:pt>
              </c:numCache>
            </c:numRef>
          </c:val>
          <c:smooth val="0"/>
          <c:extLst>
            <c:ext xmlns:c16="http://schemas.microsoft.com/office/drawing/2014/chart" uri="{C3380CC4-5D6E-409C-BE32-E72D297353CC}">
              <c16:uniqueId val="{00000001-E374-4ADD-85E9-03FCE96ABF88}"/>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11.490458999484</c:v>
                </c:pt>
                <c:pt idx="10">
                  <c:v>2.7436823104692998</c:v>
                </c:pt>
                <c:pt idx="11">
                  <c:v>2.8880866425992999</c:v>
                </c:pt>
                <c:pt idx="12">
                  <c:v>1.5317173800927999</c:v>
                </c:pt>
                <c:pt idx="13">
                  <c:v>2.9551315110881999</c:v>
                </c:pt>
                <c:pt idx="14">
                  <c:v>0.21660649819495001</c:v>
                </c:pt>
                <c:pt idx="15">
                  <c:v>1.6039195461578</c:v>
                </c:pt>
                <c:pt idx="16">
                  <c:v>2.0608561113975998</c:v>
                </c:pt>
                <c:pt idx="17">
                  <c:v>6.1474987106755998</c:v>
                </c:pt>
                <c:pt idx="18">
                  <c:v>1.1827402441121</c:v>
                </c:pt>
                <c:pt idx="19">
                  <c:v>1.6847172081829001</c:v>
                </c:pt>
                <c:pt idx="20">
                  <c:v>1.2377514182567999</c:v>
                </c:pt>
                <c:pt idx="21">
                  <c:v>0</c:v>
                </c:pt>
                <c:pt idx="22">
                  <c:v>0</c:v>
                </c:pt>
                <c:pt idx="23">
                  <c:v>0</c:v>
                </c:pt>
              </c:numCache>
            </c:numRef>
          </c:val>
          <c:smooth val="0"/>
          <c:extLst>
            <c:ext xmlns:c16="http://schemas.microsoft.com/office/drawing/2014/chart" uri="{C3380CC4-5D6E-409C-BE32-E72D297353CC}">
              <c16:uniqueId val="{00000002-E374-4ADD-85E9-03FCE96ABF88}"/>
            </c:ext>
          </c:extLst>
        </c:ser>
        <c:dLbls>
          <c:showLegendKey val="0"/>
          <c:showVal val="0"/>
          <c:showCatName val="0"/>
          <c:showSerName val="0"/>
          <c:showPercent val="0"/>
          <c:showBubbleSize val="0"/>
        </c:dLbls>
        <c:smooth val="0"/>
        <c:axId val="359596104"/>
        <c:axId val="359587904"/>
      </c:lineChart>
      <c:catAx>
        <c:axId val="359596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87904"/>
        <c:crosses val="autoZero"/>
        <c:auto val="1"/>
        <c:lblAlgn val="ctr"/>
        <c:lblOffset val="100"/>
        <c:noMultiLvlLbl val="0"/>
      </c:catAx>
      <c:valAx>
        <c:axId val="359587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9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11</c:v>
                </c:pt>
                <c:pt idx="11">
                  <c:v>1</c:v>
                </c:pt>
                <c:pt idx="12">
                  <c:v>2</c:v>
                </c:pt>
                <c:pt idx="13">
                  <c:v>3</c:v>
                </c:pt>
                <c:pt idx="14">
                  <c:v>2</c:v>
                </c:pt>
                <c:pt idx="15">
                  <c:v>2</c:v>
                </c:pt>
                <c:pt idx="16">
                  <c:v>5</c:v>
                </c:pt>
                <c:pt idx="17">
                  <c:v>0</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0-645A-4BBA-B0AB-195FC6B64167}"/>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10</c:v>
                </c:pt>
                <c:pt idx="13">
                  <c:v>3</c:v>
                </c:pt>
                <c:pt idx="14">
                  <c:v>2</c:v>
                </c:pt>
                <c:pt idx="15">
                  <c:v>0</c:v>
                </c:pt>
                <c:pt idx="16">
                  <c:v>0</c:v>
                </c:pt>
                <c:pt idx="17">
                  <c:v>0</c:v>
                </c:pt>
                <c:pt idx="18">
                  <c:v>13</c:v>
                </c:pt>
                <c:pt idx="19">
                  <c:v>1</c:v>
                </c:pt>
                <c:pt idx="20">
                  <c:v>0</c:v>
                </c:pt>
                <c:pt idx="21">
                  <c:v>0</c:v>
                </c:pt>
                <c:pt idx="22">
                  <c:v>0</c:v>
                </c:pt>
                <c:pt idx="23">
                  <c:v>0</c:v>
                </c:pt>
              </c:numCache>
            </c:numRef>
          </c:val>
          <c:smooth val="0"/>
          <c:extLst>
            <c:ext xmlns:c16="http://schemas.microsoft.com/office/drawing/2014/chart" uri="{C3380CC4-5D6E-409C-BE32-E72D297353CC}">
              <c16:uniqueId val="{00000001-645A-4BBA-B0AB-195FC6B64167}"/>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1</c:v>
                </c:pt>
                <c:pt idx="10">
                  <c:v>2</c:v>
                </c:pt>
                <c:pt idx="11">
                  <c:v>3</c:v>
                </c:pt>
                <c:pt idx="12">
                  <c:v>2</c:v>
                </c:pt>
                <c:pt idx="13">
                  <c:v>2</c:v>
                </c:pt>
                <c:pt idx="14">
                  <c:v>1</c:v>
                </c:pt>
                <c:pt idx="15">
                  <c:v>2</c:v>
                </c:pt>
                <c:pt idx="16">
                  <c:v>5</c:v>
                </c:pt>
                <c:pt idx="17">
                  <c:v>1</c:v>
                </c:pt>
                <c:pt idx="18">
                  <c:v>3</c:v>
                </c:pt>
                <c:pt idx="19">
                  <c:v>3</c:v>
                </c:pt>
                <c:pt idx="20">
                  <c:v>1</c:v>
                </c:pt>
                <c:pt idx="21">
                  <c:v>0</c:v>
                </c:pt>
                <c:pt idx="22">
                  <c:v>0</c:v>
                </c:pt>
                <c:pt idx="23">
                  <c:v>0</c:v>
                </c:pt>
              </c:numCache>
            </c:numRef>
          </c:val>
          <c:smooth val="0"/>
          <c:extLst>
            <c:ext xmlns:c16="http://schemas.microsoft.com/office/drawing/2014/chart" uri="{C3380CC4-5D6E-409C-BE32-E72D297353CC}">
              <c16:uniqueId val="{00000002-645A-4BBA-B0AB-195FC6B64167}"/>
            </c:ext>
          </c:extLst>
        </c:ser>
        <c:dLbls>
          <c:showLegendKey val="0"/>
          <c:showVal val="0"/>
          <c:showCatName val="0"/>
          <c:showSerName val="0"/>
          <c:showPercent val="0"/>
          <c:showBubbleSize val="0"/>
        </c:dLbls>
        <c:smooth val="0"/>
        <c:axId val="359589216"/>
        <c:axId val="359597744"/>
      </c:lineChart>
      <c:catAx>
        <c:axId val="35958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97744"/>
        <c:crosses val="autoZero"/>
        <c:auto val="1"/>
        <c:lblAlgn val="ctr"/>
        <c:lblOffset val="100"/>
        <c:noMultiLvlLbl val="0"/>
      </c:catAx>
      <c:valAx>
        <c:axId val="359597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8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0.14401140338553001</c:v>
                </c:pt>
                <c:pt idx="2">
                  <c:v>0.43188105833497997</c:v>
                </c:pt>
                <c:pt idx="3">
                  <c:v>0</c:v>
                </c:pt>
                <c:pt idx="4">
                  <c:v>1.0589478461126001</c:v>
                </c:pt>
                <c:pt idx="5">
                  <c:v>0</c:v>
                </c:pt>
                <c:pt idx="6">
                  <c:v>0.29759312487298001</c:v>
                </c:pt>
              </c:numCache>
            </c:numRef>
          </c:val>
          <c:extLst>
            <c:ext xmlns:c16="http://schemas.microsoft.com/office/drawing/2014/chart" uri="{C3380CC4-5D6E-409C-BE32-E72D297353CC}">
              <c16:uniqueId val="{00000000-800F-4C7A-A96C-A24753796302}"/>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c:v>
                </c:pt>
                <c:pt idx="2">
                  <c:v>0.24111456306133</c:v>
                </c:pt>
                <c:pt idx="3">
                  <c:v>0</c:v>
                </c:pt>
                <c:pt idx="4">
                  <c:v>0.66032445247719995</c:v>
                </c:pt>
                <c:pt idx="5">
                  <c:v>0</c:v>
                </c:pt>
                <c:pt idx="6">
                  <c:v>0</c:v>
                </c:pt>
              </c:numCache>
            </c:numRef>
          </c:val>
          <c:extLst>
            <c:ext xmlns:c16="http://schemas.microsoft.com/office/drawing/2014/chart" uri="{C3380CC4-5D6E-409C-BE32-E72D297353CC}">
              <c16:uniqueId val="{00000001-800F-4C7A-A96C-A24753796302}"/>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1.63132137031</c:v>
                </c:pt>
                <c:pt idx="2">
                  <c:v>2.2924544012857999</c:v>
                </c:pt>
                <c:pt idx="3">
                  <c:v>0</c:v>
                </c:pt>
                <c:pt idx="4">
                  <c:v>1.6658361039675</c:v>
                </c:pt>
                <c:pt idx="5">
                  <c:v>0</c:v>
                </c:pt>
                <c:pt idx="6">
                  <c:v>0</c:v>
                </c:pt>
              </c:numCache>
            </c:numRef>
          </c:val>
          <c:extLst>
            <c:ext xmlns:c16="http://schemas.microsoft.com/office/drawing/2014/chart" uri="{C3380CC4-5D6E-409C-BE32-E72D297353CC}">
              <c16:uniqueId val="{00000002-800F-4C7A-A96C-A24753796302}"/>
            </c:ext>
          </c:extLst>
        </c:ser>
        <c:dLbls>
          <c:showLegendKey val="0"/>
          <c:showVal val="0"/>
          <c:showCatName val="0"/>
          <c:showSerName val="0"/>
          <c:showPercent val="0"/>
          <c:showBubbleSize val="0"/>
        </c:dLbls>
        <c:gapWidth val="219"/>
        <c:overlap val="-27"/>
        <c:axId val="359590200"/>
        <c:axId val="359591512"/>
      </c:barChart>
      <c:catAx>
        <c:axId val="359590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91512"/>
        <c:crosses val="autoZero"/>
        <c:auto val="1"/>
        <c:lblAlgn val="ctr"/>
        <c:lblOffset val="100"/>
        <c:noMultiLvlLbl val="0"/>
      </c:catAx>
      <c:valAx>
        <c:axId val="359591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9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Sheet1!$B$2:$B$4</c:f>
              <c:numCache>
                <c:formatCode>General</c:formatCode>
                <c:ptCount val="3"/>
                <c:pt idx="0">
                  <c:v>5668</c:v>
                </c:pt>
                <c:pt idx="1">
                  <c:v>11253</c:v>
                </c:pt>
                <c:pt idx="2">
                  <c:v>3588</c:v>
                </c:pt>
              </c:numCache>
            </c:numRef>
          </c:val>
          <c:extLst>
            <c:ext xmlns:c16="http://schemas.microsoft.com/office/drawing/2014/chart" uri="{C3380CC4-5D6E-409C-BE32-E72D297353CC}">
              <c16:uniqueId val="{00000000-D38A-48BF-AEB4-782216ECFC5E}"/>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Sheet1!$C$2:$C$4</c:f>
              <c:numCache>
                <c:formatCode>General</c:formatCode>
                <c:ptCount val="3"/>
                <c:pt idx="0">
                  <c:v>584</c:v>
                </c:pt>
                <c:pt idx="1">
                  <c:v>1778</c:v>
                </c:pt>
                <c:pt idx="2">
                  <c:v>445</c:v>
                </c:pt>
              </c:numCache>
            </c:numRef>
          </c:val>
          <c:extLst>
            <c:ext xmlns:c16="http://schemas.microsoft.com/office/drawing/2014/chart" uri="{C3380CC4-5D6E-409C-BE32-E72D297353CC}">
              <c16:uniqueId val="{00000001-D38A-48BF-AEB4-782216ECFC5E}"/>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Sheet1!$D$2:$D$4</c:f>
              <c:numCache>
                <c:formatCode>General</c:formatCode>
                <c:ptCount val="3"/>
                <c:pt idx="0">
                  <c:v>6</c:v>
                </c:pt>
                <c:pt idx="1">
                  <c:v>88</c:v>
                </c:pt>
                <c:pt idx="2">
                  <c:v>21</c:v>
                </c:pt>
              </c:numCache>
            </c:numRef>
          </c:val>
          <c:extLst>
            <c:ext xmlns:c16="http://schemas.microsoft.com/office/drawing/2014/chart" uri="{C3380CC4-5D6E-409C-BE32-E72D297353CC}">
              <c16:uniqueId val="{00000002-D38A-48BF-AEB4-782216ECFC5E}"/>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Sheet1!$E$2:$E$4</c:f>
              <c:numCache>
                <c:formatCode>General</c:formatCode>
                <c:ptCount val="3"/>
                <c:pt idx="0">
                  <c:v>20</c:v>
                </c:pt>
                <c:pt idx="1">
                  <c:v>146</c:v>
                </c:pt>
                <c:pt idx="2">
                  <c:v>3</c:v>
                </c:pt>
              </c:numCache>
            </c:numRef>
          </c:val>
          <c:extLst>
            <c:ext xmlns:c16="http://schemas.microsoft.com/office/drawing/2014/chart" uri="{C3380CC4-5D6E-409C-BE32-E72D297353CC}">
              <c16:uniqueId val="{00000003-D38A-48BF-AEB4-782216ECFC5E}"/>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Sheet1!$F$2:$F$4</c:f>
              <c:numCache>
                <c:formatCode>General</c:formatCode>
                <c:ptCount val="3"/>
                <c:pt idx="0">
                  <c:v>4</c:v>
                </c:pt>
                <c:pt idx="1">
                  <c:v>2</c:v>
                </c:pt>
                <c:pt idx="2">
                  <c:v>0</c:v>
                </c:pt>
              </c:numCache>
            </c:numRef>
          </c:val>
          <c:extLst>
            <c:ext xmlns:c16="http://schemas.microsoft.com/office/drawing/2014/chart" uri="{C3380CC4-5D6E-409C-BE32-E72D297353CC}">
              <c16:uniqueId val="{00000004-D38A-48BF-AEB4-782216ECFC5E}"/>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Sheet1!$G$2:$G$4</c:f>
              <c:numCache>
                <c:formatCode>General</c:formatCode>
                <c:ptCount val="3"/>
                <c:pt idx="0">
                  <c:v>1</c:v>
                </c:pt>
                <c:pt idx="1">
                  <c:v>8</c:v>
                </c:pt>
                <c:pt idx="2">
                  <c:v>6</c:v>
                </c:pt>
              </c:numCache>
            </c:numRef>
          </c:val>
          <c:extLst>
            <c:ext xmlns:c16="http://schemas.microsoft.com/office/drawing/2014/chart" uri="{C3380CC4-5D6E-409C-BE32-E72D297353CC}">
              <c16:uniqueId val="{00000005-D38A-48BF-AEB4-782216ECFC5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Sheet1!$H$2:$H$4</c:f>
              <c:numCache>
                <c:formatCode>General</c:formatCode>
                <c:ptCount val="3"/>
                <c:pt idx="0">
                  <c:v>172</c:v>
                </c:pt>
                <c:pt idx="1">
                  <c:v>1120</c:v>
                </c:pt>
                <c:pt idx="2">
                  <c:v>224</c:v>
                </c:pt>
              </c:numCache>
            </c:numRef>
          </c:val>
          <c:extLst>
            <c:ext xmlns:c16="http://schemas.microsoft.com/office/drawing/2014/chart" uri="{C3380CC4-5D6E-409C-BE32-E72D297353CC}">
              <c16:uniqueId val="{00000006-D38A-48BF-AEB4-782216ECFC5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Sheet1!$I$2:$I$4</c:f>
              <c:numCache>
                <c:formatCode>General</c:formatCode>
                <c:ptCount val="3"/>
                <c:pt idx="0">
                  <c:v>8516</c:v>
                </c:pt>
                <c:pt idx="1">
                  <c:v>11417</c:v>
                </c:pt>
                <c:pt idx="2">
                  <c:v>1950</c:v>
                </c:pt>
              </c:numCache>
            </c:numRef>
          </c:val>
          <c:extLst>
            <c:ext xmlns:c16="http://schemas.microsoft.com/office/drawing/2014/chart" uri="{C3380CC4-5D6E-409C-BE32-E72D297353CC}">
              <c16:uniqueId val="{00000007-D38A-48BF-AEB4-782216ECFC5E}"/>
            </c:ext>
          </c:extLst>
        </c:ser>
        <c:dLbls>
          <c:showLegendKey val="0"/>
          <c:showVal val="0"/>
          <c:showCatName val="0"/>
          <c:showSerName val="0"/>
          <c:showPercent val="0"/>
          <c:showBubbleSize val="0"/>
        </c:dLbls>
        <c:gapWidth val="150"/>
        <c:overlap val="100"/>
        <c:axId val="295724544"/>
        <c:axId val="295719624"/>
      </c:barChart>
      <c:catAx>
        <c:axId val="295724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19624"/>
        <c:crosses val="autoZero"/>
        <c:auto val="1"/>
        <c:lblAlgn val="ctr"/>
        <c:lblOffset val="100"/>
        <c:noMultiLvlLbl val="0"/>
      </c:catAx>
      <c:valAx>
        <c:axId val="295719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24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86BB-4860-BB01-16679BBBCBBC}"/>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86BB-4860-BB01-16679BBBCBBC}"/>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86BB-4860-BB01-16679BBBCBBC}"/>
            </c:ext>
          </c:extLst>
        </c:ser>
        <c:dLbls>
          <c:showLegendKey val="0"/>
          <c:showVal val="0"/>
          <c:showCatName val="0"/>
          <c:showSerName val="0"/>
          <c:showPercent val="0"/>
          <c:showBubbleSize val="0"/>
        </c:dLbls>
        <c:gapWidth val="219"/>
        <c:overlap val="-27"/>
        <c:axId val="301942128"/>
        <c:axId val="301944096"/>
      </c:barChart>
      <c:catAx>
        <c:axId val="301942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44096"/>
        <c:crosses val="autoZero"/>
        <c:auto val="1"/>
        <c:lblAlgn val="ctr"/>
        <c:lblOffset val="100"/>
        <c:noMultiLvlLbl val="0"/>
      </c:catAx>
      <c:valAx>
        <c:axId val="301944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42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06737-546C-4399-9AC3-289DAA8EB57A}"/>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0860EB78-C9AB-43A8-9B9E-CB51B8C4DAF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59588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A5700-EA40-4005-B508-3EE857EA1FB2}"/>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0DB36688-C305-46F1-A908-69415FC2DADF}"/>
              </a:ext>
            </a:extLst>
          </p:cNvPr>
          <p:cNvGraphicFramePr>
            <a:graphicFrameLocks noGrp="1"/>
          </p:cNvGraphicFramePr>
          <p:nvPr>
            <p:ph type="tbl" sz="quarter" idx="13"/>
            <p:extLst>
              <p:ext uri="{D42A27DB-BD31-4B8C-83A1-F6EECF244321}">
                <p14:modId xmlns:p14="http://schemas.microsoft.com/office/powerpoint/2010/main" val="776532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03177462"/>
                    </a:ext>
                  </a:extLst>
                </a:gridCol>
                <a:gridCol w="740664">
                  <a:extLst>
                    <a:ext uri="{9D8B030D-6E8A-4147-A177-3AD203B41FA5}">
                      <a16:colId xmlns:a16="http://schemas.microsoft.com/office/drawing/2014/main" val="1970887755"/>
                    </a:ext>
                  </a:extLst>
                </a:gridCol>
                <a:gridCol w="740664">
                  <a:extLst>
                    <a:ext uri="{9D8B030D-6E8A-4147-A177-3AD203B41FA5}">
                      <a16:colId xmlns:a16="http://schemas.microsoft.com/office/drawing/2014/main" val="264688507"/>
                    </a:ext>
                  </a:extLst>
                </a:gridCol>
                <a:gridCol w="740664">
                  <a:extLst>
                    <a:ext uri="{9D8B030D-6E8A-4147-A177-3AD203B41FA5}">
                      <a16:colId xmlns:a16="http://schemas.microsoft.com/office/drawing/2014/main" val="2592033066"/>
                    </a:ext>
                  </a:extLst>
                </a:gridCol>
                <a:gridCol w="740664">
                  <a:extLst>
                    <a:ext uri="{9D8B030D-6E8A-4147-A177-3AD203B41FA5}">
                      <a16:colId xmlns:a16="http://schemas.microsoft.com/office/drawing/2014/main" val="2486697312"/>
                    </a:ext>
                  </a:extLst>
                </a:gridCol>
                <a:gridCol w="740664">
                  <a:extLst>
                    <a:ext uri="{9D8B030D-6E8A-4147-A177-3AD203B41FA5}">
                      <a16:colId xmlns:a16="http://schemas.microsoft.com/office/drawing/2014/main" val="485217832"/>
                    </a:ext>
                  </a:extLst>
                </a:gridCol>
                <a:gridCol w="740664">
                  <a:extLst>
                    <a:ext uri="{9D8B030D-6E8A-4147-A177-3AD203B41FA5}">
                      <a16:colId xmlns:a16="http://schemas.microsoft.com/office/drawing/2014/main" val="986613267"/>
                    </a:ext>
                  </a:extLst>
                </a:gridCol>
                <a:gridCol w="740664">
                  <a:extLst>
                    <a:ext uri="{9D8B030D-6E8A-4147-A177-3AD203B41FA5}">
                      <a16:colId xmlns:a16="http://schemas.microsoft.com/office/drawing/2014/main" val="2570956061"/>
                    </a:ext>
                  </a:extLst>
                </a:gridCol>
                <a:gridCol w="740664">
                  <a:extLst>
                    <a:ext uri="{9D8B030D-6E8A-4147-A177-3AD203B41FA5}">
                      <a16:colId xmlns:a16="http://schemas.microsoft.com/office/drawing/2014/main" val="1742509038"/>
                    </a:ext>
                  </a:extLst>
                </a:gridCol>
                <a:gridCol w="740664">
                  <a:extLst>
                    <a:ext uri="{9D8B030D-6E8A-4147-A177-3AD203B41FA5}">
                      <a16:colId xmlns:a16="http://schemas.microsoft.com/office/drawing/2014/main" val="263447851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10531744"/>
                  </a:ext>
                </a:extLst>
              </a:tr>
              <a:tr h="370840">
                <a:tc>
                  <a:txBody>
                    <a:bodyPr/>
                    <a:lstStyle/>
                    <a:p>
                      <a:r>
                        <a:rPr lang="es-ES" sz="1000"/>
                        <a:t>Ministerio de Producción de la Nación Argentina</a:t>
                      </a:r>
                      <a:endParaRPr lang="en-US" sz="1000"/>
                    </a:p>
                  </a:txBody>
                  <a:tcPr/>
                </a:tc>
                <a:tc>
                  <a:txBody>
                    <a:bodyPr/>
                    <a:lstStyle/>
                    <a:p>
                      <a:r>
                        <a:rPr lang="en-US" sz="1000"/>
                        <a:t>148787</a:t>
                      </a:r>
                    </a:p>
                  </a:txBody>
                  <a:tcPr/>
                </a:tc>
                <a:tc>
                  <a:txBody>
                    <a:bodyPr/>
                    <a:lstStyle/>
                    <a:p>
                      <a:r>
                        <a:rPr lang="en-US" sz="1000"/>
                        <a:t>6188</a:t>
                      </a:r>
                    </a:p>
                  </a:txBody>
                  <a:tcPr/>
                </a:tc>
                <a:tc>
                  <a:txBody>
                    <a:bodyPr/>
                    <a:lstStyle/>
                    <a:p>
                      <a:r>
                        <a:rPr lang="en-US" sz="1000"/>
                        <a:t>30</a:t>
                      </a:r>
                    </a:p>
                  </a:txBody>
                  <a:tcPr/>
                </a:tc>
                <a:tc>
                  <a:txBody>
                    <a:bodyPr/>
                    <a:lstStyle/>
                    <a:p>
                      <a:r>
                        <a:rPr lang="en-US" sz="1000"/>
                        <a:t>13275</a:t>
                      </a:r>
                    </a:p>
                  </a:txBody>
                  <a:tcPr/>
                </a:tc>
                <a:tc>
                  <a:txBody>
                    <a:bodyPr/>
                    <a:lstStyle/>
                    <a:p>
                      <a:r>
                        <a:rPr lang="en-US" sz="1000"/>
                        <a:t>1120</a:t>
                      </a:r>
                    </a:p>
                  </a:txBody>
                  <a:tcPr/>
                </a:tc>
                <a:tc>
                  <a:txBody>
                    <a:bodyPr/>
                    <a:lstStyle/>
                    <a:p>
                      <a:r>
                        <a:rPr lang="en-US" sz="1000"/>
                        <a:t>11417</a:t>
                      </a:r>
                    </a:p>
                  </a:txBody>
                  <a:tcPr/>
                </a:tc>
                <a:tc>
                  <a:txBody>
                    <a:bodyPr/>
                    <a:lstStyle/>
                    <a:p>
                      <a:r>
                        <a:rPr lang="en-US" sz="1000"/>
                        <a:t>0</a:t>
                      </a:r>
                    </a:p>
                  </a:txBody>
                  <a:tcPr/>
                </a:tc>
                <a:tc>
                  <a:txBody>
                    <a:bodyPr/>
                    <a:lstStyle/>
                    <a:p>
                      <a:r>
                        <a:rPr lang="en-US" sz="1000"/>
                        <a:t>0.5906%</a:t>
                      </a:r>
                    </a:p>
                  </a:txBody>
                  <a:tcPr/>
                </a:tc>
                <a:tc>
                  <a:txBody>
                    <a:bodyPr/>
                    <a:lstStyle/>
                    <a:p>
                      <a:r>
                        <a:rPr lang="en-US" sz="1000"/>
                        <a:t>0.0%</a:t>
                      </a:r>
                    </a:p>
                  </a:txBody>
                  <a:tcPr/>
                </a:tc>
                <a:extLst>
                  <a:ext uri="{0D108BD9-81ED-4DB2-BD59-A6C34878D82A}">
                    <a16:rowId xmlns:a16="http://schemas.microsoft.com/office/drawing/2014/main" val="610504076"/>
                  </a:ext>
                </a:extLst>
              </a:tr>
              <a:tr h="370840">
                <a:tc>
                  <a:txBody>
                    <a:bodyPr/>
                    <a:lstStyle/>
                    <a:p>
                      <a:r>
                        <a:rPr lang="es-ES" sz="1000"/>
                        <a:t>Ministerio de Agroindustria de la Nación Argentina</a:t>
                      </a:r>
                      <a:endParaRPr lang="en-US" sz="1000"/>
                    </a:p>
                  </a:txBody>
                  <a:tcPr/>
                </a:tc>
                <a:tc>
                  <a:txBody>
                    <a:bodyPr/>
                    <a:lstStyle/>
                    <a:p>
                      <a:r>
                        <a:rPr lang="en-US" sz="1000"/>
                        <a:t>71974</a:t>
                      </a:r>
                    </a:p>
                  </a:txBody>
                  <a:tcPr/>
                </a:tc>
                <a:tc>
                  <a:txBody>
                    <a:bodyPr/>
                    <a:lstStyle/>
                    <a:p>
                      <a:r>
                        <a:rPr lang="en-US" sz="1000"/>
                        <a:t>3283</a:t>
                      </a:r>
                    </a:p>
                  </a:txBody>
                  <a:tcPr/>
                </a:tc>
                <a:tc>
                  <a:txBody>
                    <a:bodyPr/>
                    <a:lstStyle/>
                    <a:p>
                      <a:r>
                        <a:rPr lang="en-US" sz="1000"/>
                        <a:t>29</a:t>
                      </a:r>
                    </a:p>
                  </a:txBody>
                  <a:tcPr/>
                </a:tc>
                <a:tc>
                  <a:txBody>
                    <a:bodyPr/>
                    <a:lstStyle/>
                    <a:p>
                      <a:r>
                        <a:rPr lang="en-US" sz="1000"/>
                        <a:t>6283</a:t>
                      </a:r>
                    </a:p>
                  </a:txBody>
                  <a:tcPr/>
                </a:tc>
                <a:tc>
                  <a:txBody>
                    <a:bodyPr/>
                    <a:lstStyle/>
                    <a:p>
                      <a:r>
                        <a:rPr lang="en-US" sz="1000"/>
                        <a:t>172</a:t>
                      </a:r>
                    </a:p>
                  </a:txBody>
                  <a:tcPr/>
                </a:tc>
                <a:tc>
                  <a:txBody>
                    <a:bodyPr/>
                    <a:lstStyle/>
                    <a:p>
                      <a:r>
                        <a:rPr lang="en-US" sz="1000"/>
                        <a:t>8516</a:t>
                      </a:r>
                    </a:p>
                  </a:txBody>
                  <a:tcPr/>
                </a:tc>
                <a:tc>
                  <a:txBody>
                    <a:bodyPr/>
                    <a:lstStyle/>
                    <a:p>
                      <a:r>
                        <a:rPr lang="en-US" sz="1000"/>
                        <a:t>0</a:t>
                      </a:r>
                    </a:p>
                  </a:txBody>
                  <a:tcPr/>
                </a:tc>
                <a:tc>
                  <a:txBody>
                    <a:bodyPr/>
                    <a:lstStyle/>
                    <a:p>
                      <a:r>
                        <a:rPr lang="en-US" sz="1000"/>
                        <a:t>0.7340%</a:t>
                      </a:r>
                    </a:p>
                  </a:txBody>
                  <a:tcPr/>
                </a:tc>
                <a:tc>
                  <a:txBody>
                    <a:bodyPr/>
                    <a:lstStyle/>
                    <a:p>
                      <a:r>
                        <a:rPr lang="en-US" sz="1000"/>
                        <a:t>0.0%</a:t>
                      </a:r>
                    </a:p>
                  </a:txBody>
                  <a:tcPr/>
                </a:tc>
                <a:extLst>
                  <a:ext uri="{0D108BD9-81ED-4DB2-BD59-A6C34878D82A}">
                    <a16:rowId xmlns:a16="http://schemas.microsoft.com/office/drawing/2014/main" val="2796255961"/>
                  </a:ext>
                </a:extLst>
              </a:tr>
              <a:tr h="370840">
                <a:tc>
                  <a:txBody>
                    <a:bodyPr/>
                    <a:lstStyle/>
                    <a:p>
                      <a:r>
                        <a:rPr lang="en-US" sz="1000"/>
                        <a:t>Ricardo Buryaile</a:t>
                      </a:r>
                    </a:p>
                  </a:txBody>
                  <a:tcPr/>
                </a:tc>
                <a:tc>
                  <a:txBody>
                    <a:bodyPr/>
                    <a:lstStyle/>
                    <a:p>
                      <a:r>
                        <a:rPr lang="en-US" sz="1000"/>
                        <a:t>9834</a:t>
                      </a:r>
                    </a:p>
                  </a:txBody>
                  <a:tcPr/>
                </a:tc>
                <a:tc>
                  <a:txBody>
                    <a:bodyPr/>
                    <a:lstStyle/>
                    <a:p>
                      <a:r>
                        <a:rPr lang="en-US" sz="1000"/>
                        <a:t>278</a:t>
                      </a:r>
                    </a:p>
                  </a:txBody>
                  <a:tcPr/>
                </a:tc>
                <a:tc>
                  <a:txBody>
                    <a:bodyPr/>
                    <a:lstStyle/>
                    <a:p>
                      <a:r>
                        <a:rPr lang="en-US" sz="1000"/>
                        <a:t>26</a:t>
                      </a:r>
                    </a:p>
                  </a:txBody>
                  <a:tcPr/>
                </a:tc>
                <a:tc>
                  <a:txBody>
                    <a:bodyPr/>
                    <a:lstStyle/>
                    <a:p>
                      <a:r>
                        <a:rPr lang="en-US" sz="1000"/>
                        <a:t>4063</a:t>
                      </a:r>
                    </a:p>
                  </a:txBody>
                  <a:tcPr/>
                </a:tc>
                <a:tc>
                  <a:txBody>
                    <a:bodyPr/>
                    <a:lstStyle/>
                    <a:p>
                      <a:r>
                        <a:rPr lang="en-US" sz="1000"/>
                        <a:t>224</a:t>
                      </a:r>
                    </a:p>
                  </a:txBody>
                  <a:tcPr/>
                </a:tc>
                <a:tc>
                  <a:txBody>
                    <a:bodyPr/>
                    <a:lstStyle/>
                    <a:p>
                      <a:r>
                        <a:rPr lang="en-US" sz="1000"/>
                        <a:t>1950</a:t>
                      </a:r>
                    </a:p>
                  </a:txBody>
                  <a:tcPr/>
                </a:tc>
                <a:tc>
                  <a:txBody>
                    <a:bodyPr/>
                    <a:lstStyle/>
                    <a:p>
                      <a:r>
                        <a:rPr lang="en-US" sz="1000"/>
                        <a:t>0</a:t>
                      </a:r>
                    </a:p>
                  </a:txBody>
                  <a:tcPr/>
                </a:tc>
                <a:tc>
                  <a:txBody>
                    <a:bodyPr/>
                    <a:lstStyle/>
                    <a:p>
                      <a:r>
                        <a:rPr lang="en-US" sz="1000"/>
                        <a:t>2.4743%</a:t>
                      </a:r>
                    </a:p>
                  </a:txBody>
                  <a:tcPr/>
                </a:tc>
                <a:tc>
                  <a:txBody>
                    <a:bodyPr/>
                    <a:lstStyle/>
                    <a:p>
                      <a:r>
                        <a:rPr lang="en-US" sz="1000"/>
                        <a:t>0.0%</a:t>
                      </a:r>
                    </a:p>
                  </a:txBody>
                  <a:tcPr/>
                </a:tc>
                <a:extLst>
                  <a:ext uri="{0D108BD9-81ED-4DB2-BD59-A6C34878D82A}">
                    <a16:rowId xmlns:a16="http://schemas.microsoft.com/office/drawing/2014/main" val="1895733284"/>
                  </a:ext>
                </a:extLst>
              </a:tr>
            </a:tbl>
          </a:graphicData>
        </a:graphic>
      </p:graphicFrame>
      <p:sp>
        <p:nvSpPr>
          <p:cNvPr id="4" name="Text Placeholder 3">
            <a:extLst>
              <a:ext uri="{FF2B5EF4-FFF2-40B4-BE49-F238E27FC236}">
                <a16:creationId xmlns:a16="http://schemas.microsoft.com/office/drawing/2014/main" id="{8CF6B723-D557-4DB0-9D46-2783DDCDBC0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573390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EF9F7-F62B-492E-B7E4-E16ED8858DD6}"/>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19E58AD5-E697-4566-8554-9F775BB87E0F}"/>
              </a:ext>
            </a:extLst>
          </p:cNvPr>
          <p:cNvGraphicFramePr>
            <a:graphicFrameLocks noGrp="1"/>
          </p:cNvGraphicFramePr>
          <p:nvPr>
            <p:ph type="chart" sz="quarter" idx="13"/>
            <p:extLst>
              <p:ext uri="{D42A27DB-BD31-4B8C-83A1-F6EECF244321}">
                <p14:modId xmlns:p14="http://schemas.microsoft.com/office/powerpoint/2010/main" val="3150863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CD34DB-02A3-4311-8A0D-CD873A54343C}"/>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10E9E885-949C-40C3-9F57-79FB5AF7CB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2948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A26A6-95D6-4963-988D-08EEB98F526A}"/>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90191834-72B4-460B-90A8-78B7CBA3ECB7}"/>
              </a:ext>
            </a:extLst>
          </p:cNvPr>
          <p:cNvGraphicFramePr>
            <a:graphicFrameLocks noGrp="1"/>
          </p:cNvGraphicFramePr>
          <p:nvPr>
            <p:ph type="chart" sz="quarter" idx="13"/>
            <p:extLst>
              <p:ext uri="{D42A27DB-BD31-4B8C-83A1-F6EECF244321}">
                <p14:modId xmlns:p14="http://schemas.microsoft.com/office/powerpoint/2010/main" val="3735907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B18F52-15B2-4610-AE50-4DA37656478F}"/>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7E08F9A3-E136-47A9-A6C5-12AA012030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6785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6542E-56BB-4DBD-AA07-481F510945B6}"/>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9B259814-69C8-48D7-901A-E8CF2C7554A6}"/>
              </a:ext>
            </a:extLst>
          </p:cNvPr>
          <p:cNvGraphicFramePr>
            <a:graphicFrameLocks noGrp="1"/>
          </p:cNvGraphicFramePr>
          <p:nvPr>
            <p:ph type="chart" sz="quarter" idx="13"/>
            <p:extLst>
              <p:ext uri="{D42A27DB-BD31-4B8C-83A1-F6EECF244321}">
                <p14:modId xmlns:p14="http://schemas.microsoft.com/office/powerpoint/2010/main" val="4556925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7268C2-C83C-41FC-A012-7F97A881BEAE}"/>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D29D9A23-6217-4D6B-BFC9-4F0019A313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1213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D7D3A-4F82-4B2A-BBCA-F4160BB0EE37}"/>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7A28D033-55B0-4C68-B97E-1917B6E798EA}"/>
              </a:ext>
            </a:extLst>
          </p:cNvPr>
          <p:cNvGraphicFramePr>
            <a:graphicFrameLocks noGrp="1"/>
          </p:cNvGraphicFramePr>
          <p:nvPr>
            <p:ph type="chart" sz="quarter" idx="13"/>
            <p:extLst>
              <p:ext uri="{D42A27DB-BD31-4B8C-83A1-F6EECF244321}">
                <p14:modId xmlns:p14="http://schemas.microsoft.com/office/powerpoint/2010/main" val="4968975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7F4220-22F6-49D8-BE13-9C45B672E9C9}"/>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9ECB7ADB-7AB4-43AF-823D-31D2593719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14318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24BE7-BF24-476E-B891-EA6764B3F00F}"/>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35A0D249-4EF4-4668-906B-CE5B97FF813A}"/>
              </a:ext>
            </a:extLst>
          </p:cNvPr>
          <p:cNvGraphicFramePr>
            <a:graphicFrameLocks noGrp="1"/>
          </p:cNvGraphicFramePr>
          <p:nvPr>
            <p:ph type="chart" sz="quarter" idx="13"/>
            <p:extLst>
              <p:ext uri="{D42A27DB-BD31-4B8C-83A1-F6EECF244321}">
                <p14:modId xmlns:p14="http://schemas.microsoft.com/office/powerpoint/2010/main" val="1578087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EFFF85-F0AC-4BF1-B742-E2CC81E3FB66}"/>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99F7B4B-CD8B-4148-A622-75E3DCF4D8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6898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2BC20-56A3-4F95-A57D-B8E8F6604646}"/>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2A1E9D9D-91AF-49DF-AD43-48EE22C12327}"/>
              </a:ext>
            </a:extLst>
          </p:cNvPr>
          <p:cNvGraphicFramePr>
            <a:graphicFrameLocks noGrp="1"/>
          </p:cNvGraphicFramePr>
          <p:nvPr>
            <p:ph type="tbl" sz="quarter" idx="13"/>
            <p:extLst>
              <p:ext uri="{D42A27DB-BD31-4B8C-83A1-F6EECF244321}">
                <p14:modId xmlns:p14="http://schemas.microsoft.com/office/powerpoint/2010/main" val="4236088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61959931"/>
                    </a:ext>
                  </a:extLst>
                </a:gridCol>
                <a:gridCol w="658368">
                  <a:extLst>
                    <a:ext uri="{9D8B030D-6E8A-4147-A177-3AD203B41FA5}">
                      <a16:colId xmlns:a16="http://schemas.microsoft.com/office/drawing/2014/main" val="2098874924"/>
                    </a:ext>
                  </a:extLst>
                </a:gridCol>
                <a:gridCol w="658368">
                  <a:extLst>
                    <a:ext uri="{9D8B030D-6E8A-4147-A177-3AD203B41FA5}">
                      <a16:colId xmlns:a16="http://schemas.microsoft.com/office/drawing/2014/main" val="1146188452"/>
                    </a:ext>
                  </a:extLst>
                </a:gridCol>
                <a:gridCol w="658368">
                  <a:extLst>
                    <a:ext uri="{9D8B030D-6E8A-4147-A177-3AD203B41FA5}">
                      <a16:colId xmlns:a16="http://schemas.microsoft.com/office/drawing/2014/main" val="2891980313"/>
                    </a:ext>
                  </a:extLst>
                </a:gridCol>
                <a:gridCol w="658368">
                  <a:extLst>
                    <a:ext uri="{9D8B030D-6E8A-4147-A177-3AD203B41FA5}">
                      <a16:colId xmlns:a16="http://schemas.microsoft.com/office/drawing/2014/main" val="2093140488"/>
                    </a:ext>
                  </a:extLst>
                </a:gridCol>
                <a:gridCol w="658368">
                  <a:extLst>
                    <a:ext uri="{9D8B030D-6E8A-4147-A177-3AD203B41FA5}">
                      <a16:colId xmlns:a16="http://schemas.microsoft.com/office/drawing/2014/main" val="954825117"/>
                    </a:ext>
                  </a:extLst>
                </a:gridCol>
                <a:gridCol w="658368">
                  <a:extLst>
                    <a:ext uri="{9D8B030D-6E8A-4147-A177-3AD203B41FA5}">
                      <a16:colId xmlns:a16="http://schemas.microsoft.com/office/drawing/2014/main" val="215882108"/>
                    </a:ext>
                  </a:extLst>
                </a:gridCol>
                <a:gridCol w="658368">
                  <a:extLst>
                    <a:ext uri="{9D8B030D-6E8A-4147-A177-3AD203B41FA5}">
                      <a16:colId xmlns:a16="http://schemas.microsoft.com/office/drawing/2014/main" val="1567879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64570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- 2017-09-21 18:11:21</a:t>
                      </a:r>
                      <a:r>
                        <a:rPr kumimoji="0" lang="es-ES" sz="1000" b="0" i="0" u="none" strike="noStrike" kern="1200" cap="none" spc="0" normalizeH="0" baseline="0" noProof="0">
                          <a:ln>
                            <a:noFill/>
                          </a:ln>
                          <a:solidFill>
                            <a:prstClr val="black"/>
                          </a:solidFill>
                          <a:effectLst/>
                          <a:uLnTx/>
                          <a:uFillTx/>
                          <a:latin typeface="+mn-lt"/>
                          <a:ea typeface="+mn-ea"/>
                          <a:cs typeface="+mn-cs"/>
                        </a:rPr>
                        <a:t>
Mariana Huerta tiene una fábrica de pastas congeladas para celíacos en Toay, La Pampa. Hoy está expandiendo sus ventas hacia todo el sur del país. Si vos también tenés una PyME, conocé todos los beneficios impositivos y empezá a crecer → www.produccion.gob.ar/pymes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69023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- 2017-09-13 18:03:37</a:t>
                      </a:r>
                      <a:r>
                        <a:rPr kumimoji="0" lang="es-ES" sz="1000" b="0" i="0" u="none" strike="noStrike" kern="1200" cap="none" spc="0" normalizeH="0" baseline="0" noProof="0">
                          <a:ln>
                            <a:noFill/>
                          </a:ln>
                          <a:solidFill>
                            <a:prstClr val="black"/>
                          </a:solidFill>
                          <a:effectLst/>
                          <a:uLnTx/>
                          <a:uFillTx/>
                          <a:latin typeface="+mn-lt"/>
                          <a:ea typeface="+mn-ea"/>
                          <a:cs typeface="+mn-cs"/>
                        </a:rPr>
                        <a:t>
Rocío y Lorena crearon Daravi Fábrica, una empresa de triple impacto que, además de ser rentable, genera beneficios sociales y ambientales. Hoy emplea a 20 mujeres de Tigre, provincia de Buenos Aires, y hace de los residuos la materia prima de sus productos. Si tenés una PyME, registrate y accedé a todos los beneficios impositivos → www.produccion.gob.ar/pymes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03242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- 2017-09-08 10:00:00</a:t>
                      </a:r>
                      <a:r>
                        <a:rPr kumimoji="0" lang="es-ES" sz="1000" b="0" i="0" u="none" strike="noStrike" kern="1200" cap="none" spc="0" normalizeH="0" baseline="0" noProof="0">
                          <a:ln>
                            <a:noFill/>
                          </a:ln>
                          <a:solidFill>
                            <a:prstClr val="black"/>
                          </a:solidFill>
                          <a:effectLst/>
                          <a:uLnTx/>
                          <a:uFillTx/>
                          <a:latin typeface="+mn-lt"/>
                          <a:ea typeface="+mn-ea"/>
                          <a:cs typeface="+mn-cs"/>
                        </a:rPr>
                        <a:t>
ORGULLO POR NUESTRA GENTE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2380448"/>
                  </a:ext>
                </a:extLst>
              </a:tr>
            </a:tbl>
          </a:graphicData>
        </a:graphic>
      </p:graphicFrame>
      <p:sp>
        <p:nvSpPr>
          <p:cNvPr id="4" name="Text Placeholder 3">
            <a:extLst>
              <a:ext uri="{FF2B5EF4-FFF2-40B4-BE49-F238E27FC236}">
                <a16:creationId xmlns:a16="http://schemas.microsoft.com/office/drawing/2014/main" id="{B378AFDB-896C-43E8-9E64-EAAADF89AE6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514025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35DAB-398B-4E15-A3D9-3427B579203E}"/>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EBF91308-2C5E-42B4-858C-7EB3BD3DF8C2}"/>
              </a:ext>
            </a:extLst>
          </p:cNvPr>
          <p:cNvGraphicFramePr>
            <a:graphicFrameLocks noGrp="1"/>
          </p:cNvGraphicFramePr>
          <p:nvPr>
            <p:ph type="tbl" sz="quarter" idx="13"/>
            <p:extLst>
              <p:ext uri="{D42A27DB-BD31-4B8C-83A1-F6EECF244321}">
                <p14:modId xmlns:p14="http://schemas.microsoft.com/office/powerpoint/2010/main" val="3172911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42856061"/>
                    </a:ext>
                  </a:extLst>
                </a:gridCol>
                <a:gridCol w="658368">
                  <a:extLst>
                    <a:ext uri="{9D8B030D-6E8A-4147-A177-3AD203B41FA5}">
                      <a16:colId xmlns:a16="http://schemas.microsoft.com/office/drawing/2014/main" val="3318293165"/>
                    </a:ext>
                  </a:extLst>
                </a:gridCol>
                <a:gridCol w="658368">
                  <a:extLst>
                    <a:ext uri="{9D8B030D-6E8A-4147-A177-3AD203B41FA5}">
                      <a16:colId xmlns:a16="http://schemas.microsoft.com/office/drawing/2014/main" val="2123545867"/>
                    </a:ext>
                  </a:extLst>
                </a:gridCol>
                <a:gridCol w="658368">
                  <a:extLst>
                    <a:ext uri="{9D8B030D-6E8A-4147-A177-3AD203B41FA5}">
                      <a16:colId xmlns:a16="http://schemas.microsoft.com/office/drawing/2014/main" val="726906060"/>
                    </a:ext>
                  </a:extLst>
                </a:gridCol>
                <a:gridCol w="658368">
                  <a:extLst>
                    <a:ext uri="{9D8B030D-6E8A-4147-A177-3AD203B41FA5}">
                      <a16:colId xmlns:a16="http://schemas.microsoft.com/office/drawing/2014/main" val="2179200620"/>
                    </a:ext>
                  </a:extLst>
                </a:gridCol>
                <a:gridCol w="658368">
                  <a:extLst>
                    <a:ext uri="{9D8B030D-6E8A-4147-A177-3AD203B41FA5}">
                      <a16:colId xmlns:a16="http://schemas.microsoft.com/office/drawing/2014/main" val="2343057238"/>
                    </a:ext>
                  </a:extLst>
                </a:gridCol>
                <a:gridCol w="658368">
                  <a:extLst>
                    <a:ext uri="{9D8B030D-6E8A-4147-A177-3AD203B41FA5}">
                      <a16:colId xmlns:a16="http://schemas.microsoft.com/office/drawing/2014/main" val="37429144"/>
                    </a:ext>
                  </a:extLst>
                </a:gridCol>
                <a:gridCol w="658368">
                  <a:extLst>
                    <a:ext uri="{9D8B030D-6E8A-4147-A177-3AD203B41FA5}">
                      <a16:colId xmlns:a16="http://schemas.microsoft.com/office/drawing/2014/main" val="3518596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9389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- 2017-09-20 10:00:00</a:t>
                      </a:r>
                      <a:r>
                        <a:rPr kumimoji="0" lang="es-ES" sz="1000" b="0" i="0" u="none" strike="noStrike" kern="1200" cap="none" spc="0" normalizeH="0" baseline="0" noProof="0">
                          <a:ln>
                            <a:noFill/>
                          </a:ln>
                          <a:solidFill>
                            <a:prstClr val="black"/>
                          </a:solidFill>
                          <a:effectLst/>
                          <a:uLnTx/>
                          <a:uFillTx/>
                          <a:latin typeface="+mn-lt"/>
                          <a:ea typeface="+mn-ea"/>
                          <a:cs typeface="+mn-cs"/>
                        </a:rPr>
                        <a:t>
DÍA NACIONAL DEL CABALLO 🐴
El más fiel colaborador del hombre de campo desde hace miles de años. En nuestro país, el caballo tiene una arraigada tradición.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02044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- 2017-09-04 18:09:36</a:t>
                      </a:r>
                      <a:r>
                        <a:rPr kumimoji="0" lang="es-ES" sz="1000" b="0" i="0" u="none" strike="noStrike" kern="1200" cap="none" spc="0" normalizeH="0" baseline="0" noProof="0">
                          <a:ln>
                            <a:noFill/>
                          </a:ln>
                          <a:solidFill>
                            <a:prstClr val="black"/>
                          </a:solidFill>
                          <a:effectLst/>
                          <a:uLnTx/>
                          <a:uFillTx/>
                          <a:latin typeface="+mn-lt"/>
                          <a:ea typeface="+mn-ea"/>
                          <a:cs typeface="+mn-cs"/>
                        </a:rPr>
                        <a:t>
RECICLAN PLÁSTICO Y HACEN DE LA BASURA SU MATERIA PRIMA
Reciclar, una PyME de Sarandí, recibió un préstamo del BICE - Banco de Inversión y Comercio Exterior para comprar una máquina y fabricar productos con valor agregado. Entrá a www.primercreditopyme.com.ar y anímate a crecer.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82158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- 2017-09-28 10:30:00</a:t>
                      </a:r>
                      <a:r>
                        <a:rPr kumimoji="0" lang="es-ES" sz="1000" b="0" i="0" u="none" strike="noStrike" kern="1200" cap="none" spc="0" normalizeH="0" baseline="0" noProof="0">
                          <a:ln>
                            <a:noFill/>
                          </a:ln>
                          <a:solidFill>
                            <a:prstClr val="black"/>
                          </a:solidFill>
                          <a:effectLst/>
                          <a:uLnTx/>
                          <a:uFillTx/>
                          <a:latin typeface="+mn-lt"/>
                          <a:ea typeface="+mn-ea"/>
                          <a:cs typeface="+mn-cs"/>
                        </a:rPr>
                        <a:t>
UN PEQUEÑO FRUTO CON GRAN EXPANSIÓN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93303581"/>
                  </a:ext>
                </a:extLst>
              </a:tr>
            </a:tbl>
          </a:graphicData>
        </a:graphic>
      </p:graphicFrame>
      <p:sp>
        <p:nvSpPr>
          <p:cNvPr id="4" name="Text Placeholder 3">
            <a:extLst>
              <a:ext uri="{FF2B5EF4-FFF2-40B4-BE49-F238E27FC236}">
                <a16:creationId xmlns:a16="http://schemas.microsoft.com/office/drawing/2014/main" id="{1C8D0F3C-F19A-4FBC-8A62-481B818FE09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3682922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ADF6C-E5C7-4F10-82E4-0EB1C55EDA0D}"/>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99287A8C-329E-40F1-AB8E-9EE68CDC05A4}"/>
              </a:ext>
            </a:extLst>
          </p:cNvPr>
          <p:cNvGraphicFramePr>
            <a:graphicFrameLocks noGrp="1"/>
          </p:cNvGraphicFramePr>
          <p:nvPr>
            <p:ph type="tbl" sz="quarter" idx="13"/>
            <p:extLst>
              <p:ext uri="{D42A27DB-BD31-4B8C-83A1-F6EECF244321}">
                <p14:modId xmlns:p14="http://schemas.microsoft.com/office/powerpoint/2010/main" val="415544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42386621"/>
                    </a:ext>
                  </a:extLst>
                </a:gridCol>
                <a:gridCol w="658368">
                  <a:extLst>
                    <a:ext uri="{9D8B030D-6E8A-4147-A177-3AD203B41FA5}">
                      <a16:colId xmlns:a16="http://schemas.microsoft.com/office/drawing/2014/main" val="3843772735"/>
                    </a:ext>
                  </a:extLst>
                </a:gridCol>
                <a:gridCol w="658368">
                  <a:extLst>
                    <a:ext uri="{9D8B030D-6E8A-4147-A177-3AD203B41FA5}">
                      <a16:colId xmlns:a16="http://schemas.microsoft.com/office/drawing/2014/main" val="321645914"/>
                    </a:ext>
                  </a:extLst>
                </a:gridCol>
                <a:gridCol w="658368">
                  <a:extLst>
                    <a:ext uri="{9D8B030D-6E8A-4147-A177-3AD203B41FA5}">
                      <a16:colId xmlns:a16="http://schemas.microsoft.com/office/drawing/2014/main" val="3521187450"/>
                    </a:ext>
                  </a:extLst>
                </a:gridCol>
                <a:gridCol w="658368">
                  <a:extLst>
                    <a:ext uri="{9D8B030D-6E8A-4147-A177-3AD203B41FA5}">
                      <a16:colId xmlns:a16="http://schemas.microsoft.com/office/drawing/2014/main" val="2360031111"/>
                    </a:ext>
                  </a:extLst>
                </a:gridCol>
                <a:gridCol w="658368">
                  <a:extLst>
                    <a:ext uri="{9D8B030D-6E8A-4147-A177-3AD203B41FA5}">
                      <a16:colId xmlns:a16="http://schemas.microsoft.com/office/drawing/2014/main" val="23796812"/>
                    </a:ext>
                  </a:extLst>
                </a:gridCol>
                <a:gridCol w="658368">
                  <a:extLst>
                    <a:ext uri="{9D8B030D-6E8A-4147-A177-3AD203B41FA5}">
                      <a16:colId xmlns:a16="http://schemas.microsoft.com/office/drawing/2014/main" val="4141594448"/>
                    </a:ext>
                  </a:extLst>
                </a:gridCol>
                <a:gridCol w="658368">
                  <a:extLst>
                    <a:ext uri="{9D8B030D-6E8A-4147-A177-3AD203B41FA5}">
                      <a16:colId xmlns:a16="http://schemas.microsoft.com/office/drawing/2014/main" val="3207440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19314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- 2017-09-12 18:12:24</a:t>
                      </a:r>
                      <a:r>
                        <a:rPr kumimoji="0" lang="es-ES" sz="1000" b="0" i="0" u="none" strike="noStrike" kern="1200" cap="none" spc="0" normalizeH="0" baseline="0" noProof="0">
                          <a:ln>
                            <a:noFill/>
                          </a:ln>
                          <a:solidFill>
                            <a:prstClr val="black"/>
                          </a:solidFill>
                          <a:effectLst/>
                          <a:uLnTx/>
                          <a:uFillTx/>
                          <a:latin typeface="+mn-lt"/>
                          <a:ea typeface="+mn-ea"/>
                          <a:cs typeface="+mn-cs"/>
                        </a:rPr>
                        <a:t>
NUESTRO BIODIÉSEL VUELVE A EUROPA
En 2016, Argentina fue el primer exportador mundial de biodiésel. Santa Fe, Buenos Aires, La Pampa y Santiago del Estero son las principales provincias productoras.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3856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- 2017-09-07 18:09:52</a:t>
                      </a:r>
                      <a:r>
                        <a:rPr kumimoji="0" lang="es-ES" sz="1000" b="0" i="0" u="none" strike="noStrike" kern="1200" cap="none" spc="0" normalizeH="0" baseline="0" noProof="0">
                          <a:ln>
                            <a:noFill/>
                          </a:ln>
                          <a:solidFill>
                            <a:prstClr val="black"/>
                          </a:solidFill>
                          <a:effectLst/>
                          <a:uLnTx/>
                          <a:uFillTx/>
                          <a:latin typeface="+mn-lt"/>
                          <a:ea typeface="+mn-ea"/>
                          <a:cs typeface="+mn-cs"/>
                        </a:rPr>
                        <a:t>
Betiana tuvo a su hija Sofía por fecundación in vitro. Su prepaga no quiso cubrir los gastos de los medicamentos pero acudió a Defensa del Consumidor y a los 20 días recibió el tratamiento adecuado y un reintegro completo por lo que ya había pagado. Conocé tus derechos, entrá a goo.gl/kCfBuF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917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- 2017-09-14 18:10:41</a:t>
                      </a:r>
                      <a:r>
                        <a:rPr kumimoji="0" lang="es-ES" sz="1000" b="0" i="0" u="none" strike="noStrike" kern="1200" cap="none" spc="0" normalizeH="0" baseline="0" noProof="0">
                          <a:ln>
                            <a:noFill/>
                          </a:ln>
                          <a:solidFill>
                            <a:prstClr val="black"/>
                          </a:solidFill>
                          <a:effectLst/>
                          <a:uLnTx/>
                          <a:uFillTx/>
                          <a:latin typeface="+mn-lt"/>
                          <a:ea typeface="+mn-ea"/>
                          <a:cs typeface="+mn-cs"/>
                        </a:rPr>
                        <a:t>
PARRILLA DESCARTABLE
Emmanuel creó la primera versión de la parrilla portátil y descartable Tu punto para un proyecto de la facultad. Ahora las vende en comercios de todo el país. Si vos también tenés una idea innovadora, entrá a goo.gl/VzKArf y pedí un préstamo para potenciarla.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2438324"/>
                  </a:ext>
                </a:extLst>
              </a:tr>
            </a:tbl>
          </a:graphicData>
        </a:graphic>
      </p:graphicFrame>
      <p:sp>
        <p:nvSpPr>
          <p:cNvPr id="4" name="Text Placeholder 3">
            <a:extLst>
              <a:ext uri="{FF2B5EF4-FFF2-40B4-BE49-F238E27FC236}">
                <a16:creationId xmlns:a16="http://schemas.microsoft.com/office/drawing/2014/main" id="{AC2CE09D-9DC5-42F4-A02A-45E7EDB7DC78}"/>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3140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5BAB1-5D00-47EE-8DE8-3389A913FF8D}"/>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7361C23B-1EE1-4AA5-B27F-D928B02BD9DF}"/>
              </a:ext>
            </a:extLst>
          </p:cNvPr>
          <p:cNvGraphicFramePr>
            <a:graphicFrameLocks noGrp="1"/>
          </p:cNvGraphicFramePr>
          <p:nvPr>
            <p:ph type="tbl" sz="quarter" idx="13"/>
            <p:extLst>
              <p:ext uri="{D42A27DB-BD31-4B8C-83A1-F6EECF244321}">
                <p14:modId xmlns:p14="http://schemas.microsoft.com/office/powerpoint/2010/main" val="4235659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36078943"/>
                    </a:ext>
                  </a:extLst>
                </a:gridCol>
                <a:gridCol w="658368">
                  <a:extLst>
                    <a:ext uri="{9D8B030D-6E8A-4147-A177-3AD203B41FA5}">
                      <a16:colId xmlns:a16="http://schemas.microsoft.com/office/drawing/2014/main" val="3520357404"/>
                    </a:ext>
                  </a:extLst>
                </a:gridCol>
                <a:gridCol w="658368">
                  <a:extLst>
                    <a:ext uri="{9D8B030D-6E8A-4147-A177-3AD203B41FA5}">
                      <a16:colId xmlns:a16="http://schemas.microsoft.com/office/drawing/2014/main" val="4254789383"/>
                    </a:ext>
                  </a:extLst>
                </a:gridCol>
                <a:gridCol w="658368">
                  <a:extLst>
                    <a:ext uri="{9D8B030D-6E8A-4147-A177-3AD203B41FA5}">
                      <a16:colId xmlns:a16="http://schemas.microsoft.com/office/drawing/2014/main" val="3367995229"/>
                    </a:ext>
                  </a:extLst>
                </a:gridCol>
                <a:gridCol w="658368">
                  <a:extLst>
                    <a:ext uri="{9D8B030D-6E8A-4147-A177-3AD203B41FA5}">
                      <a16:colId xmlns:a16="http://schemas.microsoft.com/office/drawing/2014/main" val="569660021"/>
                    </a:ext>
                  </a:extLst>
                </a:gridCol>
                <a:gridCol w="658368">
                  <a:extLst>
                    <a:ext uri="{9D8B030D-6E8A-4147-A177-3AD203B41FA5}">
                      <a16:colId xmlns:a16="http://schemas.microsoft.com/office/drawing/2014/main" val="3028809533"/>
                    </a:ext>
                  </a:extLst>
                </a:gridCol>
                <a:gridCol w="658368">
                  <a:extLst>
                    <a:ext uri="{9D8B030D-6E8A-4147-A177-3AD203B41FA5}">
                      <a16:colId xmlns:a16="http://schemas.microsoft.com/office/drawing/2014/main" val="3761339015"/>
                    </a:ext>
                  </a:extLst>
                </a:gridCol>
                <a:gridCol w="658368">
                  <a:extLst>
                    <a:ext uri="{9D8B030D-6E8A-4147-A177-3AD203B41FA5}">
                      <a16:colId xmlns:a16="http://schemas.microsoft.com/office/drawing/2014/main" val="10146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1069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- 2017-09-05 18:15:15</a:t>
                      </a:r>
                      <a:r>
                        <a:rPr kumimoji="0" lang="es-ES" sz="1000" b="0" i="0" u="none" strike="noStrike" kern="1200" cap="none" spc="0" normalizeH="0" baseline="0" noProof="0">
                          <a:ln>
                            <a:noFill/>
                          </a:ln>
                          <a:solidFill>
                            <a:prstClr val="black"/>
                          </a:solidFill>
                          <a:effectLst/>
                          <a:uLnTx/>
                          <a:uFillTx/>
                          <a:latin typeface="+mn-lt"/>
                          <a:ea typeface="+mn-ea"/>
                          <a:cs typeface="+mn-cs"/>
                        </a:rPr>
                        <a:t>
¿Sabías que Jugos Citric produce 42 millones de litros de jugo por año en #Tucumán?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62823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- 2017-09-11 18:08:14</a:t>
                      </a:r>
                      <a:r>
                        <a:rPr kumimoji="0" lang="es-ES" sz="1000" b="0" i="0" u="none" strike="noStrike" kern="1200" cap="none" spc="0" normalizeH="0" baseline="0" noProof="0">
                          <a:ln>
                            <a:noFill/>
                          </a:ln>
                          <a:solidFill>
                            <a:prstClr val="black"/>
                          </a:solidFill>
                          <a:effectLst/>
                          <a:uLnTx/>
                          <a:uFillTx/>
                          <a:latin typeface="+mn-lt"/>
                          <a:ea typeface="+mn-ea"/>
                          <a:cs typeface="+mn-cs"/>
                        </a:rPr>
                        <a:t>
Fibran Sur es una PyME de Florencio Varela que, con el apoyo del Programa para la Transformación Productiva, pudo ampliar su personal y obtener préstamos a tasas bonificadas. ¿Tenés una PyME? Entrá a goo.gl/tYgvJc y empezá a crecer.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8820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- 2017-09-20 18:11:53</a:t>
                      </a:r>
                      <a:r>
                        <a:rPr kumimoji="0" lang="es-ES" sz="1000" b="0" i="0" u="none" strike="noStrike" kern="1200" cap="none" spc="0" normalizeH="0" baseline="0" noProof="0">
                          <a:ln>
                            <a:noFill/>
                          </a:ln>
                          <a:solidFill>
                            <a:prstClr val="black"/>
                          </a:solidFill>
                          <a:effectLst/>
                          <a:uLnTx/>
                          <a:uFillTx/>
                          <a:latin typeface="+mn-lt"/>
                          <a:ea typeface="+mn-ea"/>
                          <a:cs typeface="+mn-cs"/>
                        </a:rPr>
                        <a:t>
¿Tenés una idea? ¿Estás empezando un proyecto? ¿Querés crecer? Conocé www.academia.gob.ar, una plataforma con tutoriales y cursos online que te van a ayudar a desarrollar y potenciar tu emprendimiento.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6372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- 2017-09-08 09:05:02</a:t>
                      </a:r>
                      <a:r>
                        <a:rPr kumimoji="0" lang="es-ES" sz="1000" b="0" i="0" u="none" strike="noStrike" kern="1200" cap="none" spc="0" normalizeH="0" baseline="0" noProof="0">
                          <a:ln>
                            <a:noFill/>
                          </a:ln>
                          <a:solidFill>
                            <a:prstClr val="black"/>
                          </a:solidFill>
                          <a:effectLst/>
                          <a:uLnTx/>
                          <a:uFillTx/>
                          <a:latin typeface="+mn-lt"/>
                          <a:ea typeface="+mn-ea"/>
                          <a:cs typeface="+mn-cs"/>
                        </a:rPr>
                        <a:t>
Los productores agropecuarios son nuestro orgullo, todos los días dan lo mejor para que la Argentina crezca. ¡Feliz día a cada uno de ellos!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703344"/>
                  </a:ext>
                </a:extLst>
              </a:tr>
            </a:tbl>
          </a:graphicData>
        </a:graphic>
      </p:graphicFrame>
      <p:sp>
        <p:nvSpPr>
          <p:cNvPr id="4" name="Text Placeholder 3">
            <a:extLst>
              <a:ext uri="{FF2B5EF4-FFF2-40B4-BE49-F238E27FC236}">
                <a16:creationId xmlns:a16="http://schemas.microsoft.com/office/drawing/2014/main" id="{E09A0571-28DF-41BE-A5C4-18D9BCAAC3B5}"/>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72366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6766D-2DF5-4BBA-9C5D-E54FDF7EDC26}"/>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557B27E4-9200-4DD3-A37A-A9F6C3EFC61C}"/>
              </a:ext>
            </a:extLst>
          </p:cNvPr>
          <p:cNvGraphicFramePr>
            <a:graphicFrameLocks noGrp="1"/>
          </p:cNvGraphicFramePr>
          <p:nvPr>
            <p:ph type="tbl" sz="quarter" idx="13"/>
            <p:extLst>
              <p:ext uri="{D42A27DB-BD31-4B8C-83A1-F6EECF244321}">
                <p14:modId xmlns:p14="http://schemas.microsoft.com/office/powerpoint/2010/main" val="3815190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28973320"/>
                    </a:ext>
                  </a:extLst>
                </a:gridCol>
                <a:gridCol w="658368">
                  <a:extLst>
                    <a:ext uri="{9D8B030D-6E8A-4147-A177-3AD203B41FA5}">
                      <a16:colId xmlns:a16="http://schemas.microsoft.com/office/drawing/2014/main" val="3930605764"/>
                    </a:ext>
                  </a:extLst>
                </a:gridCol>
                <a:gridCol w="658368">
                  <a:extLst>
                    <a:ext uri="{9D8B030D-6E8A-4147-A177-3AD203B41FA5}">
                      <a16:colId xmlns:a16="http://schemas.microsoft.com/office/drawing/2014/main" val="863134288"/>
                    </a:ext>
                  </a:extLst>
                </a:gridCol>
                <a:gridCol w="658368">
                  <a:extLst>
                    <a:ext uri="{9D8B030D-6E8A-4147-A177-3AD203B41FA5}">
                      <a16:colId xmlns:a16="http://schemas.microsoft.com/office/drawing/2014/main" val="1620146526"/>
                    </a:ext>
                  </a:extLst>
                </a:gridCol>
                <a:gridCol w="658368">
                  <a:extLst>
                    <a:ext uri="{9D8B030D-6E8A-4147-A177-3AD203B41FA5}">
                      <a16:colId xmlns:a16="http://schemas.microsoft.com/office/drawing/2014/main" val="1604229277"/>
                    </a:ext>
                  </a:extLst>
                </a:gridCol>
                <a:gridCol w="658368">
                  <a:extLst>
                    <a:ext uri="{9D8B030D-6E8A-4147-A177-3AD203B41FA5}">
                      <a16:colId xmlns:a16="http://schemas.microsoft.com/office/drawing/2014/main" val="3267367619"/>
                    </a:ext>
                  </a:extLst>
                </a:gridCol>
                <a:gridCol w="658368">
                  <a:extLst>
                    <a:ext uri="{9D8B030D-6E8A-4147-A177-3AD203B41FA5}">
                      <a16:colId xmlns:a16="http://schemas.microsoft.com/office/drawing/2014/main" val="80179643"/>
                    </a:ext>
                  </a:extLst>
                </a:gridCol>
                <a:gridCol w="658368">
                  <a:extLst>
                    <a:ext uri="{9D8B030D-6E8A-4147-A177-3AD203B41FA5}">
                      <a16:colId xmlns:a16="http://schemas.microsoft.com/office/drawing/2014/main" val="2354444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288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- 2017-09-15 16:42:23</a:t>
                      </a:r>
                      <a:r>
                        <a:rPr kumimoji="0" lang="es-ES" sz="1000" b="0" i="0" u="none" strike="noStrike" kern="1200" cap="none" spc="0" normalizeH="0" baseline="0" noProof="0">
                          <a:ln>
                            <a:noFill/>
                          </a:ln>
                          <a:solidFill>
                            <a:prstClr val="black"/>
                          </a:solidFill>
                          <a:effectLst/>
                          <a:uLnTx/>
                          <a:uFillTx/>
                          <a:latin typeface="+mn-lt"/>
                          <a:ea typeface="+mn-ea"/>
                          <a:cs typeface="+mn-cs"/>
                        </a:rPr>
                        <a:t>
UN OFICIO DE BUENA FIBRA 🐑
En el Día del Lanero te mostramos cómo es el trabajo de esquila en la Patagonia.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09397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- 2017-09-28 18:01:46</a:t>
                      </a:r>
                      <a:r>
                        <a:rPr kumimoji="0" lang="es-ES" sz="1000" b="0" i="0" u="none" strike="noStrike" kern="1200" cap="none" spc="0" normalizeH="0" baseline="0" noProof="0">
                          <a:ln>
                            <a:noFill/>
                          </a:ln>
                          <a:solidFill>
                            <a:prstClr val="black"/>
                          </a:solidFill>
                          <a:effectLst/>
                          <a:uLnTx/>
                          <a:uFillTx/>
                          <a:latin typeface="+mn-lt"/>
                          <a:ea typeface="+mn-ea"/>
                          <a:cs typeface="+mn-cs"/>
                        </a:rPr>
                        <a:t>
HISTORIA ARGENTINA EN REALIDAD VIRTUAL 🇦🇷
¿Alguna vez imaginaste estar en el Cabildo el 25 de mayo de 1810? Javier Ignacio Tibi tiene un emprendimiento y con la ayuda de #FondoSemilla desarrolló una aplicación de realidad virtual que te permite hacerlo. Vos también podés conseguir financiamiento a tasa 0%, sin garantías ni gastos de apertura de cuenta. Empezá en goo.gl/jEQ8V6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6169541"/>
                  </a:ext>
                </a:extLst>
              </a:tr>
            </a:tbl>
          </a:graphicData>
        </a:graphic>
      </p:graphicFrame>
      <p:sp>
        <p:nvSpPr>
          <p:cNvPr id="4" name="Text Placeholder 3">
            <a:extLst>
              <a:ext uri="{FF2B5EF4-FFF2-40B4-BE49-F238E27FC236}">
                <a16:creationId xmlns:a16="http://schemas.microsoft.com/office/drawing/2014/main" id="{D9B28374-9C20-4BAE-8715-D4F6428D10D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806538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91213-209F-4B63-9C5F-6F9737925AD6}"/>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81BFCF82-A9DC-4E46-8929-BBC2FBF0B94A}"/>
              </a:ext>
            </a:extLst>
          </p:cNvPr>
          <p:cNvGraphicFramePr>
            <a:graphicFrameLocks noGrp="1"/>
          </p:cNvGraphicFramePr>
          <p:nvPr>
            <p:ph type="tbl" sz="quarter" idx="13"/>
            <p:extLst>
              <p:ext uri="{D42A27DB-BD31-4B8C-83A1-F6EECF244321}">
                <p14:modId xmlns:p14="http://schemas.microsoft.com/office/powerpoint/2010/main" val="3116778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83939362"/>
                    </a:ext>
                  </a:extLst>
                </a:gridCol>
                <a:gridCol w="658368">
                  <a:extLst>
                    <a:ext uri="{9D8B030D-6E8A-4147-A177-3AD203B41FA5}">
                      <a16:colId xmlns:a16="http://schemas.microsoft.com/office/drawing/2014/main" val="1319971256"/>
                    </a:ext>
                  </a:extLst>
                </a:gridCol>
                <a:gridCol w="658368">
                  <a:extLst>
                    <a:ext uri="{9D8B030D-6E8A-4147-A177-3AD203B41FA5}">
                      <a16:colId xmlns:a16="http://schemas.microsoft.com/office/drawing/2014/main" val="2119696023"/>
                    </a:ext>
                  </a:extLst>
                </a:gridCol>
                <a:gridCol w="658368">
                  <a:extLst>
                    <a:ext uri="{9D8B030D-6E8A-4147-A177-3AD203B41FA5}">
                      <a16:colId xmlns:a16="http://schemas.microsoft.com/office/drawing/2014/main" val="1426434330"/>
                    </a:ext>
                  </a:extLst>
                </a:gridCol>
                <a:gridCol w="658368">
                  <a:extLst>
                    <a:ext uri="{9D8B030D-6E8A-4147-A177-3AD203B41FA5}">
                      <a16:colId xmlns:a16="http://schemas.microsoft.com/office/drawing/2014/main" val="3857560813"/>
                    </a:ext>
                  </a:extLst>
                </a:gridCol>
                <a:gridCol w="658368">
                  <a:extLst>
                    <a:ext uri="{9D8B030D-6E8A-4147-A177-3AD203B41FA5}">
                      <a16:colId xmlns:a16="http://schemas.microsoft.com/office/drawing/2014/main" val="507584435"/>
                    </a:ext>
                  </a:extLst>
                </a:gridCol>
                <a:gridCol w="658368">
                  <a:extLst>
                    <a:ext uri="{9D8B030D-6E8A-4147-A177-3AD203B41FA5}">
                      <a16:colId xmlns:a16="http://schemas.microsoft.com/office/drawing/2014/main" val="2282568687"/>
                    </a:ext>
                  </a:extLst>
                </a:gridCol>
                <a:gridCol w="658368">
                  <a:extLst>
                    <a:ext uri="{9D8B030D-6E8A-4147-A177-3AD203B41FA5}">
                      <a16:colId xmlns:a16="http://schemas.microsoft.com/office/drawing/2014/main" val="1391705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90589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- 2017-09-26 18:11:00</a:t>
                      </a:r>
                      <a:r>
                        <a:rPr kumimoji="0" lang="es-ES" sz="1000" b="0" i="0" u="none" strike="noStrike" kern="1200" cap="none" spc="0" normalizeH="0" baseline="0" noProof="0">
                          <a:ln>
                            <a:noFill/>
                          </a:ln>
                          <a:solidFill>
                            <a:prstClr val="black"/>
                          </a:solidFill>
                          <a:effectLst/>
                          <a:uLnTx/>
                          <a:uFillTx/>
                          <a:latin typeface="+mn-lt"/>
                          <a:ea typeface="+mn-ea"/>
                          <a:cs typeface="+mn-cs"/>
                        </a:rPr>
                        <a:t>
IPH empezó haciendo cables de acero para frenos de bicicletas. Hoy tiene dos plantas en #SanMiguel y sus cables están en los ascensores de los principales rascacielos de #NuevaYork. La empresa pidió un préstamo del BICE - Banco de Inversión y Comercio Exterior para poder crecer. Si vos también necesitás un crédito para tu PyME, entrá a www.bice.com.ar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66917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- 2017-09-19 18:28:35</a:t>
                      </a:r>
                      <a:r>
                        <a:rPr kumimoji="0" lang="es-ES" sz="1000" b="0" i="0" u="none" strike="noStrike" kern="1200" cap="none" spc="0" normalizeH="0" baseline="0" noProof="0">
                          <a:ln>
                            <a:noFill/>
                          </a:ln>
                          <a:solidFill>
                            <a:prstClr val="black"/>
                          </a:solidFill>
                          <a:effectLst/>
                          <a:uLnTx/>
                          <a:uFillTx/>
                          <a:latin typeface="+mn-lt"/>
                          <a:ea typeface="+mn-ea"/>
                          <a:cs typeface="+mn-cs"/>
                        </a:rPr>
                        <a:t>
"El software es una revolución en Argentina" 
Celerative es una PyME de La Plata que desarrolla software y realidad virtual. Emplea a 25 personas y planea contratar otras 25 el próximo año. ¿Vos también tenés una empresa de software? Hay una ley que te ayuda a crecer. Conocé todos los beneficios en goo.gl/kya9Gd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3155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- 2017-09-01 13:29:01</a:t>
                      </a:r>
                      <a:r>
                        <a:rPr kumimoji="0" lang="es-ES" sz="1000" b="0" i="0" u="none" strike="noStrike" kern="1200" cap="none" spc="0" normalizeH="0" baseline="0" noProof="0">
                          <a:ln>
                            <a:noFill/>
                          </a:ln>
                          <a:solidFill>
                            <a:prstClr val="black"/>
                          </a:solidFill>
                          <a:effectLst/>
                          <a:uLnTx/>
                          <a:uFillTx/>
                          <a:latin typeface="+mn-lt"/>
                          <a:ea typeface="+mn-ea"/>
                          <a:cs typeface="+mn-cs"/>
                        </a:rPr>
                        <a:t>
LA INDUSTRIA SIGUE CRECIENDO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0109461"/>
                  </a:ext>
                </a:extLst>
              </a:tr>
            </a:tbl>
          </a:graphicData>
        </a:graphic>
      </p:graphicFrame>
      <p:sp>
        <p:nvSpPr>
          <p:cNvPr id="4" name="Text Placeholder 3">
            <a:extLst>
              <a:ext uri="{FF2B5EF4-FFF2-40B4-BE49-F238E27FC236}">
                <a16:creationId xmlns:a16="http://schemas.microsoft.com/office/drawing/2014/main" id="{2CF50685-B9BC-4B6D-BC93-873B2D2793E8}"/>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433807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E7661-E127-473D-994E-D2A07F868E7E}"/>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4E5C88FE-759C-4E0B-A2A3-9B6ED7A7B7BE}"/>
              </a:ext>
            </a:extLst>
          </p:cNvPr>
          <p:cNvGraphicFramePr>
            <a:graphicFrameLocks noGrp="1"/>
          </p:cNvGraphicFramePr>
          <p:nvPr>
            <p:ph type="tbl" sz="quarter" idx="13"/>
            <p:extLst>
              <p:ext uri="{D42A27DB-BD31-4B8C-83A1-F6EECF244321}">
                <p14:modId xmlns:p14="http://schemas.microsoft.com/office/powerpoint/2010/main" val="1749459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04197003"/>
                    </a:ext>
                  </a:extLst>
                </a:gridCol>
                <a:gridCol w="658368">
                  <a:extLst>
                    <a:ext uri="{9D8B030D-6E8A-4147-A177-3AD203B41FA5}">
                      <a16:colId xmlns:a16="http://schemas.microsoft.com/office/drawing/2014/main" val="685853541"/>
                    </a:ext>
                  </a:extLst>
                </a:gridCol>
                <a:gridCol w="658368">
                  <a:extLst>
                    <a:ext uri="{9D8B030D-6E8A-4147-A177-3AD203B41FA5}">
                      <a16:colId xmlns:a16="http://schemas.microsoft.com/office/drawing/2014/main" val="2097562696"/>
                    </a:ext>
                  </a:extLst>
                </a:gridCol>
                <a:gridCol w="658368">
                  <a:extLst>
                    <a:ext uri="{9D8B030D-6E8A-4147-A177-3AD203B41FA5}">
                      <a16:colId xmlns:a16="http://schemas.microsoft.com/office/drawing/2014/main" val="1263201703"/>
                    </a:ext>
                  </a:extLst>
                </a:gridCol>
                <a:gridCol w="658368">
                  <a:extLst>
                    <a:ext uri="{9D8B030D-6E8A-4147-A177-3AD203B41FA5}">
                      <a16:colId xmlns:a16="http://schemas.microsoft.com/office/drawing/2014/main" val="971852391"/>
                    </a:ext>
                  </a:extLst>
                </a:gridCol>
                <a:gridCol w="658368">
                  <a:extLst>
                    <a:ext uri="{9D8B030D-6E8A-4147-A177-3AD203B41FA5}">
                      <a16:colId xmlns:a16="http://schemas.microsoft.com/office/drawing/2014/main" val="3769239294"/>
                    </a:ext>
                  </a:extLst>
                </a:gridCol>
                <a:gridCol w="658368">
                  <a:extLst>
                    <a:ext uri="{9D8B030D-6E8A-4147-A177-3AD203B41FA5}">
                      <a16:colId xmlns:a16="http://schemas.microsoft.com/office/drawing/2014/main" val="515622424"/>
                    </a:ext>
                  </a:extLst>
                </a:gridCol>
                <a:gridCol w="658368">
                  <a:extLst>
                    <a:ext uri="{9D8B030D-6E8A-4147-A177-3AD203B41FA5}">
                      <a16:colId xmlns:a16="http://schemas.microsoft.com/office/drawing/2014/main" val="1453485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4684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- 2017-09-28 12:47:03</a:t>
                      </a:r>
                      <a:r>
                        <a:rPr kumimoji="0" lang="es-ES" sz="1000" b="0" i="0" u="none" strike="noStrike" kern="1200" cap="none" spc="0" normalizeH="0" baseline="0" noProof="0">
                          <a:ln>
                            <a:noFill/>
                          </a:ln>
                          <a:solidFill>
                            <a:prstClr val="black"/>
                          </a:solidFill>
                          <a:effectLst/>
                          <a:uLnTx/>
                          <a:uFillTx/>
                          <a:latin typeface="+mn-lt"/>
                          <a:ea typeface="+mn-ea"/>
                          <a:cs typeface="+mn-cs"/>
                        </a:rPr>
                        <a:t>
AHORA ABRIR TU EMPRESA ES MÁS FÁCIL
Con la nueva Sociedad por Acciones Simplificada podés crear tu empresa en un día y por Internet. El proceso es rápido, simple y económico. Si radicás tu empresa en CABA, podés empezar ahora. Entrá a www.argentina.gob.ar/sas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6910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- 2017-09-28 17:43:47</a:t>
                      </a:r>
                      <a:r>
                        <a:rPr kumimoji="0" lang="es-ES" sz="1000" b="0" i="0" u="none" strike="noStrike" kern="1200" cap="none" spc="0" normalizeH="0" baseline="0" noProof="0">
                          <a:ln>
                            <a:noFill/>
                          </a:ln>
                          <a:solidFill>
                            <a:prstClr val="black"/>
                          </a:solidFill>
                          <a:effectLst/>
                          <a:uLnTx/>
                          <a:uFillTx/>
                          <a:latin typeface="+mn-lt"/>
                          <a:ea typeface="+mn-ea"/>
                          <a:cs typeface="+mn-cs"/>
                        </a:rPr>
                        <a:t>
Hoy, junto al gobernador Gildo Insfran, firmamos un convenio y realizamos la apertura de sobres para una obra de electrificación rural en Formosa. Este nuevo proyecto beneficiará a más de 15.000 formoseños que mejorarán su calidad de vida y podrán aplicar tecnología a la producción agropecuaria. Trabajando juntos podemos logras muchas cosas para nuestra querida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314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- 2017-09-27 10:00:00</a:t>
                      </a:r>
                      <a:r>
                        <a:rPr kumimoji="0" lang="es-ES" sz="1000" b="0" i="0" u="none" strike="noStrike" kern="1200" cap="none" spc="0" normalizeH="0" baseline="0" noProof="0">
                          <a:ln>
                            <a:noFill/>
                          </a:ln>
                          <a:solidFill>
                            <a:prstClr val="black"/>
                          </a:solidFill>
                          <a:effectLst/>
                          <a:uLnTx/>
                          <a:uFillTx/>
                          <a:latin typeface="+mn-lt"/>
                          <a:ea typeface="+mn-ea"/>
                          <a:cs typeface="+mn-cs"/>
                        </a:rPr>
                        <a:t>
PRODUCIR SUSTENTABLEMENTE, UNA TAREA ENTRE TODOS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8513108"/>
                  </a:ext>
                </a:extLst>
              </a:tr>
            </a:tbl>
          </a:graphicData>
        </a:graphic>
      </p:graphicFrame>
      <p:sp>
        <p:nvSpPr>
          <p:cNvPr id="4" name="Text Placeholder 3">
            <a:extLst>
              <a:ext uri="{FF2B5EF4-FFF2-40B4-BE49-F238E27FC236}">
                <a16:creationId xmlns:a16="http://schemas.microsoft.com/office/drawing/2014/main" id="{F39B08F3-DBFD-462B-ADA5-306472A52FB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27798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FDB60-665B-473D-B56E-D4564F39A4AB}"/>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1098208E-9260-4787-A3B3-90C459B972F1}"/>
              </a:ext>
            </a:extLst>
          </p:cNvPr>
          <p:cNvGraphicFramePr>
            <a:graphicFrameLocks noGrp="1"/>
          </p:cNvGraphicFramePr>
          <p:nvPr>
            <p:ph type="tbl" sz="quarter" idx="13"/>
            <p:extLst>
              <p:ext uri="{D42A27DB-BD31-4B8C-83A1-F6EECF244321}">
                <p14:modId xmlns:p14="http://schemas.microsoft.com/office/powerpoint/2010/main" val="2642230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70430540"/>
                    </a:ext>
                  </a:extLst>
                </a:gridCol>
                <a:gridCol w="658368">
                  <a:extLst>
                    <a:ext uri="{9D8B030D-6E8A-4147-A177-3AD203B41FA5}">
                      <a16:colId xmlns:a16="http://schemas.microsoft.com/office/drawing/2014/main" val="2295567998"/>
                    </a:ext>
                  </a:extLst>
                </a:gridCol>
                <a:gridCol w="658368">
                  <a:extLst>
                    <a:ext uri="{9D8B030D-6E8A-4147-A177-3AD203B41FA5}">
                      <a16:colId xmlns:a16="http://schemas.microsoft.com/office/drawing/2014/main" val="3991502974"/>
                    </a:ext>
                  </a:extLst>
                </a:gridCol>
                <a:gridCol w="658368">
                  <a:extLst>
                    <a:ext uri="{9D8B030D-6E8A-4147-A177-3AD203B41FA5}">
                      <a16:colId xmlns:a16="http://schemas.microsoft.com/office/drawing/2014/main" val="1755441938"/>
                    </a:ext>
                  </a:extLst>
                </a:gridCol>
                <a:gridCol w="658368">
                  <a:extLst>
                    <a:ext uri="{9D8B030D-6E8A-4147-A177-3AD203B41FA5}">
                      <a16:colId xmlns:a16="http://schemas.microsoft.com/office/drawing/2014/main" val="3587137055"/>
                    </a:ext>
                  </a:extLst>
                </a:gridCol>
                <a:gridCol w="658368">
                  <a:extLst>
                    <a:ext uri="{9D8B030D-6E8A-4147-A177-3AD203B41FA5}">
                      <a16:colId xmlns:a16="http://schemas.microsoft.com/office/drawing/2014/main" val="2563525943"/>
                    </a:ext>
                  </a:extLst>
                </a:gridCol>
                <a:gridCol w="658368">
                  <a:extLst>
                    <a:ext uri="{9D8B030D-6E8A-4147-A177-3AD203B41FA5}">
                      <a16:colId xmlns:a16="http://schemas.microsoft.com/office/drawing/2014/main" val="538739177"/>
                    </a:ext>
                  </a:extLst>
                </a:gridCol>
                <a:gridCol w="658368">
                  <a:extLst>
                    <a:ext uri="{9D8B030D-6E8A-4147-A177-3AD203B41FA5}">
                      <a16:colId xmlns:a16="http://schemas.microsoft.com/office/drawing/2014/main" val="1773998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79580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- 2017-09-26 10:00:00</a:t>
                      </a:r>
                      <a:r>
                        <a:rPr kumimoji="0" lang="es-ES" sz="1000" b="0" i="0" u="none" strike="noStrike" kern="1200" cap="none" spc="0" normalizeH="0" baseline="0" noProof="0">
                          <a:ln>
                            <a:noFill/>
                          </a:ln>
                          <a:solidFill>
                            <a:prstClr val="black"/>
                          </a:solidFill>
                          <a:effectLst/>
                          <a:uLnTx/>
                          <a:uFillTx/>
                          <a:latin typeface="+mn-lt"/>
                          <a:ea typeface="+mn-ea"/>
                          <a:cs typeface="+mn-cs"/>
                        </a:rPr>
                        <a:t>
MANÍ CORDOBÉS PARA EL MUNDO
Córdoba produce el 90,6% de maní y este producto llega a más de 100 destinos en todo el mundo. Se obtiene bajo Buenas Prácticas Agrícolas, respetando rotaciones cada 4 años con siembra directa y utilizando cultivos de cobertura.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0688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- 2017-09-29 18:10:04</a:t>
                      </a:r>
                      <a:r>
                        <a:rPr kumimoji="0" lang="es-ES" sz="1000" b="0" i="0" u="none" strike="noStrike" kern="1200" cap="none" spc="0" normalizeH="0" baseline="0" noProof="0">
                          <a:ln>
                            <a:noFill/>
                          </a:ln>
                          <a:solidFill>
                            <a:prstClr val="black"/>
                          </a:solidFill>
                          <a:effectLst/>
                          <a:uLnTx/>
                          <a:uFillTx/>
                          <a:latin typeface="+mn-lt"/>
                          <a:ea typeface="+mn-ea"/>
                          <a:cs typeface="+mn-cs"/>
                        </a:rPr>
                        <a:t>
UNA ACTIVIDAD MUY FEDERAL 
¿Sabías? Argentina es el país con más colmenas del Hemisferio Sur y hay 2,5 millones. Te contamos algunos datos sobre esta importante producción.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8978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- 2017-09-12 13:44:54</a:t>
                      </a:r>
                      <a:r>
                        <a:rPr kumimoji="0" lang="es-ES" sz="1000" b="0" i="0" u="none" strike="noStrike" kern="1200" cap="none" spc="0" normalizeH="0" baseline="0" noProof="0">
                          <a:ln>
                            <a:noFill/>
                          </a:ln>
                          <a:solidFill>
                            <a:prstClr val="black"/>
                          </a:solidFill>
                          <a:effectLst/>
                          <a:uLnTx/>
                          <a:uFillTx/>
                          <a:latin typeface="+mn-lt"/>
                          <a:ea typeface="+mn-ea"/>
                          <a:cs typeface="+mn-cs"/>
                        </a:rPr>
                        <a:t>
UNA PRODUCCIÓN, MUCHAS OPORTUNIDADES
La acuicultura es una actividad con capacidad de crecimiento en nuestro país. Con la reglamentación de la ley que regula su producción buscamos que ese potencial se transforme en trabajo y valor agregado.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61549512"/>
                  </a:ext>
                </a:extLst>
              </a:tr>
            </a:tbl>
          </a:graphicData>
        </a:graphic>
      </p:graphicFrame>
      <p:sp>
        <p:nvSpPr>
          <p:cNvPr id="4" name="Text Placeholder 3">
            <a:extLst>
              <a:ext uri="{FF2B5EF4-FFF2-40B4-BE49-F238E27FC236}">
                <a16:creationId xmlns:a16="http://schemas.microsoft.com/office/drawing/2014/main" id="{5A141C2A-1F6C-44CD-9E11-26B87F987BD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98178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9D767-277D-4217-AC3F-DC4F822C89BE}"/>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A6E58D2E-1A16-4984-847D-3D9F11EBDFCD}"/>
              </a:ext>
            </a:extLst>
          </p:cNvPr>
          <p:cNvGraphicFramePr>
            <a:graphicFrameLocks noGrp="1"/>
          </p:cNvGraphicFramePr>
          <p:nvPr>
            <p:ph type="tbl" sz="quarter" idx="13"/>
            <p:extLst>
              <p:ext uri="{D42A27DB-BD31-4B8C-83A1-F6EECF244321}">
                <p14:modId xmlns:p14="http://schemas.microsoft.com/office/powerpoint/2010/main" val="664691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86551396"/>
                    </a:ext>
                  </a:extLst>
                </a:gridCol>
                <a:gridCol w="658368">
                  <a:extLst>
                    <a:ext uri="{9D8B030D-6E8A-4147-A177-3AD203B41FA5}">
                      <a16:colId xmlns:a16="http://schemas.microsoft.com/office/drawing/2014/main" val="655762251"/>
                    </a:ext>
                  </a:extLst>
                </a:gridCol>
                <a:gridCol w="658368">
                  <a:extLst>
                    <a:ext uri="{9D8B030D-6E8A-4147-A177-3AD203B41FA5}">
                      <a16:colId xmlns:a16="http://schemas.microsoft.com/office/drawing/2014/main" val="2343029470"/>
                    </a:ext>
                  </a:extLst>
                </a:gridCol>
                <a:gridCol w="658368">
                  <a:extLst>
                    <a:ext uri="{9D8B030D-6E8A-4147-A177-3AD203B41FA5}">
                      <a16:colId xmlns:a16="http://schemas.microsoft.com/office/drawing/2014/main" val="168273562"/>
                    </a:ext>
                  </a:extLst>
                </a:gridCol>
                <a:gridCol w="658368">
                  <a:extLst>
                    <a:ext uri="{9D8B030D-6E8A-4147-A177-3AD203B41FA5}">
                      <a16:colId xmlns:a16="http://schemas.microsoft.com/office/drawing/2014/main" val="469469555"/>
                    </a:ext>
                  </a:extLst>
                </a:gridCol>
                <a:gridCol w="658368">
                  <a:extLst>
                    <a:ext uri="{9D8B030D-6E8A-4147-A177-3AD203B41FA5}">
                      <a16:colId xmlns:a16="http://schemas.microsoft.com/office/drawing/2014/main" val="1213410316"/>
                    </a:ext>
                  </a:extLst>
                </a:gridCol>
                <a:gridCol w="658368">
                  <a:extLst>
                    <a:ext uri="{9D8B030D-6E8A-4147-A177-3AD203B41FA5}">
                      <a16:colId xmlns:a16="http://schemas.microsoft.com/office/drawing/2014/main" val="2849613396"/>
                    </a:ext>
                  </a:extLst>
                </a:gridCol>
                <a:gridCol w="658368">
                  <a:extLst>
                    <a:ext uri="{9D8B030D-6E8A-4147-A177-3AD203B41FA5}">
                      <a16:colId xmlns:a16="http://schemas.microsoft.com/office/drawing/2014/main" val="1959650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7787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- 2017-09-25 18:05:32</a:t>
                      </a:r>
                      <a:r>
                        <a:rPr kumimoji="0" lang="es-ES" sz="1000" b="0" i="0" u="none" strike="noStrike" kern="1200" cap="none" spc="0" normalizeH="0" baseline="0" noProof="0">
                          <a:ln>
                            <a:noFill/>
                          </a:ln>
                          <a:solidFill>
                            <a:prstClr val="black"/>
                          </a:solidFill>
                          <a:effectLst/>
                          <a:uLnTx/>
                          <a:uFillTx/>
                          <a:latin typeface="+mn-lt"/>
                          <a:ea typeface="+mn-ea"/>
                          <a:cs typeface="+mn-cs"/>
                        </a:rPr>
                        <a:t>
UNA EMPRESA ARGENTINA EN LA BOLSA DE NUEVA YORK
Despegar.com salió a la bolsa de Nueva York y recaudó más de 330 millones de dólares. La empresa fue fundada en 1999, está en 20 países de la región y tiene 2700 empleados. Junto a OLX, Globant y Mercado Libre es una de las cuatro empresas del país con un valor de mercado superior a los US$ 1.000.000.000. El talento argentino cotiza en el 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8579803"/>
                  </a:ext>
                </a:extLst>
              </a:tr>
            </a:tbl>
          </a:graphicData>
        </a:graphic>
      </p:graphicFrame>
      <p:sp>
        <p:nvSpPr>
          <p:cNvPr id="4" name="Text Placeholder 3">
            <a:extLst>
              <a:ext uri="{FF2B5EF4-FFF2-40B4-BE49-F238E27FC236}">
                <a16:creationId xmlns:a16="http://schemas.microsoft.com/office/drawing/2014/main" id="{BC532C87-3331-4F52-92BC-7501C11CD6F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7759468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A6432-531F-4766-A3EE-32766E099570}"/>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7734A18B-B309-44F9-A6E4-96CAD378C93E}"/>
              </a:ext>
            </a:extLst>
          </p:cNvPr>
          <p:cNvGraphicFramePr>
            <a:graphicFrameLocks noGrp="1"/>
          </p:cNvGraphicFramePr>
          <p:nvPr>
            <p:ph type="chart" sz="quarter" idx="13"/>
            <p:extLst>
              <p:ext uri="{D42A27DB-BD31-4B8C-83A1-F6EECF244321}">
                <p14:modId xmlns:p14="http://schemas.microsoft.com/office/powerpoint/2010/main" val="21297148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1CE8E9-4ED0-4162-A2F1-DAA6E0D2AE7F}"/>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9E327C42-C16E-493B-8CDB-B70F4E5DAA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09404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4091-2161-47D9-BD04-ACE3C0C8B202}"/>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C3FD0F8D-4D21-4ABB-A792-32BB33E4F5FC}"/>
              </a:ext>
            </a:extLst>
          </p:cNvPr>
          <p:cNvGraphicFramePr>
            <a:graphicFrameLocks noGrp="1"/>
          </p:cNvGraphicFramePr>
          <p:nvPr>
            <p:ph type="chart" sz="quarter" idx="13"/>
            <p:extLst>
              <p:ext uri="{D42A27DB-BD31-4B8C-83A1-F6EECF244321}">
                <p14:modId xmlns:p14="http://schemas.microsoft.com/office/powerpoint/2010/main" val="2212520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3C6B86-0DC0-4DAB-BDDB-9FAAFC717C7A}"/>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BCBB1900-1ED5-4221-92FA-2F0899F11D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543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9CA1D-22D2-406F-B3E0-91FB0828BB28}"/>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FE761564-5AED-402F-AA18-9BC52A02545C}"/>
              </a:ext>
            </a:extLst>
          </p:cNvPr>
          <p:cNvGraphicFramePr>
            <a:graphicFrameLocks noGrp="1"/>
          </p:cNvGraphicFramePr>
          <p:nvPr>
            <p:ph type="chart" sz="quarter" idx="13"/>
            <p:extLst>
              <p:ext uri="{D42A27DB-BD31-4B8C-83A1-F6EECF244321}">
                <p14:modId xmlns:p14="http://schemas.microsoft.com/office/powerpoint/2010/main" val="1856567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C06C78-DEEF-4BC4-968D-CDDDAFFEAE5F}"/>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48FDBD16-5732-4878-AB86-C3945D8A6E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3015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2932D-942E-47AD-9449-3E139F71895D}"/>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DCC3DCAA-BC10-4001-A711-935AC66623F8}"/>
              </a:ext>
            </a:extLst>
          </p:cNvPr>
          <p:cNvGraphicFramePr>
            <a:graphicFrameLocks noGrp="1"/>
          </p:cNvGraphicFramePr>
          <p:nvPr>
            <p:ph type="chart" sz="quarter" idx="13"/>
            <p:extLst>
              <p:ext uri="{D42A27DB-BD31-4B8C-83A1-F6EECF244321}">
                <p14:modId xmlns:p14="http://schemas.microsoft.com/office/powerpoint/2010/main" val="346200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41E5DA-AE03-42AC-B3AC-396EECBDD9FA}"/>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A1BBAC9-EEFC-4183-9A46-C46F17A438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66111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E40B6-B597-45DC-9EE7-7E6E10C4AF31}"/>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C5C0F498-FF85-45F2-97A1-84DC97FD8AA2}"/>
              </a:ext>
            </a:extLst>
          </p:cNvPr>
          <p:cNvGraphicFramePr>
            <a:graphicFrameLocks noGrp="1"/>
          </p:cNvGraphicFramePr>
          <p:nvPr>
            <p:ph type="chart" sz="quarter" idx="13"/>
            <p:extLst>
              <p:ext uri="{D42A27DB-BD31-4B8C-83A1-F6EECF244321}">
                <p14:modId xmlns:p14="http://schemas.microsoft.com/office/powerpoint/2010/main" val="479400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AA5884-01CD-4E20-9D09-D6ECB0D54981}"/>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630BC0CD-8348-4C2D-AB9B-18CA815483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0203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6A328-171D-4ADF-B508-FDDA7650ED70}"/>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591A0C29-A6E1-4535-BCBA-1FC103D5DA0E}"/>
              </a:ext>
            </a:extLst>
          </p:cNvPr>
          <p:cNvGraphicFramePr>
            <a:graphicFrameLocks noGrp="1"/>
          </p:cNvGraphicFramePr>
          <p:nvPr>
            <p:ph type="chart" sz="quarter" idx="13"/>
            <p:extLst>
              <p:ext uri="{D42A27DB-BD31-4B8C-83A1-F6EECF244321}">
                <p14:modId xmlns:p14="http://schemas.microsoft.com/office/powerpoint/2010/main" val="32624826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FEFBDA-F15E-4543-96D5-A71564A3A161}"/>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22CFF499-1756-488E-B4EA-DAA3903FA4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00830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9A8F6-A0E2-424A-8B9A-3886E65ADDA9}"/>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0E29115F-041A-4311-94FF-D31A1D418D63}"/>
              </a:ext>
            </a:extLst>
          </p:cNvPr>
          <p:cNvGraphicFramePr>
            <a:graphicFrameLocks noGrp="1"/>
          </p:cNvGraphicFramePr>
          <p:nvPr>
            <p:ph type="chart" sz="quarter" idx="13"/>
            <p:extLst>
              <p:ext uri="{D42A27DB-BD31-4B8C-83A1-F6EECF244321}">
                <p14:modId xmlns:p14="http://schemas.microsoft.com/office/powerpoint/2010/main" val="38325015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3D33F8-2B06-4272-B0D3-C54838EEBA32}"/>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AADC7096-12D1-498B-B40C-5BD5E34D74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92431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7E949-0115-4F3E-8441-884C696182B7}"/>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1D8C1062-2FCE-48EC-883F-8873D751B506}"/>
              </a:ext>
            </a:extLst>
          </p:cNvPr>
          <p:cNvGraphicFramePr>
            <a:graphicFrameLocks noGrp="1"/>
          </p:cNvGraphicFramePr>
          <p:nvPr>
            <p:ph type="chart" sz="quarter" idx="13"/>
            <p:extLst>
              <p:ext uri="{D42A27DB-BD31-4B8C-83A1-F6EECF244321}">
                <p14:modId xmlns:p14="http://schemas.microsoft.com/office/powerpoint/2010/main" val="12617014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B9C824-5745-4FA8-AEEB-E0EBC7CD9B30}"/>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95F3917D-D109-4609-AD3D-5DE24AC637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44000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9BCDE-1729-471A-9D39-9AF476658100}"/>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A7CA587B-8B46-4858-8810-81F371024A32}"/>
              </a:ext>
            </a:extLst>
          </p:cNvPr>
          <p:cNvGraphicFramePr>
            <a:graphicFrameLocks noGrp="1"/>
          </p:cNvGraphicFramePr>
          <p:nvPr>
            <p:ph type="tbl" sz="quarter" idx="13"/>
            <p:extLst>
              <p:ext uri="{D42A27DB-BD31-4B8C-83A1-F6EECF244321}">
                <p14:modId xmlns:p14="http://schemas.microsoft.com/office/powerpoint/2010/main" val="414580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05977287"/>
                    </a:ext>
                  </a:extLst>
                </a:gridCol>
                <a:gridCol w="2468880">
                  <a:extLst>
                    <a:ext uri="{9D8B030D-6E8A-4147-A177-3AD203B41FA5}">
                      <a16:colId xmlns:a16="http://schemas.microsoft.com/office/drawing/2014/main" val="1691971950"/>
                    </a:ext>
                  </a:extLst>
                </a:gridCol>
                <a:gridCol w="822960">
                  <a:extLst>
                    <a:ext uri="{9D8B030D-6E8A-4147-A177-3AD203B41FA5}">
                      <a16:colId xmlns:a16="http://schemas.microsoft.com/office/drawing/2014/main" val="1608389407"/>
                    </a:ext>
                  </a:extLst>
                </a:gridCol>
                <a:gridCol w="822960">
                  <a:extLst>
                    <a:ext uri="{9D8B030D-6E8A-4147-A177-3AD203B41FA5}">
                      <a16:colId xmlns:a16="http://schemas.microsoft.com/office/drawing/2014/main" val="546848902"/>
                    </a:ext>
                  </a:extLst>
                </a:gridCol>
                <a:gridCol w="822960">
                  <a:extLst>
                    <a:ext uri="{9D8B030D-6E8A-4147-A177-3AD203B41FA5}">
                      <a16:colId xmlns:a16="http://schemas.microsoft.com/office/drawing/2014/main" val="789763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76883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Ramiro Santa Cruz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(49)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2630293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Radan 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(21), Ricardo Buryaile (14)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2078275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Daravi Fábrica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(28)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4118047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Gonzalo Del Zotto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327686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Facundo Villalba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485461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Aller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440539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Monica Rodriguez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551024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Diego López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429553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Alicia Marcela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(2), Ministerio de Producción de la Nación Argentina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456104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David Blas Acevedo Cariglio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879376379"/>
                  </a:ext>
                </a:extLst>
              </a:tr>
            </a:tbl>
          </a:graphicData>
        </a:graphic>
      </p:graphicFrame>
      <p:sp>
        <p:nvSpPr>
          <p:cNvPr id="4" name="Text Placeholder 3">
            <a:extLst>
              <a:ext uri="{FF2B5EF4-FFF2-40B4-BE49-F238E27FC236}">
                <a16:creationId xmlns:a16="http://schemas.microsoft.com/office/drawing/2014/main" id="{6889F7F6-0B64-4DD2-B26B-BD519807627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2192404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07BE0-7A9B-4EE5-A91B-7E4D5C5D1EDC}"/>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A5ED3ECA-229B-4C80-8A27-DECBA0610DBF}"/>
              </a:ext>
            </a:extLst>
          </p:cNvPr>
          <p:cNvGraphicFramePr>
            <a:graphicFrameLocks noGrp="1"/>
          </p:cNvGraphicFramePr>
          <p:nvPr>
            <p:ph type="tbl" sz="quarter" idx="13"/>
            <p:extLst>
              <p:ext uri="{D42A27DB-BD31-4B8C-83A1-F6EECF244321}">
                <p14:modId xmlns:p14="http://schemas.microsoft.com/office/powerpoint/2010/main" val="3663940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20195745"/>
                    </a:ext>
                  </a:extLst>
                </a:gridCol>
                <a:gridCol w="2468880">
                  <a:extLst>
                    <a:ext uri="{9D8B030D-6E8A-4147-A177-3AD203B41FA5}">
                      <a16:colId xmlns:a16="http://schemas.microsoft.com/office/drawing/2014/main" val="1481088064"/>
                    </a:ext>
                  </a:extLst>
                </a:gridCol>
                <a:gridCol w="822960">
                  <a:extLst>
                    <a:ext uri="{9D8B030D-6E8A-4147-A177-3AD203B41FA5}">
                      <a16:colId xmlns:a16="http://schemas.microsoft.com/office/drawing/2014/main" val="563308697"/>
                    </a:ext>
                  </a:extLst>
                </a:gridCol>
                <a:gridCol w="822960">
                  <a:extLst>
                    <a:ext uri="{9D8B030D-6E8A-4147-A177-3AD203B41FA5}">
                      <a16:colId xmlns:a16="http://schemas.microsoft.com/office/drawing/2014/main" val="3609847140"/>
                    </a:ext>
                  </a:extLst>
                </a:gridCol>
                <a:gridCol w="822960">
                  <a:extLst>
                    <a:ext uri="{9D8B030D-6E8A-4147-A177-3AD203B41FA5}">
                      <a16:colId xmlns:a16="http://schemas.microsoft.com/office/drawing/2014/main" val="2085563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23914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Ele Gonzalez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25556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Susana Galvan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965260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Noemi Garcia Carballo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4144007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Maca Pine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392641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Jorge Siro José Alvarez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874335810"/>
                  </a:ext>
                </a:extLst>
              </a:tr>
            </a:tbl>
          </a:graphicData>
        </a:graphic>
      </p:graphicFrame>
      <p:sp>
        <p:nvSpPr>
          <p:cNvPr id="4" name="Text Placeholder 3">
            <a:extLst>
              <a:ext uri="{FF2B5EF4-FFF2-40B4-BE49-F238E27FC236}">
                <a16:creationId xmlns:a16="http://schemas.microsoft.com/office/drawing/2014/main" id="{58C2D632-25D3-4898-83BB-F49FC5E7FB7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5132533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2F9D0-5E6D-4CCB-9162-1CC76A45AAD2}"/>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8030B1F5-3063-443E-BEE0-075B100DDE09}"/>
              </a:ext>
            </a:extLst>
          </p:cNvPr>
          <p:cNvGraphicFramePr>
            <a:graphicFrameLocks noGrp="1"/>
          </p:cNvGraphicFramePr>
          <p:nvPr>
            <p:ph type="chart" sz="quarter" idx="13"/>
            <p:extLst>
              <p:ext uri="{D42A27DB-BD31-4B8C-83A1-F6EECF244321}">
                <p14:modId xmlns:p14="http://schemas.microsoft.com/office/powerpoint/2010/main" val="16037610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A58EB0-0D7A-47F8-9370-0C988A3644E6}"/>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86F4B94E-CB8A-4F9C-8662-AAAE6A8D1F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96458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1136</Words>
  <Application>Microsoft Office PowerPoint</Application>
  <PresentationFormat>On-screen Show (4:3)</PresentationFormat>
  <Paragraphs>465</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2017-10-02T14:53:47Z</dcterms:created>
  <dcterms:modified xsi:type="dcterms:W3CDTF">2017-10-02T14:54:45Z</dcterms:modified>
</cp:coreProperties>
</file>