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24631</c:v>
                </c:pt>
                <c:pt idx="1">
                  <c:v>24765</c:v>
                </c:pt>
                <c:pt idx="2">
                  <c:v>24880</c:v>
                </c:pt>
                <c:pt idx="3">
                  <c:v>24997</c:v>
                </c:pt>
                <c:pt idx="4">
                  <c:v>25122</c:v>
                </c:pt>
                <c:pt idx="5">
                  <c:v>25247</c:v>
                </c:pt>
                <c:pt idx="6">
                  <c:v>25370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C8-41AB-9233-633703A6B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21944"/>
        <c:axId val="277521288"/>
      </c:lineChart>
      <c:dateAx>
        <c:axId val="27752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21288"/>
        <c:crosses val="autoZero"/>
        <c:auto val="1"/>
        <c:lblOffset val="100"/>
        <c:baseTimeUnit val="days"/>
      </c:dateAx>
      <c:valAx>
        <c:axId val="27752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2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7-41BF-B8DB-96DF703BF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638800"/>
        <c:axId val="230640768"/>
      </c:radarChart>
      <c:catAx>
        <c:axId val="2306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40768"/>
        <c:crosses val="autoZero"/>
        <c:auto val="1"/>
        <c:lblAlgn val="ctr"/>
        <c:lblOffset val="100"/>
        <c:noMultiLvlLbl val="0"/>
      </c:catAx>
      <c:valAx>
        <c:axId val="23064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0.51813471502591002</c:v>
                </c:pt>
                <c:pt idx="1">
                  <c:v>0</c:v>
                </c:pt>
                <c:pt idx="2">
                  <c:v>0.30215131737973999</c:v>
                </c:pt>
                <c:pt idx="3">
                  <c:v>9.6238671906327997E-2</c:v>
                </c:pt>
                <c:pt idx="4">
                  <c:v>0</c:v>
                </c:pt>
                <c:pt idx="5">
                  <c:v>1.6875794155018999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36-413B-BF7F-790BC9FEF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25904"/>
        <c:axId val="279123936"/>
      </c:lineChart>
      <c:dateAx>
        <c:axId val="27912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23936"/>
        <c:crosses val="autoZero"/>
        <c:auto val="1"/>
        <c:lblOffset val="100"/>
        <c:baseTimeUnit val="days"/>
      </c:dateAx>
      <c:valAx>
        <c:axId val="27912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2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239</c:v>
                </c:pt>
                <c:pt idx="1">
                  <c:v>134</c:v>
                </c:pt>
                <c:pt idx="2">
                  <c:v>115</c:v>
                </c:pt>
                <c:pt idx="3">
                  <c:v>117</c:v>
                </c:pt>
                <c:pt idx="4">
                  <c:v>125</c:v>
                </c:pt>
                <c:pt idx="5">
                  <c:v>125</c:v>
                </c:pt>
                <c:pt idx="6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7-4416-9D5E-2E4AB211E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543360"/>
        <c:axId val="160538440"/>
      </c:barChart>
      <c:catAx>
        <c:axId val="16054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38440"/>
        <c:crosses val="autoZero"/>
        <c:auto val="1"/>
        <c:lblAlgn val="ctr"/>
        <c:lblOffset val="100"/>
        <c:noMultiLvlLbl val="0"/>
      </c:catAx>
      <c:valAx>
        <c:axId val="16053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239</c:v>
                </c:pt>
                <c:pt idx="1">
                  <c:v>134</c:v>
                </c:pt>
                <c:pt idx="2">
                  <c:v>115</c:v>
                </c:pt>
                <c:pt idx="3">
                  <c:v>117</c:v>
                </c:pt>
                <c:pt idx="4">
                  <c:v>125</c:v>
                </c:pt>
                <c:pt idx="5">
                  <c:v>125</c:v>
                </c:pt>
                <c:pt idx="6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A6-4164-9BD3-8E28C01D2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45000"/>
        <c:axId val="160538112"/>
      </c:lineChart>
      <c:dateAx>
        <c:axId val="16054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38112"/>
        <c:crosses val="autoZero"/>
        <c:auto val="1"/>
        <c:lblOffset val="100"/>
        <c:baseTimeUnit val="days"/>
      </c:dateAx>
      <c:valAx>
        <c:axId val="16053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42996</c:v>
                </c:pt>
                <c:pt idx="1">
                  <c:v>42997</c:v>
                </c:pt>
                <c:pt idx="2">
                  <c:v>42998</c:v>
                </c:pt>
                <c:pt idx="3">
                  <c:v>42999</c:v>
                </c:pt>
                <c:pt idx="4">
                  <c:v>43000</c:v>
                </c:pt>
                <c:pt idx="5">
                  <c:v>43001</c:v>
                </c:pt>
                <c:pt idx="6">
                  <c:v>43002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9-481B-85B9-EBF2BA07F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513832"/>
        <c:axId val="232514160"/>
      </c:lineChart>
      <c:dateAx>
        <c:axId val="23251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14160"/>
        <c:crosses val="autoZero"/>
        <c:auto val="1"/>
        <c:lblOffset val="100"/>
        <c:baseTimeUnit val="days"/>
      </c:dateAx>
      <c:valAx>
        <c:axId val="23251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51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B5-43A1-BA89-EF01B8CAB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931912"/>
        <c:axId val="282934864"/>
      </c:barChart>
      <c:catAx>
        <c:axId val="282931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4864"/>
        <c:crosses val="autoZero"/>
        <c:auto val="1"/>
        <c:lblAlgn val="ctr"/>
        <c:lblOffset val="100"/>
        <c:noMultiLvlLbl val="0"/>
      </c:catAx>
      <c:valAx>
        <c:axId val="28293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0.50800000000000001</c:v>
                </c:pt>
                <c:pt idx="2">
                  <c:v>0.3</c:v>
                </c:pt>
                <c:pt idx="3">
                  <c:v>9.6000000000000002E-2</c:v>
                </c:pt>
                <c:pt idx="5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C-4CE4-8088-82FE0303E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928960"/>
        <c:axId val="282932896"/>
      </c:barChart>
      <c:catAx>
        <c:axId val="28292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2896"/>
        <c:crosses val="autoZero"/>
        <c:auto val="1"/>
        <c:lblAlgn val="ctr"/>
        <c:lblOffset val="100"/>
        <c:noMultiLvlLbl val="0"/>
      </c:catAx>
      <c:valAx>
        <c:axId val="28293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2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20-4C14-83CF-BF46C6F50A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20-4C14-83CF-BF46C6F50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939128"/>
        <c:axId val="282938472"/>
      </c:barChart>
      <c:catAx>
        <c:axId val="28293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8472"/>
        <c:crosses val="autoZero"/>
        <c:auto val="1"/>
        <c:lblAlgn val="ctr"/>
        <c:lblOffset val="100"/>
        <c:noMultiLvlLbl val="0"/>
      </c:catAx>
      <c:valAx>
        <c:axId val="28293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3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1.0021245039483999</c:v>
                </c:pt>
                <c:pt idx="11">
                  <c:v>9.6203952379044E-2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0.50907924800576998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2-46B2-AAA4-51EC8CE7F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940768"/>
        <c:axId val="282941096"/>
      </c:lineChart>
      <c:catAx>
        <c:axId val="28294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41096"/>
        <c:crosses val="autoZero"/>
        <c:auto val="1"/>
        <c:lblAlgn val="ctr"/>
        <c:lblOffset val="100"/>
        <c:noMultiLvlLbl val="0"/>
      </c:catAx>
      <c:valAx>
        <c:axId val="28294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4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1F-4361-A733-66CE74700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85392"/>
        <c:axId val="283184408"/>
      </c:lineChart>
      <c:catAx>
        <c:axId val="28318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4408"/>
        <c:crosses val="autoZero"/>
        <c:auto val="1"/>
        <c:lblAlgn val="ctr"/>
        <c:lblOffset val="100"/>
        <c:noMultiLvlLbl val="0"/>
      </c:catAx>
      <c:valAx>
        <c:axId val="28318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9.6011521382565995E-2</c:v>
                </c:pt>
                <c:pt idx="3">
                  <c:v>0</c:v>
                </c:pt>
                <c:pt idx="4">
                  <c:v>0.83347522532420004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73-42EE-BA3C-EFA8F5BDC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83424"/>
        <c:axId val="283178832"/>
      </c:barChart>
      <c:catAx>
        <c:axId val="28318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8832"/>
        <c:crosses val="autoZero"/>
        <c:auto val="1"/>
        <c:lblAlgn val="ctr"/>
        <c:lblOffset val="100"/>
        <c:noMultiLvlLbl val="0"/>
      </c:catAx>
      <c:valAx>
        <c:axId val="28317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8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A-4F47-95C8-B0583DD43A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8A-4F47-95C8-B0583DD43A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8A-4F47-95C8-B0583DD43A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8A-4F47-95C8-B0583DD43A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8A-4F47-95C8-B0583DD43A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8A-4F47-95C8-B0583DD43A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8A-4F47-95C8-B0583DD43A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San Cristóbal Seguros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8A-4F47-95C8-B0583DD43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176864"/>
        <c:axId val="283175552"/>
      </c:barChart>
      <c:catAx>
        <c:axId val="28317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5552"/>
        <c:crosses val="autoZero"/>
        <c:auto val="1"/>
        <c:lblAlgn val="ctr"/>
        <c:lblOffset val="100"/>
        <c:noMultiLvlLbl val="0"/>
      </c:catAx>
      <c:valAx>
        <c:axId val="28317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D-424B-A80F-05B2C804D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426992"/>
        <c:axId val="373441424"/>
      </c:barChart>
      <c:catAx>
        <c:axId val="37342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41424"/>
        <c:crosses val="autoZero"/>
        <c:auto val="1"/>
        <c:lblAlgn val="ctr"/>
        <c:lblOffset val="100"/>
        <c:noMultiLvlLbl val="0"/>
      </c:catAx>
      <c:valAx>
        <c:axId val="37344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2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0ACE-FC5F-47EE-97F6-CF2EDD61C5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466E1C-C2CC-4C50-A0CE-122DD1B9B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34682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BA04F-65C5-40B1-8C3C-2E789F05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CAF98-66C0-4A42-8F41-0ADF6A7CC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003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40352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2686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0815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72315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4448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834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1273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627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4013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6326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3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524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416F9-F03A-4CB5-A40D-FD302CC5A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934086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0253-CEF9-4DD6-B792-79D1A149A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168F1-466F-41D6-A581-D9BD3D7B3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85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92A0B-AF63-494D-AD95-6A0AE3790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B558F-25C3-436A-9CFD-86DDB0FA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23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7F2EF-9ECB-4EEA-BAFC-79FB95AF4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7140CA-09FB-4B52-AA27-F281E97094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6163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067086-CDF8-4E66-B416-4519D352C0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8F3FC-9EB9-4F26-8590-1B612BED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36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084B5-D77A-4FED-A2D2-23C12CB83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CA1185-66BC-4EDB-861D-4F7AFDAB9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897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140D5-2C1D-4293-B92D-30751F18F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D3008-8D31-4B3E-8605-40BFBD655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6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93B93-717A-42C1-B736-63262143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1D177-579A-4955-9DA9-F8E580B200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168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A4EEF-4EC9-4A03-AA02-05BDF4274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9F3E8-9676-4C9F-8673-0C9108379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58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A29F4-797F-4301-BA4F-36FC938B4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B4668-482F-4909-9DF4-4556137EA5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331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57070-673A-4674-8709-0CC8368DF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DF11F-C44F-489E-BE3C-A32186CAB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9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0457-E1C3-4912-B76B-BF5425968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578FF-1250-4D63-929A-3D9DCBBAE5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361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60804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96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812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2250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859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48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3087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074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89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- 2017-09-23 10:00:00</a:t>
                      </a:r>
                      <a:r>
                        <a:rPr lang="es-ES" sz="1000"/>
                        <a:t>
¡Feliz cumpleaños Juan Martín del Potro! 🎉
En este día saludamos a nuestro embajador de marca, y a uno de los más grandes deportistas de la historia de nuestro país. 🇦🇷  ¡Juan Martín es un orgullo argentino que nos vive dando alegrías! Dejale tu saludo en los comentarios 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43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- 2017-09-18 15:46:45</a:t>
                      </a:r>
                      <a:r>
                        <a:rPr lang="es-ES" sz="1000"/>
                        <a:t>
Te presentamos la Nueva app de San Cristóbal Seguros. ¡Encontrala en las tiendas digitales Android y Apple! 📲
Tus gestiones, más simples. Tu compañía siempre a mano.🙌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4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- 2017-09-20 10:44:32</a:t>
                      </a:r>
                      <a:r>
                        <a:rPr lang="es-ES" sz="1000"/>
                        <a:t>
#BuenosMomentos hacen buenos recuerdos. #NosotrosTeCubrimos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2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- 2017-09-21 11:20:49</a:t>
                      </a:r>
                      <a:r>
                        <a:rPr lang="es-ES" sz="1000"/>
                        <a:t>
Los protagonistas de nuestra campaña "Valores" están disputando en Budapest el Mundial Sub 16 representando a nuestro país 🇦🇷️🙌 ¡Dejales tu mensaje de aliento! 
#JugáTranquilo #HayPresente #HayFuturo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96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EFE96-030C-4BB1-A3FA-25FF4F7A9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95113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4121-7521-44AD-9975-6CB63B88B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5766B6-1984-499B-80DC-87538511EF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190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46A2F-9B26-4EB3-925A-D1E32BC7D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ADA77-C0BF-409B-BBEC-1DCCDC83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88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E849-191A-4DC5-B6F6-CA58A046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D549FB-D1A9-4F38-A262-AC6F8F9AD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383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E8CBB-34C8-4F8D-AED6-3C4B12E5D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18738-CD4B-4243-A7B0-2BEEBF2F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717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AFE35-F8CA-4672-8F45-70B77C1B6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AFEF9F-9488-4E0D-931A-96A539862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27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FC4ED-72B0-4430-AF04-9435791C1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7E340-B8E7-4E4A-9309-A74B3670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63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6651F-E38D-4476-BE53-D7AEC13F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24D8B4-E9DE-41C1-BD89-D058C78F7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901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D0A58-6BD3-491E-96D2-2ACAF2E88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CB130-5E56-4C1E-B829-3A97CAF72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173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86B7-B98D-4334-9A94-5710AC47F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D654F0-229B-4A47-9452-24D75D86A9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24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6C88D-99AE-4C89-AB55-C5894B6BC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29527-65A1-473E-B392-602359E2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364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4F8B-2EED-4AC4-ABC2-214C2A502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C8802-652A-41E3-8DB1-0A13F24F6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706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52D32-7A33-486B-B92B-3ECEF1963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4A6FB-3A37-45AD-AFC2-71F7E3BF8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54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BE512-AEB4-4E9C-9663-BBC8DD325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C09EF5-1A30-4029-B19B-91B4633BC6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736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04659-14D4-4A26-8E50-ADF1E1A3B1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E8F4C6-B979-418A-99F5-24BED1BF8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319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CF31E-64AB-43FB-B35B-0491E08E3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BD7B87-84F0-4476-829D-91184784DA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753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4B513-F771-48EC-B79F-FB221FC7B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89D09-079D-40FB-8307-DB8E376C7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079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52E9-57E4-4533-B94E-5B7B31FB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983B2-863D-4549-AD79-8CD256EB1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6420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18454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742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150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40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681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92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Susy Guerrero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19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Elida Piriz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08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Mirta 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2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Portales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8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Beatriz Pescara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4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Roots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Ivan Brunsteins Villalba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2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Mauro Orellana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0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 Myriam Calderon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2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Tony Tony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467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BECDE-C665-4766-AB96-927F42478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31595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3CE7-07DF-43F7-945D-A44AA523B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26604-F86B-44D2-882C-F749F105F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485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07436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5009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55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315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217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0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09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Lucia Mansilla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Adriana Calabró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32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Monica Chirino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14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Josefina Cil Turk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99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DD9D1-F34A-4D77-A453-FC996A6934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759958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189B-FFD0-4C1F-A2CA-8AF011AD2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0F137-6204-4537-9528-41C517D94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507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851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129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812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36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759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805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5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Nelson Pajares - 2017-09-24 00:02:08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Felices 29...Juan Martín...siempre te apoyaremos.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64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Myrtha Lavergne - 2017-09-24 00:01:29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disfruta campeón Gracias por todas las alegrías que nos das🎁💋💋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51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Marite Sequeira - 2017-09-23 21:38:32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!!! FELIZ CUMPLE !!JUAN MARTIN , TE DECEO MUCHA FELICIDAD Y LO MEJOR PARA TU VIDA QUE CONTINUEN TUS LOGROS ,TE ADMIRAMOSY TE QUEREMOS MUCHO ,LAS PERSONAS QUE COMPONEMOS ESTE GRUPO , !!FELICIDADES 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62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Raquel Fernandez - 2017-09-23 21:08:55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FELIZ CUM JUAN TQW  UNICO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9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Alcira Romero - 2017-09-23 17:59:22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cumpleaños Juan Martin,que tengas un dia maravilloso.Siempre estas en mi corazon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5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Liliana Fernandez - 2017-09-23 17:33:11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Cumpleaños Juan 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22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Florentina Colmegna - 2017-09-23 16:42:30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cumpleaños Martin 🎂👏👏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40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4D0C6-2221-4777-80D5-4AB8608E0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2658774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0794-CB19-4024-8CB5-13662EA19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08D3F-7D07-451E-B6AD-52A4314CB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182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0732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451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267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646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9675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011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69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Maximiliano Jeronimo D'Amico - 2017-09-23 08:32:19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Saludos .Rugby de Playa 5vs5.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4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Roots - 2017-09-22 11:11:45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día, podrían contratar a alguien que atienda el teléfono???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 11:58:44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Cristóbal Seguros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post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Ivan Brunsteins Villalba - 2017-09-18 15:43:25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Hola, soy cliente de ustedes, hace horas llamo y no me puedo comunicar. ¿Alguien sería tan amable de decirme como me comunico antes de que sea tarde y ya no estén en horario de atención?
Muchas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5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6EB4E-5DC6-4C9B-98CC-670C1919D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656960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65B7A-E833-43C0-BE47-25E977760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53290-3D91-4A03-AEC5-2422AE347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16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70907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732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2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1308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954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3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Alejandro Roots - 2017-09-22 11:11:45</a:t>
                      </a:r>
                      <a:r>
                        <a:rPr lang="es-ES" sz="1000"/>
                        <a:t>
Buen día, podrían contratar a alguien que atienda el teléfono???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09/22/2017 11:58:44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6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Ivan Brunsteins Villalba - 2017-09-18 15:43:25</a:t>
                      </a:r>
                      <a:r>
                        <a:rPr lang="es-ES" sz="1000"/>
                        <a:t>
Hola, soy cliente de ustedes, hace horas llamo y no me puedo comunicar. ¿Alguien sería tan amable de decirme como me comunico antes de que sea tarde y ya no estén en horario de atención?
Muchas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03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43830-C244-44CE-9204-B923E6E25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</p:spTree>
    <p:extLst>
      <p:ext uri="{BB962C8B-B14F-4D97-AF65-F5344CB8AC3E}">
        <p14:creationId xmlns:p14="http://schemas.microsoft.com/office/powerpoint/2010/main" val="1102333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CC1C-94E1-4801-A4FC-6E05E6A7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F0B8F4-2377-4B2E-B629-B0594E432F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559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D5C19-3061-437E-8B9D-5C9156783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09/18/2017 - 09/24/2017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98958-6359-4994-9293-3CCBDFCB4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6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731</Words>
  <Application>Microsoft Office PowerPoint</Application>
  <PresentationFormat>On-screen Show (4:3)</PresentationFormat>
  <Paragraphs>290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User Posts Table - 1 of 2</vt:lpstr>
      <vt:lpstr>Facebook User Posts Table - 2 of 2</vt:lpstr>
      <vt:lpstr>Facebook Questions Table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2017-09-25T13:32:10Z</dcterms:created>
  <dcterms:modified xsi:type="dcterms:W3CDTF">2017-09-25T13:32:51Z</dcterms:modified>
</cp:coreProperties>
</file>