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4"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Sheet1!$A$2:$A$8</c:f>
              <c:numCache>
                <c:formatCode>m/d/yyyy</c:formatCode>
                <c:ptCount val="7"/>
                <c:pt idx="0">
                  <c:v>42989</c:v>
                </c:pt>
                <c:pt idx="1">
                  <c:v>42990</c:v>
                </c:pt>
                <c:pt idx="2">
                  <c:v>42991</c:v>
                </c:pt>
                <c:pt idx="3">
                  <c:v>42992</c:v>
                </c:pt>
                <c:pt idx="4">
                  <c:v>42993</c:v>
                </c:pt>
                <c:pt idx="5">
                  <c:v>42994</c:v>
                </c:pt>
                <c:pt idx="6">
                  <c:v>42995</c:v>
                </c:pt>
              </c:numCache>
            </c:numRef>
          </c:cat>
          <c:val>
            <c:numRef>
              <c:f>Sheet1!$B$2:$B$8</c:f>
              <c:numCache>
                <c:formatCode>General</c:formatCode>
                <c:ptCount val="7"/>
                <c:pt idx="0">
                  <c:v>22510</c:v>
                </c:pt>
                <c:pt idx="1">
                  <c:v>22782</c:v>
                </c:pt>
                <c:pt idx="2">
                  <c:v>23018</c:v>
                </c:pt>
                <c:pt idx="3">
                  <c:v>23305</c:v>
                </c:pt>
                <c:pt idx="4">
                  <c:v>23693</c:v>
                </c:pt>
                <c:pt idx="5">
                  <c:v>24039</c:v>
                </c:pt>
                <c:pt idx="6">
                  <c:v>24392</c:v>
                </c:pt>
              </c:numCache>
            </c:numRef>
          </c:val>
          <c:smooth val="0"/>
          <c:extLst>
            <c:ext xmlns:c16="http://schemas.microsoft.com/office/drawing/2014/chart" uri="{C3380CC4-5D6E-409C-BE32-E72D297353CC}">
              <c16:uniqueId val="{00000000-B286-4ED7-B5E5-14E207152521}"/>
            </c:ext>
          </c:extLst>
        </c:ser>
        <c:dLbls>
          <c:showLegendKey val="0"/>
          <c:showVal val="0"/>
          <c:showCatName val="0"/>
          <c:showSerName val="0"/>
          <c:showPercent val="0"/>
          <c:showBubbleSize val="0"/>
        </c:dLbls>
        <c:smooth val="0"/>
        <c:axId val="296936688"/>
        <c:axId val="296936032"/>
      </c:lineChart>
      <c:dateAx>
        <c:axId val="296936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36032"/>
        <c:crosses val="autoZero"/>
        <c:auto val="1"/>
        <c:lblOffset val="100"/>
        <c:baseTimeUnit val="days"/>
      </c:dateAx>
      <c:valAx>
        <c:axId val="29693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3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100</c:v>
                </c:pt>
                <c:pt idx="4">
                  <c:v>100</c:v>
                </c:pt>
                <c:pt idx="5">
                  <c:v>100</c:v>
                </c:pt>
              </c:numCache>
            </c:numRef>
          </c:val>
          <c:extLst>
            <c:ext xmlns:c16="http://schemas.microsoft.com/office/drawing/2014/chart" uri="{C3380CC4-5D6E-409C-BE32-E72D297353CC}">
              <c16:uniqueId val="{00000000-000C-4DC5-93CF-753E1C63BDDB}"/>
            </c:ext>
          </c:extLst>
        </c:ser>
        <c:dLbls>
          <c:showLegendKey val="0"/>
          <c:showVal val="0"/>
          <c:showCatName val="0"/>
          <c:showSerName val="0"/>
          <c:showPercent val="0"/>
          <c:showBubbleSize val="0"/>
        </c:dLbls>
        <c:axId val="250921776"/>
        <c:axId val="250916856"/>
      </c:radarChart>
      <c:catAx>
        <c:axId val="250921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916856"/>
        <c:crosses val="autoZero"/>
        <c:auto val="1"/>
        <c:lblAlgn val="ctr"/>
        <c:lblOffset val="100"/>
        <c:noMultiLvlLbl val="0"/>
      </c:catAx>
      <c:valAx>
        <c:axId val="250916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92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Sheet1!$A$2:$A$8</c:f>
              <c:numCache>
                <c:formatCode>m/d/yyyy</c:formatCode>
                <c:ptCount val="7"/>
                <c:pt idx="0">
                  <c:v>42989</c:v>
                </c:pt>
                <c:pt idx="1">
                  <c:v>42990</c:v>
                </c:pt>
                <c:pt idx="2">
                  <c:v>42991</c:v>
                </c:pt>
                <c:pt idx="3">
                  <c:v>42992</c:v>
                </c:pt>
                <c:pt idx="4">
                  <c:v>42993</c:v>
                </c:pt>
                <c:pt idx="5">
                  <c:v>42994</c:v>
                </c:pt>
                <c:pt idx="6">
                  <c:v>42995</c:v>
                </c:pt>
              </c:numCache>
            </c:numRef>
          </c:cat>
          <c:val>
            <c:numRef>
              <c:f>Sheet1!$B$2:$B$8</c:f>
              <c:numCache>
                <c:formatCode>General</c:formatCode>
                <c:ptCount val="7"/>
                <c:pt idx="0">
                  <c:v>0.12487735260012001</c:v>
                </c:pt>
                <c:pt idx="1">
                  <c:v>0</c:v>
                </c:pt>
                <c:pt idx="2">
                  <c:v>0.10480349344978</c:v>
                </c:pt>
                <c:pt idx="3">
                  <c:v>0.40585466948749999</c:v>
                </c:pt>
                <c:pt idx="4">
                  <c:v>0.30639601685177997</c:v>
                </c:pt>
                <c:pt idx="5">
                  <c:v>0</c:v>
                </c:pt>
                <c:pt idx="6">
                  <c:v>0</c:v>
                </c:pt>
              </c:numCache>
            </c:numRef>
          </c:val>
          <c:smooth val="0"/>
          <c:extLst>
            <c:ext xmlns:c16="http://schemas.microsoft.com/office/drawing/2014/chart" uri="{C3380CC4-5D6E-409C-BE32-E72D297353CC}">
              <c16:uniqueId val="{00000000-D5C2-470F-A064-97C85CE3D645}"/>
            </c:ext>
          </c:extLst>
        </c:ser>
        <c:dLbls>
          <c:showLegendKey val="0"/>
          <c:showVal val="0"/>
          <c:showCatName val="0"/>
          <c:showSerName val="0"/>
          <c:showPercent val="0"/>
          <c:showBubbleSize val="0"/>
        </c:dLbls>
        <c:smooth val="0"/>
        <c:axId val="299528304"/>
        <c:axId val="299529616"/>
      </c:lineChart>
      <c:dateAx>
        <c:axId val="299528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29616"/>
        <c:crosses val="autoZero"/>
        <c:auto val="1"/>
        <c:lblOffset val="100"/>
        <c:baseTimeUnit val="days"/>
      </c:dateAx>
      <c:valAx>
        <c:axId val="29952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2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175</c:v>
                </c:pt>
                <c:pt idx="1">
                  <c:v>272</c:v>
                </c:pt>
                <c:pt idx="2">
                  <c:v>236</c:v>
                </c:pt>
                <c:pt idx="3">
                  <c:v>287</c:v>
                </c:pt>
                <c:pt idx="4">
                  <c:v>388</c:v>
                </c:pt>
                <c:pt idx="5">
                  <c:v>346</c:v>
                </c:pt>
                <c:pt idx="6">
                  <c:v>353</c:v>
                </c:pt>
              </c:numCache>
            </c:numRef>
          </c:val>
          <c:extLst>
            <c:ext xmlns:c16="http://schemas.microsoft.com/office/drawing/2014/chart" uri="{C3380CC4-5D6E-409C-BE32-E72D297353CC}">
              <c16:uniqueId val="{00000000-1A9A-4DF0-BF93-915FE3BBBBDD}"/>
            </c:ext>
          </c:extLst>
        </c:ser>
        <c:dLbls>
          <c:showLegendKey val="0"/>
          <c:showVal val="0"/>
          <c:showCatName val="0"/>
          <c:showSerName val="0"/>
          <c:showPercent val="0"/>
          <c:showBubbleSize val="0"/>
        </c:dLbls>
        <c:gapWidth val="219"/>
        <c:overlap val="-27"/>
        <c:axId val="299531584"/>
        <c:axId val="299530928"/>
      </c:barChart>
      <c:catAx>
        <c:axId val="29953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30928"/>
        <c:crosses val="autoZero"/>
        <c:auto val="1"/>
        <c:lblAlgn val="ctr"/>
        <c:lblOffset val="100"/>
        <c:noMultiLvlLbl val="0"/>
      </c:catAx>
      <c:valAx>
        <c:axId val="299530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53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Sheet1!$A$2:$A$8</c:f>
              <c:numCache>
                <c:formatCode>m/d/yyyy</c:formatCode>
                <c:ptCount val="7"/>
                <c:pt idx="0">
                  <c:v>42989</c:v>
                </c:pt>
                <c:pt idx="1">
                  <c:v>42990</c:v>
                </c:pt>
                <c:pt idx="2">
                  <c:v>42991</c:v>
                </c:pt>
                <c:pt idx="3">
                  <c:v>42992</c:v>
                </c:pt>
                <c:pt idx="4">
                  <c:v>42993</c:v>
                </c:pt>
                <c:pt idx="5">
                  <c:v>42994</c:v>
                </c:pt>
                <c:pt idx="6">
                  <c:v>42995</c:v>
                </c:pt>
              </c:numCache>
            </c:numRef>
          </c:cat>
          <c:val>
            <c:numRef>
              <c:f>Sheet1!$B$2:$B$8</c:f>
              <c:numCache>
                <c:formatCode>General</c:formatCode>
                <c:ptCount val="7"/>
                <c:pt idx="0">
                  <c:v>175</c:v>
                </c:pt>
                <c:pt idx="1">
                  <c:v>272</c:v>
                </c:pt>
                <c:pt idx="2">
                  <c:v>236</c:v>
                </c:pt>
                <c:pt idx="3">
                  <c:v>287</c:v>
                </c:pt>
                <c:pt idx="4">
                  <c:v>388</c:v>
                </c:pt>
                <c:pt idx="5">
                  <c:v>346</c:v>
                </c:pt>
                <c:pt idx="6">
                  <c:v>353</c:v>
                </c:pt>
              </c:numCache>
            </c:numRef>
          </c:val>
          <c:smooth val="0"/>
          <c:extLst>
            <c:ext xmlns:c16="http://schemas.microsoft.com/office/drawing/2014/chart" uri="{C3380CC4-5D6E-409C-BE32-E72D297353CC}">
              <c16:uniqueId val="{00000000-736A-4B65-BCBD-2FF16C044568}"/>
            </c:ext>
          </c:extLst>
        </c:ser>
        <c:dLbls>
          <c:showLegendKey val="0"/>
          <c:showVal val="0"/>
          <c:showCatName val="0"/>
          <c:showSerName val="0"/>
          <c:showPercent val="0"/>
          <c:showBubbleSize val="0"/>
        </c:dLbls>
        <c:smooth val="0"/>
        <c:axId val="250916200"/>
        <c:axId val="250915872"/>
      </c:lineChart>
      <c:dateAx>
        <c:axId val="250916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915872"/>
        <c:crosses val="autoZero"/>
        <c:auto val="1"/>
        <c:lblOffset val="100"/>
        <c:baseTimeUnit val="days"/>
      </c:dateAx>
      <c:valAx>
        <c:axId val="25091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91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Sheet1!$A$2:$A$8</c:f>
              <c:numCache>
                <c:formatCode>m/d/yyyy</c:formatCode>
                <c:ptCount val="7"/>
                <c:pt idx="0">
                  <c:v>42989</c:v>
                </c:pt>
                <c:pt idx="1">
                  <c:v>42990</c:v>
                </c:pt>
                <c:pt idx="2">
                  <c:v>42991</c:v>
                </c:pt>
                <c:pt idx="3">
                  <c:v>42992</c:v>
                </c:pt>
                <c:pt idx="4">
                  <c:v>42993</c:v>
                </c:pt>
                <c:pt idx="5">
                  <c:v>42994</c:v>
                </c:pt>
                <c:pt idx="6">
                  <c:v>42995</c:v>
                </c:pt>
              </c:numCache>
            </c:numRef>
          </c:cat>
          <c:val>
            <c:numRef>
              <c:f>Sheet1!$B$2:$B$8</c:f>
              <c:numCache>
                <c:formatCode>General</c:formatCode>
                <c:ptCount val="7"/>
                <c:pt idx="0">
                  <c:v>1</c:v>
                </c:pt>
                <c:pt idx="1">
                  <c:v>0</c:v>
                </c:pt>
                <c:pt idx="2">
                  <c:v>1</c:v>
                </c:pt>
                <c:pt idx="3">
                  <c:v>1</c:v>
                </c:pt>
                <c:pt idx="4">
                  <c:v>1</c:v>
                </c:pt>
                <c:pt idx="5">
                  <c:v>0</c:v>
                </c:pt>
                <c:pt idx="6">
                  <c:v>0</c:v>
                </c:pt>
              </c:numCache>
            </c:numRef>
          </c:val>
          <c:smooth val="0"/>
          <c:extLst>
            <c:ext xmlns:c16="http://schemas.microsoft.com/office/drawing/2014/chart" uri="{C3380CC4-5D6E-409C-BE32-E72D297353CC}">
              <c16:uniqueId val="{00000000-A3D1-43BD-9648-84DFF2BDBB11}"/>
            </c:ext>
          </c:extLst>
        </c:ser>
        <c:dLbls>
          <c:showLegendKey val="0"/>
          <c:showVal val="0"/>
          <c:showCatName val="0"/>
          <c:showSerName val="0"/>
          <c:showPercent val="0"/>
          <c:showBubbleSize val="0"/>
        </c:dLbls>
        <c:smooth val="0"/>
        <c:axId val="248017968"/>
        <c:axId val="248018296"/>
      </c:lineChart>
      <c:dateAx>
        <c:axId val="24801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8296"/>
        <c:crosses val="autoZero"/>
        <c:auto val="1"/>
        <c:lblOffset val="100"/>
        <c:baseTimeUnit val="days"/>
      </c:dateAx>
      <c:valAx>
        <c:axId val="24801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1</c:v>
                </c:pt>
                <c:pt idx="3">
                  <c:v>1</c:v>
                </c:pt>
                <c:pt idx="4">
                  <c:v>1</c:v>
                </c:pt>
                <c:pt idx="5">
                  <c:v>0</c:v>
                </c:pt>
                <c:pt idx="6">
                  <c:v>0</c:v>
                </c:pt>
              </c:numCache>
            </c:numRef>
          </c:val>
          <c:extLst>
            <c:ext xmlns:c16="http://schemas.microsoft.com/office/drawing/2014/chart" uri="{C3380CC4-5D6E-409C-BE32-E72D297353CC}">
              <c16:uniqueId val="{00000000-D026-4C9D-9508-E6334BCC659B}"/>
            </c:ext>
          </c:extLst>
        </c:ser>
        <c:dLbls>
          <c:showLegendKey val="0"/>
          <c:showVal val="0"/>
          <c:showCatName val="0"/>
          <c:showSerName val="0"/>
          <c:showPercent val="0"/>
          <c:showBubbleSize val="0"/>
        </c:dLbls>
        <c:gapWidth val="219"/>
        <c:overlap val="-27"/>
        <c:axId val="248009768"/>
        <c:axId val="248006160"/>
      </c:barChart>
      <c:catAx>
        <c:axId val="248009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06160"/>
        <c:crosses val="autoZero"/>
        <c:auto val="1"/>
        <c:lblAlgn val="ctr"/>
        <c:lblOffset val="100"/>
        <c:noMultiLvlLbl val="0"/>
      </c:catAx>
      <c:valAx>
        <c:axId val="24800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09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0.11939789348002</c:v>
                </c:pt>
                <c:pt idx="2">
                  <c:v>0.1023410515543</c:v>
                </c:pt>
                <c:pt idx="3">
                  <c:v>0.40083578525435998</c:v>
                </c:pt>
                <c:pt idx="4">
                  <c:v>0.30702315466291002</c:v>
                </c:pt>
              </c:numCache>
            </c:numRef>
          </c:val>
          <c:extLst>
            <c:ext xmlns:c16="http://schemas.microsoft.com/office/drawing/2014/chart" uri="{C3380CC4-5D6E-409C-BE32-E72D297353CC}">
              <c16:uniqueId val="{00000000-CC57-470C-B67D-3096F7F2409F}"/>
            </c:ext>
          </c:extLst>
        </c:ser>
        <c:dLbls>
          <c:showLegendKey val="0"/>
          <c:showVal val="0"/>
          <c:showCatName val="0"/>
          <c:showSerName val="0"/>
          <c:showPercent val="0"/>
          <c:showBubbleSize val="0"/>
        </c:dLbls>
        <c:gapWidth val="219"/>
        <c:overlap val="-27"/>
        <c:axId val="248011408"/>
        <c:axId val="248010424"/>
      </c:barChart>
      <c:catAx>
        <c:axId val="248011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0424"/>
        <c:crosses val="autoZero"/>
        <c:auto val="1"/>
        <c:lblAlgn val="ctr"/>
        <c:lblOffset val="100"/>
        <c:noMultiLvlLbl val="0"/>
      </c:catAx>
      <c:valAx>
        <c:axId val="24801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11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San Cristóbal Seguros</c:v>
                </c:pt>
              </c:strCache>
            </c:strRef>
          </c:cat>
          <c:val>
            <c:numRef>
              <c:f>Sheet1!$B$2</c:f>
              <c:numCache>
                <c:formatCode>General</c:formatCode>
                <c:ptCount val="1"/>
                <c:pt idx="0">
                  <c:v>2</c:v>
                </c:pt>
              </c:numCache>
            </c:numRef>
          </c:val>
          <c:extLst>
            <c:ext xmlns:c16="http://schemas.microsoft.com/office/drawing/2014/chart" uri="{C3380CC4-5D6E-409C-BE32-E72D297353CC}">
              <c16:uniqueId val="{00000000-C85D-4EC1-92AA-90CD7356D6D2}"/>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San Cristóbal Seguros</c:v>
                </c:pt>
              </c:strCache>
            </c:strRef>
          </c:cat>
          <c:val>
            <c:numRef>
              <c:f>Sheet1!$C$2</c:f>
              <c:numCache>
                <c:formatCode>General</c:formatCode>
                <c:ptCount val="1"/>
                <c:pt idx="0">
                  <c:v>2</c:v>
                </c:pt>
              </c:numCache>
            </c:numRef>
          </c:val>
          <c:extLst>
            <c:ext xmlns:c16="http://schemas.microsoft.com/office/drawing/2014/chart" uri="{C3380CC4-5D6E-409C-BE32-E72D297353CC}">
              <c16:uniqueId val="{00000001-C85D-4EC1-92AA-90CD7356D6D2}"/>
            </c:ext>
          </c:extLst>
        </c:ser>
        <c:dLbls>
          <c:showLegendKey val="0"/>
          <c:showVal val="0"/>
          <c:showCatName val="0"/>
          <c:showSerName val="0"/>
          <c:showPercent val="0"/>
          <c:showBubbleSize val="0"/>
        </c:dLbls>
        <c:gapWidth val="150"/>
        <c:overlap val="100"/>
        <c:axId val="248002880"/>
        <c:axId val="247049736"/>
      </c:barChart>
      <c:catAx>
        <c:axId val="24800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049736"/>
        <c:crosses val="autoZero"/>
        <c:auto val="1"/>
        <c:lblAlgn val="ctr"/>
        <c:lblOffset val="100"/>
        <c:noMultiLvlLbl val="0"/>
      </c:catAx>
      <c:valAx>
        <c:axId val="247049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00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0.30816640986132998</c:v>
                </c:pt>
                <c:pt idx="13">
                  <c:v>0</c:v>
                </c:pt>
                <c:pt idx="14">
                  <c:v>0</c:v>
                </c:pt>
                <c:pt idx="15">
                  <c:v>0.20829766592478</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ED0-48AE-970F-0E405BF0DD35}"/>
            </c:ext>
          </c:extLst>
        </c:ser>
        <c:dLbls>
          <c:showLegendKey val="0"/>
          <c:showVal val="0"/>
          <c:showCatName val="0"/>
          <c:showSerName val="0"/>
          <c:showPercent val="0"/>
          <c:showBubbleSize val="0"/>
        </c:dLbls>
        <c:smooth val="0"/>
        <c:axId val="302563112"/>
        <c:axId val="302560488"/>
      </c:lineChart>
      <c:catAx>
        <c:axId val="30256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60488"/>
        <c:crosses val="autoZero"/>
        <c:auto val="1"/>
        <c:lblAlgn val="ctr"/>
        <c:lblOffset val="100"/>
        <c:noMultiLvlLbl val="0"/>
      </c:catAx>
      <c:valAx>
        <c:axId val="30256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6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Cristóbal Seguros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3</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6A0-4A30-B44A-06049548A331}"/>
            </c:ext>
          </c:extLst>
        </c:ser>
        <c:dLbls>
          <c:showLegendKey val="0"/>
          <c:showVal val="0"/>
          <c:showCatName val="0"/>
          <c:showSerName val="0"/>
          <c:showPercent val="0"/>
          <c:showBubbleSize val="0"/>
        </c:dLbls>
        <c:smooth val="0"/>
        <c:axId val="302567704"/>
        <c:axId val="302565080"/>
      </c:lineChart>
      <c:catAx>
        <c:axId val="30256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65080"/>
        <c:crosses val="autoZero"/>
        <c:auto val="1"/>
        <c:lblAlgn val="ctr"/>
        <c:lblOffset val="100"/>
        <c:noMultiLvlLbl val="0"/>
      </c:catAx>
      <c:valAx>
        <c:axId val="30256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6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0.35361707266807002</c:v>
                </c:pt>
                <c:pt idx="3">
                  <c:v>0</c:v>
                </c:pt>
                <c:pt idx="4">
                  <c:v>0.11432769340233</c:v>
                </c:pt>
                <c:pt idx="5">
                  <c:v>0</c:v>
                </c:pt>
                <c:pt idx="6">
                  <c:v>0</c:v>
                </c:pt>
              </c:numCache>
            </c:numRef>
          </c:val>
          <c:extLst>
            <c:ext xmlns:c16="http://schemas.microsoft.com/office/drawing/2014/chart" uri="{C3380CC4-5D6E-409C-BE32-E72D297353CC}">
              <c16:uniqueId val="{00000000-FD55-4E86-984E-202CA9DFD57B}"/>
            </c:ext>
          </c:extLst>
        </c:ser>
        <c:dLbls>
          <c:showLegendKey val="0"/>
          <c:showVal val="0"/>
          <c:showCatName val="0"/>
          <c:showSerName val="0"/>
          <c:showPercent val="0"/>
          <c:showBubbleSize val="0"/>
        </c:dLbls>
        <c:gapWidth val="219"/>
        <c:overlap val="-27"/>
        <c:axId val="302567376"/>
        <c:axId val="302569672"/>
      </c:barChart>
      <c:catAx>
        <c:axId val="30256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69672"/>
        <c:crosses val="autoZero"/>
        <c:auto val="1"/>
        <c:lblAlgn val="ctr"/>
        <c:lblOffset val="100"/>
        <c:noMultiLvlLbl val="0"/>
      </c:catAx>
      <c:valAx>
        <c:axId val="30256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6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San Cristóbal Seguros</c:v>
                </c:pt>
              </c:strCache>
            </c:strRef>
          </c:cat>
          <c:val>
            <c:numRef>
              <c:f>Sheet1!$B$2</c:f>
              <c:numCache>
                <c:formatCode>General</c:formatCode>
                <c:ptCount val="1"/>
                <c:pt idx="0">
                  <c:v>142</c:v>
                </c:pt>
              </c:numCache>
            </c:numRef>
          </c:val>
          <c:extLst>
            <c:ext xmlns:c16="http://schemas.microsoft.com/office/drawing/2014/chart" uri="{C3380CC4-5D6E-409C-BE32-E72D297353CC}">
              <c16:uniqueId val="{00000000-9315-4447-A921-D6E5CC4831B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San Cristóbal Seguros</c:v>
                </c:pt>
              </c:strCache>
            </c:strRef>
          </c:cat>
          <c:val>
            <c:numRef>
              <c:f>Sheet1!$C$2</c:f>
              <c:numCache>
                <c:formatCode>General</c:formatCode>
                <c:ptCount val="1"/>
                <c:pt idx="0">
                  <c:v>3</c:v>
                </c:pt>
              </c:numCache>
            </c:numRef>
          </c:val>
          <c:extLst>
            <c:ext xmlns:c16="http://schemas.microsoft.com/office/drawing/2014/chart" uri="{C3380CC4-5D6E-409C-BE32-E72D297353CC}">
              <c16:uniqueId val="{00000001-9315-4447-A921-D6E5CC4831B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San Cristóbal Seguros</c:v>
                </c:pt>
              </c:strCache>
            </c:strRef>
          </c:cat>
          <c:val>
            <c:numRef>
              <c:f>Sheet1!$D$2</c:f>
              <c:numCache>
                <c:formatCode>General</c:formatCode>
                <c:ptCount val="1"/>
                <c:pt idx="0">
                  <c:v>0</c:v>
                </c:pt>
              </c:numCache>
            </c:numRef>
          </c:val>
          <c:extLst>
            <c:ext xmlns:c16="http://schemas.microsoft.com/office/drawing/2014/chart" uri="{C3380CC4-5D6E-409C-BE32-E72D297353CC}">
              <c16:uniqueId val="{00000002-9315-4447-A921-D6E5CC4831B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San Cristóbal Seguros</c:v>
                </c:pt>
              </c:strCache>
            </c:strRef>
          </c:cat>
          <c:val>
            <c:numRef>
              <c:f>Sheet1!$E$2</c:f>
              <c:numCache>
                <c:formatCode>General</c:formatCode>
                <c:ptCount val="1"/>
                <c:pt idx="0">
                  <c:v>0</c:v>
                </c:pt>
              </c:numCache>
            </c:numRef>
          </c:val>
          <c:extLst>
            <c:ext xmlns:c16="http://schemas.microsoft.com/office/drawing/2014/chart" uri="{C3380CC4-5D6E-409C-BE32-E72D297353CC}">
              <c16:uniqueId val="{00000003-9315-4447-A921-D6E5CC4831B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San Cristóbal Seguros</c:v>
                </c:pt>
              </c:strCache>
            </c:strRef>
          </c:cat>
          <c:val>
            <c:numRef>
              <c:f>Sheet1!$F$2</c:f>
              <c:numCache>
                <c:formatCode>General</c:formatCode>
                <c:ptCount val="1"/>
                <c:pt idx="0">
                  <c:v>0</c:v>
                </c:pt>
              </c:numCache>
            </c:numRef>
          </c:val>
          <c:extLst>
            <c:ext xmlns:c16="http://schemas.microsoft.com/office/drawing/2014/chart" uri="{C3380CC4-5D6E-409C-BE32-E72D297353CC}">
              <c16:uniqueId val="{00000004-9315-4447-A921-D6E5CC4831B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San Cristóbal Seguros</c:v>
                </c:pt>
              </c:strCache>
            </c:strRef>
          </c:cat>
          <c:val>
            <c:numRef>
              <c:f>Sheet1!$G$2</c:f>
              <c:numCache>
                <c:formatCode>General</c:formatCode>
                <c:ptCount val="1"/>
                <c:pt idx="0">
                  <c:v>0</c:v>
                </c:pt>
              </c:numCache>
            </c:numRef>
          </c:val>
          <c:extLst>
            <c:ext xmlns:c16="http://schemas.microsoft.com/office/drawing/2014/chart" uri="{C3380CC4-5D6E-409C-BE32-E72D297353CC}">
              <c16:uniqueId val="{00000005-9315-4447-A921-D6E5CC4831B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San Cristóbal Seguros</c:v>
                </c:pt>
              </c:strCache>
            </c:strRef>
          </c:cat>
          <c:val>
            <c:numRef>
              <c:f>Sheet1!$H$2</c:f>
              <c:numCache>
                <c:formatCode>General</c:formatCode>
                <c:ptCount val="1"/>
                <c:pt idx="0">
                  <c:v>8</c:v>
                </c:pt>
              </c:numCache>
            </c:numRef>
          </c:val>
          <c:extLst>
            <c:ext xmlns:c16="http://schemas.microsoft.com/office/drawing/2014/chart" uri="{C3380CC4-5D6E-409C-BE32-E72D297353CC}">
              <c16:uniqueId val="{00000006-9315-4447-A921-D6E5CC4831B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San Cristóbal Seguros</c:v>
                </c:pt>
              </c:strCache>
            </c:strRef>
          </c:cat>
          <c:val>
            <c:numRef>
              <c:f>Sheet1!$I$2</c:f>
              <c:numCache>
                <c:formatCode>General</c:formatCode>
                <c:ptCount val="1"/>
                <c:pt idx="0">
                  <c:v>65</c:v>
                </c:pt>
              </c:numCache>
            </c:numRef>
          </c:val>
          <c:extLst>
            <c:ext xmlns:c16="http://schemas.microsoft.com/office/drawing/2014/chart" uri="{C3380CC4-5D6E-409C-BE32-E72D297353CC}">
              <c16:uniqueId val="{00000007-9315-4447-A921-D6E5CC4831BC}"/>
            </c:ext>
          </c:extLst>
        </c:ser>
        <c:dLbls>
          <c:showLegendKey val="0"/>
          <c:showVal val="0"/>
          <c:showCatName val="0"/>
          <c:showSerName val="0"/>
          <c:showPercent val="0"/>
          <c:showBubbleSize val="0"/>
        </c:dLbls>
        <c:gapWidth val="150"/>
        <c:overlap val="100"/>
        <c:axId val="302572624"/>
        <c:axId val="302573280"/>
      </c:barChart>
      <c:catAx>
        <c:axId val="30257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73280"/>
        <c:crosses val="autoZero"/>
        <c:auto val="1"/>
        <c:lblAlgn val="ctr"/>
        <c:lblOffset val="100"/>
        <c:noMultiLvlLbl val="0"/>
      </c:catAx>
      <c:valAx>
        <c:axId val="302573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7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Cristóbal Seguros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0-1FFF-4F76-A387-0B2A385AABCD}"/>
            </c:ext>
          </c:extLst>
        </c:ser>
        <c:dLbls>
          <c:showLegendKey val="0"/>
          <c:showVal val="0"/>
          <c:showCatName val="0"/>
          <c:showSerName val="0"/>
          <c:showPercent val="0"/>
          <c:showBubbleSize val="0"/>
        </c:dLbls>
        <c:gapWidth val="219"/>
        <c:overlap val="-27"/>
        <c:axId val="376183128"/>
        <c:axId val="376183456"/>
      </c:barChart>
      <c:catAx>
        <c:axId val="37618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183456"/>
        <c:crosses val="autoZero"/>
        <c:auto val="1"/>
        <c:lblAlgn val="ctr"/>
        <c:lblOffset val="100"/>
        <c:noMultiLvlLbl val="0"/>
      </c:catAx>
      <c:valAx>
        <c:axId val="376183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183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6CE41-DD82-4A3A-B5CC-30D18ADD599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55410645-857A-458E-AF87-0455616B922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01644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0C1F-D0C8-4002-898F-2D2336C445A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5A18759-CC83-4562-B1A1-803098D3B521}"/>
              </a:ext>
            </a:extLst>
          </p:cNvPr>
          <p:cNvGraphicFramePr>
            <a:graphicFrameLocks noGrp="1"/>
          </p:cNvGraphicFramePr>
          <p:nvPr>
            <p:ph type="tbl" sz="quarter" idx="13"/>
            <p:extLst>
              <p:ext uri="{D42A27DB-BD31-4B8C-83A1-F6EECF244321}">
                <p14:modId xmlns:p14="http://schemas.microsoft.com/office/powerpoint/2010/main" val="389709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73942855"/>
                    </a:ext>
                  </a:extLst>
                </a:gridCol>
                <a:gridCol w="740664">
                  <a:extLst>
                    <a:ext uri="{9D8B030D-6E8A-4147-A177-3AD203B41FA5}">
                      <a16:colId xmlns:a16="http://schemas.microsoft.com/office/drawing/2014/main" val="389652421"/>
                    </a:ext>
                  </a:extLst>
                </a:gridCol>
                <a:gridCol w="740664">
                  <a:extLst>
                    <a:ext uri="{9D8B030D-6E8A-4147-A177-3AD203B41FA5}">
                      <a16:colId xmlns:a16="http://schemas.microsoft.com/office/drawing/2014/main" val="4024439712"/>
                    </a:ext>
                  </a:extLst>
                </a:gridCol>
                <a:gridCol w="740664">
                  <a:extLst>
                    <a:ext uri="{9D8B030D-6E8A-4147-A177-3AD203B41FA5}">
                      <a16:colId xmlns:a16="http://schemas.microsoft.com/office/drawing/2014/main" val="1973271258"/>
                    </a:ext>
                  </a:extLst>
                </a:gridCol>
                <a:gridCol w="740664">
                  <a:extLst>
                    <a:ext uri="{9D8B030D-6E8A-4147-A177-3AD203B41FA5}">
                      <a16:colId xmlns:a16="http://schemas.microsoft.com/office/drawing/2014/main" val="2309181864"/>
                    </a:ext>
                  </a:extLst>
                </a:gridCol>
                <a:gridCol w="740664">
                  <a:extLst>
                    <a:ext uri="{9D8B030D-6E8A-4147-A177-3AD203B41FA5}">
                      <a16:colId xmlns:a16="http://schemas.microsoft.com/office/drawing/2014/main" val="1073742965"/>
                    </a:ext>
                  </a:extLst>
                </a:gridCol>
                <a:gridCol w="740664">
                  <a:extLst>
                    <a:ext uri="{9D8B030D-6E8A-4147-A177-3AD203B41FA5}">
                      <a16:colId xmlns:a16="http://schemas.microsoft.com/office/drawing/2014/main" val="1361800450"/>
                    </a:ext>
                  </a:extLst>
                </a:gridCol>
                <a:gridCol w="740664">
                  <a:extLst>
                    <a:ext uri="{9D8B030D-6E8A-4147-A177-3AD203B41FA5}">
                      <a16:colId xmlns:a16="http://schemas.microsoft.com/office/drawing/2014/main" val="2797140890"/>
                    </a:ext>
                  </a:extLst>
                </a:gridCol>
                <a:gridCol w="740664">
                  <a:extLst>
                    <a:ext uri="{9D8B030D-6E8A-4147-A177-3AD203B41FA5}">
                      <a16:colId xmlns:a16="http://schemas.microsoft.com/office/drawing/2014/main" val="2561663040"/>
                    </a:ext>
                  </a:extLst>
                </a:gridCol>
                <a:gridCol w="740664">
                  <a:extLst>
                    <a:ext uri="{9D8B030D-6E8A-4147-A177-3AD203B41FA5}">
                      <a16:colId xmlns:a16="http://schemas.microsoft.com/office/drawing/2014/main" val="37859962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48341365"/>
                  </a:ext>
                </a:extLst>
              </a:tr>
              <a:tr h="370840">
                <a:tc>
                  <a:txBody>
                    <a:bodyPr/>
                    <a:lstStyle/>
                    <a:p>
                      <a:r>
                        <a:rPr lang="en-US" sz="1000"/>
                        <a:t>San Cristóbal Seguros</a:t>
                      </a:r>
                    </a:p>
                  </a:txBody>
                  <a:tcPr/>
                </a:tc>
                <a:tc>
                  <a:txBody>
                    <a:bodyPr/>
                    <a:lstStyle/>
                    <a:p>
                      <a:r>
                        <a:rPr lang="en-US" sz="1000"/>
                        <a:t>24392</a:t>
                      </a:r>
                    </a:p>
                  </a:txBody>
                  <a:tcPr/>
                </a:tc>
                <a:tc>
                  <a:txBody>
                    <a:bodyPr/>
                    <a:lstStyle/>
                    <a:p>
                      <a:r>
                        <a:rPr lang="en-US" sz="1000"/>
                        <a:t>2057</a:t>
                      </a:r>
                    </a:p>
                  </a:txBody>
                  <a:tcPr/>
                </a:tc>
                <a:tc>
                  <a:txBody>
                    <a:bodyPr/>
                    <a:lstStyle/>
                    <a:p>
                      <a:r>
                        <a:rPr lang="en-US" sz="1000"/>
                        <a:t>4</a:t>
                      </a:r>
                    </a:p>
                  </a:txBody>
                  <a:tcPr/>
                </a:tc>
                <a:tc>
                  <a:txBody>
                    <a:bodyPr/>
                    <a:lstStyle/>
                    <a:p>
                      <a:r>
                        <a:rPr lang="en-US" sz="1000"/>
                        <a:t>145</a:t>
                      </a:r>
                    </a:p>
                  </a:txBody>
                  <a:tcPr/>
                </a:tc>
                <a:tc>
                  <a:txBody>
                    <a:bodyPr/>
                    <a:lstStyle/>
                    <a:p>
                      <a:r>
                        <a:rPr lang="en-US" sz="1000"/>
                        <a:t>8</a:t>
                      </a:r>
                    </a:p>
                  </a:txBody>
                  <a:tcPr/>
                </a:tc>
                <a:tc>
                  <a:txBody>
                    <a:bodyPr/>
                    <a:lstStyle/>
                    <a:p>
                      <a:r>
                        <a:rPr lang="en-US" sz="1000"/>
                        <a:t>65</a:t>
                      </a:r>
                    </a:p>
                  </a:txBody>
                  <a:tcPr/>
                </a:tc>
                <a:tc>
                  <a:txBody>
                    <a:bodyPr/>
                    <a:lstStyle/>
                    <a:p>
                      <a:r>
                        <a:rPr lang="en-US" sz="1000"/>
                        <a:t>5</a:t>
                      </a:r>
                    </a:p>
                  </a:txBody>
                  <a:tcPr/>
                </a:tc>
                <a:tc>
                  <a:txBody>
                    <a:bodyPr/>
                    <a:lstStyle/>
                    <a:p>
                      <a:r>
                        <a:rPr lang="en-US" sz="1000"/>
                        <a:t>0.2333%</a:t>
                      </a:r>
                    </a:p>
                  </a:txBody>
                  <a:tcPr/>
                </a:tc>
                <a:tc>
                  <a:txBody>
                    <a:bodyPr/>
                    <a:lstStyle/>
                    <a:p>
                      <a:r>
                        <a:rPr lang="en-US" sz="1000"/>
                        <a:t>100.0%</a:t>
                      </a:r>
                    </a:p>
                  </a:txBody>
                  <a:tcPr/>
                </a:tc>
                <a:extLst>
                  <a:ext uri="{0D108BD9-81ED-4DB2-BD59-A6C34878D82A}">
                    <a16:rowId xmlns:a16="http://schemas.microsoft.com/office/drawing/2014/main" val="1319768308"/>
                  </a:ext>
                </a:extLst>
              </a:tr>
            </a:tbl>
          </a:graphicData>
        </a:graphic>
      </p:graphicFrame>
      <p:sp>
        <p:nvSpPr>
          <p:cNvPr id="4" name="Text Placeholder 3">
            <a:extLst>
              <a:ext uri="{FF2B5EF4-FFF2-40B4-BE49-F238E27FC236}">
                <a16:creationId xmlns:a16="http://schemas.microsoft.com/office/drawing/2014/main" id="{AB7A0F4B-F5CD-4613-BEF4-34DED7CD014D}"/>
              </a:ext>
            </a:extLst>
          </p:cNvPr>
          <p:cNvSpPr>
            <a:spLocks noGrp="1"/>
          </p:cNvSpPr>
          <p:nvPr>
            <p:ph type="body" sz="quarter" idx="14"/>
          </p:nvPr>
        </p:nvSpPr>
        <p:spPr/>
        <p:txBody>
          <a:bodyPr/>
          <a:lstStyle/>
          <a:p>
            <a:r>
              <a:rPr lang="en-US"/>
              <a:t>09/11/2017 - 09/17/2017</a:t>
            </a:r>
          </a:p>
        </p:txBody>
      </p:sp>
    </p:spTree>
    <p:extLst>
      <p:ext uri="{BB962C8B-B14F-4D97-AF65-F5344CB8AC3E}">
        <p14:creationId xmlns:p14="http://schemas.microsoft.com/office/powerpoint/2010/main" val="429515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AE62-3C0D-412B-8A08-F719D10DD43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8308C8A9-3C0A-47B5-9E1C-68BACAE24FE7}"/>
              </a:ext>
            </a:extLst>
          </p:cNvPr>
          <p:cNvGraphicFramePr>
            <a:graphicFrameLocks noGrp="1"/>
          </p:cNvGraphicFramePr>
          <p:nvPr>
            <p:ph type="chart" sz="quarter" idx="13"/>
            <p:extLst>
              <p:ext uri="{D42A27DB-BD31-4B8C-83A1-F6EECF244321}">
                <p14:modId xmlns:p14="http://schemas.microsoft.com/office/powerpoint/2010/main" val="1664417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E3B710-E965-4741-9702-578C843C56AC}"/>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BBF17667-41CD-4DBD-AB00-B1196B0BC7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5710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2F0A1-3605-46A3-B384-B222E7BD150A}"/>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179D1BB9-0FFA-4B2F-B8A1-F7F9DF958621}"/>
              </a:ext>
            </a:extLst>
          </p:cNvPr>
          <p:cNvGraphicFramePr>
            <a:graphicFrameLocks noGrp="1"/>
          </p:cNvGraphicFramePr>
          <p:nvPr>
            <p:ph type="chart" sz="quarter" idx="13"/>
            <p:extLst>
              <p:ext uri="{D42A27DB-BD31-4B8C-83A1-F6EECF244321}">
                <p14:modId xmlns:p14="http://schemas.microsoft.com/office/powerpoint/2010/main" val="2256385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E6A4AD-23E5-44D3-B673-456F9C1897D7}"/>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6D75F0D5-5D5A-4627-A967-C2EA804F40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8397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9437B-BBF9-4E0E-A490-CC9A7CF7AB20}"/>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B29E7861-EA59-46DF-9C91-5A8FAA018AAB}"/>
              </a:ext>
            </a:extLst>
          </p:cNvPr>
          <p:cNvGraphicFramePr>
            <a:graphicFrameLocks noGrp="1"/>
          </p:cNvGraphicFramePr>
          <p:nvPr>
            <p:ph type="chart" sz="quarter" idx="13"/>
            <p:extLst>
              <p:ext uri="{D42A27DB-BD31-4B8C-83A1-F6EECF244321}">
                <p14:modId xmlns:p14="http://schemas.microsoft.com/office/powerpoint/2010/main" val="589602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93528-2F59-4D2D-81E0-1A8C02DC1469}"/>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92A1522B-A966-4C7A-A7A3-19B67E2C63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044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512F5-25A2-4FFF-B5A1-3430ACF819B2}"/>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B8092991-DE9B-4BC0-872B-051D224559C5}"/>
              </a:ext>
            </a:extLst>
          </p:cNvPr>
          <p:cNvGraphicFramePr>
            <a:graphicFrameLocks noGrp="1"/>
          </p:cNvGraphicFramePr>
          <p:nvPr>
            <p:ph type="chart" sz="quarter" idx="13"/>
            <p:extLst>
              <p:ext uri="{D42A27DB-BD31-4B8C-83A1-F6EECF244321}">
                <p14:modId xmlns:p14="http://schemas.microsoft.com/office/powerpoint/2010/main" val="910510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8623E4-3108-4819-8AAF-EEF0A65E2213}"/>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D03163FE-3D0C-4121-BCB8-D2C92DB55C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9874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907DA-85F2-4883-ACCC-01E2063CCA1F}"/>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4706E1F-77F0-4134-9C1C-2713207F93C4}"/>
              </a:ext>
            </a:extLst>
          </p:cNvPr>
          <p:cNvGraphicFramePr>
            <a:graphicFrameLocks noGrp="1"/>
          </p:cNvGraphicFramePr>
          <p:nvPr>
            <p:ph type="chart" sz="quarter" idx="13"/>
            <p:extLst>
              <p:ext uri="{D42A27DB-BD31-4B8C-83A1-F6EECF244321}">
                <p14:modId xmlns:p14="http://schemas.microsoft.com/office/powerpoint/2010/main" val="20549757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CB8BEC-7914-4065-AED4-9736F273274E}"/>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3D35C4D1-E383-4EEF-9B9D-26E90DFB8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6254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B9B9E-B710-4DDF-9BA9-07C42E41E918}"/>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69CE4ECD-ADA4-4F0C-9213-1491B24595CC}"/>
              </a:ext>
            </a:extLst>
          </p:cNvPr>
          <p:cNvGraphicFramePr>
            <a:graphicFrameLocks noGrp="1"/>
          </p:cNvGraphicFramePr>
          <p:nvPr>
            <p:ph type="tbl" sz="quarter" idx="13"/>
            <p:extLst>
              <p:ext uri="{D42A27DB-BD31-4B8C-83A1-F6EECF244321}">
                <p14:modId xmlns:p14="http://schemas.microsoft.com/office/powerpoint/2010/main" val="25804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1826447"/>
                    </a:ext>
                  </a:extLst>
                </a:gridCol>
                <a:gridCol w="658368">
                  <a:extLst>
                    <a:ext uri="{9D8B030D-6E8A-4147-A177-3AD203B41FA5}">
                      <a16:colId xmlns:a16="http://schemas.microsoft.com/office/drawing/2014/main" val="2348754884"/>
                    </a:ext>
                  </a:extLst>
                </a:gridCol>
                <a:gridCol w="658368">
                  <a:extLst>
                    <a:ext uri="{9D8B030D-6E8A-4147-A177-3AD203B41FA5}">
                      <a16:colId xmlns:a16="http://schemas.microsoft.com/office/drawing/2014/main" val="3353835443"/>
                    </a:ext>
                  </a:extLst>
                </a:gridCol>
                <a:gridCol w="658368">
                  <a:extLst>
                    <a:ext uri="{9D8B030D-6E8A-4147-A177-3AD203B41FA5}">
                      <a16:colId xmlns:a16="http://schemas.microsoft.com/office/drawing/2014/main" val="480270234"/>
                    </a:ext>
                  </a:extLst>
                </a:gridCol>
                <a:gridCol w="658368">
                  <a:extLst>
                    <a:ext uri="{9D8B030D-6E8A-4147-A177-3AD203B41FA5}">
                      <a16:colId xmlns:a16="http://schemas.microsoft.com/office/drawing/2014/main" val="2183196275"/>
                    </a:ext>
                  </a:extLst>
                </a:gridCol>
                <a:gridCol w="658368">
                  <a:extLst>
                    <a:ext uri="{9D8B030D-6E8A-4147-A177-3AD203B41FA5}">
                      <a16:colId xmlns:a16="http://schemas.microsoft.com/office/drawing/2014/main" val="2552304932"/>
                    </a:ext>
                  </a:extLst>
                </a:gridCol>
                <a:gridCol w="658368">
                  <a:extLst>
                    <a:ext uri="{9D8B030D-6E8A-4147-A177-3AD203B41FA5}">
                      <a16:colId xmlns:a16="http://schemas.microsoft.com/office/drawing/2014/main" val="812932867"/>
                    </a:ext>
                  </a:extLst>
                </a:gridCol>
                <a:gridCol w="658368">
                  <a:extLst>
                    <a:ext uri="{9D8B030D-6E8A-4147-A177-3AD203B41FA5}">
                      <a16:colId xmlns:a16="http://schemas.microsoft.com/office/drawing/2014/main" val="307920173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37264597"/>
                  </a:ext>
                </a:extLst>
              </a:tr>
              <a:tr h="370840">
                <a:tc>
                  <a:txBody>
                    <a:bodyPr/>
                    <a:lstStyle/>
                    <a:p>
                      <a:r>
                        <a:rPr lang="es-ES" sz="1000" b="1"/>
                        <a:t>San Cristóbal Seguros - 2017-09-14 15:58:49</a:t>
                      </a:r>
                      <a:r>
                        <a:rPr lang="es-ES" sz="1000"/>
                        <a:t>
Mañana arranca un nuevo desafío para el equipo de Copa Davis 🏆 🇦🇷    Como Sponsor Oficial del Tenis Argentino sabemos que #HayPresente y #HayFuturo , y acompañamos a los jugadores y cuerpo técnico de la Asociación Argentina de Tenis en esta instancia. 🙌 #VamosArgentina #JugáTranquilo</a:t>
                      </a:r>
                      <a:endParaRPr lang="en-US" sz="1000"/>
                    </a:p>
                  </a:txBody>
                  <a:tcPr/>
                </a:tc>
                <a:tc>
                  <a:txBody>
                    <a:bodyPr/>
                    <a:lstStyle/>
                    <a:p>
                      <a:r>
                        <a:rPr lang="en-US" sz="1000"/>
                        <a:t>94</a:t>
                      </a:r>
                    </a:p>
                  </a:txBody>
                  <a:tcPr/>
                </a:tc>
                <a:tc>
                  <a:txBody>
                    <a:bodyPr/>
                    <a:lstStyle/>
                    <a:p>
                      <a:r>
                        <a:rPr lang="en-US" sz="1000"/>
                        <a:t>61</a:t>
                      </a:r>
                    </a:p>
                  </a:txBody>
                  <a:tcPr/>
                </a:tc>
                <a:tc>
                  <a:txBody>
                    <a:bodyPr/>
                    <a:lstStyle/>
                    <a:p>
                      <a:r>
                        <a:rPr lang="en-US" sz="1000"/>
                        <a:t>3</a:t>
                      </a:r>
                    </a:p>
                  </a:txBody>
                  <a:tcPr/>
                </a:tc>
                <a:tc>
                  <a:txBody>
                    <a:bodyPr/>
                    <a:lstStyle/>
                    <a:p>
                      <a:r>
                        <a:rPr lang="en-US" sz="1000"/>
                        <a:t>30</a:t>
                      </a:r>
                    </a:p>
                  </a:txBody>
                  <a:tcPr/>
                </a:tc>
                <a:tc>
                  <a:txBody>
                    <a:bodyPr/>
                    <a:lstStyle/>
                    <a:p>
                      <a:r>
                        <a:rPr lang="en-US" sz="1000"/>
                        <a:t>0.4033%</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57965419"/>
                  </a:ext>
                </a:extLst>
              </a:tr>
              <a:tr h="370840">
                <a:tc>
                  <a:txBody>
                    <a:bodyPr/>
                    <a:lstStyle/>
                    <a:p>
                      <a:r>
                        <a:rPr lang="es-ES" sz="1000" b="1"/>
                        <a:t>San Cristóbal Seguros - 2017-09-15 12:00:04</a:t>
                      </a:r>
                      <a:r>
                        <a:rPr lang="es-ES" sz="1000"/>
                        <a:t>
En el Sitio del Asegurado podés acceder a la información de tu póliza desde la comodidad de tu hogar.
► http://autogestion.sancristobal.com.ar</a:t>
                      </a:r>
                      <a:endParaRPr lang="en-US" sz="1000"/>
                    </a:p>
                  </a:txBody>
                  <a:tcPr/>
                </a:tc>
                <a:tc>
                  <a:txBody>
                    <a:bodyPr/>
                    <a:lstStyle/>
                    <a:p>
                      <a:r>
                        <a:rPr lang="en-US" sz="1000"/>
                        <a:t>72</a:t>
                      </a:r>
                    </a:p>
                  </a:txBody>
                  <a:tcPr/>
                </a:tc>
                <a:tc>
                  <a:txBody>
                    <a:bodyPr/>
                    <a:lstStyle/>
                    <a:p>
                      <a:r>
                        <a:rPr lang="en-US" sz="1000"/>
                        <a:t>36</a:t>
                      </a:r>
                    </a:p>
                  </a:txBody>
                  <a:tcPr/>
                </a:tc>
                <a:tc>
                  <a:txBody>
                    <a:bodyPr/>
                    <a:lstStyle/>
                    <a:p>
                      <a:r>
                        <a:rPr lang="en-US" sz="1000"/>
                        <a:t>1</a:t>
                      </a:r>
                    </a:p>
                  </a:txBody>
                  <a:tcPr/>
                </a:tc>
                <a:tc>
                  <a:txBody>
                    <a:bodyPr/>
                    <a:lstStyle/>
                    <a:p>
                      <a:r>
                        <a:rPr lang="en-US" sz="1000"/>
                        <a:t>35</a:t>
                      </a:r>
                    </a:p>
                  </a:txBody>
                  <a:tcPr/>
                </a:tc>
                <a:tc>
                  <a:txBody>
                    <a:bodyPr/>
                    <a:lstStyle/>
                    <a:p>
                      <a:r>
                        <a:rPr lang="en-US" sz="1000"/>
                        <a:t>0.3039%</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520029710"/>
                  </a:ext>
                </a:extLst>
              </a:tr>
              <a:tr h="370840">
                <a:tc>
                  <a:txBody>
                    <a:bodyPr/>
                    <a:lstStyle/>
                    <a:p>
                      <a:r>
                        <a:rPr lang="es-ES" sz="1000" b="1"/>
                        <a:t>San Cristóbal Seguros - 2017-09-11 15:15:13</a:t>
                      </a:r>
                      <a:r>
                        <a:rPr lang="es-ES" sz="1000"/>
                        <a:t>
Estuvimos con Daniel Orsanic 🇦🇷️, Capitán del Equipo Argentino de Copa Davis y Director de Desarrollo de la Asociación Argentina de Tenis, quien nos habló de la importancia de la Copa Davis 🏆 para nuestro país y para transmitir valores en la formación deportiva 🎾 #HayPresente #HayFuturo</a:t>
                      </a:r>
                      <a:endParaRPr lang="en-US" sz="1000"/>
                    </a:p>
                  </a:txBody>
                  <a:tcPr/>
                </a:tc>
                <a:tc>
                  <a:txBody>
                    <a:bodyPr/>
                    <a:lstStyle/>
                    <a:p>
                      <a:r>
                        <a:rPr lang="en-US" sz="1000"/>
                        <a:t>28</a:t>
                      </a:r>
                    </a:p>
                  </a:txBody>
                  <a:tcPr/>
                </a:tc>
                <a:tc>
                  <a:txBody>
                    <a:bodyPr/>
                    <a:lstStyle/>
                    <a:p>
                      <a:r>
                        <a:rPr lang="en-US" sz="1000"/>
                        <a:t>25</a:t>
                      </a:r>
                    </a:p>
                  </a:txBody>
                  <a:tcPr/>
                </a:tc>
                <a:tc>
                  <a:txBody>
                    <a:bodyPr/>
                    <a:lstStyle/>
                    <a:p>
                      <a:r>
                        <a:rPr lang="en-US" sz="1000"/>
                        <a:t>3</a:t>
                      </a:r>
                    </a:p>
                  </a:txBody>
                  <a:tcPr/>
                </a:tc>
                <a:tc>
                  <a:txBody>
                    <a:bodyPr/>
                    <a:lstStyle/>
                    <a:p>
                      <a:r>
                        <a:rPr lang="en-US" sz="1000"/>
                        <a:t>0</a:t>
                      </a:r>
                    </a:p>
                  </a:txBody>
                  <a:tcPr/>
                </a:tc>
                <a:tc>
                  <a:txBody>
                    <a:bodyPr/>
                    <a:lstStyle/>
                    <a:p>
                      <a:r>
                        <a:rPr lang="en-US" sz="1000"/>
                        <a:t>0.1244%</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4200952664"/>
                  </a:ext>
                </a:extLst>
              </a:tr>
              <a:tr h="370840">
                <a:tc>
                  <a:txBody>
                    <a:bodyPr/>
                    <a:lstStyle/>
                    <a:p>
                      <a:r>
                        <a:rPr lang="es-ES" sz="1000" b="1"/>
                        <a:t>San Cristóbal Seguros - 2017-09-13 15:52:20</a:t>
                      </a:r>
                      <a:r>
                        <a:rPr lang="es-ES" sz="1000"/>
                        <a:t>
Se vienen los play-off de la Copa Davis 🏆 ante Kazajistán, y nuestra selección 🇦🇷 recibió un mensaje de los equipos de Junior Davis &amp; Fed Cup. #JugáTranquilo #HayPresente #HayFuturo</a:t>
                      </a:r>
                      <a:endParaRPr lang="en-US" sz="1000"/>
                    </a:p>
                  </a:txBody>
                  <a:tcPr/>
                </a:tc>
                <a:tc>
                  <a:txBody>
                    <a:bodyPr/>
                    <a:lstStyle/>
                    <a:p>
                      <a:r>
                        <a:rPr lang="en-US" sz="1000"/>
                        <a:t>24</a:t>
                      </a:r>
                    </a:p>
                  </a:txBody>
                  <a:tcPr/>
                </a:tc>
                <a:tc>
                  <a:txBody>
                    <a:bodyPr/>
                    <a:lstStyle/>
                    <a:p>
                      <a:r>
                        <a:rPr lang="en-US" sz="1000"/>
                        <a:t>23</a:t>
                      </a:r>
                    </a:p>
                  </a:txBody>
                  <a:tcPr/>
                </a:tc>
                <a:tc>
                  <a:txBody>
                    <a:bodyPr/>
                    <a:lstStyle/>
                    <a:p>
                      <a:r>
                        <a:rPr lang="en-US" sz="1000"/>
                        <a:t>1</a:t>
                      </a:r>
                    </a:p>
                  </a:txBody>
                  <a:tcPr/>
                </a:tc>
                <a:tc>
                  <a:txBody>
                    <a:bodyPr/>
                    <a:lstStyle/>
                    <a:p>
                      <a:r>
                        <a:rPr lang="en-US" sz="1000"/>
                        <a:t>0</a:t>
                      </a:r>
                    </a:p>
                  </a:txBody>
                  <a:tcPr/>
                </a:tc>
                <a:tc>
                  <a:txBody>
                    <a:bodyPr/>
                    <a:lstStyle/>
                    <a:p>
                      <a:r>
                        <a:rPr lang="en-US" sz="1000"/>
                        <a:t>0.1043%</a:t>
                      </a:r>
                    </a:p>
                  </a:txBody>
                  <a:tcPr/>
                </a:tc>
                <a:tc>
                  <a:txBody>
                    <a:bodyPr/>
                    <a:lstStyle/>
                    <a:p>
                      <a:r>
                        <a:rPr lang="en-US" sz="1000"/>
                        <a:t>Video</a:t>
                      </a:r>
                    </a:p>
                  </a:txBody>
                  <a:tcPr/>
                </a:tc>
                <a:tc>
                  <a:txBody>
                    <a:bodyPr/>
                    <a:lstStyle/>
                    <a:p>
                      <a:r>
                        <a:rPr lang="en-US" sz="1000"/>
                        <a:t>Highly Likely</a:t>
                      </a:r>
                    </a:p>
                  </a:txBody>
                  <a:tcPr/>
                </a:tc>
                <a:extLst>
                  <a:ext uri="{0D108BD9-81ED-4DB2-BD59-A6C34878D82A}">
                    <a16:rowId xmlns:a16="http://schemas.microsoft.com/office/drawing/2014/main" val="1533308909"/>
                  </a:ext>
                </a:extLst>
              </a:tr>
            </a:tbl>
          </a:graphicData>
        </a:graphic>
      </p:graphicFrame>
      <p:sp>
        <p:nvSpPr>
          <p:cNvPr id="4" name="Text Placeholder 3">
            <a:extLst>
              <a:ext uri="{FF2B5EF4-FFF2-40B4-BE49-F238E27FC236}">
                <a16:creationId xmlns:a16="http://schemas.microsoft.com/office/drawing/2014/main" id="{FDB6BF76-D1A7-4C3D-9E73-996888C12BD5}"/>
              </a:ext>
            </a:extLst>
          </p:cNvPr>
          <p:cNvSpPr>
            <a:spLocks noGrp="1"/>
          </p:cNvSpPr>
          <p:nvPr>
            <p:ph type="body" sz="quarter" idx="14"/>
          </p:nvPr>
        </p:nvSpPr>
        <p:spPr/>
        <p:txBody>
          <a:bodyPr/>
          <a:lstStyle/>
          <a:p>
            <a:r>
              <a:rPr lang="en-US"/>
              <a:t>09/11/2017 - 09/17/2017</a:t>
            </a:r>
          </a:p>
        </p:txBody>
      </p:sp>
    </p:spTree>
    <p:extLst>
      <p:ext uri="{BB962C8B-B14F-4D97-AF65-F5344CB8AC3E}">
        <p14:creationId xmlns:p14="http://schemas.microsoft.com/office/powerpoint/2010/main" val="1885312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2EF93-1A73-4F4A-A5EA-B92B2AB7C162}"/>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7793D46-D5BB-42FC-8E05-CBC6D70125BE}"/>
              </a:ext>
            </a:extLst>
          </p:cNvPr>
          <p:cNvGraphicFramePr>
            <a:graphicFrameLocks noGrp="1"/>
          </p:cNvGraphicFramePr>
          <p:nvPr>
            <p:ph type="chart" sz="quarter" idx="13"/>
            <p:extLst>
              <p:ext uri="{D42A27DB-BD31-4B8C-83A1-F6EECF244321}">
                <p14:modId xmlns:p14="http://schemas.microsoft.com/office/powerpoint/2010/main" val="1969552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C8BD3B-627F-48DF-A13E-9FCDD096AE51}"/>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CFC74AAC-1847-4789-A924-266EE9FD22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91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403B5-C241-4F0F-8E23-630A6CA7B830}"/>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5072F13-1669-4C54-ACAF-BED378DB8368}"/>
              </a:ext>
            </a:extLst>
          </p:cNvPr>
          <p:cNvGraphicFramePr>
            <a:graphicFrameLocks noGrp="1"/>
          </p:cNvGraphicFramePr>
          <p:nvPr>
            <p:ph type="chart" sz="quarter" idx="13"/>
            <p:extLst>
              <p:ext uri="{D42A27DB-BD31-4B8C-83A1-F6EECF244321}">
                <p14:modId xmlns:p14="http://schemas.microsoft.com/office/powerpoint/2010/main" val="3907137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50F64B-EA39-45C2-A9A8-BEF348611E4A}"/>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2961D154-6129-4B40-A90E-6D417CCEC4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9543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38436-3665-4DE6-A9D7-A8B79BCA3F3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1FAD2A9-3087-45CE-969B-80A1EE2FA8B5}"/>
              </a:ext>
            </a:extLst>
          </p:cNvPr>
          <p:cNvGraphicFramePr>
            <a:graphicFrameLocks noGrp="1"/>
          </p:cNvGraphicFramePr>
          <p:nvPr>
            <p:ph type="chart" sz="quarter" idx="13"/>
            <p:extLst>
              <p:ext uri="{D42A27DB-BD31-4B8C-83A1-F6EECF244321}">
                <p14:modId xmlns:p14="http://schemas.microsoft.com/office/powerpoint/2010/main" val="2311084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276212-2C67-4B11-876B-DE88A16C1116}"/>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D0A0D39D-377D-4A42-80B5-3B7528040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16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1B36D-3C16-490F-A42C-3EF57F5D3614}"/>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CBF53ADC-3EDB-4D5A-914D-C6006881245F}"/>
              </a:ext>
            </a:extLst>
          </p:cNvPr>
          <p:cNvGraphicFramePr>
            <a:graphicFrameLocks noGrp="1"/>
          </p:cNvGraphicFramePr>
          <p:nvPr>
            <p:ph type="chart" sz="quarter" idx="13"/>
            <p:extLst>
              <p:ext uri="{D42A27DB-BD31-4B8C-83A1-F6EECF244321}">
                <p14:modId xmlns:p14="http://schemas.microsoft.com/office/powerpoint/2010/main" val="781224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C8E9DF-EFC6-4ED2-A6B4-14D95A0F36B5}"/>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289B8C75-D70A-406F-AFDC-2F889EF523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2167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573D0-9721-4F81-BB9B-401BBDFA1C7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16A1C6F3-3359-49A4-B0E2-584792AC620F}"/>
              </a:ext>
            </a:extLst>
          </p:cNvPr>
          <p:cNvGraphicFramePr>
            <a:graphicFrameLocks noGrp="1"/>
          </p:cNvGraphicFramePr>
          <p:nvPr>
            <p:ph type="chart" sz="quarter" idx="13"/>
            <p:extLst>
              <p:ext uri="{D42A27DB-BD31-4B8C-83A1-F6EECF244321}">
                <p14:modId xmlns:p14="http://schemas.microsoft.com/office/powerpoint/2010/main" val="882057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6C4FF6-393E-4630-B6D2-6B46258BC6F8}"/>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1BDB9FA1-F3AE-49D9-8695-ABCC231730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4567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F56EB-2A5F-4965-8295-8BD480D48D46}"/>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2434E248-BBCB-4A4F-8CB9-EAF33F50F1F9}"/>
              </a:ext>
            </a:extLst>
          </p:cNvPr>
          <p:cNvGraphicFramePr>
            <a:graphicFrameLocks noGrp="1"/>
          </p:cNvGraphicFramePr>
          <p:nvPr>
            <p:ph type="chart" sz="quarter" idx="13"/>
            <p:extLst>
              <p:ext uri="{D42A27DB-BD31-4B8C-83A1-F6EECF244321}">
                <p14:modId xmlns:p14="http://schemas.microsoft.com/office/powerpoint/2010/main" val="40154796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49064-4364-450C-A75F-E21FC5A316DE}"/>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47E4C918-189D-4501-9E5A-10FF7C96C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0701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05051-C276-483F-821D-CB3B6234480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4A758AE7-3435-4751-A877-A7873868A806}"/>
              </a:ext>
            </a:extLst>
          </p:cNvPr>
          <p:cNvGraphicFramePr>
            <a:graphicFrameLocks noGrp="1"/>
          </p:cNvGraphicFramePr>
          <p:nvPr>
            <p:ph type="chart" sz="quarter" idx="13"/>
            <p:extLst>
              <p:ext uri="{D42A27DB-BD31-4B8C-83A1-F6EECF244321}">
                <p14:modId xmlns:p14="http://schemas.microsoft.com/office/powerpoint/2010/main" val="3862719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A26C20-E91F-4F9D-8E8E-E5FFA66659AD}"/>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1F79C8B9-9BE6-4595-A2A7-B3CE89633D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8409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49CD1-30E1-470D-9CA2-D8AA370E2A36}"/>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916A81CD-4F54-469F-B7F1-9100AA544BA9}"/>
              </a:ext>
            </a:extLst>
          </p:cNvPr>
          <p:cNvGraphicFramePr>
            <a:graphicFrameLocks noGrp="1"/>
          </p:cNvGraphicFramePr>
          <p:nvPr>
            <p:ph type="chart" sz="quarter" idx="13"/>
            <p:extLst>
              <p:ext uri="{D42A27DB-BD31-4B8C-83A1-F6EECF244321}">
                <p14:modId xmlns:p14="http://schemas.microsoft.com/office/powerpoint/2010/main" val="3556332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8F2D82-667F-41DE-87CB-A1AC3D02F0BE}"/>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C7070EFF-8776-4AB6-B96D-B03A672B14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05834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64369-A395-4C3D-B791-BD0030E0E625}"/>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25780463-ED0B-4204-8DD2-C47B08DD4FF5}"/>
              </a:ext>
            </a:extLst>
          </p:cNvPr>
          <p:cNvGraphicFramePr>
            <a:graphicFrameLocks noGrp="1"/>
          </p:cNvGraphicFramePr>
          <p:nvPr>
            <p:ph type="tbl" sz="quarter" idx="13"/>
            <p:extLst>
              <p:ext uri="{D42A27DB-BD31-4B8C-83A1-F6EECF244321}">
                <p14:modId xmlns:p14="http://schemas.microsoft.com/office/powerpoint/2010/main" val="246527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6771060"/>
                    </a:ext>
                  </a:extLst>
                </a:gridCol>
                <a:gridCol w="2468880">
                  <a:extLst>
                    <a:ext uri="{9D8B030D-6E8A-4147-A177-3AD203B41FA5}">
                      <a16:colId xmlns:a16="http://schemas.microsoft.com/office/drawing/2014/main" val="2631326292"/>
                    </a:ext>
                  </a:extLst>
                </a:gridCol>
                <a:gridCol w="822960">
                  <a:extLst>
                    <a:ext uri="{9D8B030D-6E8A-4147-A177-3AD203B41FA5}">
                      <a16:colId xmlns:a16="http://schemas.microsoft.com/office/drawing/2014/main" val="2700131996"/>
                    </a:ext>
                  </a:extLst>
                </a:gridCol>
                <a:gridCol w="822960">
                  <a:extLst>
                    <a:ext uri="{9D8B030D-6E8A-4147-A177-3AD203B41FA5}">
                      <a16:colId xmlns:a16="http://schemas.microsoft.com/office/drawing/2014/main" val="4282383671"/>
                    </a:ext>
                  </a:extLst>
                </a:gridCol>
                <a:gridCol w="822960">
                  <a:extLst>
                    <a:ext uri="{9D8B030D-6E8A-4147-A177-3AD203B41FA5}">
                      <a16:colId xmlns:a16="http://schemas.microsoft.com/office/drawing/2014/main" val="3599878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68316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Alberto Zurita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87652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 Romero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2121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Paola Echevarría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0187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Hugo Raul Malfesi Moore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01750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Martin Solis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49323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Marcos Bertola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8411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 Medina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2148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Zulma Bianchi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366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Facundo Viana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6491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Susy Alexander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24602307"/>
                  </a:ext>
                </a:extLst>
              </a:tr>
            </a:tbl>
          </a:graphicData>
        </a:graphic>
      </p:graphicFrame>
      <p:sp>
        <p:nvSpPr>
          <p:cNvPr id="4" name="Text Placeholder 3">
            <a:extLst>
              <a:ext uri="{FF2B5EF4-FFF2-40B4-BE49-F238E27FC236}">
                <a16:creationId xmlns:a16="http://schemas.microsoft.com/office/drawing/2014/main" id="{09CE6B7A-3332-4847-8F33-C30FAE93820C}"/>
              </a:ext>
            </a:extLst>
          </p:cNvPr>
          <p:cNvSpPr>
            <a:spLocks noGrp="1"/>
          </p:cNvSpPr>
          <p:nvPr>
            <p:ph type="body" sz="quarter" idx="14"/>
          </p:nvPr>
        </p:nvSpPr>
        <p:spPr/>
        <p:txBody>
          <a:bodyPr/>
          <a:lstStyle/>
          <a:p>
            <a:r>
              <a:rPr lang="en-US"/>
              <a:t>09/11/2017 - 09/17/2017</a:t>
            </a:r>
          </a:p>
        </p:txBody>
      </p:sp>
    </p:spTree>
    <p:extLst>
      <p:ext uri="{BB962C8B-B14F-4D97-AF65-F5344CB8AC3E}">
        <p14:creationId xmlns:p14="http://schemas.microsoft.com/office/powerpoint/2010/main" val="3462191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A411A-C49D-4972-B689-9399EAA5081B}"/>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FE5CECE-B56A-4909-9EBD-DF45532B01BD}"/>
              </a:ext>
            </a:extLst>
          </p:cNvPr>
          <p:cNvGraphicFramePr>
            <a:graphicFrameLocks noGrp="1"/>
          </p:cNvGraphicFramePr>
          <p:nvPr>
            <p:ph type="tbl" sz="quarter" idx="13"/>
            <p:extLst>
              <p:ext uri="{D42A27DB-BD31-4B8C-83A1-F6EECF244321}">
                <p14:modId xmlns:p14="http://schemas.microsoft.com/office/powerpoint/2010/main" val="315378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51738135"/>
                    </a:ext>
                  </a:extLst>
                </a:gridCol>
                <a:gridCol w="2468880">
                  <a:extLst>
                    <a:ext uri="{9D8B030D-6E8A-4147-A177-3AD203B41FA5}">
                      <a16:colId xmlns:a16="http://schemas.microsoft.com/office/drawing/2014/main" val="1850811554"/>
                    </a:ext>
                  </a:extLst>
                </a:gridCol>
                <a:gridCol w="822960">
                  <a:extLst>
                    <a:ext uri="{9D8B030D-6E8A-4147-A177-3AD203B41FA5}">
                      <a16:colId xmlns:a16="http://schemas.microsoft.com/office/drawing/2014/main" val="4138951207"/>
                    </a:ext>
                  </a:extLst>
                </a:gridCol>
                <a:gridCol w="822960">
                  <a:extLst>
                    <a:ext uri="{9D8B030D-6E8A-4147-A177-3AD203B41FA5}">
                      <a16:colId xmlns:a16="http://schemas.microsoft.com/office/drawing/2014/main" val="3044434331"/>
                    </a:ext>
                  </a:extLst>
                </a:gridCol>
                <a:gridCol w="822960">
                  <a:extLst>
                    <a:ext uri="{9D8B030D-6E8A-4147-A177-3AD203B41FA5}">
                      <a16:colId xmlns:a16="http://schemas.microsoft.com/office/drawing/2014/main" val="514661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5248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Sebastian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31288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Franco Tappa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Cristóbal Seguros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00857272"/>
                  </a:ext>
                </a:extLst>
              </a:tr>
            </a:tbl>
          </a:graphicData>
        </a:graphic>
      </p:graphicFrame>
      <p:sp>
        <p:nvSpPr>
          <p:cNvPr id="4" name="Text Placeholder 3">
            <a:extLst>
              <a:ext uri="{FF2B5EF4-FFF2-40B4-BE49-F238E27FC236}">
                <a16:creationId xmlns:a16="http://schemas.microsoft.com/office/drawing/2014/main" id="{584FBA94-F858-4DE7-B982-112944415B8F}"/>
              </a:ext>
            </a:extLst>
          </p:cNvPr>
          <p:cNvSpPr>
            <a:spLocks noGrp="1"/>
          </p:cNvSpPr>
          <p:nvPr>
            <p:ph type="body" sz="quarter" idx="14"/>
          </p:nvPr>
        </p:nvSpPr>
        <p:spPr/>
        <p:txBody>
          <a:bodyPr/>
          <a:lstStyle/>
          <a:p>
            <a:r>
              <a:rPr lang="en-US"/>
              <a:t>09/11/2017 - 09/17/2017</a:t>
            </a:r>
          </a:p>
        </p:txBody>
      </p:sp>
    </p:spTree>
    <p:extLst>
      <p:ext uri="{BB962C8B-B14F-4D97-AF65-F5344CB8AC3E}">
        <p14:creationId xmlns:p14="http://schemas.microsoft.com/office/powerpoint/2010/main" val="1827306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A58EE-1E30-4160-8B38-F85AB6C069CE}"/>
              </a:ext>
            </a:extLst>
          </p:cNvPr>
          <p:cNvSpPr>
            <a:spLocks noGrp="1"/>
          </p:cNvSpPr>
          <p:nvPr>
            <p:ph type="title"/>
          </p:nvPr>
        </p:nvSpPr>
        <p:spPr/>
        <p:txBody>
          <a:bodyPr/>
          <a:lstStyle/>
          <a:p>
            <a:r>
              <a:rPr lang="en-US"/>
              <a:t>Facebook User Posts Table - 1 of 2</a:t>
            </a:r>
          </a:p>
        </p:txBody>
      </p:sp>
      <p:graphicFrame>
        <p:nvGraphicFramePr>
          <p:cNvPr id="5" name="Table Placeholder 4">
            <a:extLst>
              <a:ext uri="{FF2B5EF4-FFF2-40B4-BE49-F238E27FC236}">
                <a16:creationId xmlns:a16="http://schemas.microsoft.com/office/drawing/2014/main" id="{D07887FB-AABA-4340-B0FB-B382D63336CE}"/>
              </a:ext>
            </a:extLst>
          </p:cNvPr>
          <p:cNvGraphicFramePr>
            <a:graphicFrameLocks noGrp="1"/>
          </p:cNvGraphicFramePr>
          <p:nvPr>
            <p:ph type="tbl" sz="quarter" idx="13"/>
            <p:extLst>
              <p:ext uri="{D42A27DB-BD31-4B8C-83A1-F6EECF244321}">
                <p14:modId xmlns:p14="http://schemas.microsoft.com/office/powerpoint/2010/main" val="1732612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4499192"/>
                    </a:ext>
                  </a:extLst>
                </a:gridCol>
                <a:gridCol w="822960">
                  <a:extLst>
                    <a:ext uri="{9D8B030D-6E8A-4147-A177-3AD203B41FA5}">
                      <a16:colId xmlns:a16="http://schemas.microsoft.com/office/drawing/2014/main" val="3969769843"/>
                    </a:ext>
                  </a:extLst>
                </a:gridCol>
                <a:gridCol w="822960">
                  <a:extLst>
                    <a:ext uri="{9D8B030D-6E8A-4147-A177-3AD203B41FA5}">
                      <a16:colId xmlns:a16="http://schemas.microsoft.com/office/drawing/2014/main" val="1824903435"/>
                    </a:ext>
                  </a:extLst>
                </a:gridCol>
                <a:gridCol w="822960">
                  <a:extLst>
                    <a:ext uri="{9D8B030D-6E8A-4147-A177-3AD203B41FA5}">
                      <a16:colId xmlns:a16="http://schemas.microsoft.com/office/drawing/2014/main" val="3799893111"/>
                    </a:ext>
                  </a:extLst>
                </a:gridCol>
                <a:gridCol w="822960">
                  <a:extLst>
                    <a:ext uri="{9D8B030D-6E8A-4147-A177-3AD203B41FA5}">
                      <a16:colId xmlns:a16="http://schemas.microsoft.com/office/drawing/2014/main" val="4262662783"/>
                    </a:ext>
                  </a:extLst>
                </a:gridCol>
                <a:gridCol w="822960">
                  <a:extLst>
                    <a:ext uri="{9D8B030D-6E8A-4147-A177-3AD203B41FA5}">
                      <a16:colId xmlns:a16="http://schemas.microsoft.com/office/drawing/2014/main" val="2113209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8824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Susy Alexander - 2017-09-17 22:48:18</a:t>
                      </a:r>
                      <a:r>
                        <a:rPr kumimoji="0" lang="es-ES" sz="1000" b="0" i="0" u="none" strike="noStrike" kern="1200" cap="none" spc="0" normalizeH="0" baseline="0" noProof="0">
                          <a:ln>
                            <a:noFill/>
                          </a:ln>
                          <a:solidFill>
                            <a:prstClr val="black"/>
                          </a:solidFill>
                          <a:effectLst/>
                          <a:uLnTx/>
                          <a:uFillTx/>
                          <a:latin typeface="+mn-lt"/>
                          <a:ea typeface="+mn-ea"/>
                          <a:cs typeface="+mn-cs"/>
                        </a:rPr>
                        <a:t>
Llame ocho y cuarto pidiendo auxilio.
No estoy en Tilcara
Estoy en Munro a 20 cuadras de gral La.
Sigo esperando.
14 minutos para las once
Ya me paso una vez.
Espere cuatro a cinco horas en Glew.
Pésimo servicio
Hace un mes denuncie vi a email un siniestro.
Aún no tuve novedades.
Y acá sigo esperando.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048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Fernando Sebastian Rodriguez - 2017-09-15 22:20:22</a:t>
                      </a:r>
                      <a:r>
                        <a:rPr kumimoji="0" lang="es-ES" sz="1000" b="0" i="0" u="none" strike="noStrike" kern="1200" cap="none" spc="0" normalizeH="0" baseline="0" noProof="0">
                          <a:ln>
                            <a:noFill/>
                          </a:ln>
                          <a:solidFill>
                            <a:prstClr val="black"/>
                          </a:solidFill>
                          <a:effectLst/>
                          <a:uLnTx/>
                          <a:uFillTx/>
                          <a:latin typeface="+mn-lt"/>
                          <a:ea typeface="+mn-ea"/>
                          <a:cs typeface="+mn-cs"/>
                        </a:rPr>
                        <a:t>
Hace 4 hs que hice el reclamo porque me quedé en panamericana cerca de campana... Si me quedo en alguna ruta más desolada.. Cuanto tardarán...? Sigo esperando...hace 60 minutos me dijeron que todavía me faltaban 2 hs... Estoy buscando las palabras para no putear tanto... Pero mejoren el servicio por favor...porque el pago se hace religiosamente... Estaría bueno que tenga una contraprestacion a la altura...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 10:19:03</a:t>
                      </a:r>
                    </a:p>
                  </a:txBody>
                  <a:tcPr/>
                </a:tc>
                <a:extLst>
                  <a:ext uri="{0D108BD9-81ED-4DB2-BD59-A6C34878D82A}">
                    <a16:rowId xmlns:a16="http://schemas.microsoft.com/office/drawing/2014/main" val="634427909"/>
                  </a:ext>
                </a:extLst>
              </a:tr>
            </a:tbl>
          </a:graphicData>
        </a:graphic>
      </p:graphicFrame>
      <p:sp>
        <p:nvSpPr>
          <p:cNvPr id="4" name="Text Placeholder 3">
            <a:extLst>
              <a:ext uri="{FF2B5EF4-FFF2-40B4-BE49-F238E27FC236}">
                <a16:creationId xmlns:a16="http://schemas.microsoft.com/office/drawing/2014/main" id="{DE764C30-C600-4257-96C9-55843FD916A4}"/>
              </a:ext>
            </a:extLst>
          </p:cNvPr>
          <p:cNvSpPr>
            <a:spLocks noGrp="1"/>
          </p:cNvSpPr>
          <p:nvPr>
            <p:ph type="body" sz="quarter" idx="14"/>
          </p:nvPr>
        </p:nvSpPr>
        <p:spPr/>
        <p:txBody>
          <a:bodyPr/>
          <a:lstStyle/>
          <a:p>
            <a:r>
              <a:rPr lang="en-US"/>
              <a:t>09/11/2017 - 09/17/2017</a:t>
            </a:r>
          </a:p>
        </p:txBody>
      </p:sp>
    </p:spTree>
    <p:extLst>
      <p:ext uri="{BB962C8B-B14F-4D97-AF65-F5344CB8AC3E}">
        <p14:creationId xmlns:p14="http://schemas.microsoft.com/office/powerpoint/2010/main" val="28004453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37570-14E2-4655-AAEC-FDDE23830AA8}"/>
              </a:ext>
            </a:extLst>
          </p:cNvPr>
          <p:cNvSpPr>
            <a:spLocks noGrp="1"/>
          </p:cNvSpPr>
          <p:nvPr>
            <p:ph type="title"/>
          </p:nvPr>
        </p:nvSpPr>
        <p:spPr/>
        <p:txBody>
          <a:bodyPr/>
          <a:lstStyle/>
          <a:p>
            <a:r>
              <a:rPr lang="en-US"/>
              <a:t>Facebook User Posts Table - 2 of 2</a:t>
            </a:r>
          </a:p>
        </p:txBody>
      </p:sp>
      <p:graphicFrame>
        <p:nvGraphicFramePr>
          <p:cNvPr id="5" name="Table Placeholder 4">
            <a:extLst>
              <a:ext uri="{FF2B5EF4-FFF2-40B4-BE49-F238E27FC236}">
                <a16:creationId xmlns:a16="http://schemas.microsoft.com/office/drawing/2014/main" id="{5547664F-E06E-4952-9FBA-02824B2065F2}"/>
              </a:ext>
            </a:extLst>
          </p:cNvPr>
          <p:cNvGraphicFramePr>
            <a:graphicFrameLocks noGrp="1"/>
          </p:cNvGraphicFramePr>
          <p:nvPr>
            <p:ph type="tbl" sz="quarter" idx="13"/>
            <p:extLst>
              <p:ext uri="{D42A27DB-BD31-4B8C-83A1-F6EECF244321}">
                <p14:modId xmlns:p14="http://schemas.microsoft.com/office/powerpoint/2010/main" val="3834984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91882844"/>
                    </a:ext>
                  </a:extLst>
                </a:gridCol>
                <a:gridCol w="822960">
                  <a:extLst>
                    <a:ext uri="{9D8B030D-6E8A-4147-A177-3AD203B41FA5}">
                      <a16:colId xmlns:a16="http://schemas.microsoft.com/office/drawing/2014/main" val="4290221419"/>
                    </a:ext>
                  </a:extLst>
                </a:gridCol>
                <a:gridCol w="822960">
                  <a:extLst>
                    <a:ext uri="{9D8B030D-6E8A-4147-A177-3AD203B41FA5}">
                      <a16:colId xmlns:a16="http://schemas.microsoft.com/office/drawing/2014/main" val="3734516843"/>
                    </a:ext>
                  </a:extLst>
                </a:gridCol>
                <a:gridCol w="822960">
                  <a:extLst>
                    <a:ext uri="{9D8B030D-6E8A-4147-A177-3AD203B41FA5}">
                      <a16:colId xmlns:a16="http://schemas.microsoft.com/office/drawing/2014/main" val="2048664229"/>
                    </a:ext>
                  </a:extLst>
                </a:gridCol>
                <a:gridCol w="822960">
                  <a:extLst>
                    <a:ext uri="{9D8B030D-6E8A-4147-A177-3AD203B41FA5}">
                      <a16:colId xmlns:a16="http://schemas.microsoft.com/office/drawing/2014/main" val="615455925"/>
                    </a:ext>
                  </a:extLst>
                </a:gridCol>
                <a:gridCol w="822960">
                  <a:extLst>
                    <a:ext uri="{9D8B030D-6E8A-4147-A177-3AD203B41FA5}">
                      <a16:colId xmlns:a16="http://schemas.microsoft.com/office/drawing/2014/main" val="1673370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08966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Alberto Zurita - 2017-09-15 21:17:23</a:t>
                      </a:r>
                      <a:r>
                        <a:rPr kumimoji="0" lang="es-ES" sz="1000" b="0" i="0" u="none" strike="noStrike" kern="1200" cap="none" spc="0" normalizeH="0" baseline="0" noProof="0">
                          <a:ln>
                            <a:noFill/>
                          </a:ln>
                          <a:solidFill>
                            <a:prstClr val="black"/>
                          </a:solidFill>
                          <a:effectLst/>
                          <a:uLnTx/>
                          <a:uFillTx/>
                          <a:latin typeface="+mn-lt"/>
                          <a:ea typeface="+mn-ea"/>
                          <a:cs typeface="+mn-cs"/>
                        </a:rPr>
                        <a:t>
Nací, crecí, vivo y mantengo a mi familia gracias al Santo. Siempre le voy a estar agradecido. Decidan lo que decidan quienes hoy manejan los rumbos de esta querida empresa.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391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Flori Romero - 2017-09-13 09:37:33</a:t>
                      </a:r>
                      <a:r>
                        <a:rPr kumimoji="0" lang="es-ES" sz="1000" b="0" i="0" u="none" strike="noStrike" kern="1200" cap="none" spc="0" normalizeH="0" baseline="0" noProof="0">
                          <a:ln>
                            <a:noFill/>
                          </a:ln>
                          <a:solidFill>
                            <a:prstClr val="black"/>
                          </a:solidFill>
                          <a:effectLst/>
                          <a:uLnTx/>
                          <a:uFillTx/>
                          <a:latin typeface="+mn-lt"/>
                          <a:ea typeface="+mn-ea"/>
                          <a:cs typeface="+mn-cs"/>
                        </a:rPr>
                        <a:t>
Desde ayer estoy intentando comunicarme para una consulta y no puedo telefónicamente, ni por msj privado ni por el formulario de contacto en la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 11:20:03</a:t>
                      </a:r>
                    </a:p>
                  </a:txBody>
                  <a:tcPr/>
                </a:tc>
                <a:extLst>
                  <a:ext uri="{0D108BD9-81ED-4DB2-BD59-A6C34878D82A}">
                    <a16:rowId xmlns:a16="http://schemas.microsoft.com/office/drawing/2014/main" val="324731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Cristóbal Seguros</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Franco Tappa - 2017-09-11 20:41:50</a:t>
                      </a:r>
                      <a:r>
                        <a:rPr kumimoji="0" lang="es-ES" sz="1000" b="0" i="0" u="none" strike="noStrike" kern="1200" cap="none" spc="0" normalizeH="0" baseline="0" noProof="0">
                          <a:ln>
                            <a:noFill/>
                          </a:ln>
                          <a:solidFill>
                            <a:prstClr val="black"/>
                          </a:solidFill>
                          <a:effectLst/>
                          <a:uLnTx/>
                          <a:uFillTx/>
                          <a:latin typeface="+mn-lt"/>
                          <a:ea typeface="+mn-ea"/>
                          <a:cs typeface="+mn-cs"/>
                        </a:rPr>
                        <a:t>
La verdad una vergüenza el servicio.. siempre que necesite la grúa me hicieron esperar más de dos horas, sea en Córdoba capital o alrededores. Hoy estoy desde las 17 esperándolos y nada. Pierden un cliente por inoperantes, ojalá pierdan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77758985"/>
                  </a:ext>
                </a:extLst>
              </a:tr>
            </a:tbl>
          </a:graphicData>
        </a:graphic>
      </p:graphicFrame>
      <p:sp>
        <p:nvSpPr>
          <p:cNvPr id="4" name="Text Placeholder 3">
            <a:extLst>
              <a:ext uri="{FF2B5EF4-FFF2-40B4-BE49-F238E27FC236}">
                <a16:creationId xmlns:a16="http://schemas.microsoft.com/office/drawing/2014/main" id="{7F084615-1849-4CA5-8BB6-62DE94410149}"/>
              </a:ext>
            </a:extLst>
          </p:cNvPr>
          <p:cNvSpPr>
            <a:spLocks noGrp="1"/>
          </p:cNvSpPr>
          <p:nvPr>
            <p:ph type="body" sz="quarter" idx="14"/>
          </p:nvPr>
        </p:nvSpPr>
        <p:spPr/>
        <p:txBody>
          <a:bodyPr/>
          <a:lstStyle/>
          <a:p>
            <a:r>
              <a:rPr lang="en-US"/>
              <a:t>09/11/2017 - 09/17/2017</a:t>
            </a:r>
          </a:p>
        </p:txBody>
      </p:sp>
    </p:spTree>
    <p:extLst>
      <p:ext uri="{BB962C8B-B14F-4D97-AF65-F5344CB8AC3E}">
        <p14:creationId xmlns:p14="http://schemas.microsoft.com/office/powerpoint/2010/main" val="34649531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2AACB-9684-4F01-9C10-F1DA81118F56}"/>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53A67895-52EE-47B7-9D5E-CBA43239E30C}"/>
              </a:ext>
            </a:extLst>
          </p:cNvPr>
          <p:cNvGraphicFramePr>
            <a:graphicFrameLocks noGrp="1"/>
          </p:cNvGraphicFramePr>
          <p:nvPr>
            <p:ph type="tbl" sz="quarter" idx="13"/>
            <p:extLst>
              <p:ext uri="{D42A27DB-BD31-4B8C-83A1-F6EECF244321}">
                <p14:modId xmlns:p14="http://schemas.microsoft.com/office/powerpoint/2010/main" val="2599017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34487662"/>
                    </a:ext>
                  </a:extLst>
                </a:gridCol>
                <a:gridCol w="1645920">
                  <a:extLst>
                    <a:ext uri="{9D8B030D-6E8A-4147-A177-3AD203B41FA5}">
                      <a16:colId xmlns:a16="http://schemas.microsoft.com/office/drawing/2014/main" val="4172798817"/>
                    </a:ext>
                  </a:extLst>
                </a:gridCol>
                <a:gridCol w="822960">
                  <a:extLst>
                    <a:ext uri="{9D8B030D-6E8A-4147-A177-3AD203B41FA5}">
                      <a16:colId xmlns:a16="http://schemas.microsoft.com/office/drawing/2014/main" val="2209523914"/>
                    </a:ext>
                  </a:extLst>
                </a:gridCol>
                <a:gridCol w="822960">
                  <a:extLst>
                    <a:ext uri="{9D8B030D-6E8A-4147-A177-3AD203B41FA5}">
                      <a16:colId xmlns:a16="http://schemas.microsoft.com/office/drawing/2014/main" val="3640626242"/>
                    </a:ext>
                  </a:extLst>
                </a:gridCol>
                <a:gridCol w="822960">
                  <a:extLst>
                    <a:ext uri="{9D8B030D-6E8A-4147-A177-3AD203B41FA5}">
                      <a16:colId xmlns:a16="http://schemas.microsoft.com/office/drawing/2014/main" val="519964318"/>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2164650"/>
                  </a:ext>
                </a:extLst>
              </a:tr>
              <a:tr h="370840">
                <a:tc>
                  <a:txBody>
                    <a:bodyPr/>
                    <a:lstStyle/>
                    <a:p>
                      <a:r>
                        <a:rPr lang="es-ES" sz="1000" b="1"/>
                        <a:t>San Cristóbal Seguros</a:t>
                      </a:r>
                      <a:r>
                        <a:rPr lang="es-ES" sz="1000"/>
                        <a:t> was asked by </a:t>
                      </a:r>
                      <a:r>
                        <a:rPr lang="es-ES" sz="1000" b="1"/>
                        <a:t>Fernando Sebastian Rodriguez - 2017-09-15 22:20:22</a:t>
                      </a:r>
                      <a:r>
                        <a:rPr lang="es-ES" sz="1000"/>
                        <a:t>
Hace 4 hs que hice el reclamo porque me quedé en panamericana cerca de campana... Si me quedo en alguna ruta más desolada.. Cuanto tardarán...? Sigo esperando...hace 60 minutos me dijeron que todavía me faltaban 2 hs... Estoy buscando las palabras para no putear tanto... Pero mejoren el servicio por favor...porque el pago se hace religiosamente... Estaría bueno que tenga una contraprestacion a la altura...</a:t>
                      </a:r>
                      <a:endParaRPr lang="en-US" sz="1000"/>
                    </a:p>
                  </a:txBody>
                  <a:tcPr/>
                </a:tc>
                <a:tc>
                  <a:txBody>
                    <a:bodyPr/>
                    <a:lstStyle/>
                    <a:p>
                      <a:r>
                        <a:rPr lang="en-US" sz="1000"/>
                        <a:t>09/18/2017 10:19:03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3001534423"/>
                  </a:ext>
                </a:extLst>
              </a:tr>
            </a:tbl>
          </a:graphicData>
        </a:graphic>
      </p:graphicFrame>
      <p:sp>
        <p:nvSpPr>
          <p:cNvPr id="4" name="Text Placeholder 3">
            <a:extLst>
              <a:ext uri="{FF2B5EF4-FFF2-40B4-BE49-F238E27FC236}">
                <a16:creationId xmlns:a16="http://schemas.microsoft.com/office/drawing/2014/main" id="{4B23A113-6147-4EF3-9C63-6ABA24E16A00}"/>
              </a:ext>
            </a:extLst>
          </p:cNvPr>
          <p:cNvSpPr>
            <a:spLocks noGrp="1"/>
          </p:cNvSpPr>
          <p:nvPr>
            <p:ph type="body" sz="quarter" idx="14"/>
          </p:nvPr>
        </p:nvSpPr>
        <p:spPr/>
        <p:txBody>
          <a:bodyPr/>
          <a:lstStyle/>
          <a:p>
            <a:r>
              <a:rPr lang="en-US"/>
              <a:t>09/11/2017 - 09/17/2017</a:t>
            </a:r>
          </a:p>
        </p:txBody>
      </p:sp>
    </p:spTree>
    <p:extLst>
      <p:ext uri="{BB962C8B-B14F-4D97-AF65-F5344CB8AC3E}">
        <p14:creationId xmlns:p14="http://schemas.microsoft.com/office/powerpoint/2010/main" val="25242019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D7B23-65EB-4359-884C-76C64F1E53F4}"/>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03C099F-6824-42A9-B935-6D3BD1CFF39E}"/>
              </a:ext>
            </a:extLst>
          </p:cNvPr>
          <p:cNvGraphicFramePr>
            <a:graphicFrameLocks noGrp="1"/>
          </p:cNvGraphicFramePr>
          <p:nvPr>
            <p:ph type="chart" sz="quarter" idx="13"/>
            <p:extLst>
              <p:ext uri="{D42A27DB-BD31-4B8C-83A1-F6EECF244321}">
                <p14:modId xmlns:p14="http://schemas.microsoft.com/office/powerpoint/2010/main" val="1437435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E49CFF-065D-4C82-AA9F-DFCB83B3EF69}"/>
              </a:ext>
            </a:extLst>
          </p:cNvPr>
          <p:cNvSpPr>
            <a:spLocks noGrp="1"/>
          </p:cNvSpPr>
          <p:nvPr>
            <p:ph type="body" sz="quarter" idx="14"/>
          </p:nvPr>
        </p:nvSpPr>
        <p:spPr/>
        <p:txBody>
          <a:bodyPr/>
          <a:lstStyle/>
          <a:p>
            <a:r>
              <a:rPr lang="en-US"/>
              <a:t>09/11/2017 - 09/17/2017</a:t>
            </a:r>
          </a:p>
        </p:txBody>
      </p:sp>
      <p:sp>
        <p:nvSpPr>
          <p:cNvPr id="5" name="Footer Placeholder 4">
            <a:extLst>
              <a:ext uri="{FF2B5EF4-FFF2-40B4-BE49-F238E27FC236}">
                <a16:creationId xmlns:a16="http://schemas.microsoft.com/office/drawing/2014/main" id="{473382C7-2BEF-4A6A-BDC6-ABB2FDECF2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62936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582</Words>
  <Application>Microsoft Office PowerPoint</Application>
  <PresentationFormat>On-screen Show (4:3)</PresentationFormat>
  <Paragraphs>240</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2</vt:lpstr>
      <vt:lpstr>Facebook User Posts Table - 2 of 2</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2017-09-19T16:24:19Z</dcterms:created>
  <dcterms:modified xsi:type="dcterms:W3CDTF">2017-09-19T16:24:57Z</dcterms:modified>
</cp:coreProperties>
</file>