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4" r:id="rId26"/>
    <p:sldId id="285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35-43EA-9405-BBED34EE86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6118520"/>
        <c:axId val="236119832"/>
      </c:radarChart>
      <c:catAx>
        <c:axId val="236118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119832"/>
        <c:crosses val="autoZero"/>
        <c:auto val="1"/>
        <c:lblAlgn val="ctr"/>
        <c:lblOffset val="100"/>
        <c:noMultiLvlLbl val="0"/>
      </c:catAx>
      <c:valAx>
        <c:axId val="236119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118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17</c:v>
                </c:pt>
                <c:pt idx="1">
                  <c:v>19</c:v>
                </c:pt>
                <c:pt idx="2">
                  <c:v>22</c:v>
                </c:pt>
                <c:pt idx="3">
                  <c:v>22</c:v>
                </c:pt>
                <c:pt idx="4">
                  <c:v>23</c:v>
                </c:pt>
                <c:pt idx="5">
                  <c:v>20</c:v>
                </c:pt>
                <c:pt idx="6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A1-4344-8476-DA89E94BAD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6797472"/>
        <c:axId val="236796488"/>
      </c:barChart>
      <c:catAx>
        <c:axId val="236797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796488"/>
        <c:crosses val="autoZero"/>
        <c:auto val="1"/>
        <c:lblAlgn val="ctr"/>
        <c:lblOffset val="100"/>
        <c:noMultiLvlLbl val="0"/>
      </c:catAx>
      <c:valAx>
        <c:axId val="236796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797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8/8/2017</c:v>
                </c:pt>
                <c:pt idx="1">
                  <c:v>9/8/2017</c:v>
                </c:pt>
                <c:pt idx="2">
                  <c:v>10/8/2017</c:v>
                </c:pt>
                <c:pt idx="3">
                  <c:v>11/8/2017</c:v>
                </c:pt>
                <c:pt idx="4">
                  <c:v>12/8/2017</c:v>
                </c:pt>
                <c:pt idx="5">
                  <c:v>13/08/2017</c:v>
                </c:pt>
                <c:pt idx="6">
                  <c:v>14/08/2017</c:v>
                </c:pt>
                <c:pt idx="7">
                  <c:v>15/08/2017</c:v>
                </c:pt>
                <c:pt idx="8">
                  <c:v>16/08/2017</c:v>
                </c:pt>
                <c:pt idx="9">
                  <c:v>17/08/2017</c:v>
                </c:pt>
                <c:pt idx="10">
                  <c:v>18/08/2017</c:v>
                </c:pt>
                <c:pt idx="11">
                  <c:v>19/08/2017</c:v>
                </c:pt>
                <c:pt idx="12">
                  <c:v>20/08/2017</c:v>
                </c:pt>
                <c:pt idx="13">
                  <c:v>21/08/2017</c:v>
                </c:pt>
                <c:pt idx="14">
                  <c:v>22/08/2017</c:v>
                </c:pt>
                <c:pt idx="15">
                  <c:v>23/08/2017</c:v>
                </c:pt>
                <c:pt idx="16">
                  <c:v>24/08/2017</c:v>
                </c:pt>
                <c:pt idx="17">
                  <c:v>25/08/2017</c:v>
                </c:pt>
                <c:pt idx="18">
                  <c:v>26/08/2017</c:v>
                </c:pt>
                <c:pt idx="19">
                  <c:v>27/08/2017</c:v>
                </c:pt>
                <c:pt idx="20">
                  <c:v>28/08/2017</c:v>
                </c:pt>
                <c:pt idx="21">
                  <c:v>29/08/2017</c:v>
                </c:pt>
                <c:pt idx="22">
                  <c:v>30/08/2017</c:v>
                </c:pt>
                <c:pt idx="23">
                  <c:v>31/08/2017</c:v>
                </c:pt>
                <c:pt idx="24">
                  <c:v>1/9/2017</c:v>
                </c:pt>
                <c:pt idx="25">
                  <c:v>2/9/2017</c:v>
                </c:pt>
                <c:pt idx="26">
                  <c:v>3/9/2017</c:v>
                </c:pt>
                <c:pt idx="27">
                  <c:v>4/9/2017</c:v>
                </c:pt>
                <c:pt idx="28">
                  <c:v>5/9/2017</c:v>
                </c:pt>
                <c:pt idx="29">
                  <c:v>6/9/2017</c:v>
                </c:pt>
                <c:pt idx="30">
                  <c:v>7/9/2017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58664</c:v>
                </c:pt>
                <c:pt idx="1">
                  <c:v>58679</c:v>
                </c:pt>
                <c:pt idx="2">
                  <c:v>58694</c:v>
                </c:pt>
                <c:pt idx="3">
                  <c:v>58714</c:v>
                </c:pt>
                <c:pt idx="4">
                  <c:v>58737</c:v>
                </c:pt>
                <c:pt idx="5">
                  <c:v>58754</c:v>
                </c:pt>
                <c:pt idx="6">
                  <c:v>58774</c:v>
                </c:pt>
                <c:pt idx="7">
                  <c:v>58794</c:v>
                </c:pt>
                <c:pt idx="8">
                  <c:v>58826</c:v>
                </c:pt>
                <c:pt idx="9">
                  <c:v>58850</c:v>
                </c:pt>
                <c:pt idx="10">
                  <c:v>58880</c:v>
                </c:pt>
                <c:pt idx="11">
                  <c:v>58891</c:v>
                </c:pt>
                <c:pt idx="12">
                  <c:v>58915</c:v>
                </c:pt>
                <c:pt idx="13">
                  <c:v>58932</c:v>
                </c:pt>
                <c:pt idx="14">
                  <c:v>58948</c:v>
                </c:pt>
                <c:pt idx="15">
                  <c:v>58956</c:v>
                </c:pt>
                <c:pt idx="16">
                  <c:v>58985</c:v>
                </c:pt>
                <c:pt idx="17">
                  <c:v>59006</c:v>
                </c:pt>
                <c:pt idx="18">
                  <c:v>59031</c:v>
                </c:pt>
                <c:pt idx="19">
                  <c:v>59047</c:v>
                </c:pt>
                <c:pt idx="20">
                  <c:v>59057</c:v>
                </c:pt>
                <c:pt idx="21">
                  <c:v>59077</c:v>
                </c:pt>
                <c:pt idx="22">
                  <c:v>59097</c:v>
                </c:pt>
                <c:pt idx="23">
                  <c:v>59113</c:v>
                </c:pt>
                <c:pt idx="24">
                  <c:v>59132</c:v>
                </c:pt>
                <c:pt idx="25">
                  <c:v>59151</c:v>
                </c:pt>
                <c:pt idx="26">
                  <c:v>59173</c:v>
                </c:pt>
                <c:pt idx="27">
                  <c:v>59194</c:v>
                </c:pt>
                <c:pt idx="28">
                  <c:v>59209</c:v>
                </c:pt>
                <c:pt idx="29">
                  <c:v>59242</c:v>
                </c:pt>
                <c:pt idx="30">
                  <c:v>59270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2D-4EDA-A56B-42FDC413F3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698544"/>
        <c:axId val="284699528"/>
      </c:lineChart>
      <c:catAx>
        <c:axId val="284698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99528"/>
        <c:crosses val="autoZero"/>
        <c:auto val="1"/>
        <c:lblAlgn val="ctr"/>
        <c:lblOffset val="100"/>
        <c:noMultiLvlLbl val="0"/>
      </c:catAx>
      <c:valAx>
        <c:axId val="284699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98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8/8/2017</c:v>
                </c:pt>
                <c:pt idx="1">
                  <c:v>9/8/2017</c:v>
                </c:pt>
                <c:pt idx="2">
                  <c:v>10/8/2017</c:v>
                </c:pt>
                <c:pt idx="3">
                  <c:v>11/8/2017</c:v>
                </c:pt>
                <c:pt idx="4">
                  <c:v>12/8/2017</c:v>
                </c:pt>
                <c:pt idx="5">
                  <c:v>13/08/2017</c:v>
                </c:pt>
                <c:pt idx="6">
                  <c:v>14/08/2017</c:v>
                </c:pt>
                <c:pt idx="7">
                  <c:v>15/08/2017</c:v>
                </c:pt>
                <c:pt idx="8">
                  <c:v>16/08/2017</c:v>
                </c:pt>
                <c:pt idx="9">
                  <c:v>17/08/2017</c:v>
                </c:pt>
                <c:pt idx="10">
                  <c:v>18/08/2017</c:v>
                </c:pt>
                <c:pt idx="11">
                  <c:v>19/08/2017</c:v>
                </c:pt>
                <c:pt idx="12">
                  <c:v>20/08/2017</c:v>
                </c:pt>
                <c:pt idx="13">
                  <c:v>21/08/2017</c:v>
                </c:pt>
                <c:pt idx="14">
                  <c:v>22/08/2017</c:v>
                </c:pt>
                <c:pt idx="15">
                  <c:v>23/08/2017</c:v>
                </c:pt>
                <c:pt idx="16">
                  <c:v>24/08/2017</c:v>
                </c:pt>
                <c:pt idx="17">
                  <c:v>25/08/2017</c:v>
                </c:pt>
                <c:pt idx="18">
                  <c:v>26/08/2017</c:v>
                </c:pt>
                <c:pt idx="19">
                  <c:v>27/08/2017</c:v>
                </c:pt>
                <c:pt idx="20">
                  <c:v>28/08/2017</c:v>
                </c:pt>
                <c:pt idx="21">
                  <c:v>29/08/2017</c:v>
                </c:pt>
                <c:pt idx="22">
                  <c:v>30/08/2017</c:v>
                </c:pt>
                <c:pt idx="23">
                  <c:v>31/08/2017</c:v>
                </c:pt>
                <c:pt idx="24">
                  <c:v>1/9/2017</c:v>
                </c:pt>
                <c:pt idx="25">
                  <c:v>2/9/2017</c:v>
                </c:pt>
                <c:pt idx="26">
                  <c:v>3/9/2017</c:v>
                </c:pt>
                <c:pt idx="27">
                  <c:v>4/9/2017</c:v>
                </c:pt>
                <c:pt idx="28">
                  <c:v>5/9/2017</c:v>
                </c:pt>
                <c:pt idx="29">
                  <c:v>6/9/2017</c:v>
                </c:pt>
                <c:pt idx="30">
                  <c:v>7/9/2017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24</c:v>
                </c:pt>
                <c:pt idx="1">
                  <c:v>15</c:v>
                </c:pt>
                <c:pt idx="2">
                  <c:v>15</c:v>
                </c:pt>
                <c:pt idx="3">
                  <c:v>20</c:v>
                </c:pt>
                <c:pt idx="4">
                  <c:v>23</c:v>
                </c:pt>
                <c:pt idx="5">
                  <c:v>17</c:v>
                </c:pt>
                <c:pt idx="6">
                  <c:v>20</c:v>
                </c:pt>
                <c:pt idx="7">
                  <c:v>20</c:v>
                </c:pt>
                <c:pt idx="8">
                  <c:v>32</c:v>
                </c:pt>
                <c:pt idx="9">
                  <c:v>24</c:v>
                </c:pt>
                <c:pt idx="10">
                  <c:v>30</c:v>
                </c:pt>
                <c:pt idx="11">
                  <c:v>11</c:v>
                </c:pt>
                <c:pt idx="12">
                  <c:v>24</c:v>
                </c:pt>
                <c:pt idx="13">
                  <c:v>17</c:v>
                </c:pt>
                <c:pt idx="14">
                  <c:v>16</c:v>
                </c:pt>
                <c:pt idx="15">
                  <c:v>8</c:v>
                </c:pt>
                <c:pt idx="16">
                  <c:v>29</c:v>
                </c:pt>
                <c:pt idx="17">
                  <c:v>21</c:v>
                </c:pt>
                <c:pt idx="18">
                  <c:v>25</c:v>
                </c:pt>
                <c:pt idx="19">
                  <c:v>16</c:v>
                </c:pt>
                <c:pt idx="20">
                  <c:v>10</c:v>
                </c:pt>
                <c:pt idx="21">
                  <c:v>20</c:v>
                </c:pt>
                <c:pt idx="22">
                  <c:v>20</c:v>
                </c:pt>
                <c:pt idx="23">
                  <c:v>16</c:v>
                </c:pt>
                <c:pt idx="24">
                  <c:v>19</c:v>
                </c:pt>
                <c:pt idx="25">
                  <c:v>19</c:v>
                </c:pt>
                <c:pt idx="26">
                  <c:v>22</c:v>
                </c:pt>
                <c:pt idx="27">
                  <c:v>21</c:v>
                </c:pt>
                <c:pt idx="28">
                  <c:v>15</c:v>
                </c:pt>
                <c:pt idx="29">
                  <c:v>33</c:v>
                </c:pt>
                <c:pt idx="30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27-4810-BE82-CEB17E06C0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290608"/>
        <c:axId val="282285360"/>
      </c:lineChart>
      <c:catAx>
        <c:axId val="28229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285360"/>
        <c:crosses val="autoZero"/>
        <c:auto val="1"/>
        <c:lblAlgn val="ctr"/>
        <c:lblOffset val="100"/>
        <c:noMultiLvlLbl val="0"/>
      </c:catAx>
      <c:valAx>
        <c:axId val="282285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29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8/8/2017</c:v>
                </c:pt>
                <c:pt idx="1">
                  <c:v>9/8/2017</c:v>
                </c:pt>
                <c:pt idx="2">
                  <c:v>10/8/2017</c:v>
                </c:pt>
                <c:pt idx="3">
                  <c:v>11/8/2017</c:v>
                </c:pt>
                <c:pt idx="4">
                  <c:v>12/8/2017</c:v>
                </c:pt>
                <c:pt idx="5">
                  <c:v>13/08/2017</c:v>
                </c:pt>
                <c:pt idx="6">
                  <c:v>14/08/2017</c:v>
                </c:pt>
                <c:pt idx="7">
                  <c:v>15/08/2017</c:v>
                </c:pt>
                <c:pt idx="8">
                  <c:v>16/08/2017</c:v>
                </c:pt>
                <c:pt idx="9">
                  <c:v>17/08/2017</c:v>
                </c:pt>
                <c:pt idx="10">
                  <c:v>18/08/2017</c:v>
                </c:pt>
                <c:pt idx="11">
                  <c:v>19/08/2017</c:v>
                </c:pt>
                <c:pt idx="12">
                  <c:v>20/08/2017</c:v>
                </c:pt>
                <c:pt idx="13">
                  <c:v>21/08/2017</c:v>
                </c:pt>
                <c:pt idx="14">
                  <c:v>22/08/2017</c:v>
                </c:pt>
                <c:pt idx="15">
                  <c:v>23/08/2017</c:v>
                </c:pt>
                <c:pt idx="16">
                  <c:v>24/08/2017</c:v>
                </c:pt>
                <c:pt idx="17">
                  <c:v>25/08/2017</c:v>
                </c:pt>
                <c:pt idx="18">
                  <c:v>26/08/2017</c:v>
                </c:pt>
                <c:pt idx="19">
                  <c:v>27/08/2017</c:v>
                </c:pt>
                <c:pt idx="20">
                  <c:v>28/08/2017</c:v>
                </c:pt>
                <c:pt idx="21">
                  <c:v>29/08/2017</c:v>
                </c:pt>
                <c:pt idx="22">
                  <c:v>30/08/2017</c:v>
                </c:pt>
                <c:pt idx="23">
                  <c:v>31/08/2017</c:v>
                </c:pt>
                <c:pt idx="24">
                  <c:v>1/9/2017</c:v>
                </c:pt>
                <c:pt idx="25">
                  <c:v>2/9/2017</c:v>
                </c:pt>
                <c:pt idx="26">
                  <c:v>3/9/2017</c:v>
                </c:pt>
                <c:pt idx="27">
                  <c:v>4/9/2017</c:v>
                </c:pt>
                <c:pt idx="28">
                  <c:v>5/9/2017</c:v>
                </c:pt>
                <c:pt idx="29">
                  <c:v>6/9/2017</c:v>
                </c:pt>
                <c:pt idx="30">
                  <c:v>7/9/2017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2</c:v>
                </c:pt>
                <c:pt idx="7">
                  <c:v>4</c:v>
                </c:pt>
                <c:pt idx="8">
                  <c:v>3</c:v>
                </c:pt>
                <c:pt idx="9">
                  <c:v>4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4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4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C1-449A-9200-7D6ED13A61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286672"/>
        <c:axId val="282289296"/>
      </c:lineChart>
      <c:catAx>
        <c:axId val="282286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289296"/>
        <c:crosses val="autoZero"/>
        <c:auto val="1"/>
        <c:lblAlgn val="ctr"/>
        <c:lblOffset val="100"/>
        <c:noMultiLvlLbl val="0"/>
      </c:catAx>
      <c:valAx>
        <c:axId val="282289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286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@BHDLeon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F8-46D9-A8BC-EA62B68BD8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@BHDLeon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F8-46D9-A8BC-EA62B68BD8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5739976"/>
        <c:axId val="285742272"/>
      </c:barChart>
      <c:catAx>
        <c:axId val="285739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42272"/>
        <c:crosses val="autoZero"/>
        <c:auto val="1"/>
        <c:lblAlgn val="ctr"/>
        <c:lblOffset val="100"/>
        <c:noMultiLvlLbl val="0"/>
      </c:catAx>
      <c:valAx>
        <c:axId val="285742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39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10</c:v>
                </c:pt>
                <c:pt idx="2">
                  <c:v>10</c:v>
                </c:pt>
                <c:pt idx="3">
                  <c:v>12</c:v>
                </c:pt>
                <c:pt idx="4">
                  <c:v>5</c:v>
                </c:pt>
                <c:pt idx="5">
                  <c:v>4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C5-4F19-ACF2-7905D504CE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847872"/>
        <c:axId val="285846560"/>
      </c:barChart>
      <c:catAx>
        <c:axId val="28584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46560"/>
        <c:crosses val="autoZero"/>
        <c:auto val="1"/>
        <c:lblAlgn val="ctr"/>
        <c:lblOffset val="100"/>
        <c:noMultiLvlLbl val="0"/>
      </c:catAx>
      <c:valAx>
        <c:axId val="285846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47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1.1192701002254999E-2</c:v>
                </c:pt>
                <c:pt idx="1">
                  <c:v>6.6138687740601E-3</c:v>
                </c:pt>
                <c:pt idx="2">
                  <c:v>1.4245255821052001E-2</c:v>
                </c:pt>
                <c:pt idx="3">
                  <c:v>8.4793189411027006E-3</c:v>
                </c:pt>
                <c:pt idx="4">
                  <c:v>6.1051096375938996E-3</c:v>
                </c:pt>
                <c:pt idx="5">
                  <c:v>6.3594892058269998E-3</c:v>
                </c:pt>
                <c:pt idx="6">
                  <c:v>5.0875913646616002E-3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06-4FF9-B941-8D4CBF9078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847216"/>
        <c:axId val="285849512"/>
      </c:barChart>
      <c:catAx>
        <c:axId val="285847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49512"/>
        <c:crosses val="autoZero"/>
        <c:auto val="1"/>
        <c:lblAlgn val="ctr"/>
        <c:lblOffset val="100"/>
        <c:noMultiLvlLbl val="0"/>
      </c:catAx>
      <c:valAx>
        <c:axId val="285849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47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16</c:v>
                </c:pt>
                <c:pt idx="14">
                  <c:v>12</c:v>
                </c:pt>
                <c:pt idx="15">
                  <c:v>4</c:v>
                </c:pt>
                <c:pt idx="16">
                  <c:v>3</c:v>
                </c:pt>
                <c:pt idx="17">
                  <c:v>1</c:v>
                </c:pt>
                <c:pt idx="18">
                  <c:v>0</c:v>
                </c:pt>
                <c:pt idx="19">
                  <c:v>3</c:v>
                </c:pt>
                <c:pt idx="20">
                  <c:v>3</c:v>
                </c:pt>
                <c:pt idx="21">
                  <c:v>1</c:v>
                </c:pt>
                <c:pt idx="22">
                  <c:v>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F6-4C20-94B0-9D80F4D91F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855744"/>
        <c:axId val="285846888"/>
      </c:lineChart>
      <c:catAx>
        <c:axId val="285855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46888"/>
        <c:crosses val="autoZero"/>
        <c:auto val="1"/>
        <c:lblAlgn val="ctr"/>
        <c:lblOffset val="100"/>
        <c:noMultiLvlLbl val="0"/>
      </c:catAx>
      <c:valAx>
        <c:axId val="285846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55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4.2399470854604E-2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8.4798941709206994E-3</c:v>
                </c:pt>
                <c:pt idx="13">
                  <c:v>9.6458796194222995E-3</c:v>
                </c:pt>
                <c:pt idx="14">
                  <c:v>7.9145678928594001E-3</c:v>
                </c:pt>
                <c:pt idx="15">
                  <c:v>5.0879365025524002E-3</c:v>
                </c:pt>
                <c:pt idx="16">
                  <c:v>1.1306525561227999E-2</c:v>
                </c:pt>
                <c:pt idx="17">
                  <c:v>6.7839153367366001E-3</c:v>
                </c:pt>
                <c:pt idx="18">
                  <c:v>0</c:v>
                </c:pt>
                <c:pt idx="19">
                  <c:v>6.7839153367366001E-3</c:v>
                </c:pt>
                <c:pt idx="20">
                  <c:v>6.2185890586752002E-3</c:v>
                </c:pt>
                <c:pt idx="21">
                  <c:v>3.3919576683683001E-3</c:v>
                </c:pt>
                <c:pt idx="22">
                  <c:v>1.0175873005105E-2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46-43E8-843E-44925614B1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857712"/>
        <c:axId val="285858040"/>
      </c:lineChart>
      <c:catAx>
        <c:axId val="285857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58040"/>
        <c:crosses val="autoZero"/>
        <c:auto val="1"/>
        <c:lblAlgn val="ctr"/>
        <c:lblOffset val="100"/>
        <c:noMultiLvlLbl val="0"/>
      </c:catAx>
      <c:valAx>
        <c:axId val="285858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57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8/8/2017</c:v>
                </c:pt>
                <c:pt idx="1">
                  <c:v>9/8/2017</c:v>
                </c:pt>
                <c:pt idx="2">
                  <c:v>10/8/2017</c:v>
                </c:pt>
                <c:pt idx="3">
                  <c:v>11/8/2017</c:v>
                </c:pt>
                <c:pt idx="4">
                  <c:v>12/8/2017</c:v>
                </c:pt>
                <c:pt idx="5">
                  <c:v>13/08/2017</c:v>
                </c:pt>
                <c:pt idx="6">
                  <c:v>14/08/2017</c:v>
                </c:pt>
                <c:pt idx="7">
                  <c:v>15/08/2017</c:v>
                </c:pt>
                <c:pt idx="8">
                  <c:v>16/08/2017</c:v>
                </c:pt>
                <c:pt idx="9">
                  <c:v>17/08/2017</c:v>
                </c:pt>
                <c:pt idx="10">
                  <c:v>18/08/2017</c:v>
                </c:pt>
                <c:pt idx="11">
                  <c:v>19/08/2017</c:v>
                </c:pt>
                <c:pt idx="12">
                  <c:v>20/08/2017</c:v>
                </c:pt>
                <c:pt idx="13">
                  <c:v>21/08/2017</c:v>
                </c:pt>
                <c:pt idx="14">
                  <c:v>22/08/2017</c:v>
                </c:pt>
                <c:pt idx="15">
                  <c:v>23/08/2017</c:v>
                </c:pt>
                <c:pt idx="16">
                  <c:v>24/08/2017</c:v>
                </c:pt>
                <c:pt idx="17">
                  <c:v>25/08/2017</c:v>
                </c:pt>
                <c:pt idx="18">
                  <c:v>26/08/2017</c:v>
                </c:pt>
                <c:pt idx="19">
                  <c:v>27/08/2017</c:v>
                </c:pt>
                <c:pt idx="20">
                  <c:v>28/08/2017</c:v>
                </c:pt>
                <c:pt idx="21">
                  <c:v>29/08/2017</c:v>
                </c:pt>
                <c:pt idx="22">
                  <c:v>30/08/2017</c:v>
                </c:pt>
                <c:pt idx="23">
                  <c:v>31/08/2017</c:v>
                </c:pt>
                <c:pt idx="24">
                  <c:v>1/9/2017</c:v>
                </c:pt>
                <c:pt idx="25">
                  <c:v>2/9/2017</c:v>
                </c:pt>
                <c:pt idx="26">
                  <c:v>3/9/2017</c:v>
                </c:pt>
                <c:pt idx="27">
                  <c:v>4/9/2017</c:v>
                </c:pt>
                <c:pt idx="28">
                  <c:v>5/9/2017</c:v>
                </c:pt>
                <c:pt idx="29">
                  <c:v>6/9/2017</c:v>
                </c:pt>
                <c:pt idx="30">
                  <c:v>7/9/2017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18</c:v>
                </c:pt>
                <c:pt idx="1">
                  <c:v>4</c:v>
                </c:pt>
                <c:pt idx="2">
                  <c:v>11</c:v>
                </c:pt>
                <c:pt idx="3">
                  <c:v>13</c:v>
                </c:pt>
                <c:pt idx="4">
                  <c:v>6</c:v>
                </c:pt>
                <c:pt idx="5">
                  <c:v>5</c:v>
                </c:pt>
                <c:pt idx="6">
                  <c:v>11</c:v>
                </c:pt>
                <c:pt idx="7">
                  <c:v>10</c:v>
                </c:pt>
                <c:pt idx="8">
                  <c:v>4</c:v>
                </c:pt>
                <c:pt idx="9">
                  <c:v>16</c:v>
                </c:pt>
                <c:pt idx="10">
                  <c:v>10</c:v>
                </c:pt>
                <c:pt idx="11">
                  <c:v>9</c:v>
                </c:pt>
                <c:pt idx="12">
                  <c:v>13</c:v>
                </c:pt>
                <c:pt idx="13">
                  <c:v>12</c:v>
                </c:pt>
                <c:pt idx="14">
                  <c:v>11</c:v>
                </c:pt>
                <c:pt idx="15">
                  <c:v>18</c:v>
                </c:pt>
                <c:pt idx="16">
                  <c:v>11</c:v>
                </c:pt>
                <c:pt idx="17">
                  <c:v>18</c:v>
                </c:pt>
                <c:pt idx="18">
                  <c:v>8</c:v>
                </c:pt>
                <c:pt idx="19">
                  <c:v>5</c:v>
                </c:pt>
                <c:pt idx="20">
                  <c:v>14</c:v>
                </c:pt>
                <c:pt idx="21">
                  <c:v>7</c:v>
                </c:pt>
                <c:pt idx="22">
                  <c:v>14</c:v>
                </c:pt>
                <c:pt idx="23">
                  <c:v>15</c:v>
                </c:pt>
                <c:pt idx="24">
                  <c:v>7</c:v>
                </c:pt>
                <c:pt idx="25">
                  <c:v>12</c:v>
                </c:pt>
                <c:pt idx="26">
                  <c:v>2</c:v>
                </c:pt>
                <c:pt idx="27">
                  <c:v>9</c:v>
                </c:pt>
                <c:pt idx="28">
                  <c:v>7</c:v>
                </c:pt>
                <c:pt idx="29">
                  <c:v>16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D2-4523-9C8F-31ACF305E3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050736"/>
        <c:axId val="361051064"/>
      </c:lineChart>
      <c:catAx>
        <c:axId val="361050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051064"/>
        <c:crosses val="autoZero"/>
        <c:auto val="1"/>
        <c:lblAlgn val="ctr"/>
        <c:lblOffset val="100"/>
        <c:noMultiLvlLbl val="0"/>
      </c:catAx>
      <c:valAx>
        <c:axId val="361051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050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22</c:v>
                </c:pt>
                <c:pt idx="1">
                  <c:v>3</c:v>
                </c:pt>
                <c:pt idx="2">
                  <c:v>6</c:v>
                </c:pt>
                <c:pt idx="3">
                  <c:v>3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61-4BBB-8063-44AEDCD5E2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766784"/>
        <c:axId val="391759896"/>
      </c:barChart>
      <c:catAx>
        <c:axId val="391766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59896"/>
        <c:crosses val="autoZero"/>
        <c:auto val="1"/>
        <c:lblAlgn val="ctr"/>
        <c:lblOffset val="100"/>
        <c:noMultiLvlLbl val="0"/>
      </c:catAx>
      <c:valAx>
        <c:axId val="391759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66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50DB5-EE9E-4986-8DE1-59C872EB85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B9D51D-4462-4949-B98E-E320C4CB07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432710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BFE69-2AA1-4207-85A7-711A2DECB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19BB56-43A3-4BB4-9259-6179E6FCFB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23653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1478975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2096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530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6311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1854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56262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0221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9782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00767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4137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11854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9163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56250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6547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008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@BHDLeon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2852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1F3786-6A23-4D22-9921-0F90C62B5D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</p:spTree>
    <p:extLst>
      <p:ext uri="{BB962C8B-B14F-4D97-AF65-F5344CB8AC3E}">
        <p14:creationId xmlns:p14="http://schemas.microsoft.com/office/powerpoint/2010/main" val="2425145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B4B90-9C9C-437A-87CA-15AAF92ED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010616-6007-40B9-BD17-F91ABCC8D9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66733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22031-F780-44A2-B8E4-2632E55A48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A3910F-26F7-4FC6-8345-20D6924A9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9450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EDAF6-907C-460A-AE90-93339340B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544FE3-F5C7-40E5-AF13-99CEEA8D76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59069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953B4F-FE9E-4F05-A1D8-4687F25B0D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F44DD-93D2-4909-9522-FA15442B6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842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03C65-4CE6-45AB-BD21-D3BB3C439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35250A-A558-48BE-A093-F13DD5D465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45548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A88984-50C4-413B-B37B-14D8E4B10E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D5243F-63AD-4792-8374-3E9A55272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195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33360-E12E-4A18-9686-0DA06D19B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CFB9D9-27D3-4B0D-BFE6-60DABF1103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13839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0382B4-AF7A-484D-95BB-1E513EFE69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4CB8A2-D687-41F7-BB78-097AA4BFD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681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095E3-615C-4D9B-9EE2-823DE13BF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C99B4A-8182-42FE-ADED-4C7EDF71C7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3834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E26F6D-67B0-46C2-BEC7-0317341FA9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3335A4-AA41-4D18-9C04-5BD4AE378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521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4A8B7-A576-4DE0-A634-133286921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6A41D2-D3FF-495C-87FD-0E0F0E2119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65053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7A71E7-90F1-425F-A8D5-5FE0841C35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EFE189-F1A7-4F8A-AFC3-515877BBD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987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E5AB5-6966-4DEC-91DD-0A352D7B1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FC3921-6E3B-4364-869F-4419D457AC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68347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3DB4BB-40BC-4C7E-8424-3FC8375BFA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D77F52-5AE1-4D7C-8A36-246BCBAB4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872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2DE8A-2CD1-472C-8629-06160A7F0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D33DB9-E2C5-4496-9E03-20BDC6B1DC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59820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5DDFAD-22C1-4B0A-8A6D-D7A500FA79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B5004-8263-48DC-B732-25CCC66B2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6019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88A6B-A42B-4A42-B454-094DAE973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79B50A-8F5E-48EF-A669-A009F1CFEE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57020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514D28-173B-433A-9570-84C9182711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CF7F0-0C69-4DCB-B4AD-EBC96AD7B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8899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5CDEA-188C-4AAE-ACBA-64B986DDD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3C4EBC-D03A-4117-AD3F-D22246C8D6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21120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D408A1-56A8-44FA-90E9-3636F6A9E3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7F43C5-D7A5-4901-8309-99A81CA4D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662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54084-4C66-487E-A791-AA2BE92F6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218908-29A3-4BAD-B2F5-9C27565590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9590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48723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9971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57269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2005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77022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6542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062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- 2017-09-06 03:41:34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Medidas ante el paso del #HuracanIrma. https://t.co/qULZBpYKWE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831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- 2017-09-06 14:29:37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Prepara una mochila de emergencias por precaución y presta atención a informes oficiales en los medios de comunicación. #MujerMujerSalud https://t.co/OddVghnXcN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059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- 2017-09-06 16:17:42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Medidas preventivas #HuracanIrma https://t.co/WB76tqar1c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759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- 2017-08-17 13:30:04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Conformar un equipo de trabajo eficiente es una inversión que ayudará a tu empresa a alcanzar su máxima productividad. #PymeBHDLeon https://t.co/ZhqSH8ypQu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153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- 2017-09-06 22:56:29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Cajeros Automáticos #HuracanIrma https://t.co/zO0nUHedHi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38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- 2017-08-31 13:30:08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Elegir correctamente colaboradores dentro de la empresa es clave para consolidar la productividad y tener éxito en el mercado. #PymeBHDLeon https://t.co/b6uoehFZ5Q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430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- 2017-08-14 13:30:28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líder Pyme gestiona personas y procesos de una manera eficiente, modelando buenos hábitos como el respeto y la puntualidad. #PymeBHDLeon https://t.co/rCBwPXAKFJ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121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837E05-4BA2-434B-B2CD-3025BC29BF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</p:spTree>
    <p:extLst>
      <p:ext uri="{BB962C8B-B14F-4D97-AF65-F5344CB8AC3E}">
        <p14:creationId xmlns:p14="http://schemas.microsoft.com/office/powerpoint/2010/main" val="3422991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E2803-88C0-4718-9DAE-E980AA5D6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B28D27-4D33-48F6-9EED-304C255580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3505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73181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1580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74070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2321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3952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408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4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- 2017-08-22 13:30:28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mezcla multigeneracional entre los empleados de hoy en día requiere el aprender a valorar y trabajar las diferencias. #PymeBHDLeon https://t.co/v0UBwj5oJ5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418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- 2017-08-10 13:30:04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Construye una base financiera organizada utilizando como recurso vital la asesoría de un contable y un responsable financiero. #PymeBHDLeon https://t.co/s1VQCOBbcS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712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- 2017-08-16 12:00:09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miércoles 16 tenemos un horario especial por el Día de la Restauración. https://t.co/6f6gYOLeYS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745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- 2017-08-24 13:30:04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cultura empresarial conformada por colaboradores competentes amerita esfuerzos en su manejo interno para retenerlos. #PymeBHDLeon https://t.co/0Yd90Ff7io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392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- 2017-08-16 19:30:04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 Las Terrenas abre sus puertas más temprano en la semana para mejorar el mundo de nuestros clientes. #BHDLeon #MejoraTuMundo https://t.co/FIZWvVRcYa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426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B244B8-B4AA-41D9-B9A1-5BB1686ECB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</p:spTree>
    <p:extLst>
      <p:ext uri="{BB962C8B-B14F-4D97-AF65-F5344CB8AC3E}">
        <p14:creationId xmlns:p14="http://schemas.microsoft.com/office/powerpoint/2010/main" val="28156119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6D68D-9E30-4958-B349-740975B36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379792-0B7C-41CB-863B-84219CEA37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17901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30396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09436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96035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6567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1199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6360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033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- 2017-08-23 13:30:05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Recuerda que nuestro servicio de de Asistencia BHD León ofrece técnicos en el área de pintura que pueden asesorarte. #MujerMujerHogar https://t.co/nxMpWrPJt1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918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- 2017-08-31 19:03:05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#EncuentrosDeNegociosBHDLeon inician en Santiago con una tremenda acogida.  #MejoraTuMundo https://t.co/g0crzTlKH0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84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- 2017-08-11 16:19:24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@SheratonDR: Al pagar con tu tarjeta de crédito del banco @BHDLeon recibes increíbles descuentos. #SheratonRD https://t.co/vFZFY4ub3c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291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- 2017-08-29 13:30:06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Cambia los gabinetes y los electrodomésticos para transformar tu cocina en la que deseas con nuestros Préstamos Ágiles. #MujerMujerHogar https://t.co/KZi3VZOJHI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829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- 2017-09-01 13:18:03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Nuestras cuentas empresariales generan un pago de interés mensual a tasa fija a partir de tu balance diario disponible. #MujerMujerNegocios https://t.co/pJrMWDBHuN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074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- 2017-08-28 13:30:39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líder Pyme que maneja colaboradores de diferentes generaciones debe administrar dichas diferencias a favor de la empresa. #PymeBHDLeon https://t.co/OMKeg4qVgU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8041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F122AD-F81D-4920-B6A3-EC74FDD870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</p:spTree>
    <p:extLst>
      <p:ext uri="{BB962C8B-B14F-4D97-AF65-F5344CB8AC3E}">
        <p14:creationId xmlns:p14="http://schemas.microsoft.com/office/powerpoint/2010/main" val="6206677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86F05-1388-4198-8904-376D83DF6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FA83DF-1692-4244-AF92-1D54F89AA3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80433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81856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5719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7981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1028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0772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0811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921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- 2017-08-25 14:45:04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Paga los útiles escolares por partes con #CuotasBHDLeon en tiendas de escolares, librerías y zapaterías divide tu compra hasta en 12 cuotas. https://t.co/PnYBPVg7zC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644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- 2017-08-28 14:45:03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Disfruta de los beneficios de la nueva Tarjeta de Crédito Cinco y gana Puntos Siremás por todas tus compras en pesos y dólares. #BHDLeon https://t.co/VE0LBUJ9m1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638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- 2017-08-26 14:00:05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Múdate en la casa en la que deseas despertar todos los días con nuestros Préstamos Hipotecarios y sus cómodas cuotas. #MujerMujerHogar https://t.co/kj1dcygGFV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363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- 2017-08-31 17:11:33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Desde el 10 de septiembre podrás acercar el poder de tu negocio. https://t.co/y1hU7m01zV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793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- 2017-09-07 16:53:12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Medidas durante el paso del #HuracanIrma https://t.co/2giyHX9czf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923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- 2017-09-04 13:20:02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eres un profesional liberal, disfruta de un 20% de descuento en los servicios de Coach Ejecutivo de @ascoachservices. #PymeBHDLeon https://t.co/Ew0q1WOVEQ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7756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924D98-2D03-463A-8883-D2D3DC747D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</p:spTree>
    <p:extLst>
      <p:ext uri="{BB962C8B-B14F-4D97-AF65-F5344CB8AC3E}">
        <p14:creationId xmlns:p14="http://schemas.microsoft.com/office/powerpoint/2010/main" val="22791322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CDC2D-8783-4650-BBA4-53226258D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7D5141-91CC-4620-A419-4D4FE7B4A3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98710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313483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7192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89270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9863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13342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6901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582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- 2017-09-03 15:00:07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Paga la nómina de los empleados de tu empresa desde la comodidad de tu hogar utilizando nuestra plataforma BankOffice. #MujerMujerNegocios https://t.co/QEmRHwoKDQ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4357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0372A8-F651-40FF-BCEA-BECF5390F6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</p:spTree>
    <p:extLst>
      <p:ext uri="{BB962C8B-B14F-4D97-AF65-F5344CB8AC3E}">
        <p14:creationId xmlns:p14="http://schemas.microsoft.com/office/powerpoint/2010/main" val="10468905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80245-76FB-4CE1-93B1-835D1A83D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9F6B75-6F44-43C4-A86E-24082686C8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79155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904085-46AB-450F-AE29-6F9D46223C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417AB-DD6E-4BC2-A34F-F3941E7B0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7192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96506-6C62-49BB-B0F4-4C46960F0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7DAF12-03EB-4925-A1FD-BE67E9BBE0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40561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9807335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00708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1471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6682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501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@Hug_Hidalgo - 2017-09-06 19:49:08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agradezco inmensamente la ayuda que me brindo Tomas Gonzalez del @BHDLeon en pocos minutos se empodero y resolvió mi inconveniente.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06/09/2017 20:04:01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719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@Hug_Hidalgo - 2017-09-06 17:01:53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servicio al cliente via telefonica del @BHDLeon es sumamente deficiente, de verdad que hace que uno considere cambiar de banco.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06/09/2017 17:35:38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632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@Hug_Hidalgo - 2017-09-06 18:30:55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15 días laborables para reservarme una transacción cancelada el mismo día por @OrangeRD Atención @ProConsumidorRD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06/09/2017 18:42:28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155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@atleticopantoja - 2017-08-30 16:46:58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Guerreros de la Semana @BHDLeon son J.C. López por su trabajo en ofensiva y Leandro Silva por su efectividad en… https://t.co/StK2R0SVnj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070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@BanreservasRD - 2017-08-15 11:40:07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#Banreservas y @BHDLeon realizaron acuerdo para ampliar su red de cajeros automáticos y eliminar la comisión por us… https://t.co/co70RAuTTE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20/08/2017 15:47:51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405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@atleticopantoja - 2017-08-08 22:55:36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Disfruten el Gol @BHDLeon realizado por Jean Carlos Lopez en el partido de ida Vs. Barcelona Atlético.… https://t.co/rd8jijZIPr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210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@ManuelDiaz_RD - 2017-08-20 14:50:04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Múltiples reportes usuarios @BetCRISIntl RD quejándose por demora de retiros. Empresa dice @BHDLeon dura 2 días para transferir entre bancos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20/08/2017 15:50:04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2855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7437DD-09F4-427A-9BB8-9BC317978A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</p:spTree>
    <p:extLst>
      <p:ext uri="{BB962C8B-B14F-4D97-AF65-F5344CB8AC3E}">
        <p14:creationId xmlns:p14="http://schemas.microsoft.com/office/powerpoint/2010/main" val="258921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A6D57-52BA-42B6-A11D-347762984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9D1935-225F-422E-8E33-E455403F97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88268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6697924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093926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7125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25734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198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@ManuelAcostaPFC - 2017-08-12 21:55:36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sepuede decir que @atleticopantoja es el 1er. Finalista de la @LDFcomdo 2017 @MLAcevedo @CDNSportsMax @BHDLeon https://t.co/Je4CgCvSAy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37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@EdesurRD - 2017-08-11 16:22:25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"Tenemos una tarjeta con increíbles beneficios para los clientes junto a @BHDLeon " #18AniversarioEdesur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507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@Richarina - 2017-08-27 17:11:02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 tienen cansada, mal servicio , por eso es cuando tengo dinero en esa cuenta prefiero transferir a otro banco @BHDLeon No sirven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28/08/2017 01:57:21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185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@Marialisu - 2017-08-22 18:58:11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@JulioASosa @LaCajetaDura @BHDLeon @MarketingMixZol @ivargas @joseluisraveloc Ojalá no se caiga el sistema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307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@SomosDeporteRD - 2017-08-20 14:56:25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@ManuelDiaz_RD @BetCRISIntl @BHDLeon @BetCRISIntl cuidado mucho cuidado. Banco @BHDLeon debe aclarar tiempo de espe… https://t.co/koRiABnSzI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617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@mary_crispin - 2017-08-28 19:33:51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Necesito saber quién en el banco @BHDLeon me puede dar una respuesta porque llamo al Centro de Atención y no saben ayudarme. Por favor...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28/08/2017 20:17:53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500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@JulioASosa - 2017-08-22 18:48:23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Muchas cajas en sucursal @BHDLeon Bellavista pero 2 personas para el servicio al cliente??? @MarketingMixZol… https://t.co/ckWbNusbOg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5505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0080FF-B417-46CD-AE44-3F0CB3A7CF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</p:spTree>
    <p:extLst>
      <p:ext uri="{BB962C8B-B14F-4D97-AF65-F5344CB8AC3E}">
        <p14:creationId xmlns:p14="http://schemas.microsoft.com/office/powerpoint/2010/main" val="29071123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222CD-8A5C-48B8-86A4-78D18A3DB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27CD29-5993-4F6F-B7C7-8621357A0F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17811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221961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48376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8691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3258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510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@Luicha8 - 2017-08-16 01:32:17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@manuel_tejada @BHDLeon Me tiene harta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17/08/2017 11:31:00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32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@StadioQuisqueya - 2017-08-30 16:57:01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Ultima semana para  el 10% de descuento en los abonos del @TigresdelLicey  si tienes tu tarjeta @BHDLeon @LIDOMRD t… https://t.co/nprebAh9YI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966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@atleticopantoja - 2017-08-30 20:46:39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Jean Carlos López es nombrado "Jugador del Año @BHDLeon " tras concluir una temporada con excelentes aportes ofensi… https://t.co/g3hZ8J8DJD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685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@SuperdeBancosRD - 2017-08-17 18:15:25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@ikeminator @BHDLeon @ClienteRD Buenas tardes Isaac, acude a #ProUsuario cuando no hayas recibido atención a tu… https://t.co/zdeVkNrjf3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588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@bourget_tools - 2017-08-28 14:36:53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Por favor utilicen este medio para informar que es lo que pasa con el website del Banco que esta abajo. No estan dandole buen uso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28/08/2017 15:00:45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61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@fv1656 - 2017-08-28 14:47:40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
Dos aumento de tasas en menos de 3 meses es inadmisible. Mas con esta tendencia de reducción en él sistema financiero, PROTESTO😡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28/08/2017 15:05:06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118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58433C-1277-4277-8328-5935FDCAC3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</p:spTree>
    <p:extLst>
      <p:ext uri="{BB962C8B-B14F-4D97-AF65-F5344CB8AC3E}">
        <p14:creationId xmlns:p14="http://schemas.microsoft.com/office/powerpoint/2010/main" val="39876023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59DF5-6EA1-40A2-865B-FB2778E1B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FB1A02-6D67-4D46-B755-AAE8D07111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5674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882103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86888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605594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800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@Joan_rosariom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246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@Argentarium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763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@BanreservasRD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02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@Hug_Hidalgo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581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@Astrid13Astrid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96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@c0olcast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191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@juangu11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613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@rgalenop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4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@ManuelDiaz_RD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932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@ikeminator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386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54BE44-EC9A-445C-AD79-C4BFA13146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</p:spTree>
    <p:extLst>
      <p:ext uri="{BB962C8B-B14F-4D97-AF65-F5344CB8AC3E}">
        <p14:creationId xmlns:p14="http://schemas.microsoft.com/office/powerpoint/2010/main" val="7224463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E3BE5-B176-48D4-898E-C38AA717D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E27A21-EEF7-4C91-9C9A-A0506B8259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46683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650505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8508904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16395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281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@NguzmanNg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573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@LouisJaviel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042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@batistamr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353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@atleticopantoja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752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@Scenariossg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564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@SuperdeBancosRD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486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@VacanoRd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610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@clubpantoja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283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@adrian_aguzman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060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@ChantieSD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476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86AE2-1849-4A80-986E-F8634E4762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</p:spTree>
    <p:extLst>
      <p:ext uri="{BB962C8B-B14F-4D97-AF65-F5344CB8AC3E}">
        <p14:creationId xmlns:p14="http://schemas.microsoft.com/office/powerpoint/2010/main" val="584460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B016B-F560-405D-8692-5FEA66D73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BCAA2D-6452-4E82-B05F-7F6D4EE15A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87018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BBC6F3-4E6B-4E75-B7BF-ECACDA4710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60715-3F2D-4E79-8017-598D306DC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7616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CC6EC-6121-41F7-823F-487D3A500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E700A3-B0F0-4994-8B31-7C4C9250FA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1142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4124657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26037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21476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0174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92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@acemax - 2017-09-07 15:12:24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Cual sucursal en Sto Dgo Este está abierta hoy?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07/09/2017 15:26:42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491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@raffyjimenez17 - 2017-09-06 19:25:07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hasta que hora laboran?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06/09/2017 19:34:39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900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@LeylaPrz_ - 2017-09-06 14:27:47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Quiere decir que por cada intento de retiro por cajero ustedes me van a quitar 40 pesos? Salgan a atracar con una pistola mejor @BHDLeon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06/09/2017 14:36:25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698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@MarvizRodz - 2017-09-06 11:32:31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buenos días, las oficinas estarán laborando en horario normal hoy?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06/09/2017 12:30:53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22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@ArturoDCohen - 2017-09-06 03:16:51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que razón hay en dejar todas las PCs y monitores encendidos toda la noche? #BHD_BVM . menos consumo, mejor medioambiente!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06/09/2017 13:08:55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037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@iamcharliimages - 2017-09-02 17:20:50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@BHDLeon abren los domingos ? Y de ser así cuales en Santo Domingo este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03/09/2017 01:02:49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558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@c0olcast - 2017-09-01 17:17:06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.@BHDLeon lo que apuntaba es que el landing tenía (ayer, hoy no) mixed content, lo arreglaron? 2/3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74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@GMReymon117 - 2017-08-31 17:00:40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están teniendo problemas con su pagina web? Tengo varios días intentado ingresar y no me carga en lo absoluto.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31/08/2017 18:10:25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057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B55CB9-777D-409F-8D0E-33E9CCDDE7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</p:spTree>
    <p:extLst>
      <p:ext uri="{BB962C8B-B14F-4D97-AF65-F5344CB8AC3E}">
        <p14:creationId xmlns:p14="http://schemas.microsoft.com/office/powerpoint/2010/main" val="8469864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D9EF1-3919-4CE9-8D32-ED8D2B34D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785F98-3132-4E5E-93CD-C10405E024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49132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821477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38732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0127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20465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547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@FerminTorres69 - 2017-08-31 16:20:22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Cuáles son lo requisitos para un préstamo?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31/08/2017 18:01:04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072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@jpkawas - 2017-08-31 15:51:08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Ustedes tienen una Oficina en el Nacional de la Lincoln?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31/08/2017 18:18:01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3672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55798A-C545-47AA-8544-F1F5CD48D3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</p:spTree>
    <p:extLst>
      <p:ext uri="{BB962C8B-B14F-4D97-AF65-F5344CB8AC3E}">
        <p14:creationId xmlns:p14="http://schemas.microsoft.com/office/powerpoint/2010/main" val="13908787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1271</Words>
  <Application>Microsoft Office PowerPoint</Application>
  <PresentationFormat>On-screen Show (4:3)</PresentationFormat>
  <Paragraphs>478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Change Per Weekday</vt:lpstr>
      <vt:lpstr>Twitter Followers Total</vt:lpstr>
      <vt:lpstr>Twitter Followers Change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2017-09-17T12:34:44Z</dcterms:created>
  <dcterms:modified xsi:type="dcterms:W3CDTF">2017-09-17T12:35:43Z</dcterms:modified>
</cp:coreProperties>
</file>