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142094</c:v>
                </c:pt>
                <c:pt idx="1">
                  <c:v>142223</c:v>
                </c:pt>
                <c:pt idx="2">
                  <c:v>142236</c:v>
                </c:pt>
                <c:pt idx="3">
                  <c:v>142254</c:v>
                </c:pt>
                <c:pt idx="4">
                  <c:v>142269</c:v>
                </c:pt>
                <c:pt idx="5">
                  <c:v>142295</c:v>
                </c:pt>
                <c:pt idx="6">
                  <c:v>142306</c:v>
                </c:pt>
                <c:pt idx="7">
                  <c:v>142333</c:v>
                </c:pt>
                <c:pt idx="8">
                  <c:v>142395</c:v>
                </c:pt>
                <c:pt idx="9">
                  <c:v>142430</c:v>
                </c:pt>
                <c:pt idx="10">
                  <c:v>142454</c:v>
                </c:pt>
                <c:pt idx="11">
                  <c:v>142484</c:v>
                </c:pt>
                <c:pt idx="12">
                  <c:v>142513</c:v>
                </c:pt>
                <c:pt idx="13">
                  <c:v>142551</c:v>
                </c:pt>
                <c:pt idx="14">
                  <c:v>142595</c:v>
                </c:pt>
                <c:pt idx="15">
                  <c:v>142627</c:v>
                </c:pt>
                <c:pt idx="16">
                  <c:v>142669</c:v>
                </c:pt>
                <c:pt idx="17">
                  <c:v>142718</c:v>
                </c:pt>
                <c:pt idx="18">
                  <c:v>142746</c:v>
                </c:pt>
                <c:pt idx="19">
                  <c:v>142792</c:v>
                </c:pt>
                <c:pt idx="20">
                  <c:v>142847</c:v>
                </c:pt>
                <c:pt idx="21">
                  <c:v>142891</c:v>
                </c:pt>
                <c:pt idx="22">
                  <c:v>142942</c:v>
                </c:pt>
                <c:pt idx="23">
                  <c:v>142985</c:v>
                </c:pt>
                <c:pt idx="24">
                  <c:v>143003</c:v>
                </c:pt>
                <c:pt idx="25">
                  <c:v>143031</c:v>
                </c:pt>
                <c:pt idx="26">
                  <c:v>143056</c:v>
                </c:pt>
                <c:pt idx="27">
                  <c:v>143091</c:v>
                </c:pt>
                <c:pt idx="28">
                  <c:v>143247</c:v>
                </c:pt>
                <c:pt idx="29">
                  <c:v>143381</c:v>
                </c:pt>
                <c:pt idx="30">
                  <c:v>143455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86-4D21-80A5-F5810363E3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909928"/>
        <c:axId val="243916160"/>
      </c:lineChart>
      <c:catAx>
        <c:axId val="24390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16160"/>
        <c:crosses val="autoZero"/>
        <c:auto val="1"/>
        <c:lblAlgn val="ctr"/>
        <c:lblOffset val="100"/>
        <c:noMultiLvlLbl val="0"/>
      </c:catAx>
      <c:valAx>
        <c:axId val="24391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0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9-44E5-B596-BD371804FF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080976"/>
        <c:axId val="287076384"/>
      </c:radarChart>
      <c:catAx>
        <c:axId val="28708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76384"/>
        <c:crosses val="autoZero"/>
        <c:auto val="1"/>
        <c:lblAlgn val="ctr"/>
        <c:lblOffset val="100"/>
        <c:noMultiLvlLbl val="0"/>
      </c:catAx>
      <c:valAx>
        <c:axId val="28707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8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1.0791814174344E-2</c:v>
                </c:pt>
                <c:pt idx="1">
                  <c:v>5.1878895313664998E-2</c:v>
                </c:pt>
                <c:pt idx="2">
                  <c:v>1.4296193697019E-2</c:v>
                </c:pt>
                <c:pt idx="3">
                  <c:v>1.8278322612394E-2</c:v>
                </c:pt>
                <c:pt idx="4">
                  <c:v>5.9749333970659999E-3</c:v>
                </c:pt>
                <c:pt idx="5">
                  <c:v>0</c:v>
                </c:pt>
                <c:pt idx="6">
                  <c:v>1.3492621222768999E-2</c:v>
                </c:pt>
                <c:pt idx="7">
                  <c:v>1.393582960345E-2</c:v>
                </c:pt>
                <c:pt idx="8">
                  <c:v>9.6934618302380003E-3</c:v>
                </c:pt>
                <c:pt idx="9">
                  <c:v>6.6707861697048003E-3</c:v>
                </c:pt>
                <c:pt idx="10">
                  <c:v>1.4040802572275E-2</c:v>
                </c:pt>
                <c:pt idx="11">
                  <c:v>3.0883911587783999E-2</c:v>
                </c:pt>
                <c:pt idx="12">
                  <c:v>1.0526463529312999E-2</c:v>
                </c:pt>
                <c:pt idx="13">
                  <c:v>3.5079841719754001E-3</c:v>
                </c:pt>
                <c:pt idx="14">
                  <c:v>7.8906945915425998E-3</c:v>
                </c:pt>
                <c:pt idx="15">
                  <c:v>7.7132899986676997E-3</c:v>
                </c:pt>
                <c:pt idx="16">
                  <c:v>5.9587235713083999E-3</c:v>
                </c:pt>
                <c:pt idx="17">
                  <c:v>0.11198867498756</c:v>
                </c:pt>
                <c:pt idx="18">
                  <c:v>1.1209819802146999E-2</c:v>
                </c:pt>
                <c:pt idx="19">
                  <c:v>0</c:v>
                </c:pt>
                <c:pt idx="20">
                  <c:v>1.3536947698369E-2</c:v>
                </c:pt>
                <c:pt idx="21">
                  <c:v>9.5658726992326002E-3</c:v>
                </c:pt>
                <c:pt idx="22">
                  <c:v>9.5627268232154998E-3</c:v>
                </c:pt>
                <c:pt idx="23">
                  <c:v>1.0317354840064E-2</c:v>
                </c:pt>
                <c:pt idx="24">
                  <c:v>7.6926304600193002E-3</c:v>
                </c:pt>
                <c:pt idx="25">
                  <c:v>0</c:v>
                </c:pt>
                <c:pt idx="26">
                  <c:v>2.7963619331249998E-3</c:v>
                </c:pt>
                <c:pt idx="27">
                  <c:v>1.4677821811243E-2</c:v>
                </c:pt>
                <c:pt idx="28">
                  <c:v>4.7396533367657999E-2</c:v>
                </c:pt>
                <c:pt idx="29">
                  <c:v>2.7387415046681001E-2</c:v>
                </c:pt>
                <c:pt idx="30">
                  <c:v>1.0458938208593E-2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E3-4C3E-9786-86A859A34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078024"/>
        <c:axId val="287077368"/>
      </c:lineChart>
      <c:catAx>
        <c:axId val="287078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77368"/>
        <c:crosses val="autoZero"/>
        <c:auto val="1"/>
        <c:lblAlgn val="ctr"/>
        <c:lblOffset val="100"/>
        <c:noMultiLvlLbl val="0"/>
      </c:catAx>
      <c:valAx>
        <c:axId val="28707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07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35</c:v>
                </c:pt>
                <c:pt idx="1">
                  <c:v>59</c:v>
                </c:pt>
                <c:pt idx="2">
                  <c:v>82</c:v>
                </c:pt>
                <c:pt idx="3">
                  <c:v>41</c:v>
                </c:pt>
                <c:pt idx="4">
                  <c:v>27</c:v>
                </c:pt>
                <c:pt idx="5">
                  <c:v>25</c:v>
                </c:pt>
                <c:pt idx="6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BB-47A5-8E95-C4C9CE5283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608656"/>
        <c:axId val="288612264"/>
      </c:barChart>
      <c:catAx>
        <c:axId val="28860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12264"/>
        <c:crosses val="autoZero"/>
        <c:auto val="1"/>
        <c:lblAlgn val="ctr"/>
        <c:lblOffset val="100"/>
        <c:noMultiLvlLbl val="0"/>
      </c:catAx>
      <c:valAx>
        <c:axId val="288612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0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22</c:v>
                </c:pt>
                <c:pt idx="1">
                  <c:v>129</c:v>
                </c:pt>
                <c:pt idx="2">
                  <c:v>13</c:v>
                </c:pt>
                <c:pt idx="3">
                  <c:v>18</c:v>
                </c:pt>
                <c:pt idx="4">
                  <c:v>15</c:v>
                </c:pt>
                <c:pt idx="5">
                  <c:v>26</c:v>
                </c:pt>
                <c:pt idx="6">
                  <c:v>11</c:v>
                </c:pt>
                <c:pt idx="7">
                  <c:v>27</c:v>
                </c:pt>
                <c:pt idx="8">
                  <c:v>62</c:v>
                </c:pt>
                <c:pt idx="9">
                  <c:v>35</c:v>
                </c:pt>
                <c:pt idx="10">
                  <c:v>24</c:v>
                </c:pt>
                <c:pt idx="11">
                  <c:v>30</c:v>
                </c:pt>
                <c:pt idx="12">
                  <c:v>29</c:v>
                </c:pt>
                <c:pt idx="13">
                  <c:v>38</c:v>
                </c:pt>
                <c:pt idx="14">
                  <c:v>44</c:v>
                </c:pt>
                <c:pt idx="15">
                  <c:v>32</c:v>
                </c:pt>
                <c:pt idx="16">
                  <c:v>42</c:v>
                </c:pt>
                <c:pt idx="17">
                  <c:v>49</c:v>
                </c:pt>
                <c:pt idx="18">
                  <c:v>28</c:v>
                </c:pt>
                <c:pt idx="19">
                  <c:v>46</c:v>
                </c:pt>
                <c:pt idx="20">
                  <c:v>55</c:v>
                </c:pt>
                <c:pt idx="21">
                  <c:v>44</c:v>
                </c:pt>
                <c:pt idx="22">
                  <c:v>51</c:v>
                </c:pt>
                <c:pt idx="23">
                  <c:v>43</c:v>
                </c:pt>
                <c:pt idx="24">
                  <c:v>18</c:v>
                </c:pt>
                <c:pt idx="25">
                  <c:v>28</c:v>
                </c:pt>
                <c:pt idx="26">
                  <c:v>25</c:v>
                </c:pt>
                <c:pt idx="27">
                  <c:v>35</c:v>
                </c:pt>
                <c:pt idx="28">
                  <c:v>156</c:v>
                </c:pt>
                <c:pt idx="29">
                  <c:v>134</c:v>
                </c:pt>
                <c:pt idx="30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2A-42C4-BD5C-467912F6BB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606032"/>
        <c:axId val="288607344"/>
      </c:lineChart>
      <c:catAx>
        <c:axId val="28860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07344"/>
        <c:crosses val="autoZero"/>
        <c:auto val="1"/>
        <c:lblAlgn val="ctr"/>
        <c:lblOffset val="100"/>
        <c:noMultiLvlLbl val="0"/>
      </c:catAx>
      <c:valAx>
        <c:axId val="288607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0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4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5</c:v>
                </c:pt>
                <c:pt idx="7">
                  <c:v>6</c:v>
                </c:pt>
                <c:pt idx="8">
                  <c:v>5</c:v>
                </c:pt>
                <c:pt idx="9">
                  <c:v>4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4</c:v>
                </c:pt>
                <c:pt idx="15">
                  <c:v>2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4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2</c:v>
                </c:pt>
                <c:pt idx="28">
                  <c:v>7</c:v>
                </c:pt>
                <c:pt idx="29">
                  <c:v>4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1D-47CD-8A2F-1D3AD46C3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787128"/>
        <c:axId val="356785488"/>
      </c:lineChart>
      <c:catAx>
        <c:axId val="35678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785488"/>
        <c:crosses val="autoZero"/>
        <c:auto val="1"/>
        <c:lblAlgn val="ctr"/>
        <c:lblOffset val="100"/>
        <c:noMultiLvlLbl val="0"/>
      </c:catAx>
      <c:valAx>
        <c:axId val="356785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78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23</c:v>
                </c:pt>
                <c:pt idx="2">
                  <c:v>18</c:v>
                </c:pt>
                <c:pt idx="3">
                  <c:v>14</c:v>
                </c:pt>
                <c:pt idx="4">
                  <c:v>9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0C-4ACF-9EAE-3A6FF1B885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783192"/>
        <c:axId val="356781880"/>
      </c:barChart>
      <c:catAx>
        <c:axId val="35678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781880"/>
        <c:crosses val="autoZero"/>
        <c:auto val="1"/>
        <c:lblAlgn val="ctr"/>
        <c:lblOffset val="100"/>
        <c:noMultiLvlLbl val="0"/>
      </c:catAx>
      <c:valAx>
        <c:axId val="35678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78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1.2798357735111E-2</c:v>
                </c:pt>
                <c:pt idx="1">
                  <c:v>2.2108519332164001E-2</c:v>
                </c:pt>
                <c:pt idx="2">
                  <c:v>2.2724336675055998E-2</c:v>
                </c:pt>
                <c:pt idx="3">
                  <c:v>9.5055322197518995E-3</c:v>
                </c:pt>
                <c:pt idx="4">
                  <c:v>6.8639948449998003E-2</c:v>
                </c:pt>
                <c:pt idx="5">
                  <c:v>1.3482847016964001E-2</c:v>
                </c:pt>
                <c:pt idx="6">
                  <c:v>6.6538725538262998E-3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0B-42BC-8A13-447A282950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790080"/>
        <c:axId val="356792048"/>
      </c:barChart>
      <c:catAx>
        <c:axId val="35679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792048"/>
        <c:crosses val="autoZero"/>
        <c:auto val="1"/>
        <c:lblAlgn val="ctr"/>
        <c:lblOffset val="100"/>
        <c:noMultiLvlLbl val="0"/>
      </c:catAx>
      <c:valAx>
        <c:axId val="35679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79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4-4779-BA17-E60147FCF6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94-4779-BA17-E60147FCF6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94-4779-BA17-E60147FCF6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924600"/>
        <c:axId val="240923616"/>
      </c:barChart>
      <c:catAx>
        <c:axId val="24092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23616"/>
        <c:crosses val="autoZero"/>
        <c:auto val="1"/>
        <c:lblAlgn val="ctr"/>
        <c:lblOffset val="100"/>
        <c:noMultiLvlLbl val="0"/>
      </c:catAx>
      <c:valAx>
        <c:axId val="24092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2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2.2414143324438002E-2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7.3546407783311001E-3</c:v>
                </c:pt>
                <c:pt idx="13">
                  <c:v>1.3390802537578E-2</c:v>
                </c:pt>
                <c:pt idx="14">
                  <c:v>2.0165355918532E-2</c:v>
                </c:pt>
                <c:pt idx="15">
                  <c:v>6.1638894142203998E-3</c:v>
                </c:pt>
                <c:pt idx="16">
                  <c:v>8.9056194458702997E-2</c:v>
                </c:pt>
                <c:pt idx="17">
                  <c:v>9.5727070448119005E-3</c:v>
                </c:pt>
                <c:pt idx="18">
                  <c:v>1.074011034296E-2</c:v>
                </c:pt>
                <c:pt idx="19">
                  <c:v>1.1347160057997E-2</c:v>
                </c:pt>
                <c:pt idx="20">
                  <c:v>1.2677999817885E-2</c:v>
                </c:pt>
                <c:pt idx="21">
                  <c:v>5.1832706437761999E-2</c:v>
                </c:pt>
                <c:pt idx="22">
                  <c:v>2.8017679155546999E-2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CF-429C-8E44-EF3FF810BB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266952"/>
        <c:axId val="359264656"/>
      </c:lineChart>
      <c:catAx>
        <c:axId val="35926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64656"/>
        <c:crosses val="autoZero"/>
        <c:auto val="1"/>
        <c:lblAlgn val="ctr"/>
        <c:lblOffset val="100"/>
        <c:noMultiLvlLbl val="0"/>
      </c:catAx>
      <c:valAx>
        <c:axId val="35926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6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17</c:v>
                </c:pt>
                <c:pt idx="14">
                  <c:v>19</c:v>
                </c:pt>
                <c:pt idx="15">
                  <c:v>5</c:v>
                </c:pt>
                <c:pt idx="16">
                  <c:v>7</c:v>
                </c:pt>
                <c:pt idx="17">
                  <c:v>3</c:v>
                </c:pt>
                <c:pt idx="18">
                  <c:v>3</c:v>
                </c:pt>
                <c:pt idx="19">
                  <c:v>5</c:v>
                </c:pt>
                <c:pt idx="20">
                  <c:v>10</c:v>
                </c:pt>
                <c:pt idx="21">
                  <c:v>5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98-4026-8B82-81007E912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259736"/>
        <c:axId val="359263344"/>
      </c:lineChart>
      <c:catAx>
        <c:axId val="359259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63344"/>
        <c:crosses val="autoZero"/>
        <c:auto val="1"/>
        <c:lblAlgn val="ctr"/>
        <c:lblOffset val="100"/>
        <c:noMultiLvlLbl val="0"/>
      </c:catAx>
      <c:valAx>
        <c:axId val="35926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59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1.3359301941318E-2</c:v>
                </c:pt>
                <c:pt idx="2">
                  <c:v>1.3974250191949001E-2</c:v>
                </c:pt>
                <c:pt idx="3">
                  <c:v>0</c:v>
                </c:pt>
                <c:pt idx="4">
                  <c:v>7.6109718650078997E-2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3E-4863-A40F-250E82202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269248"/>
        <c:axId val="359266624"/>
      </c:barChart>
      <c:catAx>
        <c:axId val="35926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66624"/>
        <c:crosses val="autoZero"/>
        <c:auto val="1"/>
        <c:lblAlgn val="ctr"/>
        <c:lblOffset val="100"/>
        <c:noMultiLvlLbl val="0"/>
      </c:catAx>
      <c:valAx>
        <c:axId val="35926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6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7C-4407-A899-E370BDC724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57C-4407-A899-E370BDC724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57C-4407-A899-E370BDC724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57C-4407-A899-E370BDC7248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7C-4407-A899-E370BDC7248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57C-4407-A899-E370BDC7248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7C-4407-A899-E370BDC7248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 BHD León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57C-4407-A899-E370BDC72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245632"/>
        <c:axId val="359247600"/>
      </c:barChart>
      <c:catAx>
        <c:axId val="35924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47600"/>
        <c:crosses val="autoZero"/>
        <c:auto val="1"/>
        <c:lblAlgn val="ctr"/>
        <c:lblOffset val="100"/>
        <c:noMultiLvlLbl val="0"/>
      </c:catAx>
      <c:valAx>
        <c:axId val="35924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24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5E-46AB-A52A-890F152FB6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321984"/>
        <c:axId val="297316736"/>
      </c:barChart>
      <c:catAx>
        <c:axId val="29732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16736"/>
        <c:crosses val="autoZero"/>
        <c:auto val="1"/>
        <c:lblAlgn val="ctr"/>
        <c:lblOffset val="100"/>
        <c:noMultiLvlLbl val="0"/>
      </c:catAx>
      <c:valAx>
        <c:axId val="29731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2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C6FF2-5407-4197-845F-AAEAB5132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B75988-22C1-4076-8FA1-566B8AFB7A1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73117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E8A51-D41C-4546-B040-9B0E3ECBC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A000B9-37FD-4035-BB7E-E3D91CBFBB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1433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15999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91424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17452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92688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12694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7870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14050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18177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29378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6787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270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7111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36314-7D7D-4D27-81BC-6242B7648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3280247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9E25F-B554-47D0-A963-98A5593F0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49C6B9-76EA-4E91-BF29-68F9B26CF9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7288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81A5C-6EC5-4BF6-B2F4-E43B799F9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A873A-30BA-4967-AA3E-A5A46281F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33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D8FB7-EA53-4D20-B677-1E5B6C762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625BBD-5301-4D3C-9D9F-E52528D773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1105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A36E3-B748-4788-9887-A8A1AA1188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02679-8320-4CCE-BB35-9C0C6D04CA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305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0A69D-1D14-4E13-A027-47F3E918B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B394A-AE81-4F9F-BBF4-8E628D8F18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500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E5E4F-985E-499B-A2B1-25ED628701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4861B5-08F0-4CBB-9BF0-F76864F56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79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CB2A3-EECE-4F66-A746-EA41B255B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379A8F-4C8E-47C7-B672-440E210935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8623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0E5BB-F42D-4ACD-97CF-C4DF09356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0192E8-DB1E-4355-AAAC-E5BAE4ADC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201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045C2-46AA-455E-8FB9-F1A1DF202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67CDC4-2DA9-4E02-AA82-87E28C1C85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86945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232C5-1F40-4698-893D-BDC955D75C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09BE9-60FB-4062-B7F9-A7DF928E3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8091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86146-E58D-4374-BADE-571A036FA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7DE865-07CB-4BB1-A444-1DF3DF977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0563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4085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2133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1786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0197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83596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871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386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6208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9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- 2017-08-25 16:35:40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crédito adicional de tus tarjetas de crédito BHD León puedes dividir tus compras en la cantidad de cuotas que quieras.
Conoce más en 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59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- 2017-08-25 16:41:29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crédito adicional de tus tarjetas de crédito BHD León puedes dividir tus compras en la cantidad de cuotas que quieras.
Conoce más en 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57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- 2017-09-05 21:04:54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cada RD$1,000 o US$25 que consumas con tu Tarjeta Mujer, del Banco BHD León, estás participando para ser una de las dos ganadoras de… ¡lo que tú decidas! Son 6 experiencias inolvidables de las que puedes elegir una. Usa tu tarjeta y date el mejor regalo.
Promoción válida hasta el 31 de octubre.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40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- 2017-08-09 14:45:06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Retira y consulta sin cobro de comisiones en cajeros BHD León y Banreservas.
Desde ahora ya tienes a tu alcance más de 1,300 cajeros automáticos a nivel nacional de #BHDLeon y @banreservas para realizar retiros y consultas con cualquiera de tus tarjetas de débito sin generar comisiones por uso de esos cajeros.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887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E01F50-8590-4F3F-87E3-19B6B9EB91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538158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538E7-EA17-469A-BC4C-141C5B24C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9ABDD5-3EB4-4315-A902-947EE7B869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7271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87570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8564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246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9097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106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4435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8186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0333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633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- 2017-09-05 20:53:00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cada RD$1,000 o US$25 que consumas con tu Tarjeta Mujer, del Banco BHD León, estás participando para ser una de las dos ganadoras de… ¡lo que tú decidas! Son 6 experiencias inolvidables de las que puedes elegir una. Usa tu tarjeta y date el mejor regalo.
Promoción válida hasta el 31 de octubre.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06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- 2017-09-06 16:16:47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Medidas preventivas #HuracanIrma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55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- 2017-08-15 13:45:02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todo con mi Tarjeta de Débito #BHDLeón
En la tienda de tu preferencia, paga más rápido sin esperar devueltas y sin redondeo.
Más práctica que el efectivo. Más segura para comprar.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40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- 2017-08-19 14:00:07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Solicita tu #PrestamoPersonal para el regreso a clases y aprovecha nuestras tasas fijas. Llámanos al 809-243-5000 o visita cualquiera de nuestras sucursales.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401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- 2017-09-06 22:34:05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Cajeros Automáticos.  #HuracanIrma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131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537895-663C-4510-9C15-0E254F210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3487798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EB326-D327-4462-8E37-704717048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694B29-68E6-4039-9F05-6312CBC7A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2986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17910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3340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33768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6532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6409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5588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660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569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431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- 2017-08-11 22:04:06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Paga los útiles escolares por partes con #CuotasBHDLeon En tiendas de escolares, librerías y zapaterías puedes dividir tu compra hasta en 12 cuotas. ¡Solo debes indicar en la caja del comercio que vas a pagar en Cuotas con tu Tarjeta de Crédito BHD León y listo!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06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- 2017-08-10 13:30:03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Construye una base financiera organizada utilizando como recurso vital la asesoría de un contable y un responsable financiero. #PymeBHDLeon 
– 
Para conocer más sobre temas y consejos relevantes para tu negocio, contacta a nuestra Asesora y Coach Profesional Ejecutivo de Negocios Astrid Encarnación De la Cruz de @ascoachservices al sitio Web www.ascoachservices.com o tel. 829.945.7505.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932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- 2017-09-06 03:43:13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Medidas ante el paso del #HuracanIrma.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5946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8D7077-5A73-4E11-95CB-9808C0E97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3344669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B4108-BBAF-4885-9B07-1F636888A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9165D8-6BFF-40E1-A716-1D30AB6C3F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99677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48008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8562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6965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6629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0098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802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0487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7414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08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- 2017-08-14 14:45:02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Respaldamos lo más importante para ti en caso de que ya no estés. Solicita hoy nuestro Seguro de Vida Educativo emitido por Mapfre BHD:
· Coberturas desde RD$100,000 hasta RD$1,000,000.
· Facilidad de elegir planes de uno, tres o cinco años de coberturas.
· Cobertura a las 48 horas de adquirir el producto.
· Valido para tus hijos menores de 25 años.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890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- 2017-09-05 21:10:15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cada RD$1,000 o US$25 que consumas con tu Tarjeta Mujer, del Banco BHD León, estás participando para ser una de las dos ganadoras de… ¡lo que tú decidas! Son 6 experiencias inolvidables de las que puedes elegir una. Usa tu tarjeta y date el mejor regalo.
Promoción válida hasta el 31 de octubre.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397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- 2017-08-16 18:00:12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Haz crecer tu negocio con Préstamos Comerciales PYMES. Financia tu capital de trabajo o la ampliación de tu negocio y aprovecha nuestras tasas desde un 8% fijas hasta 6 años. #BHDLeon #MejoraTuMundo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3796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2A8EA-DD47-4621-91FA-A809DC593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4152272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447AD-C86B-4D1A-8565-D1A0A7659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7FB23D-2DEC-4D1A-AA70-73F0E57ED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4984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08086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093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538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9316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6139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944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2714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1923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96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- 2017-09-04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Pago todo con mi Tarjeta de Débito #BHDLeón
Controla mejor tus gastos y administración de tu presupuesto familiar.
Más práctica que el efectivo. Más segura para comprar.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94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- 2017-08-15 19:00:06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Conoce el horario especial para este miércoles 16 de agosto. 
Todas nuestras sucursales estarán cerradas, con excepción del área de caja de:
- Tiendas y Multiplazas La Sirena, Hipermercados Olé, Supermercado Pola de la Lope de Vega, Megacentro I, Multiplaza Higüey que estarán laborando de 9:00 a.m. a 1:00 p.m.
- Ágora Mall de 10:00 a.m. a 4:00 p.m.
- Multicentro La Romana y Supermercado Pola Las Terrenas de 10:00 a.m. a 2:00 p.m.
- Blue Mall de 11:00 a.m. a 6:00 p.m.
- Galería 360 y Sambil de 12:00 p.m. a 6:00 p.m.
Recuerda que tienes disponible nuestros Centro de Contacto, Internet Banking, App BHD León y Móvil Banking Empresarial y la red de Cajeros Automáticos.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970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6654B-6EF7-44A1-B58A-2C5EC7B09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2680795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7DB8A-7C60-44DF-BFBA-DEC2D1FF2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4CC437-07AB-4216-AB4B-D546F48A4B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71639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95041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6748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850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2190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3092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2913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3369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2030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009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- 2017-08-14 13:01:10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líder Pyme gestiona personas y procesos de una manera eficiente, modelando buenos hábitos como el respeto y la puntualidad. #PymeBHDLeon 
– 
Para conocer más sobre temas y consejos relevantes para tu negocio, contacta a nuestra Asesora y Coach Profesional Ejecutivo de Negocios Astrid Encarnación De la Cruz de @ascoachservices al sitio Web www.ascoachservices.com o tel. 829.945.7505.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769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A5AD5D-7AC9-40CC-875D-BD5C1B5CC1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8151359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37EAC-8FEC-4D69-8872-14BED883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760622-B33E-4440-A9DD-1D815EEC1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931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77463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60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7747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854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8945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6661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350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5394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680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- 2017-08-28 14:45:03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 de los beneficios de la nueva Tarjeta de Crédito Cinco:
1) Gana Puntos Siremás por todas tus compras en pesos y dólares, que podrás utilizar para seguir consumiendo en todas las Tienda La Sirena y Super Pola del país. Al pagar con tu tarjeta CINCO en los siguientes comercios obtienes:
5% en Tiendas La Sirena y Supermercados Pola.
4% en Clínicas, Hospitales y Doctores.
3% en Farmacias.
2% en Estaciones de Combustible.
1% en las demás categorías de comercios y compras internacionales.
2) Cajas de pago exclusivas en Tiendas La Sirena y Supermercados Pola, para que puedas pagar tus compras con mayor agilidad y comodidad.
3) Disfruta de promociones exclusivas y de temporada con ofertas diferenciadas, mayores descuentos en tus compras y participación en los concursos de Grupo Ramos y Banco BHD León.
Solicítala y llévatela de una vez en los módulos ubicados en las Tiendas La Sirena Churchill, Luperón y El Embrujo. También puedes solicitarla en cualquiera de nuestras Sucursales, 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0323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DBBEA-1314-42C9-BC40-23729D3A8F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4150152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1FE8-362A-4846-82D7-43E1BB2E8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66FBD8-443D-428A-9352-6C4182ACC2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2840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48125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037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229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6557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2497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7059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367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353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85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- 2017-08-09 13:30:03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Vive la emoción de independizarte adquiriendo tu propio hogar con nuestros Préstamos Hipotecarios y sus cómodas cuotas. #MujerMujerHogar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96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- 2017-08-31 17:11:32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Desde el 10 de septiembre podrás acercar el poder de tu negocio.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18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- 2017-08-22 19:35:19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#MujerMujerNegocios
-Cuentas y Financiamientos. Para administrar mejor el negocio y controlar gastos.
-BankOffice. Pago de servicios, nóminas y otros.
-Asesoría y Capacitación. A través de nuestros diferentes Centros Pymes.
Más información llamándonos al 809-243-5000 y bhdleon.com.do
#MujerMujer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369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4762B-605C-47B4-961A-412F54DD6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929505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25721-5778-4C59-9B96-06B0C3310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44EC5-7F22-44B5-B659-066DDAEAC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604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22883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6553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764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0496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5986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9036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8928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2508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109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- 2017-08-08 14:00:09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Respaldamos lo más importante para ti en caso de que ya no estés. Solicita hoy nuestro Seguro de Vida Educativo emitido por Mapfre BHD:
· Coberturas desde RD$100,000 hasta RD$1,000,000.
· Facilidad de elegir planes de uno, tres o cinco años de coberturas.
· Cobertura a las 48 horas de adquirir el producto.
· Valido para tus hijos menores de 25 años.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635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- 2017-08-29 13:30:03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Cambia los gabinetes y compra los electrodomésticos que transformarán tu cocina en la que siempre has deseado, solicitando uno de nuestros Préstamos Ágiles. #MujerMujerHogar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5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- 2017-08-30 16:59:27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el crédito adicional de tus tarjetas de crédito BHD León puedes dividir tus compras en la cantidad de cuotas que quieras. Conoce más en bhdleon.com.do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017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A26B1-0469-45F3-AD3F-B07D93338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3861793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13334-42B7-4381-BA34-89E6E2BAE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EB6795-60D5-4AB2-8FC0-469F167F95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2710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B2303-C486-4809-8A7F-3DA4E8002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29A03-F049-438C-9149-0873032A6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361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BCADA-3B4E-4F18-9E46-288E0229E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64CCC5-6EDC-4DD2-81DE-5413859C3D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5872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8BE6A-AB74-4BB5-A1CF-A690DC845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798EA-15B4-4746-9779-08F030512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27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57CBA-4A0F-42F6-BD0E-A036A7772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887CA5-B2BC-400C-B7E1-197338ABB7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8705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A0378F-8E1F-4D86-A37C-EE31F5431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7DE0D-FEB9-426E-96A4-2108F67DF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437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AFD6C-FF9B-4132-A867-9DF11FFD8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9901F5-B029-4C57-9C45-197444FAD2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5946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C568EB-933C-4E4C-B9AB-2CB60FAD2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AD21A-26C1-4A7A-ACD0-4F1A33900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7104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F9089-63D5-4345-8A80-39A095098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EF1DDD-2C43-4B3C-AAC1-7626EF7129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9430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CA758-D108-42FC-9242-5298E376E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E1F4B-2A34-4DA9-8E1E-DADAC0FB8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448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FEECE-24CB-45A5-8C62-72ED214A8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0CA1AA-B3F2-4607-A1CC-5836D155F9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8091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0DD55-4469-481D-9D30-5C97FDF719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6B480-602F-4889-AB0E-23DD67B4C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911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25B8B-EFBA-4E1B-9FFC-733050D59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1B3B18-D301-4953-90CC-9CC3767E9E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7734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3893E-8AB4-4D21-A3BE-F4A6101A7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2E22B-FF7A-48B9-A088-58FC19400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8646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3817A-F596-4851-865E-4408D9A5D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5128F9-FDE0-4142-BCE5-AFD30789E9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54719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9F466-8FD2-4B0D-8822-DD936EB8AB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636DB6-5118-4DFE-8FF6-E2427A33B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88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45201-4B64-4BAC-BC2F-0AFECA66E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B64F8A-6AC3-46D8-80BA-3AD7901A3F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5634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782815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95856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099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3795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9185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178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Moises 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15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 Matos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173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Oxalc Dominguez Carrasco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6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Norma Damaris Jiménez Pimentel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019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Richard Estrella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50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Florangel Gomez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261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Franklin del Jesus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43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Rosalina Romero Mella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56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Idelmi Martes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448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Sirley Taveras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42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08DE5-9E7A-4282-AC37-D498E5132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3546755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ADB24-6F2B-4681-8F7C-E1075D5CD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E19FCD-AF2F-4E42-8AAC-4D18F935C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4336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681987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272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9249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5967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061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69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Arlenys Santos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829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Natanael Cabrera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56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Rafael Andres Cedano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18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Carolina Montas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26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Orlando E Encarnacion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BHD León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760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BCD6D7-1566-4430-B41A-E9D976A56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156296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46697-7574-4BF4-AC74-C7E49B7AD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1B0B81-23F5-44B3-AF18-808C46F0E3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84162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899AF-D1E5-4EED-8A05-BE7DC5552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01C07-F1BF-4F92-8AFE-1629FB84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021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944</Words>
  <Application>Microsoft Office PowerPoint</Application>
  <PresentationFormat>On-screen Show (4:3)</PresentationFormat>
  <Paragraphs>444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9</vt:lpstr>
      <vt:lpstr>Facebook Own Posts Table - 2 of 9</vt:lpstr>
      <vt:lpstr>Facebook Own Posts Table - 3 of 9</vt:lpstr>
      <vt:lpstr>Facebook Own Posts Table - 4 of 9</vt:lpstr>
      <vt:lpstr>Facebook Own Posts Table - 5 of 9</vt:lpstr>
      <vt:lpstr>Facebook Own Posts Table - 6 of 9</vt:lpstr>
      <vt:lpstr>Facebook Own Posts Table - 7 of 9</vt:lpstr>
      <vt:lpstr>Facebook Own Posts Table - 8 of 9</vt:lpstr>
      <vt:lpstr>Facebook Own Posts Table - 9 of 9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2017-09-17T12:30:57Z</dcterms:created>
  <dcterms:modified xsi:type="dcterms:W3CDTF">2017-09-17T12:31:53Z</dcterms:modified>
</cp:coreProperties>
</file>