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0</c:v>
                </c:pt>
                <c:pt idx="4">
                  <c:v>100</c:v>
                </c:pt>
                <c:pt idx="5">
                  <c:v>100</c:v>
                </c:pt>
                <c:pt idx="6">
                  <c:v>100</c:v>
                </c:pt>
                <c:pt idx="7">
                  <c:v>100</c:v>
                </c:pt>
              </c:numCache>
            </c:numRef>
          </c:val>
          <c:extLst>
            <c:ext xmlns:c16="http://schemas.microsoft.com/office/drawing/2014/chart" uri="{C3380CC4-5D6E-409C-BE32-E72D297353CC}">
              <c16:uniqueId val="{00000000-3C7B-42B8-A5BD-24AFCF76BBE6}"/>
            </c:ext>
          </c:extLst>
        </c:ser>
        <c:dLbls>
          <c:showLegendKey val="0"/>
          <c:showVal val="0"/>
          <c:showCatName val="0"/>
          <c:showSerName val="0"/>
          <c:showPercent val="0"/>
          <c:showBubbleSize val="0"/>
        </c:dLbls>
        <c:axId val="286505248"/>
        <c:axId val="286506888"/>
      </c:radarChart>
      <c:catAx>
        <c:axId val="28650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06888"/>
        <c:crosses val="autoZero"/>
        <c:auto val="1"/>
        <c:lblAlgn val="ctr"/>
        <c:lblOffset val="100"/>
        <c:noMultiLvlLbl val="0"/>
      </c:catAx>
      <c:valAx>
        <c:axId val="28650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0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1735</c:v>
                </c:pt>
                <c:pt idx="1">
                  <c:v>1738</c:v>
                </c:pt>
                <c:pt idx="2">
                  <c:v>1744</c:v>
                </c:pt>
                <c:pt idx="3">
                  <c:v>1749</c:v>
                </c:pt>
                <c:pt idx="4">
                  <c:v>1751</c:v>
                </c:pt>
                <c:pt idx="5">
                  <c:v>1756</c:v>
                </c:pt>
                <c:pt idx="6">
                  <c:v>1759</c:v>
                </c:pt>
                <c:pt idx="7">
                  <c:v>1762</c:v>
                </c:pt>
                <c:pt idx="8">
                  <c:v>1769</c:v>
                </c:pt>
                <c:pt idx="9">
                  <c:v>1776</c:v>
                </c:pt>
                <c:pt idx="10">
                  <c:v>1777</c:v>
                </c:pt>
                <c:pt idx="11">
                  <c:v>1786</c:v>
                </c:pt>
                <c:pt idx="12">
                  <c:v>1787</c:v>
                </c:pt>
                <c:pt idx="13">
                  <c:v>1790</c:v>
                </c:pt>
                <c:pt idx="14">
                  <c:v>1796</c:v>
                </c:pt>
                <c:pt idx="15">
                  <c:v>1797</c:v>
                </c:pt>
                <c:pt idx="16">
                  <c:v>1800</c:v>
                </c:pt>
                <c:pt idx="17">
                  <c:v>1804</c:v>
                </c:pt>
                <c:pt idx="18">
                  <c:v>1808</c:v>
                </c:pt>
                <c:pt idx="19">
                  <c:v>1809</c:v>
                </c:pt>
                <c:pt idx="20">
                  <c:v>1812</c:v>
                </c:pt>
                <c:pt idx="21">
                  <c:v>1816</c:v>
                </c:pt>
                <c:pt idx="22">
                  <c:v>1820</c:v>
                </c:pt>
                <c:pt idx="23">
                  <c:v>1824</c:v>
                </c:pt>
                <c:pt idx="24">
                  <c:v>1825</c:v>
                </c:pt>
                <c:pt idx="25">
                  <c:v>1828</c:v>
                </c:pt>
                <c:pt idx="26">
                  <c:v>1829</c:v>
                </c:pt>
                <c:pt idx="27">
                  <c:v>1828</c:v>
                </c:pt>
                <c:pt idx="28">
                  <c:v>1830</c:v>
                </c:pt>
                <c:pt idx="29">
                  <c:v>1831</c:v>
                </c:pt>
                <c:pt idx="30">
                  <c:v>1833</c:v>
                </c:pt>
              </c:numCache>
            </c:numRef>
          </c:val>
          <c:smooth val="0"/>
          <c:extLst>
            <c:ext xmlns:c16="http://schemas.microsoft.com/office/drawing/2014/chart" uri="{C3380CC4-5D6E-409C-BE32-E72D297353CC}">
              <c16:uniqueId val="{00000000-14B3-4283-A3B4-9AC309568560}"/>
            </c:ext>
          </c:extLst>
        </c:ser>
        <c:dLbls>
          <c:showLegendKey val="0"/>
          <c:showVal val="0"/>
          <c:showCatName val="0"/>
          <c:showSerName val="0"/>
          <c:showPercent val="0"/>
          <c:showBubbleSize val="0"/>
        </c:dLbls>
        <c:smooth val="0"/>
        <c:axId val="19134512"/>
        <c:axId val="19135496"/>
      </c:lineChart>
      <c:dateAx>
        <c:axId val="1913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35496"/>
        <c:crosses val="autoZero"/>
        <c:auto val="1"/>
        <c:lblOffset val="100"/>
        <c:baseTimeUnit val="days"/>
      </c:dateAx>
      <c:valAx>
        <c:axId val="1913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3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4</c:v>
                </c:pt>
                <c:pt idx="4">
                  <c:v>3</c:v>
                </c:pt>
                <c:pt idx="5">
                  <c:v>5</c:v>
                </c:pt>
                <c:pt idx="6">
                  <c:v>2</c:v>
                </c:pt>
              </c:numCache>
            </c:numRef>
          </c:val>
          <c:extLst>
            <c:ext xmlns:c16="http://schemas.microsoft.com/office/drawing/2014/chart" uri="{C3380CC4-5D6E-409C-BE32-E72D297353CC}">
              <c16:uniqueId val="{00000000-BE2E-4209-B38E-7AB01B5AAA35}"/>
            </c:ext>
          </c:extLst>
        </c:ser>
        <c:dLbls>
          <c:showLegendKey val="0"/>
          <c:showVal val="0"/>
          <c:showCatName val="0"/>
          <c:showSerName val="0"/>
          <c:showPercent val="0"/>
          <c:showBubbleSize val="0"/>
        </c:dLbls>
        <c:gapWidth val="219"/>
        <c:overlap val="-27"/>
        <c:axId val="286159560"/>
        <c:axId val="286157920"/>
      </c:barChart>
      <c:catAx>
        <c:axId val="28615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7920"/>
        <c:crosses val="autoZero"/>
        <c:auto val="1"/>
        <c:lblAlgn val="ctr"/>
        <c:lblOffset val="100"/>
        <c:noMultiLvlLbl val="0"/>
      </c:catAx>
      <c:valAx>
        <c:axId val="28615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2</c:v>
                </c:pt>
                <c:pt idx="12">
                  <c:v>0</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78D-42D3-A895-943E5F90CF79}"/>
            </c:ext>
          </c:extLst>
        </c:ser>
        <c:dLbls>
          <c:showLegendKey val="0"/>
          <c:showVal val="0"/>
          <c:showCatName val="0"/>
          <c:showSerName val="0"/>
          <c:showPercent val="0"/>
          <c:showBubbleSize val="0"/>
        </c:dLbls>
        <c:smooth val="0"/>
        <c:axId val="288791088"/>
        <c:axId val="288794040"/>
      </c:lineChart>
      <c:catAx>
        <c:axId val="28879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94040"/>
        <c:crosses val="autoZero"/>
        <c:auto val="1"/>
        <c:lblAlgn val="ctr"/>
        <c:lblOffset val="100"/>
        <c:noMultiLvlLbl val="0"/>
      </c:catAx>
      <c:valAx>
        <c:axId val="28879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9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4.3185642176107999</c:v>
                </c:pt>
                <c:pt idx="10">
                  <c:v>3.1968592260236002</c:v>
                </c:pt>
                <c:pt idx="11">
                  <c:v>2.3555804823330999</c:v>
                </c:pt>
                <c:pt idx="12">
                  <c:v>0</c:v>
                </c:pt>
                <c:pt idx="13">
                  <c:v>2.1873247335951</c:v>
                </c:pt>
                <c:pt idx="14">
                  <c:v>0</c:v>
                </c:pt>
                <c:pt idx="15">
                  <c:v>5.7767807066741002</c:v>
                </c:pt>
                <c:pt idx="16">
                  <c:v>0</c:v>
                </c:pt>
                <c:pt idx="17">
                  <c:v>0</c:v>
                </c:pt>
                <c:pt idx="18">
                  <c:v>0</c:v>
                </c:pt>
                <c:pt idx="19">
                  <c:v>2.5799214806505999</c:v>
                </c:pt>
                <c:pt idx="20">
                  <c:v>0</c:v>
                </c:pt>
                <c:pt idx="21">
                  <c:v>0</c:v>
                </c:pt>
                <c:pt idx="22">
                  <c:v>0</c:v>
                </c:pt>
                <c:pt idx="23">
                  <c:v>0</c:v>
                </c:pt>
              </c:numCache>
            </c:numRef>
          </c:val>
          <c:smooth val="0"/>
          <c:extLst>
            <c:ext xmlns:c16="http://schemas.microsoft.com/office/drawing/2014/chart" uri="{C3380CC4-5D6E-409C-BE32-E72D297353CC}">
              <c16:uniqueId val="{00000000-8F69-407B-9827-BEC4CDB8B1BA}"/>
            </c:ext>
          </c:extLst>
        </c:ser>
        <c:dLbls>
          <c:showLegendKey val="0"/>
          <c:showVal val="0"/>
          <c:showCatName val="0"/>
          <c:showSerName val="0"/>
          <c:showPercent val="0"/>
          <c:showBubbleSize val="0"/>
        </c:dLbls>
        <c:smooth val="0"/>
        <c:axId val="286159232"/>
        <c:axId val="286161528"/>
      </c:lineChart>
      <c:catAx>
        <c:axId val="28615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61528"/>
        <c:crosses val="autoZero"/>
        <c:auto val="1"/>
        <c:lblAlgn val="ctr"/>
        <c:lblOffset val="100"/>
        <c:noMultiLvlLbl val="0"/>
      </c:catAx>
      <c:valAx>
        <c:axId val="28616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5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1</c:v>
                </c:pt>
                <c:pt idx="4">
                  <c:v>1</c:v>
                </c:pt>
                <c:pt idx="5">
                  <c:v>1</c:v>
                </c:pt>
                <c:pt idx="6">
                  <c:v>0</c:v>
                </c:pt>
              </c:numCache>
            </c:numRef>
          </c:val>
          <c:extLst>
            <c:ext xmlns:c16="http://schemas.microsoft.com/office/drawing/2014/chart" uri="{C3380CC4-5D6E-409C-BE32-E72D297353CC}">
              <c16:uniqueId val="{00000000-924B-44C0-A195-E5F0E8DC6757}"/>
            </c:ext>
          </c:extLst>
        </c:ser>
        <c:dLbls>
          <c:showLegendKey val="0"/>
          <c:showVal val="0"/>
          <c:showCatName val="0"/>
          <c:showSerName val="0"/>
          <c:showPercent val="0"/>
          <c:showBubbleSize val="0"/>
        </c:dLbls>
        <c:gapWidth val="219"/>
        <c:overlap val="-27"/>
        <c:axId val="287442424"/>
        <c:axId val="287443736"/>
      </c:barChart>
      <c:catAx>
        <c:axId val="28744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43736"/>
        <c:crosses val="autoZero"/>
        <c:auto val="1"/>
        <c:lblAlgn val="ctr"/>
        <c:lblOffset val="100"/>
        <c:noMultiLvlLbl val="0"/>
      </c:catAx>
      <c:valAx>
        <c:axId val="28744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4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3.1034644082813001</c:v>
                </c:pt>
                <c:pt idx="1">
                  <c:v>0</c:v>
                </c:pt>
                <c:pt idx="2">
                  <c:v>4.0688148552704</c:v>
                </c:pt>
              </c:numCache>
            </c:numRef>
          </c:val>
          <c:extLst>
            <c:ext xmlns:c16="http://schemas.microsoft.com/office/drawing/2014/chart" uri="{C3380CC4-5D6E-409C-BE32-E72D297353CC}">
              <c16:uniqueId val="{00000000-D089-4DEF-945D-455E19714008}"/>
            </c:ext>
          </c:extLst>
        </c:ser>
        <c:dLbls>
          <c:showLegendKey val="0"/>
          <c:showVal val="0"/>
          <c:showCatName val="0"/>
          <c:showSerName val="0"/>
          <c:showPercent val="0"/>
          <c:showBubbleSize val="0"/>
        </c:dLbls>
        <c:gapWidth val="219"/>
        <c:overlap val="-27"/>
        <c:axId val="287444392"/>
        <c:axId val="287438488"/>
      </c:barChart>
      <c:catAx>
        <c:axId val="28744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38488"/>
        <c:crosses val="autoZero"/>
        <c:auto val="1"/>
        <c:lblAlgn val="ctr"/>
        <c:lblOffset val="100"/>
        <c:noMultiLvlLbl val="0"/>
      </c:catAx>
      <c:valAx>
        <c:axId val="28743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44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2</c:v>
                </c:pt>
              </c:numCache>
            </c:numRef>
          </c:val>
          <c:extLst>
            <c:ext xmlns:c16="http://schemas.microsoft.com/office/drawing/2014/chart" uri="{C3380CC4-5D6E-409C-BE32-E72D297353CC}">
              <c16:uniqueId val="{00000000-545E-4BFA-883F-0B35F90ABB4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6</c:v>
                </c:pt>
              </c:numCache>
            </c:numRef>
          </c:val>
          <c:extLst>
            <c:ext xmlns:c16="http://schemas.microsoft.com/office/drawing/2014/chart" uri="{C3380CC4-5D6E-409C-BE32-E72D297353CC}">
              <c16:uniqueId val="{00000001-545E-4BFA-883F-0B35F90ABB44}"/>
            </c:ext>
          </c:extLst>
        </c:ser>
        <c:dLbls>
          <c:showLegendKey val="0"/>
          <c:showVal val="0"/>
          <c:showCatName val="0"/>
          <c:showSerName val="0"/>
          <c:showPercent val="0"/>
          <c:showBubbleSize val="0"/>
        </c:dLbls>
        <c:gapWidth val="150"/>
        <c:overlap val="100"/>
        <c:axId val="240407952"/>
        <c:axId val="240409920"/>
      </c:barChart>
      <c:catAx>
        <c:axId val="24040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409920"/>
        <c:crosses val="autoZero"/>
        <c:auto val="1"/>
        <c:lblAlgn val="ctr"/>
        <c:lblOffset val="100"/>
        <c:noMultiLvlLbl val="0"/>
      </c:catAx>
      <c:valAx>
        <c:axId val="240409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40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1.7937219730942</c:v>
                </c:pt>
                <c:pt idx="2">
                  <c:v>3.8863976083707001</c:v>
                </c:pt>
                <c:pt idx="3">
                  <c:v>3.1950672645739999</c:v>
                </c:pt>
                <c:pt idx="4">
                  <c:v>4.0919282511211001</c:v>
                </c:pt>
                <c:pt idx="5">
                  <c:v>4.5403587443945996</c:v>
                </c:pt>
              </c:numCache>
            </c:numRef>
          </c:val>
          <c:extLst>
            <c:ext xmlns:c16="http://schemas.microsoft.com/office/drawing/2014/chart" uri="{C3380CC4-5D6E-409C-BE32-E72D297353CC}">
              <c16:uniqueId val="{00000000-4358-435A-82CB-B73901B282BF}"/>
            </c:ext>
          </c:extLst>
        </c:ser>
        <c:dLbls>
          <c:showLegendKey val="0"/>
          <c:showVal val="0"/>
          <c:showCatName val="0"/>
          <c:showSerName val="0"/>
          <c:showPercent val="0"/>
          <c:showBubbleSize val="0"/>
        </c:dLbls>
        <c:gapWidth val="219"/>
        <c:overlap val="-27"/>
        <c:axId val="240410904"/>
        <c:axId val="240408280"/>
      </c:barChart>
      <c:catAx>
        <c:axId val="24041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408280"/>
        <c:crosses val="autoZero"/>
        <c:auto val="1"/>
        <c:lblAlgn val="ctr"/>
        <c:lblOffset val="100"/>
        <c:noMultiLvlLbl val="0"/>
      </c:catAx>
      <c:valAx>
        <c:axId val="24040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41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476</c:v>
                </c:pt>
              </c:numCache>
            </c:numRef>
          </c:val>
          <c:extLst>
            <c:ext xmlns:c16="http://schemas.microsoft.com/office/drawing/2014/chart" uri="{C3380CC4-5D6E-409C-BE32-E72D297353CC}">
              <c16:uniqueId val="{00000000-60E3-49B5-BB32-01891F3879F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7</c:v>
                </c:pt>
              </c:numCache>
            </c:numRef>
          </c:val>
          <c:extLst>
            <c:ext xmlns:c16="http://schemas.microsoft.com/office/drawing/2014/chart" uri="{C3380CC4-5D6E-409C-BE32-E72D297353CC}">
              <c16:uniqueId val="{00000001-60E3-49B5-BB32-01891F3879FE}"/>
            </c:ext>
          </c:extLst>
        </c:ser>
        <c:dLbls>
          <c:showLegendKey val="0"/>
          <c:showVal val="0"/>
          <c:showCatName val="0"/>
          <c:showSerName val="0"/>
          <c:showPercent val="0"/>
          <c:showBubbleSize val="0"/>
        </c:dLbls>
        <c:gapWidth val="150"/>
        <c:overlap val="100"/>
        <c:axId val="19132872"/>
        <c:axId val="286505904"/>
      </c:barChart>
      <c:catAx>
        <c:axId val="1913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05904"/>
        <c:crosses val="autoZero"/>
        <c:auto val="1"/>
        <c:lblAlgn val="ctr"/>
        <c:lblOffset val="100"/>
        <c:noMultiLvlLbl val="0"/>
      </c:catAx>
      <c:valAx>
        <c:axId val="286505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3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06BA-9431-4111-A474-0F97A092F451}"/>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ADBFC243-B083-4B2B-82DC-6E574FF3724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13299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F6215-2ABC-4A6D-A4A0-2C56303AB9B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E111042-5F4E-422C-B877-813D01BF43CC}"/>
              </a:ext>
            </a:extLst>
          </p:cNvPr>
          <p:cNvGraphicFramePr>
            <a:graphicFrameLocks noGrp="1"/>
          </p:cNvGraphicFramePr>
          <p:nvPr>
            <p:ph type="tbl" sz="quarter" idx="13"/>
            <p:extLst>
              <p:ext uri="{D42A27DB-BD31-4B8C-83A1-F6EECF244321}">
                <p14:modId xmlns:p14="http://schemas.microsoft.com/office/powerpoint/2010/main" val="2256560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2483197"/>
                    </a:ext>
                  </a:extLst>
                </a:gridCol>
                <a:gridCol w="699516">
                  <a:extLst>
                    <a:ext uri="{9D8B030D-6E8A-4147-A177-3AD203B41FA5}">
                      <a16:colId xmlns:a16="http://schemas.microsoft.com/office/drawing/2014/main" val="4235667953"/>
                    </a:ext>
                  </a:extLst>
                </a:gridCol>
                <a:gridCol w="699516">
                  <a:extLst>
                    <a:ext uri="{9D8B030D-6E8A-4147-A177-3AD203B41FA5}">
                      <a16:colId xmlns:a16="http://schemas.microsoft.com/office/drawing/2014/main" val="3463109059"/>
                    </a:ext>
                  </a:extLst>
                </a:gridCol>
                <a:gridCol w="658368">
                  <a:extLst>
                    <a:ext uri="{9D8B030D-6E8A-4147-A177-3AD203B41FA5}">
                      <a16:colId xmlns:a16="http://schemas.microsoft.com/office/drawing/2014/main" val="327434281"/>
                    </a:ext>
                  </a:extLst>
                </a:gridCol>
                <a:gridCol w="658368">
                  <a:extLst>
                    <a:ext uri="{9D8B030D-6E8A-4147-A177-3AD203B41FA5}">
                      <a16:colId xmlns:a16="http://schemas.microsoft.com/office/drawing/2014/main" val="546066097"/>
                    </a:ext>
                  </a:extLst>
                </a:gridCol>
                <a:gridCol w="658368">
                  <a:extLst>
                    <a:ext uri="{9D8B030D-6E8A-4147-A177-3AD203B41FA5}">
                      <a16:colId xmlns:a16="http://schemas.microsoft.com/office/drawing/2014/main" val="3862968479"/>
                    </a:ext>
                  </a:extLst>
                </a:gridCol>
                <a:gridCol w="699516">
                  <a:extLst>
                    <a:ext uri="{9D8B030D-6E8A-4147-A177-3AD203B41FA5}">
                      <a16:colId xmlns:a16="http://schemas.microsoft.com/office/drawing/2014/main" val="4209520553"/>
                    </a:ext>
                  </a:extLst>
                </a:gridCol>
                <a:gridCol w="699516">
                  <a:extLst>
                    <a:ext uri="{9D8B030D-6E8A-4147-A177-3AD203B41FA5}">
                      <a16:colId xmlns:a16="http://schemas.microsoft.com/office/drawing/2014/main" val="1208848052"/>
                    </a:ext>
                  </a:extLst>
                </a:gridCol>
                <a:gridCol w="699516">
                  <a:extLst>
                    <a:ext uri="{9D8B030D-6E8A-4147-A177-3AD203B41FA5}">
                      <a16:colId xmlns:a16="http://schemas.microsoft.com/office/drawing/2014/main" val="1472807927"/>
                    </a:ext>
                  </a:extLst>
                </a:gridCol>
                <a:gridCol w="658368">
                  <a:extLst>
                    <a:ext uri="{9D8B030D-6E8A-4147-A177-3AD203B41FA5}">
                      <a16:colId xmlns:a16="http://schemas.microsoft.com/office/drawing/2014/main" val="7399325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82778049"/>
                  </a:ext>
                </a:extLst>
              </a:tr>
              <a:tr h="370840">
                <a:tc>
                  <a:txBody>
                    <a:bodyPr/>
                    <a:lstStyle/>
                    <a:p>
                      <a:r>
                        <a:rPr lang="en-US" sz="1000"/>
                        <a:t>gruporamosrd (Grupo Ramos)</a:t>
                      </a:r>
                    </a:p>
                  </a:txBody>
                  <a:tcPr/>
                </a:tc>
                <a:tc>
                  <a:txBody>
                    <a:bodyPr/>
                    <a:lstStyle/>
                    <a:p>
                      <a:r>
                        <a:rPr lang="en-US" sz="1000"/>
                        <a:t>1833</a:t>
                      </a:r>
                    </a:p>
                  </a:txBody>
                  <a:tcPr/>
                </a:tc>
                <a:tc>
                  <a:txBody>
                    <a:bodyPr/>
                    <a:lstStyle/>
                    <a:p>
                      <a:r>
                        <a:rPr lang="en-US" sz="1000"/>
                        <a:t>102</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8</a:t>
                      </a:r>
                    </a:p>
                  </a:txBody>
                  <a:tcPr/>
                </a:tc>
                <a:tc>
                  <a:txBody>
                    <a:bodyPr/>
                    <a:lstStyle/>
                    <a:p>
                      <a:r>
                        <a:rPr lang="en-US" sz="1000"/>
                        <a:t>476</a:t>
                      </a:r>
                    </a:p>
                  </a:txBody>
                  <a:tcPr/>
                </a:tc>
                <a:tc>
                  <a:txBody>
                    <a:bodyPr/>
                    <a:lstStyle/>
                    <a:p>
                      <a:r>
                        <a:rPr lang="en-US" sz="1000"/>
                        <a:t>7</a:t>
                      </a:r>
                    </a:p>
                  </a:txBody>
                  <a:tcPr/>
                </a:tc>
                <a:tc>
                  <a:txBody>
                    <a:bodyPr/>
                    <a:lstStyle/>
                    <a:p>
                      <a:r>
                        <a:rPr lang="en-US" sz="1000"/>
                        <a:t>3.3880%</a:t>
                      </a:r>
                    </a:p>
                  </a:txBody>
                  <a:tcPr/>
                </a:tc>
                <a:extLst>
                  <a:ext uri="{0D108BD9-81ED-4DB2-BD59-A6C34878D82A}">
                    <a16:rowId xmlns:a16="http://schemas.microsoft.com/office/drawing/2014/main" val="55867792"/>
                  </a:ext>
                </a:extLst>
              </a:tr>
            </a:tbl>
          </a:graphicData>
        </a:graphic>
      </p:graphicFrame>
      <p:sp>
        <p:nvSpPr>
          <p:cNvPr id="4" name="Text Placeholder 3">
            <a:extLst>
              <a:ext uri="{FF2B5EF4-FFF2-40B4-BE49-F238E27FC236}">
                <a16:creationId xmlns:a16="http://schemas.microsoft.com/office/drawing/2014/main" id="{8BE3BEBA-8FE9-4530-8CF6-8D731336F70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31381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36CA6-8E4E-46C1-B487-13401AF93EA8}"/>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A75603B7-4BB3-4A21-9C4C-B2007E7D5EE0}"/>
              </a:ext>
            </a:extLst>
          </p:cNvPr>
          <p:cNvGraphicFramePr>
            <a:graphicFrameLocks noGrp="1"/>
          </p:cNvGraphicFramePr>
          <p:nvPr>
            <p:ph type="chart" sz="quarter" idx="13"/>
            <p:extLst>
              <p:ext uri="{D42A27DB-BD31-4B8C-83A1-F6EECF244321}">
                <p14:modId xmlns:p14="http://schemas.microsoft.com/office/powerpoint/2010/main" val="1048034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ED3E1-F9D2-46A5-9FA4-A10956D6E26A}"/>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BC7D428-ED81-4875-9320-C9805E59B9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042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FA2D-1582-44E7-903E-755EDD98246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55E93651-4FF9-42ED-AA15-02B1160EB328}"/>
              </a:ext>
            </a:extLst>
          </p:cNvPr>
          <p:cNvGraphicFramePr>
            <a:graphicFrameLocks noGrp="1"/>
          </p:cNvGraphicFramePr>
          <p:nvPr>
            <p:ph type="chart" sz="quarter" idx="13"/>
            <p:extLst>
              <p:ext uri="{D42A27DB-BD31-4B8C-83A1-F6EECF244321}">
                <p14:modId xmlns:p14="http://schemas.microsoft.com/office/powerpoint/2010/main" val="3991287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50D1C-5F7E-486D-B2CC-E1E042C6F48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903AE1EE-23AC-451F-935C-8A71D93EA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1252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52D6-26C3-4060-BA08-17E58339745C}"/>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2E6D01DD-89BC-4833-A362-84A56DAB4FAB}"/>
              </a:ext>
            </a:extLst>
          </p:cNvPr>
          <p:cNvGraphicFramePr>
            <a:graphicFrameLocks noGrp="1"/>
          </p:cNvGraphicFramePr>
          <p:nvPr>
            <p:ph type="chart" sz="quarter" idx="13"/>
            <p:extLst>
              <p:ext uri="{D42A27DB-BD31-4B8C-83A1-F6EECF244321}">
                <p14:modId xmlns:p14="http://schemas.microsoft.com/office/powerpoint/2010/main" val="119000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82E72-2CFF-4594-B4A1-5037595031F1}"/>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FAC4B3F-AB88-4D9F-9072-211CA07A18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07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6E1B-DFEA-4061-AD94-13DE6ACD76DD}"/>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2A4F2001-A736-4138-BA28-E90B15F54A67}"/>
              </a:ext>
            </a:extLst>
          </p:cNvPr>
          <p:cNvGraphicFramePr>
            <a:graphicFrameLocks noGrp="1"/>
          </p:cNvGraphicFramePr>
          <p:nvPr>
            <p:ph type="chart" sz="quarter" idx="13"/>
            <p:extLst>
              <p:ext uri="{D42A27DB-BD31-4B8C-83A1-F6EECF244321}">
                <p14:modId xmlns:p14="http://schemas.microsoft.com/office/powerpoint/2010/main" val="2726367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D8071B-E6FA-45EC-A611-A74967A6191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A205507-B55A-4767-B9D8-6399ADA5AD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230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9588-83B9-463E-93E1-916176427F75}"/>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B0FFA4DB-1DC5-4902-B5E9-7BDDF401E82D}"/>
              </a:ext>
            </a:extLst>
          </p:cNvPr>
          <p:cNvGraphicFramePr>
            <a:graphicFrameLocks noGrp="1"/>
          </p:cNvGraphicFramePr>
          <p:nvPr>
            <p:ph type="chart" sz="quarter" idx="13"/>
            <p:extLst>
              <p:ext uri="{D42A27DB-BD31-4B8C-83A1-F6EECF244321}">
                <p14:modId xmlns:p14="http://schemas.microsoft.com/office/powerpoint/2010/main" val="59820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5B6C4-9665-4F44-9467-529AB1EEF38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108EEF3-041A-47B1-B923-45F50382A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92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DF7D6-A126-484B-9B35-928695EE4045}"/>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327ADA41-82E6-436F-918F-356190A8D073}"/>
              </a:ext>
            </a:extLst>
          </p:cNvPr>
          <p:cNvGraphicFramePr>
            <a:graphicFrameLocks noGrp="1"/>
          </p:cNvGraphicFramePr>
          <p:nvPr>
            <p:ph type="chart" sz="quarter" idx="13"/>
            <p:extLst>
              <p:ext uri="{D42A27DB-BD31-4B8C-83A1-F6EECF244321}">
                <p14:modId xmlns:p14="http://schemas.microsoft.com/office/powerpoint/2010/main" val="245217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0872E2-3BBA-4C27-BEBD-724B710BDED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BA7AFD3-4104-446F-A683-1099982D7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89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0181-7392-4CC1-9F8C-1F219CF0F27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59F43387-984D-4893-B99A-09098DEB4BED}"/>
              </a:ext>
            </a:extLst>
          </p:cNvPr>
          <p:cNvGraphicFramePr>
            <a:graphicFrameLocks noGrp="1"/>
          </p:cNvGraphicFramePr>
          <p:nvPr>
            <p:ph type="chart" sz="quarter" idx="13"/>
            <p:extLst>
              <p:ext uri="{D42A27DB-BD31-4B8C-83A1-F6EECF244321}">
                <p14:modId xmlns:p14="http://schemas.microsoft.com/office/powerpoint/2010/main" val="3591548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82A7C-75BD-4D7B-ACAD-CF83676CF52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5922558-D275-4B50-B148-FF47606B1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503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6ECE-D381-4A56-BB8C-E5BB62648971}"/>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30E7399A-B345-450A-9B9A-0C521461166D}"/>
              </a:ext>
            </a:extLst>
          </p:cNvPr>
          <p:cNvGraphicFramePr>
            <a:graphicFrameLocks noGrp="1"/>
          </p:cNvGraphicFramePr>
          <p:nvPr>
            <p:ph type="chart" sz="quarter" idx="13"/>
            <p:extLst>
              <p:ext uri="{D42A27DB-BD31-4B8C-83A1-F6EECF244321}">
                <p14:modId xmlns:p14="http://schemas.microsoft.com/office/powerpoint/2010/main" val="2234224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BCEB2-824F-483A-81B7-B4907894616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B6FC671-19CC-42FE-B03C-DA7B19C8EC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771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916B-9204-4CF4-B2F2-DB45BC43C648}"/>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A9CB3417-F348-44FC-AC00-1166F6001FD8}"/>
              </a:ext>
            </a:extLst>
          </p:cNvPr>
          <p:cNvGraphicFramePr>
            <a:graphicFrameLocks noGrp="1"/>
          </p:cNvGraphicFramePr>
          <p:nvPr>
            <p:ph type="chart" sz="quarter" idx="13"/>
            <p:extLst>
              <p:ext uri="{D42A27DB-BD31-4B8C-83A1-F6EECF244321}">
                <p14:modId xmlns:p14="http://schemas.microsoft.com/office/powerpoint/2010/main" val="3613084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F10F7-8C52-4EF8-896C-700EE140D1C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CD7F49B-8727-4B94-8DBE-23F27CEC5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12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043C3-C818-4744-881E-16AEB6525ACC}"/>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00321E58-A630-4FD9-8F8F-77A410D5C699}"/>
              </a:ext>
            </a:extLst>
          </p:cNvPr>
          <p:cNvGraphicFramePr>
            <a:graphicFrameLocks noGrp="1"/>
          </p:cNvGraphicFramePr>
          <p:nvPr>
            <p:ph type="chart" sz="quarter" idx="13"/>
            <p:extLst>
              <p:ext uri="{D42A27DB-BD31-4B8C-83A1-F6EECF244321}">
                <p14:modId xmlns:p14="http://schemas.microsoft.com/office/powerpoint/2010/main" val="4256672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9051E-02C7-495A-BB4D-94883472453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E0A240D-19F8-4089-8ED4-51192591E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064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1551F-1292-4E57-A890-0B26468F48D4}"/>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E3D5CF67-347B-4B32-87E1-C2151DF43F43}"/>
              </a:ext>
            </a:extLst>
          </p:cNvPr>
          <p:cNvGraphicFramePr>
            <a:graphicFrameLocks noGrp="1"/>
          </p:cNvGraphicFramePr>
          <p:nvPr>
            <p:ph type="tbl" sz="quarter" idx="13"/>
            <p:extLst>
              <p:ext uri="{D42A27DB-BD31-4B8C-83A1-F6EECF244321}">
                <p14:modId xmlns:p14="http://schemas.microsoft.com/office/powerpoint/2010/main" val="228975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21604937"/>
                    </a:ext>
                  </a:extLst>
                </a:gridCol>
                <a:gridCol w="987552">
                  <a:extLst>
                    <a:ext uri="{9D8B030D-6E8A-4147-A177-3AD203B41FA5}">
                      <a16:colId xmlns:a16="http://schemas.microsoft.com/office/drawing/2014/main" val="4072751972"/>
                    </a:ext>
                  </a:extLst>
                </a:gridCol>
                <a:gridCol w="987552">
                  <a:extLst>
                    <a:ext uri="{9D8B030D-6E8A-4147-A177-3AD203B41FA5}">
                      <a16:colId xmlns:a16="http://schemas.microsoft.com/office/drawing/2014/main" val="2841587272"/>
                    </a:ext>
                  </a:extLst>
                </a:gridCol>
                <a:gridCol w="987552">
                  <a:extLst>
                    <a:ext uri="{9D8B030D-6E8A-4147-A177-3AD203B41FA5}">
                      <a16:colId xmlns:a16="http://schemas.microsoft.com/office/drawing/2014/main" val="3295120984"/>
                    </a:ext>
                  </a:extLst>
                </a:gridCol>
                <a:gridCol w="987552">
                  <a:extLst>
                    <a:ext uri="{9D8B030D-6E8A-4147-A177-3AD203B41FA5}">
                      <a16:colId xmlns:a16="http://schemas.microsoft.com/office/drawing/2014/main" val="399212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24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- 2017-08-30 15:34:59</a:t>
                      </a:r>
                      <a:r>
                        <a:rPr kumimoji="0" lang="es-ES" sz="1000" b="0" i="0" u="none" strike="noStrike" kern="1200" cap="none" spc="0" normalizeH="0" baseline="0" noProof="0">
                          <a:ln>
                            <a:noFill/>
                          </a:ln>
                          <a:solidFill>
                            <a:prstClr val="black"/>
                          </a:solidFill>
                          <a:effectLst/>
                          <a:uLnTx/>
                          <a:uFillTx/>
                          <a:latin typeface="+mn-lt"/>
                          <a:ea typeface="+mn-ea"/>
                          <a:cs typeface="+mn-cs"/>
                        </a:rPr>
                        <a:t>
Hoy ampliamos a 58 el número de establecimentos a nivel nacional, con la inauguración de Aprezio Mandinga. Se trata de la sucursal número 22 bajo el formato de tienda de descuento. Con motivo de la apertura se realizaron diversas actividades, incluyendo un desayuno y un corte de cinta para iniciar formalmente las operaciones.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594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- 2017-08-26 09:08:30</a:t>
                      </a:r>
                      <a:r>
                        <a:rPr kumimoji="0" lang="es-ES" sz="1000" b="0" i="0" u="none" strike="noStrike" kern="1200" cap="none" spc="0" normalizeH="0" baseline="0" noProof="0">
                          <a:ln>
                            <a:noFill/>
                          </a:ln>
                          <a:solidFill>
                            <a:prstClr val="black"/>
                          </a:solidFill>
                          <a:effectLst/>
                          <a:uLnTx/>
                          <a:uFillTx/>
                          <a:latin typeface="+mn-lt"/>
                          <a:ea typeface="+mn-ea"/>
                          <a:cs typeface="+mn-cs"/>
                        </a:rPr>
                        <a:t>
La solidaridad forma parte de nosotros. En Grupo Ramos nos preocupamos por el bienestar de nuestros clientes, colaboradores y comunidades, ejecutando prácticas sostenibles que fomenten una cultura de valores.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958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- 2017-08-11 09:41:28</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@periodicohoyrd en su 36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441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- 2017-08-16 11:44:32</a:t>
                      </a:r>
                      <a:r>
                        <a:rPr kumimoji="0" lang="es-ES" sz="1000" b="0" i="0" u="none" strike="noStrike" kern="1200" cap="none" spc="0" normalizeH="0" baseline="0" noProof="0">
                          <a:ln>
                            <a:noFill/>
                          </a:ln>
                          <a:solidFill>
                            <a:prstClr val="black"/>
                          </a:solidFill>
                          <a:effectLst/>
                          <a:uLnTx/>
                          <a:uFillTx/>
                          <a:latin typeface="+mn-lt"/>
                          <a:ea typeface="+mn-ea"/>
                          <a:cs typeface="+mn-cs"/>
                        </a:rPr>
                        <a:t>
154 años construyendo un legado. Hoy conmemoramos el Día de la Restauración.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588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gruporamosrd (Grupo Ramos) - 2017-08-31 10:53:13</a:t>
                      </a:r>
                      <a:r>
                        <a:rPr kumimoji="0" lang="en-US" sz="1000" b="0" i="0" u="none" strike="noStrike" kern="1200" cap="none" spc="0" normalizeH="0" baseline="0" noProof="0">
                          <a:ln>
                            <a:noFill/>
                          </a:ln>
                          <a:solidFill>
                            <a:prstClr val="black"/>
                          </a:solidFill>
                          <a:effectLst/>
                          <a:uLnTx/>
                          <a:uFillTx/>
                          <a:latin typeface="+mn-lt"/>
                          <a:ea typeface="+mn-ea"/>
                          <a:cs typeface="+mn-cs"/>
                        </a:rPr>
                        <a:t>
Aviso de interés para nuestros clientes.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999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- 2017-08-30 19:16:00</a:t>
                      </a:r>
                      <a:r>
                        <a:rPr kumimoji="0" lang="es-ES" sz="1000" b="0" i="0" u="none" strike="noStrike" kern="1200" cap="none" spc="0" normalizeH="0" baseline="0" noProof="0">
                          <a:ln>
                            <a:noFill/>
                          </a:ln>
                          <a:solidFill>
                            <a:prstClr val="black"/>
                          </a:solidFill>
                          <a:effectLst/>
                          <a:uLnTx/>
                          <a:uFillTx/>
                          <a:latin typeface="+mn-lt"/>
                          <a:ea typeface="+mn-ea"/>
                          <a:cs typeface="+mn-cs"/>
                        </a:rPr>
                        <a:t>
Con motivo de la apertura de Aprezio Mandinga y como parte de nuestras acciones de responsabilidad social, realizamos un aporte al Liceo Secundario Juan Pablo Duarte. Este consistió en la impermeabilización y pintura de varias aulas, actividad en la que participaron activamente los colaboradores de Aprezio.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90321606"/>
                  </a:ext>
                </a:extLst>
              </a:tr>
            </a:tbl>
          </a:graphicData>
        </a:graphic>
      </p:graphicFrame>
      <p:sp>
        <p:nvSpPr>
          <p:cNvPr id="4" name="Text Placeholder 3">
            <a:extLst>
              <a:ext uri="{FF2B5EF4-FFF2-40B4-BE49-F238E27FC236}">
                <a16:creationId xmlns:a16="http://schemas.microsoft.com/office/drawing/2014/main" id="{B0D0354A-89DF-414A-B3D5-FD363E207EC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544515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C5259-5B71-41E9-A8DD-2BEE27F24B15}"/>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BBEBFCDE-4975-41CE-8941-9A96449CB2BA}"/>
              </a:ext>
            </a:extLst>
          </p:cNvPr>
          <p:cNvGraphicFramePr>
            <a:graphicFrameLocks noGrp="1"/>
          </p:cNvGraphicFramePr>
          <p:nvPr>
            <p:ph type="tbl" sz="quarter" idx="13"/>
            <p:extLst>
              <p:ext uri="{D42A27DB-BD31-4B8C-83A1-F6EECF244321}">
                <p14:modId xmlns:p14="http://schemas.microsoft.com/office/powerpoint/2010/main" val="40067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2554453"/>
                    </a:ext>
                  </a:extLst>
                </a:gridCol>
                <a:gridCol w="987552">
                  <a:extLst>
                    <a:ext uri="{9D8B030D-6E8A-4147-A177-3AD203B41FA5}">
                      <a16:colId xmlns:a16="http://schemas.microsoft.com/office/drawing/2014/main" val="2269008504"/>
                    </a:ext>
                  </a:extLst>
                </a:gridCol>
                <a:gridCol w="987552">
                  <a:extLst>
                    <a:ext uri="{9D8B030D-6E8A-4147-A177-3AD203B41FA5}">
                      <a16:colId xmlns:a16="http://schemas.microsoft.com/office/drawing/2014/main" val="695546732"/>
                    </a:ext>
                  </a:extLst>
                </a:gridCol>
                <a:gridCol w="987552">
                  <a:extLst>
                    <a:ext uri="{9D8B030D-6E8A-4147-A177-3AD203B41FA5}">
                      <a16:colId xmlns:a16="http://schemas.microsoft.com/office/drawing/2014/main" val="3202800630"/>
                    </a:ext>
                  </a:extLst>
                </a:gridCol>
                <a:gridCol w="987552">
                  <a:extLst>
                    <a:ext uri="{9D8B030D-6E8A-4147-A177-3AD203B41FA5}">
                      <a16:colId xmlns:a16="http://schemas.microsoft.com/office/drawing/2014/main" val="3782183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9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- 2017-08-01 13:13:01</a:t>
                      </a:r>
                      <a:r>
                        <a:rPr kumimoji="0" lang="es-ES" sz="1000" b="0" i="0" u="none" strike="noStrike" kern="1200" cap="none" spc="0" normalizeH="0" baseline="0" noProof="0">
                          <a:ln>
                            <a:noFill/>
                          </a:ln>
                          <a:solidFill>
                            <a:prstClr val="black"/>
                          </a:solidFill>
                          <a:effectLst/>
                          <a:uLnTx/>
                          <a:uFillTx/>
                          <a:latin typeface="+mn-lt"/>
                          <a:ea typeface="+mn-ea"/>
                          <a:cs typeface="+mn-cs"/>
                        </a:rPr>
                        <a:t>
Compartimos los resultados de la campaña “Regala Vida, por la salud de bebés y madres 2017” que desarrollamos en conjunto con el Fondo de las Naciones Unidas para la Infancia (UNICEF). Reiteramos nuestro compromiso con la reducción de la mortalidad materno infantil en la República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081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- 2017-08-01 11:02:08</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Listín Diario en su 128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8462454"/>
                  </a:ext>
                </a:extLst>
              </a:tr>
            </a:tbl>
          </a:graphicData>
        </a:graphic>
      </p:graphicFrame>
      <p:sp>
        <p:nvSpPr>
          <p:cNvPr id="4" name="Text Placeholder 3">
            <a:extLst>
              <a:ext uri="{FF2B5EF4-FFF2-40B4-BE49-F238E27FC236}">
                <a16:creationId xmlns:a16="http://schemas.microsoft.com/office/drawing/2014/main" id="{4798507D-4FDE-4790-AACA-F81EB68D7A0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5189342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272</Words>
  <Application>Microsoft Office PowerPoint</Application>
  <PresentationFormat>On-screen Show (4:3)</PresentationFormat>
  <Paragraphs>108</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2017-09-14T15:03:14Z</dcterms:created>
  <dcterms:modified xsi:type="dcterms:W3CDTF">2017-09-14T15:03:37Z</dcterms:modified>
</cp:coreProperties>
</file>