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21447</c:v>
                </c:pt>
                <c:pt idx="1">
                  <c:v>21532</c:v>
                </c:pt>
                <c:pt idx="2">
                  <c:v>21618</c:v>
                </c:pt>
                <c:pt idx="3">
                  <c:v>21691</c:v>
                </c:pt>
                <c:pt idx="4">
                  <c:v>21749</c:v>
                </c:pt>
                <c:pt idx="5">
                  <c:v>21828</c:v>
                </c:pt>
                <c:pt idx="6">
                  <c:v>21885</c:v>
                </c:pt>
                <c:pt idx="7">
                  <c:v>21945</c:v>
                </c:pt>
                <c:pt idx="8">
                  <c:v>21984</c:v>
                </c:pt>
                <c:pt idx="9">
                  <c:v>22028</c:v>
                </c:pt>
                <c:pt idx="10">
                  <c:v>22073</c:v>
                </c:pt>
                <c:pt idx="11">
                  <c:v>22090</c:v>
                </c:pt>
                <c:pt idx="12">
                  <c:v>22095</c:v>
                </c:pt>
                <c:pt idx="13">
                  <c:v>22098</c:v>
                </c:pt>
                <c:pt idx="14">
                  <c:v>22105</c:v>
                </c:pt>
                <c:pt idx="15">
                  <c:v>22153</c:v>
                </c:pt>
                <c:pt idx="16">
                  <c:v>22247</c:v>
                </c:pt>
                <c:pt idx="17">
                  <c:v>22321</c:v>
                </c:pt>
                <c:pt idx="18">
                  <c:v>22333</c:v>
                </c:pt>
                <c:pt idx="19">
                  <c:v>22335</c:v>
                </c:pt>
                <c:pt idx="20">
                  <c:v>22335</c:v>
                </c:pt>
                <c:pt idx="21">
                  <c:v>22332</c:v>
                </c:pt>
                <c:pt idx="22">
                  <c:v>22336</c:v>
                </c:pt>
                <c:pt idx="23">
                  <c:v>22338</c:v>
                </c:pt>
                <c:pt idx="24">
                  <c:v>22342</c:v>
                </c:pt>
                <c:pt idx="25">
                  <c:v>22344</c:v>
                </c:pt>
                <c:pt idx="26">
                  <c:v>22340</c:v>
                </c:pt>
                <c:pt idx="27">
                  <c:v>22342</c:v>
                </c:pt>
                <c:pt idx="28">
                  <c:v>22342</c:v>
                </c:pt>
                <c:pt idx="29">
                  <c:v>22349</c:v>
                </c:pt>
                <c:pt idx="30">
                  <c:v>22353</c:v>
                </c:pt>
              </c:numCache>
            </c:numRef>
          </c:val>
          <c:smooth val="0"/>
          <c:extLst>
            <c:ext xmlns:c16="http://schemas.microsoft.com/office/drawing/2014/chart" uri="{C3380CC4-5D6E-409C-BE32-E72D297353CC}">
              <c16:uniqueId val="{00000000-31C3-4E36-B07C-755568EA901C}"/>
            </c:ext>
          </c:extLst>
        </c:ser>
        <c:dLbls>
          <c:showLegendKey val="0"/>
          <c:showVal val="0"/>
          <c:showCatName val="0"/>
          <c:showSerName val="0"/>
          <c:showPercent val="0"/>
          <c:showBubbleSize val="0"/>
        </c:dLbls>
        <c:smooth val="0"/>
        <c:axId val="284628376"/>
        <c:axId val="284628704"/>
      </c:lineChart>
      <c:dateAx>
        <c:axId val="284628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28704"/>
        <c:crosses val="autoZero"/>
        <c:auto val="1"/>
        <c:lblOffset val="100"/>
        <c:baseTimeUnit val="days"/>
      </c:dateAx>
      <c:valAx>
        <c:axId val="28462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2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C7A-49A4-BC21-B05EED2645B9}"/>
            </c:ext>
          </c:extLst>
        </c:ser>
        <c:dLbls>
          <c:showLegendKey val="0"/>
          <c:showVal val="0"/>
          <c:showCatName val="0"/>
          <c:showSerName val="0"/>
          <c:showPercent val="0"/>
          <c:showBubbleSize val="0"/>
        </c:dLbls>
        <c:axId val="284717104"/>
        <c:axId val="284715792"/>
      </c:radarChart>
      <c:catAx>
        <c:axId val="28471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5792"/>
        <c:crosses val="autoZero"/>
        <c:auto val="1"/>
        <c:lblAlgn val="ctr"/>
        <c:lblOffset val="100"/>
        <c:noMultiLvlLbl val="0"/>
      </c:catAx>
      <c:valAx>
        <c:axId val="28471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0.12377393741242</c:v>
                </c:pt>
                <c:pt idx="1">
                  <c:v>0</c:v>
                </c:pt>
                <c:pt idx="2">
                  <c:v>0</c:v>
                </c:pt>
                <c:pt idx="3">
                  <c:v>0</c:v>
                </c:pt>
                <c:pt idx="4">
                  <c:v>0</c:v>
                </c:pt>
                <c:pt idx="5">
                  <c:v>0</c:v>
                </c:pt>
                <c:pt idx="6">
                  <c:v>0</c:v>
                </c:pt>
                <c:pt idx="7">
                  <c:v>0</c:v>
                </c:pt>
                <c:pt idx="8">
                  <c:v>9.5610999817883999E-2</c:v>
                </c:pt>
                <c:pt idx="9">
                  <c:v>4.9986367354357998E-2</c:v>
                </c:pt>
                <c:pt idx="10">
                  <c:v>9.0702947845805001E-2</c:v>
                </c:pt>
                <c:pt idx="11">
                  <c:v>0</c:v>
                </c:pt>
                <c:pt idx="12">
                  <c:v>0</c:v>
                </c:pt>
                <c:pt idx="13">
                  <c:v>0</c:v>
                </c:pt>
                <c:pt idx="14">
                  <c:v>0</c:v>
                </c:pt>
                <c:pt idx="15">
                  <c:v>0.12653079669212</c:v>
                </c:pt>
                <c:pt idx="16">
                  <c:v>0</c:v>
                </c:pt>
                <c:pt idx="17">
                  <c:v>0</c:v>
                </c:pt>
                <c:pt idx="18">
                  <c:v>0</c:v>
                </c:pt>
                <c:pt idx="19">
                  <c:v>0</c:v>
                </c:pt>
                <c:pt idx="20">
                  <c:v>0</c:v>
                </c:pt>
                <c:pt idx="21">
                  <c:v>0</c:v>
                </c:pt>
                <c:pt idx="22">
                  <c:v>0</c:v>
                </c:pt>
                <c:pt idx="23">
                  <c:v>0</c:v>
                </c:pt>
                <c:pt idx="24">
                  <c:v>0</c:v>
                </c:pt>
                <c:pt idx="25">
                  <c:v>0.17902698831849001</c:v>
                </c:pt>
                <c:pt idx="26">
                  <c:v>0</c:v>
                </c:pt>
                <c:pt idx="27">
                  <c:v>0</c:v>
                </c:pt>
                <c:pt idx="28">
                  <c:v>0</c:v>
                </c:pt>
                <c:pt idx="29">
                  <c:v>0.48109196688297001</c:v>
                </c:pt>
                <c:pt idx="30">
                  <c:v>0.12974810970426001</c:v>
                </c:pt>
              </c:numCache>
            </c:numRef>
          </c:val>
          <c:smooth val="0"/>
          <c:extLst>
            <c:ext xmlns:c16="http://schemas.microsoft.com/office/drawing/2014/chart" uri="{C3380CC4-5D6E-409C-BE32-E72D297353CC}">
              <c16:uniqueId val="{00000000-30BE-474A-A745-C2F8AB67DA88}"/>
            </c:ext>
          </c:extLst>
        </c:ser>
        <c:dLbls>
          <c:showLegendKey val="0"/>
          <c:showVal val="0"/>
          <c:showCatName val="0"/>
          <c:showSerName val="0"/>
          <c:showPercent val="0"/>
          <c:showBubbleSize val="0"/>
        </c:dLbls>
        <c:smooth val="0"/>
        <c:axId val="284716448"/>
        <c:axId val="284715136"/>
      </c:lineChart>
      <c:dateAx>
        <c:axId val="284716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5136"/>
        <c:crosses val="autoZero"/>
        <c:auto val="1"/>
        <c:lblOffset val="100"/>
        <c:baseTimeUnit val="days"/>
      </c:dateAx>
      <c:valAx>
        <c:axId val="28471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1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27</c:v>
                </c:pt>
                <c:pt idx="2">
                  <c:v>37</c:v>
                </c:pt>
                <c:pt idx="3">
                  <c:v>46</c:v>
                </c:pt>
                <c:pt idx="4">
                  <c:v>49</c:v>
                </c:pt>
                <c:pt idx="5">
                  <c:v>22</c:v>
                </c:pt>
                <c:pt idx="6">
                  <c:v>21</c:v>
                </c:pt>
              </c:numCache>
            </c:numRef>
          </c:val>
          <c:extLst>
            <c:ext xmlns:c16="http://schemas.microsoft.com/office/drawing/2014/chart" uri="{C3380CC4-5D6E-409C-BE32-E72D297353CC}">
              <c16:uniqueId val="{00000000-D236-4E7A-A5C4-5ABBDDC9012B}"/>
            </c:ext>
          </c:extLst>
        </c:ser>
        <c:dLbls>
          <c:showLegendKey val="0"/>
          <c:showVal val="0"/>
          <c:showCatName val="0"/>
          <c:showSerName val="0"/>
          <c:showPercent val="0"/>
          <c:showBubbleSize val="0"/>
        </c:dLbls>
        <c:gapWidth val="219"/>
        <c:overlap val="-27"/>
        <c:axId val="285125680"/>
        <c:axId val="285126336"/>
      </c:barChart>
      <c:catAx>
        <c:axId val="28512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6336"/>
        <c:crosses val="autoZero"/>
        <c:auto val="1"/>
        <c:lblAlgn val="ctr"/>
        <c:lblOffset val="100"/>
        <c:noMultiLvlLbl val="0"/>
      </c:catAx>
      <c:valAx>
        <c:axId val="28512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73</c:v>
                </c:pt>
                <c:pt idx="1">
                  <c:v>85</c:v>
                </c:pt>
                <c:pt idx="2">
                  <c:v>86</c:v>
                </c:pt>
                <c:pt idx="3">
                  <c:v>73</c:v>
                </c:pt>
                <c:pt idx="4">
                  <c:v>58</c:v>
                </c:pt>
                <c:pt idx="5">
                  <c:v>79</c:v>
                </c:pt>
                <c:pt idx="6">
                  <c:v>57</c:v>
                </c:pt>
                <c:pt idx="7">
                  <c:v>60</c:v>
                </c:pt>
                <c:pt idx="8">
                  <c:v>39</c:v>
                </c:pt>
                <c:pt idx="9">
                  <c:v>44</c:v>
                </c:pt>
                <c:pt idx="10">
                  <c:v>45</c:v>
                </c:pt>
                <c:pt idx="11">
                  <c:v>17</c:v>
                </c:pt>
                <c:pt idx="12">
                  <c:v>5</c:v>
                </c:pt>
                <c:pt idx="13">
                  <c:v>3</c:v>
                </c:pt>
                <c:pt idx="14">
                  <c:v>7</c:v>
                </c:pt>
                <c:pt idx="15">
                  <c:v>48</c:v>
                </c:pt>
                <c:pt idx="16">
                  <c:v>94</c:v>
                </c:pt>
                <c:pt idx="17">
                  <c:v>74</c:v>
                </c:pt>
                <c:pt idx="18">
                  <c:v>12</c:v>
                </c:pt>
                <c:pt idx="19">
                  <c:v>2</c:v>
                </c:pt>
                <c:pt idx="20">
                  <c:v>0</c:v>
                </c:pt>
                <c:pt idx="21">
                  <c:v>-3</c:v>
                </c:pt>
                <c:pt idx="22">
                  <c:v>4</c:v>
                </c:pt>
                <c:pt idx="23">
                  <c:v>2</c:v>
                </c:pt>
                <c:pt idx="24">
                  <c:v>4</c:v>
                </c:pt>
                <c:pt idx="25">
                  <c:v>2</c:v>
                </c:pt>
                <c:pt idx="26">
                  <c:v>-4</c:v>
                </c:pt>
                <c:pt idx="27">
                  <c:v>2</c:v>
                </c:pt>
                <c:pt idx="28">
                  <c:v>0</c:v>
                </c:pt>
                <c:pt idx="29">
                  <c:v>7</c:v>
                </c:pt>
                <c:pt idx="30">
                  <c:v>4</c:v>
                </c:pt>
              </c:numCache>
            </c:numRef>
          </c:val>
          <c:smooth val="0"/>
          <c:extLst>
            <c:ext xmlns:c16="http://schemas.microsoft.com/office/drawing/2014/chart" uri="{C3380CC4-5D6E-409C-BE32-E72D297353CC}">
              <c16:uniqueId val="{00000000-D366-4CE5-A951-C648AC385EAC}"/>
            </c:ext>
          </c:extLst>
        </c:ser>
        <c:dLbls>
          <c:showLegendKey val="0"/>
          <c:showVal val="0"/>
          <c:showCatName val="0"/>
          <c:showSerName val="0"/>
          <c:showPercent val="0"/>
          <c:showBubbleSize val="0"/>
        </c:dLbls>
        <c:smooth val="0"/>
        <c:axId val="229330400"/>
        <c:axId val="229327448"/>
      </c:lineChart>
      <c:dateAx>
        <c:axId val="22933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27448"/>
        <c:crosses val="autoZero"/>
        <c:auto val="1"/>
        <c:lblOffset val="100"/>
        <c:baseTimeUnit val="days"/>
      </c:dateAx>
      <c:valAx>
        <c:axId val="22932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3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c:v>
                </c:pt>
                <c:pt idx="1">
                  <c:v>0</c:v>
                </c:pt>
                <c:pt idx="2">
                  <c:v>0</c:v>
                </c:pt>
                <c:pt idx="3">
                  <c:v>0</c:v>
                </c:pt>
                <c:pt idx="4">
                  <c:v>0</c:v>
                </c:pt>
                <c:pt idx="5">
                  <c:v>0</c:v>
                </c:pt>
                <c:pt idx="6">
                  <c:v>0</c:v>
                </c:pt>
                <c:pt idx="7">
                  <c:v>0</c:v>
                </c:pt>
                <c:pt idx="8">
                  <c:v>1</c:v>
                </c:pt>
                <c:pt idx="9">
                  <c:v>1</c:v>
                </c:pt>
                <c:pt idx="10">
                  <c:v>1</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1</c:v>
                </c:pt>
                <c:pt idx="26">
                  <c:v>0</c:v>
                </c:pt>
                <c:pt idx="27">
                  <c:v>0</c:v>
                </c:pt>
                <c:pt idx="28">
                  <c:v>0</c:v>
                </c:pt>
                <c:pt idx="29">
                  <c:v>2</c:v>
                </c:pt>
                <c:pt idx="30">
                  <c:v>1</c:v>
                </c:pt>
              </c:numCache>
            </c:numRef>
          </c:val>
          <c:smooth val="0"/>
          <c:extLst>
            <c:ext xmlns:c16="http://schemas.microsoft.com/office/drawing/2014/chart" uri="{C3380CC4-5D6E-409C-BE32-E72D297353CC}">
              <c16:uniqueId val="{00000000-DB14-4775-949E-EFDE958B3C04}"/>
            </c:ext>
          </c:extLst>
        </c:ser>
        <c:dLbls>
          <c:showLegendKey val="0"/>
          <c:showVal val="0"/>
          <c:showCatName val="0"/>
          <c:showSerName val="0"/>
          <c:showPercent val="0"/>
          <c:showBubbleSize val="0"/>
        </c:dLbls>
        <c:smooth val="0"/>
        <c:axId val="229334664"/>
        <c:axId val="229328104"/>
      </c:lineChart>
      <c:dateAx>
        <c:axId val="22933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28104"/>
        <c:crosses val="autoZero"/>
        <c:auto val="1"/>
        <c:lblOffset val="100"/>
        <c:baseTimeUnit val="days"/>
      </c:dateAx>
      <c:valAx>
        <c:axId val="2293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33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4</c:v>
                </c:pt>
                <c:pt idx="3">
                  <c:v>2</c:v>
                </c:pt>
                <c:pt idx="4">
                  <c:v>1</c:v>
                </c:pt>
                <c:pt idx="5">
                  <c:v>1</c:v>
                </c:pt>
                <c:pt idx="6">
                  <c:v>0</c:v>
                </c:pt>
              </c:numCache>
            </c:numRef>
          </c:val>
          <c:extLst>
            <c:ext xmlns:c16="http://schemas.microsoft.com/office/drawing/2014/chart" uri="{C3380CC4-5D6E-409C-BE32-E72D297353CC}">
              <c16:uniqueId val="{00000000-988A-4BD2-B442-8FB30E9899B8}"/>
            </c:ext>
          </c:extLst>
        </c:ser>
        <c:dLbls>
          <c:showLegendKey val="0"/>
          <c:showVal val="0"/>
          <c:showCatName val="0"/>
          <c:showSerName val="0"/>
          <c:showPercent val="0"/>
          <c:showBubbleSize val="0"/>
        </c:dLbls>
        <c:gapWidth val="219"/>
        <c:overlap val="-27"/>
        <c:axId val="322775904"/>
        <c:axId val="322777216"/>
      </c:barChart>
      <c:catAx>
        <c:axId val="32277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7216"/>
        <c:crosses val="autoZero"/>
        <c:auto val="1"/>
        <c:lblAlgn val="ctr"/>
        <c:lblOffset val="100"/>
        <c:noMultiLvlLbl val="0"/>
      </c:catAx>
      <c:valAx>
        <c:axId val="3227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0.12100456621005</c:v>
                </c:pt>
                <c:pt idx="2">
                  <c:v>0.3013698630137</c:v>
                </c:pt>
                <c:pt idx="3">
                  <c:v>9.1324200913242004E-2</c:v>
                </c:pt>
                <c:pt idx="4">
                  <c:v>9.1324200913242004E-2</c:v>
                </c:pt>
                <c:pt idx="5">
                  <c:v>0.18264840182648001</c:v>
                </c:pt>
              </c:numCache>
            </c:numRef>
          </c:val>
          <c:extLst>
            <c:ext xmlns:c16="http://schemas.microsoft.com/office/drawing/2014/chart" uri="{C3380CC4-5D6E-409C-BE32-E72D297353CC}">
              <c16:uniqueId val="{00000000-E9C0-4F92-A661-109CD5C1CF73}"/>
            </c:ext>
          </c:extLst>
        </c:ser>
        <c:dLbls>
          <c:showLegendKey val="0"/>
          <c:showVal val="0"/>
          <c:showCatName val="0"/>
          <c:showSerName val="0"/>
          <c:showPercent val="0"/>
          <c:showBubbleSize val="0"/>
        </c:dLbls>
        <c:gapWidth val="219"/>
        <c:overlap val="-27"/>
        <c:axId val="322774592"/>
        <c:axId val="322777872"/>
      </c:barChart>
      <c:catAx>
        <c:axId val="32277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7872"/>
        <c:crosses val="autoZero"/>
        <c:auto val="1"/>
        <c:lblAlgn val="ctr"/>
        <c:lblOffset val="100"/>
        <c:noMultiLvlLbl val="0"/>
      </c:catAx>
      <c:valAx>
        <c:axId val="32277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9</c:v>
                </c:pt>
              </c:numCache>
            </c:numRef>
          </c:val>
          <c:extLst>
            <c:ext xmlns:c16="http://schemas.microsoft.com/office/drawing/2014/chart" uri="{C3380CC4-5D6E-409C-BE32-E72D297353CC}">
              <c16:uniqueId val="{00000000-B823-4341-8E1A-FE376BE370CE}"/>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1</c:v>
                </c:pt>
              </c:numCache>
            </c:numRef>
          </c:val>
          <c:extLst>
            <c:ext xmlns:c16="http://schemas.microsoft.com/office/drawing/2014/chart" uri="{C3380CC4-5D6E-409C-BE32-E72D297353CC}">
              <c16:uniqueId val="{00000001-B823-4341-8E1A-FE376BE370CE}"/>
            </c:ext>
          </c:extLst>
        </c:ser>
        <c:dLbls>
          <c:showLegendKey val="0"/>
          <c:showVal val="0"/>
          <c:showCatName val="0"/>
          <c:showSerName val="0"/>
          <c:showPercent val="0"/>
          <c:showBubbleSize val="0"/>
        </c:dLbls>
        <c:gapWidth val="150"/>
        <c:overlap val="100"/>
        <c:axId val="322765736"/>
        <c:axId val="322772296"/>
      </c:barChart>
      <c:catAx>
        <c:axId val="32276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2296"/>
        <c:crosses val="autoZero"/>
        <c:auto val="1"/>
        <c:lblAlgn val="ctr"/>
        <c:lblOffset val="100"/>
        <c:noMultiLvlLbl val="0"/>
      </c:catAx>
      <c:valAx>
        <c:axId val="322772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6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0.13714912681722999</c:v>
                </c:pt>
                <c:pt idx="10">
                  <c:v>7.1622321782328996E-2</c:v>
                </c:pt>
                <c:pt idx="11">
                  <c:v>0.12800585169608</c:v>
                </c:pt>
                <c:pt idx="12">
                  <c:v>0</c:v>
                </c:pt>
                <c:pt idx="13">
                  <c:v>0.21029532778641</c:v>
                </c:pt>
                <c:pt idx="14">
                  <c:v>0</c:v>
                </c:pt>
                <c:pt idx="15">
                  <c:v>0.44802048093627</c:v>
                </c:pt>
                <c:pt idx="16">
                  <c:v>0</c:v>
                </c:pt>
                <c:pt idx="17">
                  <c:v>0</c:v>
                </c:pt>
                <c:pt idx="18">
                  <c:v>0</c:v>
                </c:pt>
                <c:pt idx="19">
                  <c:v>0.18286550242297001</c:v>
                </c:pt>
                <c:pt idx="20">
                  <c:v>0</c:v>
                </c:pt>
                <c:pt idx="21">
                  <c:v>0</c:v>
                </c:pt>
                <c:pt idx="22">
                  <c:v>0</c:v>
                </c:pt>
                <c:pt idx="23">
                  <c:v>0</c:v>
                </c:pt>
              </c:numCache>
            </c:numRef>
          </c:val>
          <c:smooth val="0"/>
          <c:extLst>
            <c:ext xmlns:c16="http://schemas.microsoft.com/office/drawing/2014/chart" uri="{C3380CC4-5D6E-409C-BE32-E72D297353CC}">
              <c16:uniqueId val="{00000000-51B1-4B75-B96D-4674FFE86F31}"/>
            </c:ext>
          </c:extLst>
        </c:ser>
        <c:dLbls>
          <c:showLegendKey val="0"/>
          <c:showVal val="0"/>
          <c:showCatName val="0"/>
          <c:showSerName val="0"/>
          <c:showPercent val="0"/>
          <c:showBubbleSize val="0"/>
        </c:dLbls>
        <c:smooth val="0"/>
        <c:axId val="322770984"/>
        <c:axId val="322766064"/>
      </c:lineChart>
      <c:catAx>
        <c:axId val="32277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66064"/>
        <c:crosses val="autoZero"/>
        <c:auto val="1"/>
        <c:lblAlgn val="ctr"/>
        <c:lblOffset val="100"/>
        <c:noMultiLvlLbl val="0"/>
      </c:catAx>
      <c:valAx>
        <c:axId val="32276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7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3</c:v>
                </c:pt>
                <c:pt idx="11">
                  <c:v>1</c:v>
                </c:pt>
                <c:pt idx="12">
                  <c:v>0</c:v>
                </c:pt>
                <c:pt idx="13">
                  <c:v>1</c:v>
                </c:pt>
                <c:pt idx="14">
                  <c:v>0</c:v>
                </c:pt>
                <c:pt idx="15">
                  <c:v>2</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4D30-4BF3-83C6-610BF5DAC101}"/>
            </c:ext>
          </c:extLst>
        </c:ser>
        <c:dLbls>
          <c:showLegendKey val="0"/>
          <c:showVal val="0"/>
          <c:showCatName val="0"/>
          <c:showSerName val="0"/>
          <c:showPercent val="0"/>
          <c:showBubbleSize val="0"/>
        </c:dLbls>
        <c:smooth val="0"/>
        <c:axId val="322767376"/>
        <c:axId val="322768032"/>
      </c:lineChart>
      <c:catAx>
        <c:axId val="32276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68032"/>
        <c:crosses val="autoZero"/>
        <c:auto val="1"/>
        <c:lblAlgn val="ctr"/>
        <c:lblOffset val="100"/>
        <c:noMultiLvlLbl val="0"/>
      </c:catAx>
      <c:valAx>
        <c:axId val="32276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6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0.20337935320011</c:v>
                </c:pt>
                <c:pt idx="3">
                  <c:v>0</c:v>
                </c:pt>
                <c:pt idx="4">
                  <c:v>4.9936444525150003E-2</c:v>
                </c:pt>
                <c:pt idx="5">
                  <c:v>0</c:v>
                </c:pt>
                <c:pt idx="6">
                  <c:v>0</c:v>
                </c:pt>
              </c:numCache>
            </c:numRef>
          </c:val>
          <c:extLst>
            <c:ext xmlns:c16="http://schemas.microsoft.com/office/drawing/2014/chart" uri="{C3380CC4-5D6E-409C-BE32-E72D297353CC}">
              <c16:uniqueId val="{00000000-AB94-427A-8E25-E5EB0BF1AF0D}"/>
            </c:ext>
          </c:extLst>
        </c:ser>
        <c:dLbls>
          <c:showLegendKey val="0"/>
          <c:showVal val="0"/>
          <c:showCatName val="0"/>
          <c:showSerName val="0"/>
          <c:showPercent val="0"/>
          <c:showBubbleSize val="0"/>
        </c:dLbls>
        <c:gapWidth val="219"/>
        <c:overlap val="-27"/>
        <c:axId val="323474592"/>
        <c:axId val="229132872"/>
      </c:barChart>
      <c:catAx>
        <c:axId val="32347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132872"/>
        <c:crosses val="autoZero"/>
        <c:auto val="1"/>
        <c:lblAlgn val="ctr"/>
        <c:lblOffset val="100"/>
        <c:noMultiLvlLbl val="0"/>
      </c:catAx>
      <c:valAx>
        <c:axId val="22913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7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346</c:v>
                </c:pt>
              </c:numCache>
            </c:numRef>
          </c:val>
          <c:extLst>
            <c:ext xmlns:c16="http://schemas.microsoft.com/office/drawing/2014/chart" uri="{C3380CC4-5D6E-409C-BE32-E72D297353CC}">
              <c16:uniqueId val="{00000000-584F-496E-9565-DDEF7BDEA19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19</c:v>
                </c:pt>
              </c:numCache>
            </c:numRef>
          </c:val>
          <c:extLst>
            <c:ext xmlns:c16="http://schemas.microsoft.com/office/drawing/2014/chart" uri="{C3380CC4-5D6E-409C-BE32-E72D297353CC}">
              <c16:uniqueId val="{00000001-584F-496E-9565-DDEF7BDEA19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584F-496E-9565-DDEF7BDEA19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584F-496E-9565-DDEF7BDEA19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584F-496E-9565-DDEF7BDEA19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584F-496E-9565-DDEF7BDEA19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12</c:v>
                </c:pt>
              </c:numCache>
            </c:numRef>
          </c:val>
          <c:extLst>
            <c:ext xmlns:c16="http://schemas.microsoft.com/office/drawing/2014/chart" uri="{C3380CC4-5D6E-409C-BE32-E72D297353CC}">
              <c16:uniqueId val="{00000006-584F-496E-9565-DDEF7BDEA19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40</c:v>
                </c:pt>
              </c:numCache>
            </c:numRef>
          </c:val>
          <c:extLst>
            <c:ext xmlns:c16="http://schemas.microsoft.com/office/drawing/2014/chart" uri="{C3380CC4-5D6E-409C-BE32-E72D297353CC}">
              <c16:uniqueId val="{00000007-584F-496E-9565-DDEF7BDEA191}"/>
            </c:ext>
          </c:extLst>
        </c:ser>
        <c:dLbls>
          <c:showLegendKey val="0"/>
          <c:showVal val="0"/>
          <c:showCatName val="0"/>
          <c:showSerName val="0"/>
          <c:showPercent val="0"/>
          <c:showBubbleSize val="0"/>
        </c:dLbls>
        <c:gapWidth val="150"/>
        <c:overlap val="100"/>
        <c:axId val="325165664"/>
        <c:axId val="325165992"/>
      </c:barChart>
      <c:catAx>
        <c:axId val="3251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65992"/>
        <c:crosses val="autoZero"/>
        <c:auto val="1"/>
        <c:lblAlgn val="ctr"/>
        <c:lblOffset val="100"/>
        <c:noMultiLvlLbl val="0"/>
      </c:catAx>
      <c:valAx>
        <c:axId val="325165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341-4EEA-80F0-D7E3EC7CF183}"/>
            </c:ext>
          </c:extLst>
        </c:ser>
        <c:dLbls>
          <c:showLegendKey val="0"/>
          <c:showVal val="0"/>
          <c:showCatName val="0"/>
          <c:showSerName val="0"/>
          <c:showPercent val="0"/>
          <c:showBubbleSize val="0"/>
        </c:dLbls>
        <c:gapWidth val="219"/>
        <c:overlap val="-27"/>
        <c:axId val="325158448"/>
        <c:axId val="325154184"/>
      </c:barChart>
      <c:catAx>
        <c:axId val="32515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54184"/>
        <c:crosses val="autoZero"/>
        <c:auto val="1"/>
        <c:lblAlgn val="ctr"/>
        <c:lblOffset val="100"/>
        <c:noMultiLvlLbl val="0"/>
      </c:catAx>
      <c:valAx>
        <c:axId val="32515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5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9CD3B-71F7-4966-BE89-1520414AC7A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55DC889-DEBA-4393-A77B-B421FE9BDAE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82541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EB43-2B3A-4814-BB25-FA6509B8416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9B2E63B-F6E9-431C-9793-C48592EE4052}"/>
              </a:ext>
            </a:extLst>
          </p:cNvPr>
          <p:cNvGraphicFramePr>
            <a:graphicFrameLocks noGrp="1"/>
          </p:cNvGraphicFramePr>
          <p:nvPr>
            <p:ph type="tbl" sz="quarter" idx="13"/>
            <p:extLst>
              <p:ext uri="{D42A27DB-BD31-4B8C-83A1-F6EECF244321}">
                <p14:modId xmlns:p14="http://schemas.microsoft.com/office/powerpoint/2010/main" val="323720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22524348"/>
                    </a:ext>
                  </a:extLst>
                </a:gridCol>
                <a:gridCol w="740664">
                  <a:extLst>
                    <a:ext uri="{9D8B030D-6E8A-4147-A177-3AD203B41FA5}">
                      <a16:colId xmlns:a16="http://schemas.microsoft.com/office/drawing/2014/main" val="743570742"/>
                    </a:ext>
                  </a:extLst>
                </a:gridCol>
                <a:gridCol w="740664">
                  <a:extLst>
                    <a:ext uri="{9D8B030D-6E8A-4147-A177-3AD203B41FA5}">
                      <a16:colId xmlns:a16="http://schemas.microsoft.com/office/drawing/2014/main" val="3955600710"/>
                    </a:ext>
                  </a:extLst>
                </a:gridCol>
                <a:gridCol w="740664">
                  <a:extLst>
                    <a:ext uri="{9D8B030D-6E8A-4147-A177-3AD203B41FA5}">
                      <a16:colId xmlns:a16="http://schemas.microsoft.com/office/drawing/2014/main" val="1034362501"/>
                    </a:ext>
                  </a:extLst>
                </a:gridCol>
                <a:gridCol w="740664">
                  <a:extLst>
                    <a:ext uri="{9D8B030D-6E8A-4147-A177-3AD203B41FA5}">
                      <a16:colId xmlns:a16="http://schemas.microsoft.com/office/drawing/2014/main" val="1339125586"/>
                    </a:ext>
                  </a:extLst>
                </a:gridCol>
                <a:gridCol w="740664">
                  <a:extLst>
                    <a:ext uri="{9D8B030D-6E8A-4147-A177-3AD203B41FA5}">
                      <a16:colId xmlns:a16="http://schemas.microsoft.com/office/drawing/2014/main" val="1692333028"/>
                    </a:ext>
                  </a:extLst>
                </a:gridCol>
                <a:gridCol w="740664">
                  <a:extLst>
                    <a:ext uri="{9D8B030D-6E8A-4147-A177-3AD203B41FA5}">
                      <a16:colId xmlns:a16="http://schemas.microsoft.com/office/drawing/2014/main" val="13648061"/>
                    </a:ext>
                  </a:extLst>
                </a:gridCol>
                <a:gridCol w="740664">
                  <a:extLst>
                    <a:ext uri="{9D8B030D-6E8A-4147-A177-3AD203B41FA5}">
                      <a16:colId xmlns:a16="http://schemas.microsoft.com/office/drawing/2014/main" val="3773019776"/>
                    </a:ext>
                  </a:extLst>
                </a:gridCol>
                <a:gridCol w="740664">
                  <a:extLst>
                    <a:ext uri="{9D8B030D-6E8A-4147-A177-3AD203B41FA5}">
                      <a16:colId xmlns:a16="http://schemas.microsoft.com/office/drawing/2014/main" val="168125224"/>
                    </a:ext>
                  </a:extLst>
                </a:gridCol>
                <a:gridCol w="740664">
                  <a:extLst>
                    <a:ext uri="{9D8B030D-6E8A-4147-A177-3AD203B41FA5}">
                      <a16:colId xmlns:a16="http://schemas.microsoft.com/office/drawing/2014/main" val="29451824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98887220"/>
                  </a:ext>
                </a:extLst>
              </a:tr>
              <a:tr h="370840">
                <a:tc>
                  <a:txBody>
                    <a:bodyPr/>
                    <a:lstStyle/>
                    <a:p>
                      <a:r>
                        <a:rPr lang="en-US" sz="1000"/>
                        <a:t>Grupo Ramos</a:t>
                      </a:r>
                    </a:p>
                  </a:txBody>
                  <a:tcPr/>
                </a:tc>
                <a:tc>
                  <a:txBody>
                    <a:bodyPr/>
                    <a:lstStyle/>
                    <a:p>
                      <a:r>
                        <a:rPr lang="en-US" sz="1000"/>
                        <a:t>22353</a:t>
                      </a:r>
                    </a:p>
                  </a:txBody>
                  <a:tcPr/>
                </a:tc>
                <a:tc>
                  <a:txBody>
                    <a:bodyPr/>
                    <a:lstStyle/>
                    <a:p>
                      <a:r>
                        <a:rPr lang="en-US" sz="1000"/>
                        <a:t>979</a:t>
                      </a:r>
                    </a:p>
                  </a:txBody>
                  <a:tcPr/>
                </a:tc>
                <a:tc>
                  <a:txBody>
                    <a:bodyPr/>
                    <a:lstStyle/>
                    <a:p>
                      <a:r>
                        <a:rPr lang="en-US" sz="1000"/>
                        <a:t>10</a:t>
                      </a:r>
                    </a:p>
                  </a:txBody>
                  <a:tcPr/>
                </a:tc>
                <a:tc>
                  <a:txBody>
                    <a:bodyPr/>
                    <a:lstStyle/>
                    <a:p>
                      <a:r>
                        <a:rPr lang="en-US" sz="1000"/>
                        <a:t>365</a:t>
                      </a:r>
                    </a:p>
                  </a:txBody>
                  <a:tcPr/>
                </a:tc>
                <a:tc>
                  <a:txBody>
                    <a:bodyPr/>
                    <a:lstStyle/>
                    <a:p>
                      <a:r>
                        <a:rPr lang="en-US" sz="1000"/>
                        <a:t>12</a:t>
                      </a:r>
                    </a:p>
                  </a:txBody>
                  <a:tcPr/>
                </a:tc>
                <a:tc>
                  <a:txBody>
                    <a:bodyPr/>
                    <a:lstStyle/>
                    <a:p>
                      <a:r>
                        <a:rPr lang="en-US" sz="1000"/>
                        <a:t>40</a:t>
                      </a:r>
                    </a:p>
                  </a:txBody>
                  <a:tcPr/>
                </a:tc>
                <a:tc>
                  <a:txBody>
                    <a:bodyPr/>
                    <a:lstStyle/>
                    <a:p>
                      <a:r>
                        <a:rPr lang="en-US" sz="1000"/>
                        <a:t>0</a:t>
                      </a:r>
                    </a:p>
                  </a:txBody>
                  <a:tcPr/>
                </a:tc>
                <a:tc>
                  <a:txBody>
                    <a:bodyPr/>
                    <a:lstStyle/>
                    <a:p>
                      <a:r>
                        <a:rPr lang="en-US" sz="1000"/>
                        <a:t>0.1907%</a:t>
                      </a:r>
                    </a:p>
                  </a:txBody>
                  <a:tcPr/>
                </a:tc>
                <a:tc>
                  <a:txBody>
                    <a:bodyPr/>
                    <a:lstStyle/>
                    <a:p>
                      <a:r>
                        <a:rPr lang="en-US" sz="1000"/>
                        <a:t>0.0%</a:t>
                      </a:r>
                    </a:p>
                  </a:txBody>
                  <a:tcPr/>
                </a:tc>
                <a:extLst>
                  <a:ext uri="{0D108BD9-81ED-4DB2-BD59-A6C34878D82A}">
                    <a16:rowId xmlns:a16="http://schemas.microsoft.com/office/drawing/2014/main" val="2601281674"/>
                  </a:ext>
                </a:extLst>
              </a:tr>
            </a:tbl>
          </a:graphicData>
        </a:graphic>
      </p:graphicFrame>
      <p:sp>
        <p:nvSpPr>
          <p:cNvPr id="4" name="Text Placeholder 3">
            <a:extLst>
              <a:ext uri="{FF2B5EF4-FFF2-40B4-BE49-F238E27FC236}">
                <a16:creationId xmlns:a16="http://schemas.microsoft.com/office/drawing/2014/main" id="{E55093E8-1BEF-410D-B82F-DD54A0F2CF90}"/>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792736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FB99-5834-4498-8649-C9D57AABBEC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2748563-0E0C-410F-9873-05E7FCA34216}"/>
              </a:ext>
            </a:extLst>
          </p:cNvPr>
          <p:cNvGraphicFramePr>
            <a:graphicFrameLocks noGrp="1"/>
          </p:cNvGraphicFramePr>
          <p:nvPr>
            <p:ph type="chart" sz="quarter" idx="13"/>
            <p:extLst>
              <p:ext uri="{D42A27DB-BD31-4B8C-83A1-F6EECF244321}">
                <p14:modId xmlns:p14="http://schemas.microsoft.com/office/powerpoint/2010/main" val="3239207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E5A163-436F-4528-AB97-74FFC8C06B1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F567F3B-3850-4C7A-8899-7DDD95E02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1688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CDE5D-68EA-4816-AB7D-0C81C42CB7A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34522A2-BB3A-43D7-9057-51F2F865A2FF}"/>
              </a:ext>
            </a:extLst>
          </p:cNvPr>
          <p:cNvGraphicFramePr>
            <a:graphicFrameLocks noGrp="1"/>
          </p:cNvGraphicFramePr>
          <p:nvPr>
            <p:ph type="chart" sz="quarter" idx="13"/>
            <p:extLst>
              <p:ext uri="{D42A27DB-BD31-4B8C-83A1-F6EECF244321}">
                <p14:modId xmlns:p14="http://schemas.microsoft.com/office/powerpoint/2010/main" val="3186405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4EE13A-2B79-46F1-84E8-01DC202669F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E1B471F-060D-4F8A-9B39-0B5092E4A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85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5021-76A7-4A87-84C1-0793D568358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5377232-105D-473A-A72A-0DF5BF0C546C}"/>
              </a:ext>
            </a:extLst>
          </p:cNvPr>
          <p:cNvGraphicFramePr>
            <a:graphicFrameLocks noGrp="1"/>
          </p:cNvGraphicFramePr>
          <p:nvPr>
            <p:ph type="chart" sz="quarter" idx="13"/>
            <p:extLst>
              <p:ext uri="{D42A27DB-BD31-4B8C-83A1-F6EECF244321}">
                <p14:modId xmlns:p14="http://schemas.microsoft.com/office/powerpoint/2010/main" val="223644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6F48B-018D-48CC-9BF1-A277E2F7DA8B}"/>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4377CB65-0A32-4347-9B13-9A823A542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52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CFF02-BD87-4217-8E4A-5DE98791F8FC}"/>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0D09C70-72F3-4173-870B-C1BDB59B96E5}"/>
              </a:ext>
            </a:extLst>
          </p:cNvPr>
          <p:cNvGraphicFramePr>
            <a:graphicFrameLocks noGrp="1"/>
          </p:cNvGraphicFramePr>
          <p:nvPr>
            <p:ph type="chart" sz="quarter" idx="13"/>
            <p:extLst>
              <p:ext uri="{D42A27DB-BD31-4B8C-83A1-F6EECF244321}">
                <p14:modId xmlns:p14="http://schemas.microsoft.com/office/powerpoint/2010/main" val="1010919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E1E129-AD69-483F-8280-FF7ED7FB425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CD3B1C2-8F92-420D-8B93-B82D0276A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496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588D-9F01-490D-96C5-F9E107CDCB6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1349392-BB37-42E2-8CFB-48BA1F8B0485}"/>
              </a:ext>
            </a:extLst>
          </p:cNvPr>
          <p:cNvGraphicFramePr>
            <a:graphicFrameLocks noGrp="1"/>
          </p:cNvGraphicFramePr>
          <p:nvPr>
            <p:ph type="chart" sz="quarter" idx="13"/>
            <p:extLst>
              <p:ext uri="{D42A27DB-BD31-4B8C-83A1-F6EECF244321}">
                <p14:modId xmlns:p14="http://schemas.microsoft.com/office/powerpoint/2010/main" val="2627411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BAE12-DD4B-4BB6-BF20-E52C06E6D7E8}"/>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022B56D-EA8F-47C3-99AB-952A13EA92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589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CFDF8-E4AA-4ECF-BF60-B306559A0AA5}"/>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A5E264CA-38F7-43F5-8E97-184C33E9C0E5}"/>
              </a:ext>
            </a:extLst>
          </p:cNvPr>
          <p:cNvGraphicFramePr>
            <a:graphicFrameLocks noGrp="1"/>
          </p:cNvGraphicFramePr>
          <p:nvPr>
            <p:ph type="tbl" sz="quarter" idx="13"/>
            <p:extLst>
              <p:ext uri="{D42A27DB-BD31-4B8C-83A1-F6EECF244321}">
                <p14:modId xmlns:p14="http://schemas.microsoft.com/office/powerpoint/2010/main" val="305052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468778"/>
                    </a:ext>
                  </a:extLst>
                </a:gridCol>
                <a:gridCol w="658368">
                  <a:extLst>
                    <a:ext uri="{9D8B030D-6E8A-4147-A177-3AD203B41FA5}">
                      <a16:colId xmlns:a16="http://schemas.microsoft.com/office/drawing/2014/main" val="1041791223"/>
                    </a:ext>
                  </a:extLst>
                </a:gridCol>
                <a:gridCol w="658368">
                  <a:extLst>
                    <a:ext uri="{9D8B030D-6E8A-4147-A177-3AD203B41FA5}">
                      <a16:colId xmlns:a16="http://schemas.microsoft.com/office/drawing/2014/main" val="1092686890"/>
                    </a:ext>
                  </a:extLst>
                </a:gridCol>
                <a:gridCol w="658368">
                  <a:extLst>
                    <a:ext uri="{9D8B030D-6E8A-4147-A177-3AD203B41FA5}">
                      <a16:colId xmlns:a16="http://schemas.microsoft.com/office/drawing/2014/main" val="3157024439"/>
                    </a:ext>
                  </a:extLst>
                </a:gridCol>
                <a:gridCol w="658368">
                  <a:extLst>
                    <a:ext uri="{9D8B030D-6E8A-4147-A177-3AD203B41FA5}">
                      <a16:colId xmlns:a16="http://schemas.microsoft.com/office/drawing/2014/main" val="811860822"/>
                    </a:ext>
                  </a:extLst>
                </a:gridCol>
                <a:gridCol w="658368">
                  <a:extLst>
                    <a:ext uri="{9D8B030D-6E8A-4147-A177-3AD203B41FA5}">
                      <a16:colId xmlns:a16="http://schemas.microsoft.com/office/drawing/2014/main" val="244162463"/>
                    </a:ext>
                  </a:extLst>
                </a:gridCol>
                <a:gridCol w="658368">
                  <a:extLst>
                    <a:ext uri="{9D8B030D-6E8A-4147-A177-3AD203B41FA5}">
                      <a16:colId xmlns:a16="http://schemas.microsoft.com/office/drawing/2014/main" val="1747899759"/>
                    </a:ext>
                  </a:extLst>
                </a:gridCol>
                <a:gridCol w="658368">
                  <a:extLst>
                    <a:ext uri="{9D8B030D-6E8A-4147-A177-3AD203B41FA5}">
                      <a16:colId xmlns:a16="http://schemas.microsoft.com/office/drawing/2014/main" val="360671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604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- 2017-08-30 15:06:14</a:t>
                      </a:r>
                      <a:r>
                        <a:rPr kumimoji="0" lang="es-ES" sz="1000" b="0" i="0" u="none" strike="noStrike" kern="1200" cap="none" spc="0" normalizeH="0" baseline="0" noProof="0">
                          <a:ln>
                            <a:noFill/>
                          </a:ln>
                          <a:solidFill>
                            <a:prstClr val="black"/>
                          </a:solidFill>
                          <a:effectLst/>
                          <a:uLnTx/>
                          <a:uFillTx/>
                          <a:latin typeface="+mn-lt"/>
                          <a:ea typeface="+mn-ea"/>
                          <a:cs typeface="+mn-cs"/>
                        </a:rPr>
                        <a:t>
Hoy ampliamos a 58 el número de establecimientos a nivel nacional, con la inauguración de Aprezio Mandinga, ubicada en este sector del municipio Santo Domingo Este. Se trata de la sucursal número 22 bajo el formato de tienda de descuento. Con motivo de la apertura se realizaron diversas actividades, incluyendo un desayuno con los colaboradores de la tienda y un corte de cinta para iniciar de manera formal las operaciones.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69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- 2017-08-01 13:08:22</a:t>
                      </a:r>
                      <a:r>
                        <a:rPr kumimoji="0" lang="es-ES" sz="1000" b="0" i="0" u="none" strike="noStrike" kern="1200" cap="none" spc="0" normalizeH="0" baseline="0" noProof="0">
                          <a:ln>
                            <a:noFill/>
                          </a:ln>
                          <a:solidFill>
                            <a:prstClr val="black"/>
                          </a:solidFill>
                          <a:effectLst/>
                          <a:uLnTx/>
                          <a:uFillTx/>
                          <a:latin typeface="+mn-lt"/>
                          <a:ea typeface="+mn-ea"/>
                          <a:cs typeface="+mn-cs"/>
                        </a:rPr>
                        <a:t>
Compartimos los resultados de la campaña “Regala Vida, por la salud de bebés y madres 2017” que desarrollamos en conjunto con UNICEF. Reiteramos nuestro compromiso con la reducción de la mortalidad materno infantil en la República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139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- 2017-08-30 19:08:06</a:t>
                      </a:r>
                      <a:r>
                        <a:rPr kumimoji="0" lang="es-ES" sz="1000" b="0" i="0" u="none" strike="noStrike" kern="1200" cap="none" spc="0" normalizeH="0" baseline="0" noProof="0">
                          <a:ln>
                            <a:noFill/>
                          </a:ln>
                          <a:solidFill>
                            <a:prstClr val="black"/>
                          </a:solidFill>
                          <a:effectLst/>
                          <a:uLnTx/>
                          <a:uFillTx/>
                          <a:latin typeface="+mn-lt"/>
                          <a:ea typeface="+mn-ea"/>
                          <a:cs typeface="+mn-cs"/>
                        </a:rPr>
                        <a:t>
Con motivo de la apertura de Aprezio Mandinga y como parte de nuestras acciones de responsabilidad social, realizamos un aporte al Liceo Secundario Juan Pablo Duarte. Este consistió en la impermeabilización y pintura de varias aulas, actividad en la que participaron activamente los colaboradores de Aprezio.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001053"/>
                  </a:ext>
                </a:extLst>
              </a:tr>
            </a:tbl>
          </a:graphicData>
        </a:graphic>
      </p:graphicFrame>
      <p:sp>
        <p:nvSpPr>
          <p:cNvPr id="4" name="Text Placeholder 3">
            <a:extLst>
              <a:ext uri="{FF2B5EF4-FFF2-40B4-BE49-F238E27FC236}">
                <a16:creationId xmlns:a16="http://schemas.microsoft.com/office/drawing/2014/main" id="{48EFD18D-C23C-4ED2-A499-EBE521D39AE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912214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E1F4-D639-4E95-BB74-E1F0B21EAF72}"/>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3A1DE70E-4547-439C-B473-66BA985B301F}"/>
              </a:ext>
            </a:extLst>
          </p:cNvPr>
          <p:cNvGraphicFramePr>
            <a:graphicFrameLocks noGrp="1"/>
          </p:cNvGraphicFramePr>
          <p:nvPr>
            <p:ph type="tbl" sz="quarter" idx="13"/>
            <p:extLst>
              <p:ext uri="{D42A27DB-BD31-4B8C-83A1-F6EECF244321}">
                <p14:modId xmlns:p14="http://schemas.microsoft.com/office/powerpoint/2010/main" val="50283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8480852"/>
                    </a:ext>
                  </a:extLst>
                </a:gridCol>
                <a:gridCol w="658368">
                  <a:extLst>
                    <a:ext uri="{9D8B030D-6E8A-4147-A177-3AD203B41FA5}">
                      <a16:colId xmlns:a16="http://schemas.microsoft.com/office/drawing/2014/main" val="591326455"/>
                    </a:ext>
                  </a:extLst>
                </a:gridCol>
                <a:gridCol w="658368">
                  <a:extLst>
                    <a:ext uri="{9D8B030D-6E8A-4147-A177-3AD203B41FA5}">
                      <a16:colId xmlns:a16="http://schemas.microsoft.com/office/drawing/2014/main" val="2703822459"/>
                    </a:ext>
                  </a:extLst>
                </a:gridCol>
                <a:gridCol w="658368">
                  <a:extLst>
                    <a:ext uri="{9D8B030D-6E8A-4147-A177-3AD203B41FA5}">
                      <a16:colId xmlns:a16="http://schemas.microsoft.com/office/drawing/2014/main" val="3741732707"/>
                    </a:ext>
                  </a:extLst>
                </a:gridCol>
                <a:gridCol w="658368">
                  <a:extLst>
                    <a:ext uri="{9D8B030D-6E8A-4147-A177-3AD203B41FA5}">
                      <a16:colId xmlns:a16="http://schemas.microsoft.com/office/drawing/2014/main" val="950819704"/>
                    </a:ext>
                  </a:extLst>
                </a:gridCol>
                <a:gridCol w="658368">
                  <a:extLst>
                    <a:ext uri="{9D8B030D-6E8A-4147-A177-3AD203B41FA5}">
                      <a16:colId xmlns:a16="http://schemas.microsoft.com/office/drawing/2014/main" val="2331501320"/>
                    </a:ext>
                  </a:extLst>
                </a:gridCol>
                <a:gridCol w="658368">
                  <a:extLst>
                    <a:ext uri="{9D8B030D-6E8A-4147-A177-3AD203B41FA5}">
                      <a16:colId xmlns:a16="http://schemas.microsoft.com/office/drawing/2014/main" val="2259508814"/>
                    </a:ext>
                  </a:extLst>
                </a:gridCol>
                <a:gridCol w="658368">
                  <a:extLst>
                    <a:ext uri="{9D8B030D-6E8A-4147-A177-3AD203B41FA5}">
                      <a16:colId xmlns:a16="http://schemas.microsoft.com/office/drawing/2014/main" val="258114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699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- 2017-08-26 09:10:39</a:t>
                      </a:r>
                      <a:r>
                        <a:rPr kumimoji="0" lang="es-ES" sz="1000" b="0" i="0" u="none" strike="noStrike" kern="1200" cap="none" spc="0" normalizeH="0" baseline="0" noProof="0">
                          <a:ln>
                            <a:noFill/>
                          </a:ln>
                          <a:solidFill>
                            <a:prstClr val="black"/>
                          </a:solidFill>
                          <a:effectLst/>
                          <a:uLnTx/>
                          <a:uFillTx/>
                          <a:latin typeface="+mn-lt"/>
                          <a:ea typeface="+mn-ea"/>
                          <a:cs typeface="+mn-cs"/>
                        </a:rPr>
                        <a:t>
La solidaridad forma parte de nosotros. En Grupo Ramos nos preocupamos por el bienestar de nuestros clientes, colaboradores y comunidades, ejecutando prácticas sostenibles que fomenten una cultura de valores.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811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- 2017-08-31 10:50:39</a:t>
                      </a:r>
                      <a:r>
                        <a:rPr kumimoji="0" lang="es-ES" sz="1000" b="0" i="0" u="none" strike="noStrike" kern="1200" cap="none" spc="0" normalizeH="0" baseline="0" noProof="0">
                          <a:ln>
                            <a:noFill/>
                          </a:ln>
                          <a:solidFill>
                            <a:prstClr val="black"/>
                          </a:solidFill>
                          <a:effectLst/>
                          <a:uLnTx/>
                          <a:uFillTx/>
                          <a:latin typeface="+mn-lt"/>
                          <a:ea typeface="+mn-ea"/>
                          <a:cs typeface="+mn-cs"/>
                        </a:rPr>
                        <a:t>
Aviso de interés para nuestros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75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- 2017-08-16 11:46:55</a:t>
                      </a:r>
                      <a:r>
                        <a:rPr kumimoji="0" lang="es-ES" sz="1000" b="0" i="0" u="none" strike="noStrike" kern="1200" cap="none" spc="0" normalizeH="0" baseline="0" noProof="0">
                          <a:ln>
                            <a:noFill/>
                          </a:ln>
                          <a:solidFill>
                            <a:prstClr val="black"/>
                          </a:solidFill>
                          <a:effectLst/>
                          <a:uLnTx/>
                          <a:uFillTx/>
                          <a:latin typeface="+mn-lt"/>
                          <a:ea typeface="+mn-ea"/>
                          <a:cs typeface="+mn-cs"/>
                        </a:rPr>
                        <a:t>
154 años construyendo un legado. Hoy conmemoramos el Día de la Restauración.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886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- 2017-08-09 15:04:23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862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- 2017-08-11 09:23:21</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periódico Hoy por su 36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52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- 2017-08-10 10:01:00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229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- 2017-08-01 10:54:12</a:t>
                      </a:r>
                      <a:r>
                        <a:rPr kumimoji="0" lang="es-ES" sz="1000" b="0" i="0" u="none" strike="noStrike" kern="1200" cap="none" spc="0" normalizeH="0" baseline="0" noProof="0">
                          <a:ln>
                            <a:noFill/>
                          </a:ln>
                          <a:solidFill>
                            <a:prstClr val="black"/>
                          </a:solidFill>
                          <a:effectLst/>
                          <a:uLnTx/>
                          <a:uFillTx/>
                          <a:latin typeface="+mn-lt"/>
                          <a:ea typeface="+mn-ea"/>
                          <a:cs typeface="+mn-cs"/>
                        </a:rPr>
                        <a:t>
¡Felicidades al Listín Diario en su 128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9798139"/>
                  </a:ext>
                </a:extLst>
              </a:tr>
            </a:tbl>
          </a:graphicData>
        </a:graphic>
      </p:graphicFrame>
      <p:sp>
        <p:nvSpPr>
          <p:cNvPr id="4" name="Text Placeholder 3">
            <a:extLst>
              <a:ext uri="{FF2B5EF4-FFF2-40B4-BE49-F238E27FC236}">
                <a16:creationId xmlns:a16="http://schemas.microsoft.com/office/drawing/2014/main" id="{01EFF090-B00F-4FB7-AECD-21DDD54B3F91}"/>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532098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F3F7-5D4B-454E-84D4-32CC2408BF8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1A7AA5D-F8B5-4F16-A633-E290B3E6C2A2}"/>
              </a:ext>
            </a:extLst>
          </p:cNvPr>
          <p:cNvGraphicFramePr>
            <a:graphicFrameLocks noGrp="1"/>
          </p:cNvGraphicFramePr>
          <p:nvPr>
            <p:ph type="chart" sz="quarter" idx="13"/>
            <p:extLst>
              <p:ext uri="{D42A27DB-BD31-4B8C-83A1-F6EECF244321}">
                <p14:modId xmlns:p14="http://schemas.microsoft.com/office/powerpoint/2010/main" val="3484052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F67E92-1999-4DEE-9ABB-C82C96932486}"/>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D0DA1AD-7B00-4976-BC47-0D138DEC68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360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4DEC-0050-43FC-BFCD-0B9D8EFD7AC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C4FE138-2AB9-402C-BD13-8409FC9BF970}"/>
              </a:ext>
            </a:extLst>
          </p:cNvPr>
          <p:cNvGraphicFramePr>
            <a:graphicFrameLocks noGrp="1"/>
          </p:cNvGraphicFramePr>
          <p:nvPr>
            <p:ph type="chart" sz="quarter" idx="13"/>
            <p:extLst>
              <p:ext uri="{D42A27DB-BD31-4B8C-83A1-F6EECF244321}">
                <p14:modId xmlns:p14="http://schemas.microsoft.com/office/powerpoint/2010/main" val="2738971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D92BB-FF99-428A-90AD-F01A2E43A56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6E9AA45-10BF-4E5D-8FA2-690EDD183D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594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3717-768C-4341-8316-F8BA6B08323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4A1EE94-76FC-49E0-B774-7D9978285D82}"/>
              </a:ext>
            </a:extLst>
          </p:cNvPr>
          <p:cNvGraphicFramePr>
            <a:graphicFrameLocks noGrp="1"/>
          </p:cNvGraphicFramePr>
          <p:nvPr>
            <p:ph type="chart" sz="quarter" idx="13"/>
            <p:extLst>
              <p:ext uri="{D42A27DB-BD31-4B8C-83A1-F6EECF244321}">
                <p14:modId xmlns:p14="http://schemas.microsoft.com/office/powerpoint/2010/main" val="3036988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20E76-E8CF-4FB5-8AAD-4EA547E18F5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BD21585B-A3B3-46B5-B775-3B588093F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525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81BD8-3BB6-4AED-B147-3FD24C29FBD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349381D-4E49-4387-B858-79229E8E92DD}"/>
              </a:ext>
            </a:extLst>
          </p:cNvPr>
          <p:cNvGraphicFramePr>
            <a:graphicFrameLocks noGrp="1"/>
          </p:cNvGraphicFramePr>
          <p:nvPr>
            <p:ph type="chart" sz="quarter" idx="13"/>
            <p:extLst>
              <p:ext uri="{D42A27DB-BD31-4B8C-83A1-F6EECF244321}">
                <p14:modId xmlns:p14="http://schemas.microsoft.com/office/powerpoint/2010/main" val="1587279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F76D6-5981-4E1B-92F2-D48DC846374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39D82AFE-4ABE-4270-98CD-638ED1873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553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655C-DA77-4C72-BE46-79CE06CBD58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56859E0-D229-43BF-99F1-D2BAC363C273}"/>
              </a:ext>
            </a:extLst>
          </p:cNvPr>
          <p:cNvGraphicFramePr>
            <a:graphicFrameLocks noGrp="1"/>
          </p:cNvGraphicFramePr>
          <p:nvPr>
            <p:ph type="chart" sz="quarter" idx="13"/>
            <p:extLst>
              <p:ext uri="{D42A27DB-BD31-4B8C-83A1-F6EECF244321}">
                <p14:modId xmlns:p14="http://schemas.microsoft.com/office/powerpoint/2010/main" val="906934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14180E-EC99-40F5-BB31-C71C359C468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AFECD10B-FD81-4BC0-908B-AAAC5CB3E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1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86EAD-1AA8-407D-A4DD-D478C2499A6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C5A5324-E535-4AE3-ACD7-62EA7BF0E71E}"/>
              </a:ext>
            </a:extLst>
          </p:cNvPr>
          <p:cNvGraphicFramePr>
            <a:graphicFrameLocks noGrp="1"/>
          </p:cNvGraphicFramePr>
          <p:nvPr>
            <p:ph type="chart" sz="quarter" idx="13"/>
            <p:extLst>
              <p:ext uri="{D42A27DB-BD31-4B8C-83A1-F6EECF244321}">
                <p14:modId xmlns:p14="http://schemas.microsoft.com/office/powerpoint/2010/main" val="3005756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E8B20-CACC-4631-9ECA-81045B51B06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AFB385F-A00A-4610-8A96-1DAC857ED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6027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75B56-68F6-4445-9A50-B7A596489FC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3534D17-FE17-476E-91DD-5F322D9350A3}"/>
              </a:ext>
            </a:extLst>
          </p:cNvPr>
          <p:cNvGraphicFramePr>
            <a:graphicFrameLocks noGrp="1"/>
          </p:cNvGraphicFramePr>
          <p:nvPr>
            <p:ph type="chart" sz="quarter" idx="13"/>
            <p:extLst>
              <p:ext uri="{D42A27DB-BD31-4B8C-83A1-F6EECF244321}">
                <p14:modId xmlns:p14="http://schemas.microsoft.com/office/powerpoint/2010/main" val="9832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EA97C-8ACE-4682-80B2-D0A05533B3E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06B502B-B7B4-4180-AC22-390A4080E2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859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E1AA6-31BC-49E7-9D80-7D0C4B4A873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9FBCD77-9B41-4CA8-A93B-6581515E43EF}"/>
              </a:ext>
            </a:extLst>
          </p:cNvPr>
          <p:cNvGraphicFramePr>
            <a:graphicFrameLocks noGrp="1"/>
          </p:cNvGraphicFramePr>
          <p:nvPr>
            <p:ph type="chart" sz="quarter" idx="13"/>
            <p:extLst>
              <p:ext uri="{D42A27DB-BD31-4B8C-83A1-F6EECF244321}">
                <p14:modId xmlns:p14="http://schemas.microsoft.com/office/powerpoint/2010/main" val="404071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41FB6-380C-4E88-A539-00819605F90C}"/>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C7C2B499-D4A8-4E07-8761-356702D0E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965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72CE-FF16-483E-AFEA-B4D8F61FBB91}"/>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24769B2D-C161-4E57-84A6-C622443AF95E}"/>
              </a:ext>
            </a:extLst>
          </p:cNvPr>
          <p:cNvGraphicFramePr>
            <a:graphicFrameLocks noGrp="1"/>
          </p:cNvGraphicFramePr>
          <p:nvPr>
            <p:ph type="tbl" sz="quarter" idx="13"/>
            <p:extLst>
              <p:ext uri="{D42A27DB-BD31-4B8C-83A1-F6EECF244321}">
                <p14:modId xmlns:p14="http://schemas.microsoft.com/office/powerpoint/2010/main" val="228206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8537155"/>
                    </a:ext>
                  </a:extLst>
                </a:gridCol>
                <a:gridCol w="2468880">
                  <a:extLst>
                    <a:ext uri="{9D8B030D-6E8A-4147-A177-3AD203B41FA5}">
                      <a16:colId xmlns:a16="http://schemas.microsoft.com/office/drawing/2014/main" val="2410390284"/>
                    </a:ext>
                  </a:extLst>
                </a:gridCol>
                <a:gridCol w="822960">
                  <a:extLst>
                    <a:ext uri="{9D8B030D-6E8A-4147-A177-3AD203B41FA5}">
                      <a16:colId xmlns:a16="http://schemas.microsoft.com/office/drawing/2014/main" val="1291979910"/>
                    </a:ext>
                  </a:extLst>
                </a:gridCol>
                <a:gridCol w="822960">
                  <a:extLst>
                    <a:ext uri="{9D8B030D-6E8A-4147-A177-3AD203B41FA5}">
                      <a16:colId xmlns:a16="http://schemas.microsoft.com/office/drawing/2014/main" val="2166850663"/>
                    </a:ext>
                  </a:extLst>
                </a:gridCol>
                <a:gridCol w="822960">
                  <a:extLst>
                    <a:ext uri="{9D8B030D-6E8A-4147-A177-3AD203B41FA5}">
                      <a16:colId xmlns:a16="http://schemas.microsoft.com/office/drawing/2014/main" val="397067494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23987555"/>
                  </a:ext>
                </a:extLst>
              </a:tr>
              <a:tr h="370840">
                <a:tc>
                  <a:txBody>
                    <a:bodyPr/>
                    <a:lstStyle/>
                    <a:p>
                      <a:r>
                        <a:rPr lang="en-US" sz="1000"/>
                        <a:t>Federico Ramos</a:t>
                      </a:r>
                    </a:p>
                  </a:txBody>
                  <a:tcPr/>
                </a:tc>
                <a:tc>
                  <a:txBody>
                    <a:bodyPr/>
                    <a:lstStyle/>
                    <a:p>
                      <a:r>
                        <a:rPr lang="en-US" sz="1000"/>
                        <a:t>Grupo Ramos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579921381"/>
                  </a:ext>
                </a:extLst>
              </a:tr>
              <a:tr h="370840">
                <a:tc>
                  <a:txBody>
                    <a:bodyPr/>
                    <a:lstStyle/>
                    <a:p>
                      <a:r>
                        <a:rPr lang="en-US" sz="1000"/>
                        <a:t>Martirez Rodriguez Reynoso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749579966"/>
                  </a:ext>
                </a:extLst>
              </a:tr>
              <a:tr h="370840">
                <a:tc>
                  <a:txBody>
                    <a:bodyPr/>
                    <a:lstStyle/>
                    <a:p>
                      <a:r>
                        <a:rPr lang="en-US" sz="1000"/>
                        <a:t>Esther Espinal</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643817147"/>
                  </a:ext>
                </a:extLst>
              </a:tr>
              <a:tr h="370840">
                <a:tc>
                  <a:txBody>
                    <a:bodyPr/>
                    <a:lstStyle/>
                    <a:p>
                      <a:r>
                        <a:rPr lang="en-US" sz="1000"/>
                        <a:t>Yoarki Ramirez</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625289476"/>
                  </a:ext>
                </a:extLst>
              </a:tr>
              <a:tr h="370840">
                <a:tc>
                  <a:txBody>
                    <a:bodyPr/>
                    <a:lstStyle/>
                    <a:p>
                      <a:r>
                        <a:rPr lang="en-US" sz="1000"/>
                        <a:t>Julissa Vasquez</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35752490"/>
                  </a:ext>
                </a:extLst>
              </a:tr>
              <a:tr h="370840">
                <a:tc>
                  <a:txBody>
                    <a:bodyPr/>
                    <a:lstStyle/>
                    <a:p>
                      <a:r>
                        <a:rPr lang="en-US" sz="1000"/>
                        <a:t>Carlos De la Cruz</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33319502"/>
                  </a:ext>
                </a:extLst>
              </a:tr>
              <a:tr h="370840">
                <a:tc>
                  <a:txBody>
                    <a:bodyPr/>
                    <a:lstStyle/>
                    <a:p>
                      <a:r>
                        <a:rPr lang="en-US" sz="1000"/>
                        <a:t>John Beltran</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2716360"/>
                  </a:ext>
                </a:extLst>
              </a:tr>
              <a:tr h="370840">
                <a:tc>
                  <a:txBody>
                    <a:bodyPr/>
                    <a:lstStyle/>
                    <a:p>
                      <a:r>
                        <a:rPr lang="en-US" sz="1000"/>
                        <a:t>Karina Febriel Turbi</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189494147"/>
                  </a:ext>
                </a:extLst>
              </a:tr>
              <a:tr h="370840">
                <a:tc>
                  <a:txBody>
                    <a:bodyPr/>
                    <a:lstStyle/>
                    <a:p>
                      <a:r>
                        <a:rPr lang="en-US" sz="1000"/>
                        <a:t>Rhode Mendez Cueto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12743047"/>
                  </a:ext>
                </a:extLst>
              </a:tr>
              <a:tr h="370840">
                <a:tc>
                  <a:txBody>
                    <a:bodyPr/>
                    <a:lstStyle/>
                    <a:p>
                      <a:r>
                        <a:rPr lang="en-US" sz="1000"/>
                        <a:t>Jonathan Vegano</a:t>
                      </a:r>
                    </a:p>
                  </a:txBody>
                  <a:tcPr/>
                </a:tc>
                <a:tc>
                  <a:txBody>
                    <a:bodyPr/>
                    <a:lstStyle/>
                    <a:p>
                      <a:r>
                        <a:rPr lang="en-US" sz="1000"/>
                        <a:t>Grupo Ramos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223077285"/>
                  </a:ext>
                </a:extLst>
              </a:tr>
            </a:tbl>
          </a:graphicData>
        </a:graphic>
      </p:graphicFrame>
      <p:sp>
        <p:nvSpPr>
          <p:cNvPr id="4" name="Text Placeholder 3">
            <a:extLst>
              <a:ext uri="{FF2B5EF4-FFF2-40B4-BE49-F238E27FC236}">
                <a16:creationId xmlns:a16="http://schemas.microsoft.com/office/drawing/2014/main" id="{AAEA580B-FFD2-472F-BBA0-B8176E1AAE9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20668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35008-1F90-4910-BF25-729A937F7B1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23A7C64-377B-49F0-8059-7C8A4ACD8C3E}"/>
              </a:ext>
            </a:extLst>
          </p:cNvPr>
          <p:cNvGraphicFramePr>
            <a:graphicFrameLocks noGrp="1"/>
          </p:cNvGraphicFramePr>
          <p:nvPr>
            <p:ph type="chart" sz="quarter" idx="13"/>
            <p:extLst>
              <p:ext uri="{D42A27DB-BD31-4B8C-83A1-F6EECF244321}">
                <p14:modId xmlns:p14="http://schemas.microsoft.com/office/powerpoint/2010/main" val="201098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F735D-DEF0-406E-ADD6-476B9FA2EBA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E78D9AF0-8A3F-4E37-8744-E34448986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9316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475</Words>
  <Application>Microsoft Office PowerPoint</Application>
  <PresentationFormat>On-screen Show (4:3)</PresentationFormat>
  <Paragraphs>223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2</vt:lpstr>
      <vt:lpstr>Facebook Own Posts Table - 2 of 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2017-09-14T15:01:54Z</dcterms:created>
  <dcterms:modified xsi:type="dcterms:W3CDTF">2017-09-14T15:02:24Z</dcterms:modified>
</cp:coreProperties>
</file>