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13.039899999999999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81.081299999999999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64-449B-B16B-2570F8496C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64-449B-B16B-2570F8496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755800"/>
        <c:axId val="236751864"/>
      </c:radarChart>
      <c:catAx>
        <c:axId val="23675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51864"/>
        <c:crosses val="autoZero"/>
        <c:auto val="1"/>
        <c:lblAlgn val="ctr"/>
        <c:lblOffset val="100"/>
        <c:noMultiLvlLbl val="0"/>
      </c:catAx>
      <c:valAx>
        <c:axId val="23675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5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4071</c:v>
                </c:pt>
                <c:pt idx="1">
                  <c:v>4075</c:v>
                </c:pt>
                <c:pt idx="2">
                  <c:v>4076</c:v>
                </c:pt>
                <c:pt idx="3">
                  <c:v>4077</c:v>
                </c:pt>
                <c:pt idx="4">
                  <c:v>4082</c:v>
                </c:pt>
                <c:pt idx="5">
                  <c:v>4086</c:v>
                </c:pt>
                <c:pt idx="6">
                  <c:v>4089</c:v>
                </c:pt>
                <c:pt idx="7">
                  <c:v>4092</c:v>
                </c:pt>
                <c:pt idx="8">
                  <c:v>4097</c:v>
                </c:pt>
                <c:pt idx="9">
                  <c:v>4098</c:v>
                </c:pt>
                <c:pt idx="10">
                  <c:v>4099</c:v>
                </c:pt>
                <c:pt idx="11">
                  <c:v>4102</c:v>
                </c:pt>
                <c:pt idx="12">
                  <c:v>4109</c:v>
                </c:pt>
                <c:pt idx="13">
                  <c:v>4115</c:v>
                </c:pt>
                <c:pt idx="14">
                  <c:v>4117</c:v>
                </c:pt>
                <c:pt idx="15">
                  <c:v>4119</c:v>
                </c:pt>
                <c:pt idx="16">
                  <c:v>4121</c:v>
                </c:pt>
                <c:pt idx="17">
                  <c:v>4123</c:v>
                </c:pt>
                <c:pt idx="18">
                  <c:v>4130</c:v>
                </c:pt>
                <c:pt idx="19">
                  <c:v>4135</c:v>
                </c:pt>
                <c:pt idx="20">
                  <c:v>4137</c:v>
                </c:pt>
                <c:pt idx="21">
                  <c:v>4142</c:v>
                </c:pt>
                <c:pt idx="22">
                  <c:v>4143</c:v>
                </c:pt>
                <c:pt idx="23">
                  <c:v>4141</c:v>
                </c:pt>
                <c:pt idx="24">
                  <c:v>4146</c:v>
                </c:pt>
                <c:pt idx="25">
                  <c:v>4151</c:v>
                </c:pt>
                <c:pt idx="26">
                  <c:v>4157</c:v>
                </c:pt>
                <c:pt idx="27">
                  <c:v>4163</c:v>
                </c:pt>
                <c:pt idx="28">
                  <c:v>4167</c:v>
                </c:pt>
                <c:pt idx="29">
                  <c:v>4171</c:v>
                </c:pt>
                <c:pt idx="30">
                  <c:v>4175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5-4443-89FA-5DCAD32B00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31069</c:v>
                </c:pt>
                <c:pt idx="1">
                  <c:v>31111</c:v>
                </c:pt>
                <c:pt idx="2">
                  <c:v>31135</c:v>
                </c:pt>
                <c:pt idx="3">
                  <c:v>31164</c:v>
                </c:pt>
                <c:pt idx="4">
                  <c:v>31199</c:v>
                </c:pt>
                <c:pt idx="5">
                  <c:v>31234</c:v>
                </c:pt>
                <c:pt idx="6">
                  <c:v>31280</c:v>
                </c:pt>
                <c:pt idx="7">
                  <c:v>31297</c:v>
                </c:pt>
                <c:pt idx="8">
                  <c:v>31330</c:v>
                </c:pt>
                <c:pt idx="9">
                  <c:v>31346</c:v>
                </c:pt>
                <c:pt idx="10">
                  <c:v>31371</c:v>
                </c:pt>
                <c:pt idx="11">
                  <c:v>31421</c:v>
                </c:pt>
                <c:pt idx="12">
                  <c:v>31460</c:v>
                </c:pt>
                <c:pt idx="13">
                  <c:v>31532</c:v>
                </c:pt>
                <c:pt idx="14">
                  <c:v>31590</c:v>
                </c:pt>
                <c:pt idx="15">
                  <c:v>31623</c:v>
                </c:pt>
                <c:pt idx="16">
                  <c:v>31648</c:v>
                </c:pt>
                <c:pt idx="17">
                  <c:v>31680</c:v>
                </c:pt>
                <c:pt idx="18">
                  <c:v>31722</c:v>
                </c:pt>
                <c:pt idx="19">
                  <c:v>31755</c:v>
                </c:pt>
                <c:pt idx="20">
                  <c:v>31784</c:v>
                </c:pt>
                <c:pt idx="21">
                  <c:v>31799</c:v>
                </c:pt>
                <c:pt idx="22">
                  <c:v>31824</c:v>
                </c:pt>
                <c:pt idx="23">
                  <c:v>31846</c:v>
                </c:pt>
                <c:pt idx="24">
                  <c:v>31873</c:v>
                </c:pt>
                <c:pt idx="25">
                  <c:v>31902</c:v>
                </c:pt>
                <c:pt idx="26">
                  <c:v>31929</c:v>
                </c:pt>
                <c:pt idx="27">
                  <c:v>31959</c:v>
                </c:pt>
                <c:pt idx="28">
                  <c:v>31999</c:v>
                </c:pt>
                <c:pt idx="29">
                  <c:v>32012</c:v>
                </c:pt>
                <c:pt idx="30">
                  <c:v>32017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55-4443-89FA-5DCAD32B0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750224"/>
        <c:axId val="236752520"/>
      </c:lineChart>
      <c:dateAx>
        <c:axId val="23675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52520"/>
        <c:crosses val="autoZero"/>
        <c:auto val="1"/>
        <c:lblOffset val="100"/>
        <c:baseTimeUnit val="days"/>
      </c:dateAx>
      <c:valAx>
        <c:axId val="23675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7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78-454B-89B4-E4DD1B61D4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</c:v>
                </c:pt>
                <c:pt idx="1">
                  <c:v>39</c:v>
                </c:pt>
                <c:pt idx="2">
                  <c:v>34</c:v>
                </c:pt>
                <c:pt idx="3">
                  <c:v>44</c:v>
                </c:pt>
                <c:pt idx="4">
                  <c:v>38</c:v>
                </c:pt>
                <c:pt idx="5">
                  <c:v>29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78-454B-89B4-E4DD1B61D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186912"/>
        <c:axId val="291187240"/>
      </c:barChart>
      <c:catAx>
        <c:axId val="29118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87240"/>
        <c:crosses val="autoZero"/>
        <c:auto val="1"/>
        <c:lblAlgn val="ctr"/>
        <c:lblOffset val="100"/>
        <c:noMultiLvlLbl val="0"/>
      </c:catAx>
      <c:valAx>
        <c:axId val="29118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8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B9-4D72-83F9-7AED50470B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B9-4D72-83F9-7AED50470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11784"/>
        <c:axId val="292805224"/>
      </c:lineChart>
      <c:catAx>
        <c:axId val="29281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05224"/>
        <c:crosses val="autoZero"/>
        <c:auto val="1"/>
        <c:lblAlgn val="ctr"/>
        <c:lblOffset val="100"/>
        <c:noMultiLvlLbl val="0"/>
      </c:catAx>
      <c:valAx>
        <c:axId val="29280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1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7B-4C11-9F74-AF27AF6807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0.28859571229226999</c:v>
                </c:pt>
                <c:pt idx="8">
                  <c:v>0.31985647233649001</c:v>
                </c:pt>
                <c:pt idx="9">
                  <c:v>0.3107953824686</c:v>
                </c:pt>
                <c:pt idx="10">
                  <c:v>0.24229354306736001</c:v>
                </c:pt>
                <c:pt idx="11">
                  <c:v>0.3107953824686</c:v>
                </c:pt>
                <c:pt idx="12">
                  <c:v>0.24419637193961999</c:v>
                </c:pt>
                <c:pt idx="13">
                  <c:v>0.38373715590510998</c:v>
                </c:pt>
                <c:pt idx="14">
                  <c:v>0.17759736141063001</c:v>
                </c:pt>
                <c:pt idx="15">
                  <c:v>0.33140936191804998</c:v>
                </c:pt>
                <c:pt idx="16">
                  <c:v>0.23943929975896999</c:v>
                </c:pt>
                <c:pt idx="17">
                  <c:v>0.22939659182205999</c:v>
                </c:pt>
                <c:pt idx="18">
                  <c:v>0.21671106600702</c:v>
                </c:pt>
                <c:pt idx="19">
                  <c:v>0</c:v>
                </c:pt>
                <c:pt idx="20">
                  <c:v>0.32665228973741001</c:v>
                </c:pt>
                <c:pt idx="21">
                  <c:v>0.28542433083850999</c:v>
                </c:pt>
                <c:pt idx="22">
                  <c:v>0.27591018647722998</c:v>
                </c:pt>
                <c:pt idx="23">
                  <c:v>0.32030952682989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7B-4C11-9F74-AF27AF680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78352"/>
        <c:axId val="290379008"/>
      </c:lineChart>
      <c:catAx>
        <c:axId val="29037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9008"/>
        <c:crosses val="autoZero"/>
        <c:auto val="1"/>
        <c:lblAlgn val="ctr"/>
        <c:lblOffset val="100"/>
        <c:noMultiLvlLbl val="0"/>
      </c:catAx>
      <c:valAx>
        <c:axId val="29037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8-4FBF-B507-E854DFA9D8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8-4FBF-B507-E854DFA9D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74416"/>
        <c:axId val="290369168"/>
      </c:barChart>
      <c:catAx>
        <c:axId val="29037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69168"/>
        <c:crosses val="autoZero"/>
        <c:auto val="1"/>
        <c:lblAlgn val="ctr"/>
        <c:lblOffset val="100"/>
        <c:noMultiLvlLbl val="0"/>
      </c:catAx>
      <c:valAx>
        <c:axId val="29036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4-4EAD-811A-2BF9E59325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0.30508131261378002</c:v>
                </c:pt>
                <c:pt idx="1">
                  <c:v>0.16868674247157001</c:v>
                </c:pt>
                <c:pt idx="2">
                  <c:v>0.25198583787174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64-4EAD-811A-2BF9E5932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77040"/>
        <c:axId val="290375728"/>
      </c:barChart>
      <c:catAx>
        <c:axId val="29037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5728"/>
        <c:crosses val="autoZero"/>
        <c:auto val="1"/>
        <c:lblAlgn val="ctr"/>
        <c:lblOffset val="100"/>
        <c:noMultiLvlLbl val="0"/>
      </c:catAx>
      <c:valAx>
        <c:axId val="29037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A-4F95-83EA-A0AA6ED41F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3A-4F95-83EA-A0AA6ED41F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3A-4F95-83EA-A0AA6ED41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379664"/>
        <c:axId val="290381304"/>
      </c:barChart>
      <c:catAx>
        <c:axId val="29037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81304"/>
        <c:crosses val="autoZero"/>
        <c:auto val="1"/>
        <c:lblAlgn val="ctr"/>
        <c:lblOffset val="100"/>
        <c:noMultiLvlLbl val="0"/>
      </c:catAx>
      <c:valAx>
        <c:axId val="29038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7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BF7A-42E2-9AB7-17CF2CC6D3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0.26868084836571998</c:v>
                </c:pt>
                <c:pt idx="1">
                  <c:v>0.31861268744254001</c:v>
                </c:pt>
                <c:pt idx="2">
                  <c:v>0.27541768379671999</c:v>
                </c:pt>
                <c:pt idx="3">
                  <c:v>0.26440097644485</c:v>
                </c:pt>
                <c:pt idx="4">
                  <c:v>0.29863995181181002</c:v>
                </c:pt>
                <c:pt idx="5">
                  <c:v>0.23539295564785001</c:v>
                </c:pt>
                <c:pt idx="6">
                  <c:v>0.30498050280569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7A-42E2-9AB7-17CF2CC6D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904032"/>
        <c:axId val="292902720"/>
      </c:barChart>
      <c:catAx>
        <c:axId val="29290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2720"/>
        <c:crosses val="autoZero"/>
        <c:auto val="1"/>
        <c:lblAlgn val="ctr"/>
        <c:lblOffset val="100"/>
        <c:noMultiLvlLbl val="0"/>
      </c:catAx>
      <c:valAx>
        <c:axId val="29290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3420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A8-428F-A11F-45166D2EBC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A8-428F-A11F-45166D2EB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900424"/>
        <c:axId val="292904360"/>
      </c:barChart>
      <c:catAx>
        <c:axId val="29290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4360"/>
        <c:crosses val="autoZero"/>
        <c:auto val="1"/>
        <c:lblAlgn val="ctr"/>
        <c:lblOffset val="100"/>
        <c:noMultiLvlLbl val="0"/>
      </c:catAx>
      <c:valAx>
        <c:axId val="29290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0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5D37-934A-45CF-B38F-1D6C6FF8F0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980D68-056A-4124-9BEA-92C076C4D9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63099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C6764-6F55-45B3-84F2-85317AE6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FA5E1-104D-4241-AB58-738DE753C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539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37704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40919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68169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4075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078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8294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419194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25194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7094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770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4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17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99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5B388-75AC-4A1C-9BBE-97596AB3C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86687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1E878-97A9-4B9C-B489-009F65AA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A51819-A2BD-4811-B88E-3D0CED38A0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008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BB38F-7EF1-4C14-9CF5-A0CB28534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03E4E-9383-48B5-89E8-59A69FC3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69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609D-B7D1-42D1-A447-9CD53914F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817DF9-CABE-4824-B03B-B371A01A8B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567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526F4-8B1C-4E64-B819-83D36E8A7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71BBE-5D81-4CA9-BC1A-44A6B052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77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1E761-B865-4F59-9259-475C4982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C11B01-0161-4366-8D33-B3D878EED6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714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852F7-42D1-4E64-94B6-AB40C5BEF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68E02-4EDE-4DCB-B386-F69A359B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82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CBCA8-EA00-4802-8C4B-5127BE5C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C24C89-CF4F-4BE9-BFDC-46E69B6DD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7005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DB38C-DF5A-4705-9CB1-9CE77FC6C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C544-7190-45B9-9B88-C0FBDD5E6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35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1AB66-3D5F-4DAB-96C3-6B683C491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125F3-3FED-4468-9B15-22341B4D8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671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A7E49-418E-4459-8744-651429BA3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76B79-7E90-44BA-8E85-23A748ED7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18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0E24E-07A1-4279-A252-77205A47F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3BE46-F459-41BC-AD65-DDC4B96D09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866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F1F93-1EDF-4D05-91B1-A458A706D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803C1-8917-487A-989C-3C428013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440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266D0-CF78-4DBF-BA82-4A6D6891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8A45F6-11D4-4A46-A021-278C31B7E0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5130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B1BB6-5C8A-4A61-BD99-2CDAFCF69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2FDB6-F473-47BE-A109-5C6C66C1E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48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3652E-67BD-41A9-A03E-2C2AF05CD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C403DB-B1B6-4AA4-96D2-CE5887F834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5594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C6694-818C-4169-9366-C0C17445E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B4DFD-8B20-4402-B391-C47BC21DC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73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79AC7-3530-4CAB-9D93-A3D7520FF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8C550A-1671-40E4-A6F4-0D20F71485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38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ADA59-22EB-4F0E-AD53-539E431A2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23B11-0C92-42C6-9502-8D085078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30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9E40D-9B5B-4756-BEB8-A43EEF4E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771D8E-D04C-4D1D-804C-AB0C151945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89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6BC84-657C-4CEB-8CE1-0CD53CA3F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31539-6ABD-4E6C-B893-1204AD19E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39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2C634-66BD-482A-AFDB-037DC81D5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42DF7-467C-4E7D-9C31-E8F12526C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87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28507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9765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1069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5809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058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5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- 2017-09-08 08:31:01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¿Estabas pensando irte de vacaciones ⛵️⛱☀️? Del 7 al 10 de septiembre vas a poder comprar tu pasaje en 18 cuotas sin interés con tu Tarjeta Santander Río Visa para volar al destino que más te guste 🌏✈️. ¡No te lo pierdas! 👉 http://bit.ly/2pJh15M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09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- 2017-09-10 11:37:15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¿Sabias que la estampa de esta temporada son las estrellas 🌟? Conoce toda la línea de pañuelos de @cookoficial canjeando tus puntos #SuperClub por comodines de ahorro en #indumentaria 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5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- 2017-08-15 13:15:05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el #DiaDelNiño ... 👧🙌 ¿No sabes qué regalarle👉🎁? Aprovechá para canjear tus puntos en www.superclub.com.ar 💳 y ¡Encontrá los mejores regalos 💝!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98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- 2017-08-17 15:40:58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¿Estabas pensando en viajar? ✈️👉Este finde largo tenemos una promo ideal para vos🙌: del 17 al 21 tenés 18 cuotas sin interés en todos los vuelos nacionales e internacionales de Aerolíneas Argentinas con todas las Tarjetas de Crédito Santander Río Visa 💳😉 ¡Apurate!  http://bit.ly/2vGwyq2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3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- 2017-08-14 08:00:53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dijo que los permitidos eran solo el #findesemana 😄😅? Desayuná bien rico 🍪🍩🍮 para arrancar la semana con energía canjeando tus puntos #SuperClub por comodines de ahorro en #restaurantes 💳❤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514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DD09D-AEB9-4873-B566-A91366077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795339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BBA96-F0C4-4AB2-B0F5-0EB11F8DE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35CCB-31B9-4394-885B-DB4414EF0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135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98928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3705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4815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3766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8087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- 2017-09-08 20:29:12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listo para disfrutar del evento Masters of Food &amp; Wine para clientes #SantanderRioSelect #Black y #Platinum de #AmericanExpress en @palacioduhau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5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- 2017-08-20 09:00:50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todos ellos que con su paz, ternura e inocencia 😇... nos hacen mejor persona todos los dias ¡Feliz #DiaDelNiño ❤! A disfrutarlos antes de que crezcan 😜🙌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5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- 2017-09-03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#Septiembre 🙌, se viene la primavera 🌸🌺🌻y volvió ¡La temporada de helados 🍦! ¿Con quien compartirías un helado hoy? Etiquetalo e invitalo a comer uno canjeando tus puntos #SuperClub por comodines de ahorro en #restaurantes 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19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- 2017-08-12 09:00:46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¡Aprovechá esta promo para seguir viajando! ✈ Del 11 al 13 de Agosto tenés 18 cuotas sin interés en todos los vuelos nacionales e internacionales de Aerolíneas Argentinas con todas las Tarjetas de Crédito Santander Río American Express 💳 😉 Más info en: http://bit.ly/2uxNKuE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15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- 2017-08-24 09:00:05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Enamorate 💗 de la nueva colección de @kosiukooficial 😍 y comprate lo que quieras canjeando tus puntos #SuperClub por comodines de ahorro en #indumentaria 🙌💳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68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FE005-0963-444C-B841-2812E04CF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635503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316</Words>
  <Application>Microsoft Office PowerPoint</Application>
  <PresentationFormat>On-screen Show (4:3)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2017-09-13T16:57:44Z</dcterms:created>
  <dcterms:modified xsi:type="dcterms:W3CDTF">2017-09-13T16:58:06Z</dcterms:modified>
</cp:coreProperties>
</file>