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9" r:id="rId23"/>
    <p:sldId id="280" r:id="rId24"/>
    <p:sldId id="282" r:id="rId25"/>
    <p:sldId id="283" r:id="rId26"/>
    <p:sldId id="284" r:id="rId27"/>
    <p:sldId id="285" r:id="rId28"/>
    <p:sldId id="286" r:id="rId29"/>
    <p:sldId id="287" r:id="rId30"/>
    <p:sldId id="289" r:id="rId31"/>
    <p:sldId id="290" r:id="rId32"/>
    <p:sldId id="291" r:id="rId33"/>
  </p:sldIdLst>
  <p:sldSz cx="9144000" cy="6858000" type="screen4x3"/>
  <p:notesSz cx="6858000" cy="9144000"/>
  <p:embeddedFontLst>
    <p:embeddedFont>
      <p:font typeface="Calibri" panose="020F0502020204030204" pitchFamily="34" charset="0"/>
      <p:regular r:id="rId34"/>
      <p:bold r:id="rId35"/>
      <p:italic r:id="rId36"/>
      <p:boldItalic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4.fnt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Supervielle</c:v>
                </c:pt>
              </c:strCache>
            </c:strRef>
          </c:tx>
          <c:spPr>
            <a:ln w="28575" cap="rnd">
              <a:solidFill>
                <a:schemeClr val="accent1"/>
              </a:solidFill>
              <a:round/>
            </a:ln>
            <a:effectLst/>
          </c:spPr>
          <c:marker>
            <c:symbol val="none"/>
          </c:marker>
          <c:cat>
            <c:numRef>
              <c:f>Sheet1!$A$2:$A$32</c:f>
              <c:numCache>
                <c:formatCode>m/d/yyyy</c:formatCode>
                <c:ptCount val="31"/>
                <c:pt idx="0">
                  <c:v>42958</c:v>
                </c:pt>
                <c:pt idx="1">
                  <c:v>42959</c:v>
                </c:pt>
                <c:pt idx="2">
                  <c:v>42960</c:v>
                </c:pt>
                <c:pt idx="3">
                  <c:v>42961</c:v>
                </c:pt>
                <c:pt idx="4">
                  <c:v>42962</c:v>
                </c:pt>
                <c:pt idx="5">
                  <c:v>42963</c:v>
                </c:pt>
                <c:pt idx="6">
                  <c:v>42964</c:v>
                </c:pt>
                <c:pt idx="7">
                  <c:v>42965</c:v>
                </c:pt>
                <c:pt idx="8">
                  <c:v>42966</c:v>
                </c:pt>
                <c:pt idx="9">
                  <c:v>42967</c:v>
                </c:pt>
                <c:pt idx="10">
                  <c:v>42968</c:v>
                </c:pt>
                <c:pt idx="11">
                  <c:v>42969</c:v>
                </c:pt>
                <c:pt idx="12">
                  <c:v>42970</c:v>
                </c:pt>
                <c:pt idx="13">
                  <c:v>42971</c:v>
                </c:pt>
                <c:pt idx="14">
                  <c:v>42972</c:v>
                </c:pt>
                <c:pt idx="15">
                  <c:v>42973</c:v>
                </c:pt>
                <c:pt idx="16">
                  <c:v>42974</c:v>
                </c:pt>
                <c:pt idx="17">
                  <c:v>42975</c:v>
                </c:pt>
                <c:pt idx="18">
                  <c:v>42976</c:v>
                </c:pt>
                <c:pt idx="19">
                  <c:v>42977</c:v>
                </c:pt>
                <c:pt idx="20">
                  <c:v>42978</c:v>
                </c:pt>
                <c:pt idx="21">
                  <c:v>42979</c:v>
                </c:pt>
                <c:pt idx="22">
                  <c:v>42980</c:v>
                </c:pt>
                <c:pt idx="23">
                  <c:v>42981</c:v>
                </c:pt>
                <c:pt idx="24">
                  <c:v>42982</c:v>
                </c:pt>
                <c:pt idx="25">
                  <c:v>42983</c:v>
                </c:pt>
                <c:pt idx="26">
                  <c:v>42984</c:v>
                </c:pt>
                <c:pt idx="27">
                  <c:v>42985</c:v>
                </c:pt>
                <c:pt idx="28">
                  <c:v>42986</c:v>
                </c:pt>
                <c:pt idx="29">
                  <c:v>42987</c:v>
                </c:pt>
                <c:pt idx="30">
                  <c:v>42988</c:v>
                </c:pt>
              </c:numCache>
            </c:numRef>
          </c:cat>
          <c:val>
            <c:numRef>
              <c:f>Sheet1!$B$2:$B$32</c:f>
              <c:numCache>
                <c:formatCode>General</c:formatCode>
                <c:ptCount val="31"/>
                <c:pt idx="0">
                  <c:v>519000</c:v>
                </c:pt>
                <c:pt idx="1">
                  <c:v>519033</c:v>
                </c:pt>
                <c:pt idx="2">
                  <c:v>519066</c:v>
                </c:pt>
                <c:pt idx="3">
                  <c:v>519118</c:v>
                </c:pt>
                <c:pt idx="4">
                  <c:v>519188</c:v>
                </c:pt>
                <c:pt idx="5">
                  <c:v>519264</c:v>
                </c:pt>
                <c:pt idx="6">
                  <c:v>519363</c:v>
                </c:pt>
                <c:pt idx="7">
                  <c:v>519430</c:v>
                </c:pt>
                <c:pt idx="8">
                  <c:v>519582</c:v>
                </c:pt>
                <c:pt idx="9">
                  <c:v>519650</c:v>
                </c:pt>
                <c:pt idx="10">
                  <c:v>519728</c:v>
                </c:pt>
                <c:pt idx="11">
                  <c:v>519806</c:v>
                </c:pt>
                <c:pt idx="12">
                  <c:v>519914</c:v>
                </c:pt>
                <c:pt idx="13">
                  <c:v>520031</c:v>
                </c:pt>
                <c:pt idx="14">
                  <c:v>520096</c:v>
                </c:pt>
                <c:pt idx="15">
                  <c:v>520115</c:v>
                </c:pt>
                <c:pt idx="16">
                  <c:v>520151</c:v>
                </c:pt>
                <c:pt idx="17">
                  <c:v>520214</c:v>
                </c:pt>
                <c:pt idx="18">
                  <c:v>520332</c:v>
                </c:pt>
                <c:pt idx="19">
                  <c:v>520477</c:v>
                </c:pt>
                <c:pt idx="20">
                  <c:v>520853</c:v>
                </c:pt>
                <c:pt idx="21">
                  <c:v>520925</c:v>
                </c:pt>
                <c:pt idx="22">
                  <c:v>520927</c:v>
                </c:pt>
                <c:pt idx="23">
                  <c:v>520916</c:v>
                </c:pt>
                <c:pt idx="24">
                  <c:v>520924</c:v>
                </c:pt>
                <c:pt idx="25">
                  <c:v>520917</c:v>
                </c:pt>
                <c:pt idx="26">
                  <c:v>520934</c:v>
                </c:pt>
                <c:pt idx="27">
                  <c:v>521003</c:v>
                </c:pt>
                <c:pt idx="28">
                  <c:v>521151</c:v>
                </c:pt>
                <c:pt idx="29">
                  <c:v>521186</c:v>
                </c:pt>
                <c:pt idx="30">
                  <c:v>521228</c:v>
                </c:pt>
              </c:numCache>
            </c:numRef>
          </c:val>
          <c:smooth val="0"/>
          <c:extLst>
            <c:ext xmlns:c16="http://schemas.microsoft.com/office/drawing/2014/chart" uri="{C3380CC4-5D6E-409C-BE32-E72D297353CC}">
              <c16:uniqueId val="{00000000-3DFB-4ED3-917A-3D327F5D4DC6}"/>
            </c:ext>
          </c:extLst>
        </c:ser>
        <c:ser>
          <c:idx val="1"/>
          <c:order val="1"/>
          <c:tx>
            <c:strRef>
              <c:f>Sheet1!$C$1</c:f>
              <c:strCache>
                <c:ptCount val="1"/>
                <c:pt idx="0">
                  <c:v>Banco Galicia</c:v>
                </c:pt>
              </c:strCache>
            </c:strRef>
          </c:tx>
          <c:spPr>
            <a:ln w="28575" cap="rnd">
              <a:solidFill>
                <a:schemeClr val="accent2"/>
              </a:solidFill>
              <a:round/>
            </a:ln>
            <a:effectLst/>
          </c:spPr>
          <c:marker>
            <c:symbol val="none"/>
          </c:marker>
          <c:cat>
            <c:numRef>
              <c:f>Sheet1!$A$2:$A$32</c:f>
              <c:numCache>
                <c:formatCode>m/d/yyyy</c:formatCode>
                <c:ptCount val="31"/>
                <c:pt idx="0">
                  <c:v>42958</c:v>
                </c:pt>
                <c:pt idx="1">
                  <c:v>42959</c:v>
                </c:pt>
                <c:pt idx="2">
                  <c:v>42960</c:v>
                </c:pt>
                <c:pt idx="3">
                  <c:v>42961</c:v>
                </c:pt>
                <c:pt idx="4">
                  <c:v>42962</c:v>
                </c:pt>
                <c:pt idx="5">
                  <c:v>42963</c:v>
                </c:pt>
                <c:pt idx="6">
                  <c:v>42964</c:v>
                </c:pt>
                <c:pt idx="7">
                  <c:v>42965</c:v>
                </c:pt>
                <c:pt idx="8">
                  <c:v>42966</c:v>
                </c:pt>
                <c:pt idx="9">
                  <c:v>42967</c:v>
                </c:pt>
                <c:pt idx="10">
                  <c:v>42968</c:v>
                </c:pt>
                <c:pt idx="11">
                  <c:v>42969</c:v>
                </c:pt>
                <c:pt idx="12">
                  <c:v>42970</c:v>
                </c:pt>
                <c:pt idx="13">
                  <c:v>42971</c:v>
                </c:pt>
                <c:pt idx="14">
                  <c:v>42972</c:v>
                </c:pt>
                <c:pt idx="15">
                  <c:v>42973</c:v>
                </c:pt>
                <c:pt idx="16">
                  <c:v>42974</c:v>
                </c:pt>
                <c:pt idx="17">
                  <c:v>42975</c:v>
                </c:pt>
                <c:pt idx="18">
                  <c:v>42976</c:v>
                </c:pt>
                <c:pt idx="19">
                  <c:v>42977</c:v>
                </c:pt>
                <c:pt idx="20">
                  <c:v>42978</c:v>
                </c:pt>
                <c:pt idx="21">
                  <c:v>42979</c:v>
                </c:pt>
                <c:pt idx="22">
                  <c:v>42980</c:v>
                </c:pt>
                <c:pt idx="23">
                  <c:v>42981</c:v>
                </c:pt>
                <c:pt idx="24">
                  <c:v>42982</c:v>
                </c:pt>
                <c:pt idx="25">
                  <c:v>42983</c:v>
                </c:pt>
                <c:pt idx="26">
                  <c:v>42984</c:v>
                </c:pt>
                <c:pt idx="27">
                  <c:v>42985</c:v>
                </c:pt>
                <c:pt idx="28">
                  <c:v>42986</c:v>
                </c:pt>
                <c:pt idx="29">
                  <c:v>42987</c:v>
                </c:pt>
                <c:pt idx="30">
                  <c:v>42988</c:v>
                </c:pt>
              </c:numCache>
            </c:numRef>
          </c:cat>
          <c:val>
            <c:numRef>
              <c:f>Sheet1!$C$2:$C$32</c:f>
              <c:numCache>
                <c:formatCode>General</c:formatCode>
                <c:ptCount val="31"/>
                <c:pt idx="0">
                  <c:v>1099327</c:v>
                </c:pt>
                <c:pt idx="1">
                  <c:v>1099573</c:v>
                </c:pt>
                <c:pt idx="2">
                  <c:v>1099798</c:v>
                </c:pt>
                <c:pt idx="3">
                  <c:v>1100309</c:v>
                </c:pt>
                <c:pt idx="4">
                  <c:v>1100797</c:v>
                </c:pt>
                <c:pt idx="5">
                  <c:v>1101116</c:v>
                </c:pt>
                <c:pt idx="6">
                  <c:v>1101721</c:v>
                </c:pt>
                <c:pt idx="7">
                  <c:v>1101963</c:v>
                </c:pt>
                <c:pt idx="8">
                  <c:v>1102181</c:v>
                </c:pt>
                <c:pt idx="9">
                  <c:v>1102449</c:v>
                </c:pt>
                <c:pt idx="10">
                  <c:v>1102747</c:v>
                </c:pt>
                <c:pt idx="11">
                  <c:v>1103178</c:v>
                </c:pt>
                <c:pt idx="12">
                  <c:v>1103597</c:v>
                </c:pt>
                <c:pt idx="13">
                  <c:v>1104064</c:v>
                </c:pt>
                <c:pt idx="14">
                  <c:v>1104535</c:v>
                </c:pt>
                <c:pt idx="15">
                  <c:v>1104812</c:v>
                </c:pt>
                <c:pt idx="16">
                  <c:v>1105192</c:v>
                </c:pt>
                <c:pt idx="17">
                  <c:v>1105702</c:v>
                </c:pt>
                <c:pt idx="18">
                  <c:v>1105988</c:v>
                </c:pt>
                <c:pt idx="19">
                  <c:v>1106324</c:v>
                </c:pt>
                <c:pt idx="20">
                  <c:v>1106663</c:v>
                </c:pt>
                <c:pt idx="21">
                  <c:v>1107139</c:v>
                </c:pt>
                <c:pt idx="22">
                  <c:v>1107562</c:v>
                </c:pt>
                <c:pt idx="23">
                  <c:v>1108227</c:v>
                </c:pt>
                <c:pt idx="24">
                  <c:v>1108835</c:v>
                </c:pt>
                <c:pt idx="25">
                  <c:v>1109138</c:v>
                </c:pt>
                <c:pt idx="26">
                  <c:v>1109376</c:v>
                </c:pt>
                <c:pt idx="27">
                  <c:v>1109740</c:v>
                </c:pt>
                <c:pt idx="28">
                  <c:v>1110382</c:v>
                </c:pt>
                <c:pt idx="29">
                  <c:v>1110972</c:v>
                </c:pt>
                <c:pt idx="30">
                  <c:v>1111578</c:v>
                </c:pt>
              </c:numCache>
            </c:numRef>
          </c:val>
          <c:smooth val="0"/>
          <c:extLst>
            <c:ext xmlns:c16="http://schemas.microsoft.com/office/drawing/2014/chart" uri="{C3380CC4-5D6E-409C-BE32-E72D297353CC}">
              <c16:uniqueId val="{00000001-3DFB-4ED3-917A-3D327F5D4DC6}"/>
            </c:ext>
          </c:extLst>
        </c:ser>
        <c:ser>
          <c:idx val="2"/>
          <c:order val="2"/>
          <c:tx>
            <c:strRef>
              <c:f>Sheet1!$D$1</c:f>
              <c:strCache>
                <c:ptCount val="1"/>
                <c:pt idx="0">
                  <c:v>BBVA Francés</c:v>
                </c:pt>
              </c:strCache>
            </c:strRef>
          </c:tx>
          <c:spPr>
            <a:ln w="28575" cap="rnd">
              <a:solidFill>
                <a:schemeClr val="accent3"/>
              </a:solidFill>
              <a:round/>
            </a:ln>
            <a:effectLst/>
          </c:spPr>
          <c:marker>
            <c:symbol val="none"/>
          </c:marker>
          <c:cat>
            <c:numRef>
              <c:f>Sheet1!$A$2:$A$32</c:f>
              <c:numCache>
                <c:formatCode>m/d/yyyy</c:formatCode>
                <c:ptCount val="31"/>
                <c:pt idx="0">
                  <c:v>42958</c:v>
                </c:pt>
                <c:pt idx="1">
                  <c:v>42959</c:v>
                </c:pt>
                <c:pt idx="2">
                  <c:v>42960</c:v>
                </c:pt>
                <c:pt idx="3">
                  <c:v>42961</c:v>
                </c:pt>
                <c:pt idx="4">
                  <c:v>42962</c:v>
                </c:pt>
                <c:pt idx="5">
                  <c:v>42963</c:v>
                </c:pt>
                <c:pt idx="6">
                  <c:v>42964</c:v>
                </c:pt>
                <c:pt idx="7">
                  <c:v>42965</c:v>
                </c:pt>
                <c:pt idx="8">
                  <c:v>42966</c:v>
                </c:pt>
                <c:pt idx="9">
                  <c:v>42967</c:v>
                </c:pt>
                <c:pt idx="10">
                  <c:v>42968</c:v>
                </c:pt>
                <c:pt idx="11">
                  <c:v>42969</c:v>
                </c:pt>
                <c:pt idx="12">
                  <c:v>42970</c:v>
                </c:pt>
                <c:pt idx="13">
                  <c:v>42971</c:v>
                </c:pt>
                <c:pt idx="14">
                  <c:v>42972</c:v>
                </c:pt>
                <c:pt idx="15">
                  <c:v>42973</c:v>
                </c:pt>
                <c:pt idx="16">
                  <c:v>42974</c:v>
                </c:pt>
                <c:pt idx="17">
                  <c:v>42975</c:v>
                </c:pt>
                <c:pt idx="18">
                  <c:v>42976</c:v>
                </c:pt>
                <c:pt idx="19">
                  <c:v>42977</c:v>
                </c:pt>
                <c:pt idx="20">
                  <c:v>42978</c:v>
                </c:pt>
                <c:pt idx="21">
                  <c:v>42979</c:v>
                </c:pt>
                <c:pt idx="22">
                  <c:v>42980</c:v>
                </c:pt>
                <c:pt idx="23">
                  <c:v>42981</c:v>
                </c:pt>
                <c:pt idx="24">
                  <c:v>42982</c:v>
                </c:pt>
                <c:pt idx="25">
                  <c:v>42983</c:v>
                </c:pt>
                <c:pt idx="26">
                  <c:v>42984</c:v>
                </c:pt>
                <c:pt idx="27">
                  <c:v>42985</c:v>
                </c:pt>
                <c:pt idx="28">
                  <c:v>42986</c:v>
                </c:pt>
                <c:pt idx="29">
                  <c:v>42987</c:v>
                </c:pt>
                <c:pt idx="30">
                  <c:v>42988</c:v>
                </c:pt>
              </c:numCache>
            </c:numRef>
          </c:cat>
          <c:val>
            <c:numRef>
              <c:f>Sheet1!$D$2:$D$32</c:f>
              <c:numCache>
                <c:formatCode>General</c:formatCode>
                <c:ptCount val="31"/>
                <c:pt idx="0">
                  <c:v>1318313</c:v>
                </c:pt>
                <c:pt idx="1">
                  <c:v>1318544</c:v>
                </c:pt>
                <c:pt idx="2">
                  <c:v>1318835</c:v>
                </c:pt>
                <c:pt idx="3">
                  <c:v>1319144</c:v>
                </c:pt>
                <c:pt idx="4">
                  <c:v>1319388</c:v>
                </c:pt>
                <c:pt idx="5">
                  <c:v>1319650</c:v>
                </c:pt>
                <c:pt idx="6">
                  <c:v>1319891</c:v>
                </c:pt>
                <c:pt idx="7">
                  <c:v>1320065</c:v>
                </c:pt>
                <c:pt idx="8">
                  <c:v>1320268</c:v>
                </c:pt>
                <c:pt idx="9">
                  <c:v>1320402</c:v>
                </c:pt>
                <c:pt idx="10">
                  <c:v>1320542</c:v>
                </c:pt>
                <c:pt idx="11">
                  <c:v>1320676</c:v>
                </c:pt>
                <c:pt idx="12">
                  <c:v>1320985</c:v>
                </c:pt>
                <c:pt idx="13">
                  <c:v>1321303</c:v>
                </c:pt>
                <c:pt idx="14">
                  <c:v>1321615</c:v>
                </c:pt>
                <c:pt idx="15">
                  <c:v>1322013</c:v>
                </c:pt>
                <c:pt idx="16">
                  <c:v>1322370</c:v>
                </c:pt>
                <c:pt idx="17">
                  <c:v>1322588</c:v>
                </c:pt>
                <c:pt idx="18">
                  <c:v>1322733</c:v>
                </c:pt>
                <c:pt idx="19">
                  <c:v>1322927</c:v>
                </c:pt>
                <c:pt idx="20">
                  <c:v>1323066</c:v>
                </c:pt>
                <c:pt idx="21">
                  <c:v>1323179</c:v>
                </c:pt>
                <c:pt idx="22">
                  <c:v>1323673</c:v>
                </c:pt>
                <c:pt idx="23">
                  <c:v>1323865</c:v>
                </c:pt>
                <c:pt idx="24">
                  <c:v>1324084</c:v>
                </c:pt>
                <c:pt idx="25">
                  <c:v>1324329</c:v>
                </c:pt>
                <c:pt idx="26">
                  <c:v>1324536</c:v>
                </c:pt>
                <c:pt idx="27">
                  <c:v>1324724</c:v>
                </c:pt>
                <c:pt idx="28">
                  <c:v>1324861</c:v>
                </c:pt>
                <c:pt idx="29">
                  <c:v>1325102</c:v>
                </c:pt>
                <c:pt idx="30">
                  <c:v>1325325</c:v>
                </c:pt>
              </c:numCache>
            </c:numRef>
          </c:val>
          <c:smooth val="0"/>
          <c:extLst>
            <c:ext xmlns:c16="http://schemas.microsoft.com/office/drawing/2014/chart" uri="{C3380CC4-5D6E-409C-BE32-E72D297353CC}">
              <c16:uniqueId val="{00000002-3DFB-4ED3-917A-3D327F5D4DC6}"/>
            </c:ext>
          </c:extLst>
        </c:ser>
        <c:ser>
          <c:idx val="3"/>
          <c:order val="3"/>
          <c:tx>
            <c:strRef>
              <c:f>Sheet1!$E$1</c:f>
              <c:strCache>
                <c:ptCount val="1"/>
                <c:pt idx="0">
                  <c:v>Santander Río</c:v>
                </c:pt>
              </c:strCache>
            </c:strRef>
          </c:tx>
          <c:spPr>
            <a:ln w="28575" cap="rnd">
              <a:solidFill>
                <a:schemeClr val="accent4"/>
              </a:solidFill>
              <a:round/>
            </a:ln>
            <a:effectLst/>
          </c:spPr>
          <c:marker>
            <c:symbol val="none"/>
          </c:marker>
          <c:cat>
            <c:numRef>
              <c:f>Sheet1!$A$2:$A$32</c:f>
              <c:numCache>
                <c:formatCode>m/d/yyyy</c:formatCode>
                <c:ptCount val="31"/>
                <c:pt idx="0">
                  <c:v>42958</c:v>
                </c:pt>
                <c:pt idx="1">
                  <c:v>42959</c:v>
                </c:pt>
                <c:pt idx="2">
                  <c:v>42960</c:v>
                </c:pt>
                <c:pt idx="3">
                  <c:v>42961</c:v>
                </c:pt>
                <c:pt idx="4">
                  <c:v>42962</c:v>
                </c:pt>
                <c:pt idx="5">
                  <c:v>42963</c:v>
                </c:pt>
                <c:pt idx="6">
                  <c:v>42964</c:v>
                </c:pt>
                <c:pt idx="7">
                  <c:v>42965</c:v>
                </c:pt>
                <c:pt idx="8">
                  <c:v>42966</c:v>
                </c:pt>
                <c:pt idx="9">
                  <c:v>42967</c:v>
                </c:pt>
                <c:pt idx="10">
                  <c:v>42968</c:v>
                </c:pt>
                <c:pt idx="11">
                  <c:v>42969</c:v>
                </c:pt>
                <c:pt idx="12">
                  <c:v>42970</c:v>
                </c:pt>
                <c:pt idx="13">
                  <c:v>42971</c:v>
                </c:pt>
                <c:pt idx="14">
                  <c:v>42972</c:v>
                </c:pt>
                <c:pt idx="15">
                  <c:v>42973</c:v>
                </c:pt>
                <c:pt idx="16">
                  <c:v>42974</c:v>
                </c:pt>
                <c:pt idx="17">
                  <c:v>42975</c:v>
                </c:pt>
                <c:pt idx="18">
                  <c:v>42976</c:v>
                </c:pt>
                <c:pt idx="19">
                  <c:v>42977</c:v>
                </c:pt>
                <c:pt idx="20">
                  <c:v>42978</c:v>
                </c:pt>
                <c:pt idx="21">
                  <c:v>42979</c:v>
                </c:pt>
                <c:pt idx="22">
                  <c:v>42980</c:v>
                </c:pt>
                <c:pt idx="23">
                  <c:v>42981</c:v>
                </c:pt>
                <c:pt idx="24">
                  <c:v>42982</c:v>
                </c:pt>
                <c:pt idx="25">
                  <c:v>42983</c:v>
                </c:pt>
                <c:pt idx="26">
                  <c:v>42984</c:v>
                </c:pt>
                <c:pt idx="27">
                  <c:v>42985</c:v>
                </c:pt>
                <c:pt idx="28">
                  <c:v>42986</c:v>
                </c:pt>
                <c:pt idx="29">
                  <c:v>42987</c:v>
                </c:pt>
                <c:pt idx="30">
                  <c:v>42988</c:v>
                </c:pt>
              </c:numCache>
            </c:numRef>
          </c:cat>
          <c:val>
            <c:numRef>
              <c:f>Sheet1!$E$2:$E$32</c:f>
              <c:numCache>
                <c:formatCode>General</c:formatCode>
                <c:ptCount val="31"/>
                <c:pt idx="0">
                  <c:v>529089</c:v>
                </c:pt>
                <c:pt idx="1">
                  <c:v>529158</c:v>
                </c:pt>
                <c:pt idx="2">
                  <c:v>529194</c:v>
                </c:pt>
                <c:pt idx="3">
                  <c:v>529318</c:v>
                </c:pt>
                <c:pt idx="4">
                  <c:v>529437</c:v>
                </c:pt>
                <c:pt idx="5">
                  <c:v>529546</c:v>
                </c:pt>
                <c:pt idx="6">
                  <c:v>529646</c:v>
                </c:pt>
                <c:pt idx="7">
                  <c:v>529788</c:v>
                </c:pt>
                <c:pt idx="8">
                  <c:v>529943</c:v>
                </c:pt>
                <c:pt idx="9">
                  <c:v>530061</c:v>
                </c:pt>
                <c:pt idx="10">
                  <c:v>530191</c:v>
                </c:pt>
                <c:pt idx="11">
                  <c:v>530392</c:v>
                </c:pt>
                <c:pt idx="12">
                  <c:v>530524</c:v>
                </c:pt>
                <c:pt idx="13">
                  <c:v>530645</c:v>
                </c:pt>
                <c:pt idx="14">
                  <c:v>530826</c:v>
                </c:pt>
                <c:pt idx="15">
                  <c:v>530933</c:v>
                </c:pt>
                <c:pt idx="16">
                  <c:v>531017</c:v>
                </c:pt>
                <c:pt idx="17">
                  <c:v>531100</c:v>
                </c:pt>
                <c:pt idx="18">
                  <c:v>531224</c:v>
                </c:pt>
                <c:pt idx="19">
                  <c:v>531322</c:v>
                </c:pt>
                <c:pt idx="20">
                  <c:v>531402</c:v>
                </c:pt>
                <c:pt idx="21">
                  <c:v>531503</c:v>
                </c:pt>
                <c:pt idx="22">
                  <c:v>531570</c:v>
                </c:pt>
                <c:pt idx="23">
                  <c:v>531595</c:v>
                </c:pt>
                <c:pt idx="24">
                  <c:v>531686</c:v>
                </c:pt>
                <c:pt idx="25">
                  <c:v>531788</c:v>
                </c:pt>
                <c:pt idx="26">
                  <c:v>531903</c:v>
                </c:pt>
                <c:pt idx="27">
                  <c:v>532090</c:v>
                </c:pt>
                <c:pt idx="28">
                  <c:v>532228</c:v>
                </c:pt>
                <c:pt idx="29">
                  <c:v>532310</c:v>
                </c:pt>
                <c:pt idx="30">
                  <c:v>532398</c:v>
                </c:pt>
              </c:numCache>
            </c:numRef>
          </c:val>
          <c:smooth val="0"/>
          <c:extLst>
            <c:ext xmlns:c16="http://schemas.microsoft.com/office/drawing/2014/chart" uri="{C3380CC4-5D6E-409C-BE32-E72D297353CC}">
              <c16:uniqueId val="{00000003-3DFB-4ED3-917A-3D327F5D4DC6}"/>
            </c:ext>
          </c:extLst>
        </c:ser>
        <c:ser>
          <c:idx val="4"/>
          <c:order val="4"/>
          <c:tx>
            <c:strRef>
              <c:f>Sheet1!$F$1</c:f>
              <c:strCache>
                <c:ptCount val="1"/>
                <c:pt idx="0">
                  <c:v>ICBC Argentina</c:v>
                </c:pt>
              </c:strCache>
            </c:strRef>
          </c:tx>
          <c:spPr>
            <a:ln w="28575" cap="rnd">
              <a:solidFill>
                <a:schemeClr val="accent5"/>
              </a:solidFill>
              <a:round/>
            </a:ln>
            <a:effectLst/>
          </c:spPr>
          <c:marker>
            <c:symbol val="none"/>
          </c:marker>
          <c:cat>
            <c:numRef>
              <c:f>Sheet1!$A$2:$A$32</c:f>
              <c:numCache>
                <c:formatCode>m/d/yyyy</c:formatCode>
                <c:ptCount val="31"/>
                <c:pt idx="0">
                  <c:v>42958</c:v>
                </c:pt>
                <c:pt idx="1">
                  <c:v>42959</c:v>
                </c:pt>
                <c:pt idx="2">
                  <c:v>42960</c:v>
                </c:pt>
                <c:pt idx="3">
                  <c:v>42961</c:v>
                </c:pt>
                <c:pt idx="4">
                  <c:v>42962</c:v>
                </c:pt>
                <c:pt idx="5">
                  <c:v>42963</c:v>
                </c:pt>
                <c:pt idx="6">
                  <c:v>42964</c:v>
                </c:pt>
                <c:pt idx="7">
                  <c:v>42965</c:v>
                </c:pt>
                <c:pt idx="8">
                  <c:v>42966</c:v>
                </c:pt>
                <c:pt idx="9">
                  <c:v>42967</c:v>
                </c:pt>
                <c:pt idx="10">
                  <c:v>42968</c:v>
                </c:pt>
                <c:pt idx="11">
                  <c:v>42969</c:v>
                </c:pt>
                <c:pt idx="12">
                  <c:v>42970</c:v>
                </c:pt>
                <c:pt idx="13">
                  <c:v>42971</c:v>
                </c:pt>
                <c:pt idx="14">
                  <c:v>42972</c:v>
                </c:pt>
                <c:pt idx="15">
                  <c:v>42973</c:v>
                </c:pt>
                <c:pt idx="16">
                  <c:v>42974</c:v>
                </c:pt>
                <c:pt idx="17">
                  <c:v>42975</c:v>
                </c:pt>
                <c:pt idx="18">
                  <c:v>42976</c:v>
                </c:pt>
                <c:pt idx="19">
                  <c:v>42977</c:v>
                </c:pt>
                <c:pt idx="20">
                  <c:v>42978</c:v>
                </c:pt>
                <c:pt idx="21">
                  <c:v>42979</c:v>
                </c:pt>
                <c:pt idx="22">
                  <c:v>42980</c:v>
                </c:pt>
                <c:pt idx="23">
                  <c:v>42981</c:v>
                </c:pt>
                <c:pt idx="24">
                  <c:v>42982</c:v>
                </c:pt>
                <c:pt idx="25">
                  <c:v>42983</c:v>
                </c:pt>
                <c:pt idx="26">
                  <c:v>42984</c:v>
                </c:pt>
                <c:pt idx="27">
                  <c:v>42985</c:v>
                </c:pt>
                <c:pt idx="28">
                  <c:v>42986</c:v>
                </c:pt>
                <c:pt idx="29">
                  <c:v>42987</c:v>
                </c:pt>
                <c:pt idx="30">
                  <c:v>42988</c:v>
                </c:pt>
              </c:numCache>
            </c:numRef>
          </c:cat>
          <c:val>
            <c:numRef>
              <c:f>Sheet1!$F$2:$F$32</c:f>
              <c:numCache>
                <c:formatCode>General</c:formatCode>
                <c:ptCount val="31"/>
                <c:pt idx="0">
                  <c:v>239565</c:v>
                </c:pt>
                <c:pt idx="1">
                  <c:v>239616</c:v>
                </c:pt>
                <c:pt idx="2">
                  <c:v>239673</c:v>
                </c:pt>
                <c:pt idx="3">
                  <c:v>239761</c:v>
                </c:pt>
                <c:pt idx="4">
                  <c:v>239900</c:v>
                </c:pt>
                <c:pt idx="5">
                  <c:v>240101</c:v>
                </c:pt>
                <c:pt idx="6">
                  <c:v>240289</c:v>
                </c:pt>
                <c:pt idx="7">
                  <c:v>240417</c:v>
                </c:pt>
                <c:pt idx="8">
                  <c:v>240554</c:v>
                </c:pt>
                <c:pt idx="9">
                  <c:v>240650</c:v>
                </c:pt>
                <c:pt idx="10">
                  <c:v>240697</c:v>
                </c:pt>
                <c:pt idx="11">
                  <c:v>240738</c:v>
                </c:pt>
                <c:pt idx="12">
                  <c:v>240797</c:v>
                </c:pt>
                <c:pt idx="13">
                  <c:v>240825</c:v>
                </c:pt>
                <c:pt idx="14">
                  <c:v>240863</c:v>
                </c:pt>
                <c:pt idx="15">
                  <c:v>240890</c:v>
                </c:pt>
                <c:pt idx="16">
                  <c:v>240921</c:v>
                </c:pt>
                <c:pt idx="17">
                  <c:v>240961</c:v>
                </c:pt>
                <c:pt idx="18">
                  <c:v>241003</c:v>
                </c:pt>
                <c:pt idx="19">
                  <c:v>241060</c:v>
                </c:pt>
                <c:pt idx="20">
                  <c:v>241079</c:v>
                </c:pt>
                <c:pt idx="21">
                  <c:v>241105</c:v>
                </c:pt>
                <c:pt idx="22">
                  <c:v>241108</c:v>
                </c:pt>
                <c:pt idx="23">
                  <c:v>241122</c:v>
                </c:pt>
                <c:pt idx="24">
                  <c:v>241143</c:v>
                </c:pt>
                <c:pt idx="25">
                  <c:v>241180</c:v>
                </c:pt>
                <c:pt idx="26">
                  <c:v>241219</c:v>
                </c:pt>
                <c:pt idx="27">
                  <c:v>241235</c:v>
                </c:pt>
                <c:pt idx="28">
                  <c:v>241245</c:v>
                </c:pt>
                <c:pt idx="29">
                  <c:v>241257</c:v>
                </c:pt>
                <c:pt idx="30">
                  <c:v>241269</c:v>
                </c:pt>
              </c:numCache>
            </c:numRef>
          </c:val>
          <c:smooth val="0"/>
          <c:extLst>
            <c:ext xmlns:c16="http://schemas.microsoft.com/office/drawing/2014/chart" uri="{C3380CC4-5D6E-409C-BE32-E72D297353CC}">
              <c16:uniqueId val="{00000004-3DFB-4ED3-917A-3D327F5D4DC6}"/>
            </c:ext>
          </c:extLst>
        </c:ser>
        <c:ser>
          <c:idx val="5"/>
          <c:order val="5"/>
          <c:tx>
            <c:strRef>
              <c:f>Sheet1!$G$1</c:f>
              <c:strCache>
                <c:ptCount val="1"/>
                <c:pt idx="0">
                  <c:v>Banco Hipotecario</c:v>
                </c:pt>
              </c:strCache>
            </c:strRef>
          </c:tx>
          <c:spPr>
            <a:ln w="28575" cap="rnd">
              <a:solidFill>
                <a:schemeClr val="accent6"/>
              </a:solidFill>
              <a:round/>
            </a:ln>
            <a:effectLst/>
          </c:spPr>
          <c:marker>
            <c:symbol val="none"/>
          </c:marker>
          <c:cat>
            <c:numRef>
              <c:f>Sheet1!$A$2:$A$32</c:f>
              <c:numCache>
                <c:formatCode>m/d/yyyy</c:formatCode>
                <c:ptCount val="31"/>
                <c:pt idx="0">
                  <c:v>42958</c:v>
                </c:pt>
                <c:pt idx="1">
                  <c:v>42959</c:v>
                </c:pt>
                <c:pt idx="2">
                  <c:v>42960</c:v>
                </c:pt>
                <c:pt idx="3">
                  <c:v>42961</c:v>
                </c:pt>
                <c:pt idx="4">
                  <c:v>42962</c:v>
                </c:pt>
                <c:pt idx="5">
                  <c:v>42963</c:v>
                </c:pt>
                <c:pt idx="6">
                  <c:v>42964</c:v>
                </c:pt>
                <c:pt idx="7">
                  <c:v>42965</c:v>
                </c:pt>
                <c:pt idx="8">
                  <c:v>42966</c:v>
                </c:pt>
                <c:pt idx="9">
                  <c:v>42967</c:v>
                </c:pt>
                <c:pt idx="10">
                  <c:v>42968</c:v>
                </c:pt>
                <c:pt idx="11">
                  <c:v>42969</c:v>
                </c:pt>
                <c:pt idx="12">
                  <c:v>42970</c:v>
                </c:pt>
                <c:pt idx="13">
                  <c:v>42971</c:v>
                </c:pt>
                <c:pt idx="14">
                  <c:v>42972</c:v>
                </c:pt>
                <c:pt idx="15">
                  <c:v>42973</c:v>
                </c:pt>
                <c:pt idx="16">
                  <c:v>42974</c:v>
                </c:pt>
                <c:pt idx="17">
                  <c:v>42975</c:v>
                </c:pt>
                <c:pt idx="18">
                  <c:v>42976</c:v>
                </c:pt>
                <c:pt idx="19">
                  <c:v>42977</c:v>
                </c:pt>
                <c:pt idx="20">
                  <c:v>42978</c:v>
                </c:pt>
                <c:pt idx="21">
                  <c:v>42979</c:v>
                </c:pt>
                <c:pt idx="22">
                  <c:v>42980</c:v>
                </c:pt>
                <c:pt idx="23">
                  <c:v>42981</c:v>
                </c:pt>
                <c:pt idx="24">
                  <c:v>42982</c:v>
                </c:pt>
                <c:pt idx="25">
                  <c:v>42983</c:v>
                </c:pt>
                <c:pt idx="26">
                  <c:v>42984</c:v>
                </c:pt>
                <c:pt idx="27">
                  <c:v>42985</c:v>
                </c:pt>
                <c:pt idx="28">
                  <c:v>42986</c:v>
                </c:pt>
                <c:pt idx="29">
                  <c:v>42987</c:v>
                </c:pt>
                <c:pt idx="30">
                  <c:v>42988</c:v>
                </c:pt>
              </c:numCache>
            </c:numRef>
          </c:cat>
          <c:val>
            <c:numRef>
              <c:f>Sheet1!$G$2:$G$32</c:f>
              <c:numCache>
                <c:formatCode>General</c:formatCode>
                <c:ptCount val="31"/>
                <c:pt idx="0">
                  <c:v>780313</c:v>
                </c:pt>
                <c:pt idx="1">
                  <c:v>780416</c:v>
                </c:pt>
                <c:pt idx="2">
                  <c:v>780534</c:v>
                </c:pt>
                <c:pt idx="3">
                  <c:v>780670</c:v>
                </c:pt>
                <c:pt idx="4">
                  <c:v>780800</c:v>
                </c:pt>
                <c:pt idx="5">
                  <c:v>780933</c:v>
                </c:pt>
                <c:pt idx="6">
                  <c:v>781038</c:v>
                </c:pt>
                <c:pt idx="7">
                  <c:v>781119</c:v>
                </c:pt>
                <c:pt idx="8">
                  <c:v>781216</c:v>
                </c:pt>
                <c:pt idx="9">
                  <c:v>781290</c:v>
                </c:pt>
                <c:pt idx="10">
                  <c:v>781406</c:v>
                </c:pt>
                <c:pt idx="11">
                  <c:v>781535</c:v>
                </c:pt>
                <c:pt idx="12">
                  <c:v>781681</c:v>
                </c:pt>
                <c:pt idx="13">
                  <c:v>781780</c:v>
                </c:pt>
                <c:pt idx="14">
                  <c:v>781963</c:v>
                </c:pt>
                <c:pt idx="15">
                  <c:v>782125</c:v>
                </c:pt>
                <c:pt idx="16">
                  <c:v>782303</c:v>
                </c:pt>
                <c:pt idx="17">
                  <c:v>782531</c:v>
                </c:pt>
                <c:pt idx="18">
                  <c:v>782769</c:v>
                </c:pt>
                <c:pt idx="19">
                  <c:v>783008</c:v>
                </c:pt>
                <c:pt idx="20">
                  <c:v>783242</c:v>
                </c:pt>
                <c:pt idx="21">
                  <c:v>783435</c:v>
                </c:pt>
                <c:pt idx="22">
                  <c:v>783543</c:v>
                </c:pt>
                <c:pt idx="23">
                  <c:v>783694</c:v>
                </c:pt>
                <c:pt idx="24">
                  <c:v>783908</c:v>
                </c:pt>
                <c:pt idx="25">
                  <c:v>784104</c:v>
                </c:pt>
                <c:pt idx="26">
                  <c:v>784258</c:v>
                </c:pt>
                <c:pt idx="27">
                  <c:v>784396</c:v>
                </c:pt>
                <c:pt idx="28">
                  <c:v>784480</c:v>
                </c:pt>
                <c:pt idx="29">
                  <c:v>784584</c:v>
                </c:pt>
                <c:pt idx="30">
                  <c:v>784702</c:v>
                </c:pt>
              </c:numCache>
            </c:numRef>
          </c:val>
          <c:smooth val="0"/>
          <c:extLst>
            <c:ext xmlns:c16="http://schemas.microsoft.com/office/drawing/2014/chart" uri="{C3380CC4-5D6E-409C-BE32-E72D297353CC}">
              <c16:uniqueId val="{00000005-3DFB-4ED3-917A-3D327F5D4DC6}"/>
            </c:ext>
          </c:extLst>
        </c:ser>
        <c:ser>
          <c:idx val="6"/>
          <c:order val="6"/>
          <c:tx>
            <c:strRef>
              <c:f>Sheet1!$H$1</c:f>
              <c:strCache>
                <c:ptCount val="1"/>
                <c:pt idx="0">
                  <c:v>Banco Ciudad</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42958</c:v>
                </c:pt>
                <c:pt idx="1">
                  <c:v>42959</c:v>
                </c:pt>
                <c:pt idx="2">
                  <c:v>42960</c:v>
                </c:pt>
                <c:pt idx="3">
                  <c:v>42961</c:v>
                </c:pt>
                <c:pt idx="4">
                  <c:v>42962</c:v>
                </c:pt>
                <c:pt idx="5">
                  <c:v>42963</c:v>
                </c:pt>
                <c:pt idx="6">
                  <c:v>42964</c:v>
                </c:pt>
                <c:pt idx="7">
                  <c:v>42965</c:v>
                </c:pt>
                <c:pt idx="8">
                  <c:v>42966</c:v>
                </c:pt>
                <c:pt idx="9">
                  <c:v>42967</c:v>
                </c:pt>
                <c:pt idx="10">
                  <c:v>42968</c:v>
                </c:pt>
                <c:pt idx="11">
                  <c:v>42969</c:v>
                </c:pt>
                <c:pt idx="12">
                  <c:v>42970</c:v>
                </c:pt>
                <c:pt idx="13">
                  <c:v>42971</c:v>
                </c:pt>
                <c:pt idx="14">
                  <c:v>42972</c:v>
                </c:pt>
                <c:pt idx="15">
                  <c:v>42973</c:v>
                </c:pt>
                <c:pt idx="16">
                  <c:v>42974</c:v>
                </c:pt>
                <c:pt idx="17">
                  <c:v>42975</c:v>
                </c:pt>
                <c:pt idx="18">
                  <c:v>42976</c:v>
                </c:pt>
                <c:pt idx="19">
                  <c:v>42977</c:v>
                </c:pt>
                <c:pt idx="20">
                  <c:v>42978</c:v>
                </c:pt>
                <c:pt idx="21">
                  <c:v>42979</c:v>
                </c:pt>
                <c:pt idx="22">
                  <c:v>42980</c:v>
                </c:pt>
                <c:pt idx="23">
                  <c:v>42981</c:v>
                </c:pt>
                <c:pt idx="24">
                  <c:v>42982</c:v>
                </c:pt>
                <c:pt idx="25">
                  <c:v>42983</c:v>
                </c:pt>
                <c:pt idx="26">
                  <c:v>42984</c:v>
                </c:pt>
                <c:pt idx="27">
                  <c:v>42985</c:v>
                </c:pt>
                <c:pt idx="28">
                  <c:v>42986</c:v>
                </c:pt>
                <c:pt idx="29">
                  <c:v>42987</c:v>
                </c:pt>
                <c:pt idx="30">
                  <c:v>42988</c:v>
                </c:pt>
              </c:numCache>
            </c:numRef>
          </c:cat>
          <c:val>
            <c:numRef>
              <c:f>Sheet1!$H$2:$H$32</c:f>
              <c:numCache>
                <c:formatCode>General</c:formatCode>
                <c:ptCount val="31"/>
                <c:pt idx="0">
                  <c:v>452977</c:v>
                </c:pt>
                <c:pt idx="1">
                  <c:v>453256</c:v>
                </c:pt>
                <c:pt idx="2">
                  <c:v>453503</c:v>
                </c:pt>
                <c:pt idx="3">
                  <c:v>453799</c:v>
                </c:pt>
                <c:pt idx="4">
                  <c:v>454039</c:v>
                </c:pt>
                <c:pt idx="5">
                  <c:v>454130</c:v>
                </c:pt>
                <c:pt idx="6">
                  <c:v>454372</c:v>
                </c:pt>
                <c:pt idx="7">
                  <c:v>454578</c:v>
                </c:pt>
                <c:pt idx="8">
                  <c:v>454796</c:v>
                </c:pt>
                <c:pt idx="9">
                  <c:v>454984</c:v>
                </c:pt>
                <c:pt idx="10">
                  <c:v>455250</c:v>
                </c:pt>
                <c:pt idx="11">
                  <c:v>455531</c:v>
                </c:pt>
                <c:pt idx="12">
                  <c:v>455865</c:v>
                </c:pt>
                <c:pt idx="13">
                  <c:v>456205</c:v>
                </c:pt>
                <c:pt idx="14">
                  <c:v>456464</c:v>
                </c:pt>
                <c:pt idx="15">
                  <c:v>456730</c:v>
                </c:pt>
                <c:pt idx="16">
                  <c:v>457018</c:v>
                </c:pt>
                <c:pt idx="17">
                  <c:v>457362</c:v>
                </c:pt>
                <c:pt idx="18">
                  <c:v>458379</c:v>
                </c:pt>
                <c:pt idx="19">
                  <c:v>459201</c:v>
                </c:pt>
                <c:pt idx="20">
                  <c:v>459250</c:v>
                </c:pt>
                <c:pt idx="21">
                  <c:v>459297</c:v>
                </c:pt>
                <c:pt idx="22">
                  <c:v>459303</c:v>
                </c:pt>
                <c:pt idx="23">
                  <c:v>459305</c:v>
                </c:pt>
                <c:pt idx="24">
                  <c:v>459567</c:v>
                </c:pt>
                <c:pt idx="25">
                  <c:v>459860</c:v>
                </c:pt>
                <c:pt idx="26">
                  <c:v>460182</c:v>
                </c:pt>
                <c:pt idx="27">
                  <c:v>460491</c:v>
                </c:pt>
                <c:pt idx="28">
                  <c:v>460717</c:v>
                </c:pt>
                <c:pt idx="29">
                  <c:v>460986</c:v>
                </c:pt>
                <c:pt idx="30">
                  <c:v>461259</c:v>
                </c:pt>
              </c:numCache>
            </c:numRef>
          </c:val>
          <c:smooth val="0"/>
          <c:extLst>
            <c:ext xmlns:c16="http://schemas.microsoft.com/office/drawing/2014/chart" uri="{C3380CC4-5D6E-409C-BE32-E72D297353CC}">
              <c16:uniqueId val="{00000006-3DFB-4ED3-917A-3D327F5D4DC6}"/>
            </c:ext>
          </c:extLst>
        </c:ser>
        <c:ser>
          <c:idx val="7"/>
          <c:order val="7"/>
          <c:tx>
            <c:strRef>
              <c:f>Sheet1!$I$1</c:f>
              <c:strCache>
                <c:ptCount val="1"/>
                <c:pt idx="0">
                  <c:v>Banco Provincia</c:v>
                </c:pt>
              </c:strCache>
            </c:strRef>
          </c:tx>
          <c:spPr>
            <a:ln w="28575" cap="rnd">
              <a:solidFill>
                <a:schemeClr val="accent2">
                  <a:lumMod val="60000"/>
                </a:schemeClr>
              </a:solidFill>
              <a:round/>
            </a:ln>
            <a:effectLst/>
          </c:spPr>
          <c:marker>
            <c:symbol val="none"/>
          </c:marker>
          <c:cat>
            <c:numRef>
              <c:f>Sheet1!$A$2:$A$32</c:f>
              <c:numCache>
                <c:formatCode>m/d/yyyy</c:formatCode>
                <c:ptCount val="31"/>
                <c:pt idx="0">
                  <c:v>42958</c:v>
                </c:pt>
                <c:pt idx="1">
                  <c:v>42959</c:v>
                </c:pt>
                <c:pt idx="2">
                  <c:v>42960</c:v>
                </c:pt>
                <c:pt idx="3">
                  <c:v>42961</c:v>
                </c:pt>
                <c:pt idx="4">
                  <c:v>42962</c:v>
                </c:pt>
                <c:pt idx="5">
                  <c:v>42963</c:v>
                </c:pt>
                <c:pt idx="6">
                  <c:v>42964</c:v>
                </c:pt>
                <c:pt idx="7">
                  <c:v>42965</c:v>
                </c:pt>
                <c:pt idx="8">
                  <c:v>42966</c:v>
                </c:pt>
                <c:pt idx="9">
                  <c:v>42967</c:v>
                </c:pt>
                <c:pt idx="10">
                  <c:v>42968</c:v>
                </c:pt>
                <c:pt idx="11">
                  <c:v>42969</c:v>
                </c:pt>
                <c:pt idx="12">
                  <c:v>42970</c:v>
                </c:pt>
                <c:pt idx="13">
                  <c:v>42971</c:v>
                </c:pt>
                <c:pt idx="14">
                  <c:v>42972</c:v>
                </c:pt>
                <c:pt idx="15">
                  <c:v>42973</c:v>
                </c:pt>
                <c:pt idx="16">
                  <c:v>42974</c:v>
                </c:pt>
                <c:pt idx="17">
                  <c:v>42975</c:v>
                </c:pt>
                <c:pt idx="18">
                  <c:v>42976</c:v>
                </c:pt>
                <c:pt idx="19">
                  <c:v>42977</c:v>
                </c:pt>
                <c:pt idx="20">
                  <c:v>42978</c:v>
                </c:pt>
                <c:pt idx="21">
                  <c:v>42979</c:v>
                </c:pt>
                <c:pt idx="22">
                  <c:v>42980</c:v>
                </c:pt>
                <c:pt idx="23">
                  <c:v>42981</c:v>
                </c:pt>
                <c:pt idx="24">
                  <c:v>42982</c:v>
                </c:pt>
                <c:pt idx="25">
                  <c:v>42983</c:v>
                </c:pt>
                <c:pt idx="26">
                  <c:v>42984</c:v>
                </c:pt>
                <c:pt idx="27">
                  <c:v>42985</c:v>
                </c:pt>
                <c:pt idx="28">
                  <c:v>42986</c:v>
                </c:pt>
                <c:pt idx="29">
                  <c:v>42987</c:v>
                </c:pt>
                <c:pt idx="30">
                  <c:v>42988</c:v>
                </c:pt>
              </c:numCache>
            </c:numRef>
          </c:cat>
          <c:val>
            <c:numRef>
              <c:f>Sheet1!$I$2:$I$32</c:f>
              <c:numCache>
                <c:formatCode>General</c:formatCode>
                <c:ptCount val="31"/>
                <c:pt idx="0">
                  <c:v>149581</c:v>
                </c:pt>
                <c:pt idx="1">
                  <c:v>149790</c:v>
                </c:pt>
                <c:pt idx="2">
                  <c:v>150000</c:v>
                </c:pt>
                <c:pt idx="3">
                  <c:v>150291</c:v>
                </c:pt>
                <c:pt idx="4">
                  <c:v>150819</c:v>
                </c:pt>
                <c:pt idx="5">
                  <c:v>151339</c:v>
                </c:pt>
                <c:pt idx="6">
                  <c:v>151667</c:v>
                </c:pt>
                <c:pt idx="7">
                  <c:v>152006</c:v>
                </c:pt>
                <c:pt idx="8">
                  <c:v>152185</c:v>
                </c:pt>
                <c:pt idx="9">
                  <c:v>152358</c:v>
                </c:pt>
                <c:pt idx="10">
                  <c:v>152501</c:v>
                </c:pt>
                <c:pt idx="11">
                  <c:v>152941</c:v>
                </c:pt>
                <c:pt idx="12">
                  <c:v>154036</c:v>
                </c:pt>
                <c:pt idx="13">
                  <c:v>154792</c:v>
                </c:pt>
                <c:pt idx="14">
                  <c:v>155246</c:v>
                </c:pt>
                <c:pt idx="15">
                  <c:v>155339</c:v>
                </c:pt>
                <c:pt idx="16">
                  <c:v>155386</c:v>
                </c:pt>
                <c:pt idx="17">
                  <c:v>155624</c:v>
                </c:pt>
                <c:pt idx="18">
                  <c:v>156211</c:v>
                </c:pt>
                <c:pt idx="19">
                  <c:v>157007</c:v>
                </c:pt>
                <c:pt idx="20">
                  <c:v>157498</c:v>
                </c:pt>
                <c:pt idx="21">
                  <c:v>157796</c:v>
                </c:pt>
                <c:pt idx="22">
                  <c:v>157969</c:v>
                </c:pt>
                <c:pt idx="23">
                  <c:v>158083</c:v>
                </c:pt>
                <c:pt idx="24">
                  <c:v>158189</c:v>
                </c:pt>
                <c:pt idx="25">
                  <c:v>158329</c:v>
                </c:pt>
                <c:pt idx="26">
                  <c:v>158529</c:v>
                </c:pt>
                <c:pt idx="27">
                  <c:v>158743</c:v>
                </c:pt>
                <c:pt idx="28">
                  <c:v>158879</c:v>
                </c:pt>
                <c:pt idx="29">
                  <c:v>159001</c:v>
                </c:pt>
                <c:pt idx="30">
                  <c:v>159673</c:v>
                </c:pt>
              </c:numCache>
            </c:numRef>
          </c:val>
          <c:smooth val="0"/>
          <c:extLst>
            <c:ext xmlns:c16="http://schemas.microsoft.com/office/drawing/2014/chart" uri="{C3380CC4-5D6E-409C-BE32-E72D297353CC}">
              <c16:uniqueId val="{00000007-3DFB-4ED3-917A-3D327F5D4DC6}"/>
            </c:ext>
          </c:extLst>
        </c:ser>
        <c:ser>
          <c:idx val="8"/>
          <c:order val="8"/>
          <c:tx>
            <c:strRef>
              <c:f>Sheet1!$J$1</c:f>
              <c:strCache>
                <c:ptCount val="1"/>
                <c:pt idx="0">
                  <c:v>Banco Macro</c:v>
                </c:pt>
              </c:strCache>
            </c:strRef>
          </c:tx>
          <c:spPr>
            <a:ln w="28575" cap="rnd">
              <a:solidFill>
                <a:schemeClr val="accent3">
                  <a:lumMod val="60000"/>
                </a:schemeClr>
              </a:solidFill>
              <a:round/>
            </a:ln>
            <a:effectLst/>
          </c:spPr>
          <c:marker>
            <c:symbol val="none"/>
          </c:marker>
          <c:cat>
            <c:numRef>
              <c:f>Sheet1!$A$2:$A$32</c:f>
              <c:numCache>
                <c:formatCode>m/d/yyyy</c:formatCode>
                <c:ptCount val="31"/>
                <c:pt idx="0">
                  <c:v>42958</c:v>
                </c:pt>
                <c:pt idx="1">
                  <c:v>42959</c:v>
                </c:pt>
                <c:pt idx="2">
                  <c:v>42960</c:v>
                </c:pt>
                <c:pt idx="3">
                  <c:v>42961</c:v>
                </c:pt>
                <c:pt idx="4">
                  <c:v>42962</c:v>
                </c:pt>
                <c:pt idx="5">
                  <c:v>42963</c:v>
                </c:pt>
                <c:pt idx="6">
                  <c:v>42964</c:v>
                </c:pt>
                <c:pt idx="7">
                  <c:v>42965</c:v>
                </c:pt>
                <c:pt idx="8">
                  <c:v>42966</c:v>
                </c:pt>
                <c:pt idx="9">
                  <c:v>42967</c:v>
                </c:pt>
                <c:pt idx="10">
                  <c:v>42968</c:v>
                </c:pt>
                <c:pt idx="11">
                  <c:v>42969</c:v>
                </c:pt>
                <c:pt idx="12">
                  <c:v>42970</c:v>
                </c:pt>
                <c:pt idx="13">
                  <c:v>42971</c:v>
                </c:pt>
                <c:pt idx="14">
                  <c:v>42972</c:v>
                </c:pt>
                <c:pt idx="15">
                  <c:v>42973</c:v>
                </c:pt>
                <c:pt idx="16">
                  <c:v>42974</c:v>
                </c:pt>
                <c:pt idx="17">
                  <c:v>42975</c:v>
                </c:pt>
                <c:pt idx="18">
                  <c:v>42976</c:v>
                </c:pt>
                <c:pt idx="19">
                  <c:v>42977</c:v>
                </c:pt>
                <c:pt idx="20">
                  <c:v>42978</c:v>
                </c:pt>
                <c:pt idx="21">
                  <c:v>42979</c:v>
                </c:pt>
                <c:pt idx="22">
                  <c:v>42980</c:v>
                </c:pt>
                <c:pt idx="23">
                  <c:v>42981</c:v>
                </c:pt>
                <c:pt idx="24">
                  <c:v>42982</c:v>
                </c:pt>
                <c:pt idx="25">
                  <c:v>42983</c:v>
                </c:pt>
                <c:pt idx="26">
                  <c:v>42984</c:v>
                </c:pt>
                <c:pt idx="27">
                  <c:v>42985</c:v>
                </c:pt>
                <c:pt idx="28">
                  <c:v>42986</c:v>
                </c:pt>
                <c:pt idx="29">
                  <c:v>42987</c:v>
                </c:pt>
                <c:pt idx="30">
                  <c:v>42988</c:v>
                </c:pt>
              </c:numCache>
            </c:numRef>
          </c:cat>
          <c:val>
            <c:numRef>
              <c:f>Sheet1!$J$2:$J$32</c:f>
              <c:numCache>
                <c:formatCode>General</c:formatCode>
                <c:ptCount val="31"/>
                <c:pt idx="0">
                  <c:v>439577</c:v>
                </c:pt>
                <c:pt idx="1">
                  <c:v>439592</c:v>
                </c:pt>
                <c:pt idx="2">
                  <c:v>439601</c:v>
                </c:pt>
                <c:pt idx="3">
                  <c:v>439625</c:v>
                </c:pt>
                <c:pt idx="4">
                  <c:v>439739</c:v>
                </c:pt>
                <c:pt idx="5">
                  <c:v>439925</c:v>
                </c:pt>
                <c:pt idx="6">
                  <c:v>440071</c:v>
                </c:pt>
                <c:pt idx="7">
                  <c:v>440135</c:v>
                </c:pt>
                <c:pt idx="8">
                  <c:v>440204</c:v>
                </c:pt>
                <c:pt idx="9">
                  <c:v>440240</c:v>
                </c:pt>
                <c:pt idx="10">
                  <c:v>440255</c:v>
                </c:pt>
                <c:pt idx="11">
                  <c:v>440322</c:v>
                </c:pt>
                <c:pt idx="12">
                  <c:v>440544</c:v>
                </c:pt>
                <c:pt idx="13">
                  <c:v>440567</c:v>
                </c:pt>
                <c:pt idx="14">
                  <c:v>440604</c:v>
                </c:pt>
                <c:pt idx="15">
                  <c:v>440661</c:v>
                </c:pt>
                <c:pt idx="16">
                  <c:v>440721</c:v>
                </c:pt>
                <c:pt idx="17">
                  <c:v>440808</c:v>
                </c:pt>
                <c:pt idx="18">
                  <c:v>440847</c:v>
                </c:pt>
                <c:pt idx="19">
                  <c:v>440900</c:v>
                </c:pt>
                <c:pt idx="20">
                  <c:v>440950</c:v>
                </c:pt>
                <c:pt idx="21">
                  <c:v>440963</c:v>
                </c:pt>
                <c:pt idx="22">
                  <c:v>440966</c:v>
                </c:pt>
                <c:pt idx="23">
                  <c:v>440979</c:v>
                </c:pt>
                <c:pt idx="24">
                  <c:v>441020</c:v>
                </c:pt>
                <c:pt idx="25">
                  <c:v>441058</c:v>
                </c:pt>
                <c:pt idx="26">
                  <c:v>441093</c:v>
                </c:pt>
                <c:pt idx="27">
                  <c:v>441122</c:v>
                </c:pt>
                <c:pt idx="28">
                  <c:v>441138</c:v>
                </c:pt>
                <c:pt idx="29">
                  <c:v>441155</c:v>
                </c:pt>
                <c:pt idx="30">
                  <c:v>441190</c:v>
                </c:pt>
              </c:numCache>
            </c:numRef>
          </c:val>
          <c:smooth val="0"/>
          <c:extLst>
            <c:ext xmlns:c16="http://schemas.microsoft.com/office/drawing/2014/chart" uri="{C3380CC4-5D6E-409C-BE32-E72D297353CC}">
              <c16:uniqueId val="{00000008-3DFB-4ED3-917A-3D327F5D4DC6}"/>
            </c:ext>
          </c:extLst>
        </c:ser>
        <c:ser>
          <c:idx val="9"/>
          <c:order val="9"/>
          <c:tx>
            <c:strRef>
              <c:f>Sheet1!$K$1</c:f>
              <c:strCache>
                <c:ptCount val="1"/>
                <c:pt idx="0">
                  <c:v>HSBC</c:v>
                </c:pt>
              </c:strCache>
            </c:strRef>
          </c:tx>
          <c:spPr>
            <a:ln w="28575" cap="rnd">
              <a:solidFill>
                <a:schemeClr val="accent4">
                  <a:lumMod val="60000"/>
                </a:schemeClr>
              </a:solidFill>
              <a:round/>
            </a:ln>
            <a:effectLst/>
          </c:spPr>
          <c:marker>
            <c:symbol val="none"/>
          </c:marker>
          <c:cat>
            <c:numRef>
              <c:f>Sheet1!$A$2:$A$32</c:f>
              <c:numCache>
                <c:formatCode>m/d/yyyy</c:formatCode>
                <c:ptCount val="31"/>
                <c:pt idx="0">
                  <c:v>42958</c:v>
                </c:pt>
                <c:pt idx="1">
                  <c:v>42959</c:v>
                </c:pt>
                <c:pt idx="2">
                  <c:v>42960</c:v>
                </c:pt>
                <c:pt idx="3">
                  <c:v>42961</c:v>
                </c:pt>
                <c:pt idx="4">
                  <c:v>42962</c:v>
                </c:pt>
                <c:pt idx="5">
                  <c:v>42963</c:v>
                </c:pt>
                <c:pt idx="6">
                  <c:v>42964</c:v>
                </c:pt>
                <c:pt idx="7">
                  <c:v>42965</c:v>
                </c:pt>
                <c:pt idx="8">
                  <c:v>42966</c:v>
                </c:pt>
                <c:pt idx="9">
                  <c:v>42967</c:v>
                </c:pt>
                <c:pt idx="10">
                  <c:v>42968</c:v>
                </c:pt>
                <c:pt idx="11">
                  <c:v>42969</c:v>
                </c:pt>
                <c:pt idx="12">
                  <c:v>42970</c:v>
                </c:pt>
                <c:pt idx="13">
                  <c:v>42971</c:v>
                </c:pt>
                <c:pt idx="14">
                  <c:v>42972</c:v>
                </c:pt>
                <c:pt idx="15">
                  <c:v>42973</c:v>
                </c:pt>
                <c:pt idx="16">
                  <c:v>42974</c:v>
                </c:pt>
                <c:pt idx="17">
                  <c:v>42975</c:v>
                </c:pt>
                <c:pt idx="18">
                  <c:v>42976</c:v>
                </c:pt>
                <c:pt idx="19">
                  <c:v>42977</c:v>
                </c:pt>
                <c:pt idx="20">
                  <c:v>42978</c:v>
                </c:pt>
                <c:pt idx="21">
                  <c:v>42979</c:v>
                </c:pt>
                <c:pt idx="22">
                  <c:v>42980</c:v>
                </c:pt>
                <c:pt idx="23">
                  <c:v>42981</c:v>
                </c:pt>
                <c:pt idx="24">
                  <c:v>42982</c:v>
                </c:pt>
                <c:pt idx="25">
                  <c:v>42983</c:v>
                </c:pt>
                <c:pt idx="26">
                  <c:v>42984</c:v>
                </c:pt>
                <c:pt idx="27">
                  <c:v>42985</c:v>
                </c:pt>
                <c:pt idx="28">
                  <c:v>42986</c:v>
                </c:pt>
                <c:pt idx="29">
                  <c:v>42987</c:v>
                </c:pt>
                <c:pt idx="30">
                  <c:v>42988</c:v>
                </c:pt>
              </c:numCache>
            </c:numRef>
          </c:cat>
          <c:val>
            <c:numRef>
              <c:f>Sheet1!$K$2:$K$32</c:f>
              <c:numCache>
                <c:formatCode>General</c:formatCode>
                <c:ptCount val="31"/>
                <c:pt idx="0">
                  <c:v>167288</c:v>
                </c:pt>
                <c:pt idx="1">
                  <c:v>167318</c:v>
                </c:pt>
                <c:pt idx="2">
                  <c:v>167333</c:v>
                </c:pt>
                <c:pt idx="3">
                  <c:v>167394</c:v>
                </c:pt>
                <c:pt idx="4">
                  <c:v>167422</c:v>
                </c:pt>
                <c:pt idx="5">
                  <c:v>167463</c:v>
                </c:pt>
                <c:pt idx="6">
                  <c:v>167476</c:v>
                </c:pt>
                <c:pt idx="7">
                  <c:v>167479</c:v>
                </c:pt>
                <c:pt idx="8">
                  <c:v>167489</c:v>
                </c:pt>
                <c:pt idx="9">
                  <c:v>167471</c:v>
                </c:pt>
                <c:pt idx="10">
                  <c:v>167451</c:v>
                </c:pt>
                <c:pt idx="11">
                  <c:v>167469</c:v>
                </c:pt>
                <c:pt idx="12">
                  <c:v>167541</c:v>
                </c:pt>
                <c:pt idx="13">
                  <c:v>167582</c:v>
                </c:pt>
                <c:pt idx="14">
                  <c:v>167672</c:v>
                </c:pt>
                <c:pt idx="15">
                  <c:v>167727</c:v>
                </c:pt>
                <c:pt idx="16">
                  <c:v>167780</c:v>
                </c:pt>
                <c:pt idx="17">
                  <c:v>167981</c:v>
                </c:pt>
                <c:pt idx="18">
                  <c:v>168055</c:v>
                </c:pt>
                <c:pt idx="19">
                  <c:v>168122</c:v>
                </c:pt>
                <c:pt idx="20">
                  <c:v>168167</c:v>
                </c:pt>
                <c:pt idx="21">
                  <c:v>168190</c:v>
                </c:pt>
                <c:pt idx="22">
                  <c:v>168186</c:v>
                </c:pt>
                <c:pt idx="23">
                  <c:v>168268</c:v>
                </c:pt>
                <c:pt idx="24">
                  <c:v>168281</c:v>
                </c:pt>
                <c:pt idx="25">
                  <c:v>168296</c:v>
                </c:pt>
                <c:pt idx="26">
                  <c:v>168318</c:v>
                </c:pt>
                <c:pt idx="27">
                  <c:v>168332</c:v>
                </c:pt>
                <c:pt idx="28">
                  <c:v>168355</c:v>
                </c:pt>
                <c:pt idx="29">
                  <c:v>168363</c:v>
                </c:pt>
                <c:pt idx="30">
                  <c:v>168372</c:v>
                </c:pt>
              </c:numCache>
            </c:numRef>
          </c:val>
          <c:smooth val="0"/>
          <c:extLst>
            <c:ext xmlns:c16="http://schemas.microsoft.com/office/drawing/2014/chart" uri="{C3380CC4-5D6E-409C-BE32-E72D297353CC}">
              <c16:uniqueId val="{00000009-3DFB-4ED3-917A-3D327F5D4DC6}"/>
            </c:ext>
          </c:extLst>
        </c:ser>
        <c:ser>
          <c:idx val="10"/>
          <c:order val="10"/>
          <c:tx>
            <c:strRef>
              <c:f>Sheet1!$L$1</c:f>
              <c:strCache>
                <c:ptCount val="1"/>
                <c:pt idx="0">
                  <c:v>Banco Nación</c:v>
                </c:pt>
              </c:strCache>
            </c:strRef>
          </c:tx>
          <c:spPr>
            <a:ln w="28575" cap="rnd">
              <a:solidFill>
                <a:schemeClr val="accent5">
                  <a:lumMod val="60000"/>
                </a:schemeClr>
              </a:solidFill>
              <a:round/>
            </a:ln>
            <a:effectLst/>
          </c:spPr>
          <c:marker>
            <c:symbol val="none"/>
          </c:marker>
          <c:cat>
            <c:numRef>
              <c:f>Sheet1!$A$2:$A$32</c:f>
              <c:numCache>
                <c:formatCode>m/d/yyyy</c:formatCode>
                <c:ptCount val="31"/>
                <c:pt idx="0">
                  <c:v>42958</c:v>
                </c:pt>
                <c:pt idx="1">
                  <c:v>42959</c:v>
                </c:pt>
                <c:pt idx="2">
                  <c:v>42960</c:v>
                </c:pt>
                <c:pt idx="3">
                  <c:v>42961</c:v>
                </c:pt>
                <c:pt idx="4">
                  <c:v>42962</c:v>
                </c:pt>
                <c:pt idx="5">
                  <c:v>42963</c:v>
                </c:pt>
                <c:pt idx="6">
                  <c:v>42964</c:v>
                </c:pt>
                <c:pt idx="7">
                  <c:v>42965</c:v>
                </c:pt>
                <c:pt idx="8">
                  <c:v>42966</c:v>
                </c:pt>
                <c:pt idx="9">
                  <c:v>42967</c:v>
                </c:pt>
                <c:pt idx="10">
                  <c:v>42968</c:v>
                </c:pt>
                <c:pt idx="11">
                  <c:v>42969</c:v>
                </c:pt>
                <c:pt idx="12">
                  <c:v>42970</c:v>
                </c:pt>
                <c:pt idx="13">
                  <c:v>42971</c:v>
                </c:pt>
                <c:pt idx="14">
                  <c:v>42972</c:v>
                </c:pt>
                <c:pt idx="15">
                  <c:v>42973</c:v>
                </c:pt>
                <c:pt idx="16">
                  <c:v>42974</c:v>
                </c:pt>
                <c:pt idx="17">
                  <c:v>42975</c:v>
                </c:pt>
                <c:pt idx="18">
                  <c:v>42976</c:v>
                </c:pt>
                <c:pt idx="19">
                  <c:v>42977</c:v>
                </c:pt>
                <c:pt idx="20">
                  <c:v>42978</c:v>
                </c:pt>
                <c:pt idx="21">
                  <c:v>42979</c:v>
                </c:pt>
                <c:pt idx="22">
                  <c:v>42980</c:v>
                </c:pt>
                <c:pt idx="23">
                  <c:v>42981</c:v>
                </c:pt>
                <c:pt idx="24">
                  <c:v>42982</c:v>
                </c:pt>
                <c:pt idx="25">
                  <c:v>42983</c:v>
                </c:pt>
                <c:pt idx="26">
                  <c:v>42984</c:v>
                </c:pt>
                <c:pt idx="27">
                  <c:v>42985</c:v>
                </c:pt>
                <c:pt idx="28">
                  <c:v>42986</c:v>
                </c:pt>
                <c:pt idx="29">
                  <c:v>42987</c:v>
                </c:pt>
                <c:pt idx="30">
                  <c:v>42988</c:v>
                </c:pt>
              </c:numCache>
            </c:numRef>
          </c:cat>
          <c:val>
            <c:numRef>
              <c:f>Sheet1!$L$2:$L$32</c:f>
              <c:numCache>
                <c:formatCode>General</c:formatCode>
                <c:ptCount val="31"/>
                <c:pt idx="0">
                  <c:v>66503</c:v>
                </c:pt>
                <c:pt idx="1">
                  <c:v>66690</c:v>
                </c:pt>
                <c:pt idx="2">
                  <c:v>66915</c:v>
                </c:pt>
                <c:pt idx="3">
                  <c:v>67239</c:v>
                </c:pt>
                <c:pt idx="4">
                  <c:v>67589</c:v>
                </c:pt>
                <c:pt idx="5">
                  <c:v>67933</c:v>
                </c:pt>
                <c:pt idx="6">
                  <c:v>68128</c:v>
                </c:pt>
                <c:pt idx="7">
                  <c:v>68317</c:v>
                </c:pt>
                <c:pt idx="8">
                  <c:v>68501</c:v>
                </c:pt>
                <c:pt idx="9">
                  <c:v>68574</c:v>
                </c:pt>
                <c:pt idx="10">
                  <c:v>68789</c:v>
                </c:pt>
                <c:pt idx="11">
                  <c:v>68956</c:v>
                </c:pt>
                <c:pt idx="12">
                  <c:v>69084</c:v>
                </c:pt>
                <c:pt idx="13">
                  <c:v>69187</c:v>
                </c:pt>
                <c:pt idx="14">
                  <c:v>69276</c:v>
                </c:pt>
                <c:pt idx="15">
                  <c:v>69391</c:v>
                </c:pt>
                <c:pt idx="16">
                  <c:v>69473</c:v>
                </c:pt>
                <c:pt idx="17">
                  <c:v>69660</c:v>
                </c:pt>
                <c:pt idx="18">
                  <c:v>69864</c:v>
                </c:pt>
                <c:pt idx="19">
                  <c:v>70025</c:v>
                </c:pt>
                <c:pt idx="20">
                  <c:v>70168</c:v>
                </c:pt>
                <c:pt idx="21">
                  <c:v>70333</c:v>
                </c:pt>
                <c:pt idx="22">
                  <c:v>70471</c:v>
                </c:pt>
                <c:pt idx="23">
                  <c:v>70587</c:v>
                </c:pt>
                <c:pt idx="24">
                  <c:v>70776</c:v>
                </c:pt>
                <c:pt idx="25">
                  <c:v>70935</c:v>
                </c:pt>
                <c:pt idx="26">
                  <c:v>71116</c:v>
                </c:pt>
                <c:pt idx="27">
                  <c:v>71311</c:v>
                </c:pt>
                <c:pt idx="28">
                  <c:v>71446</c:v>
                </c:pt>
                <c:pt idx="29">
                  <c:v>71570</c:v>
                </c:pt>
                <c:pt idx="30">
                  <c:v>71675</c:v>
                </c:pt>
              </c:numCache>
            </c:numRef>
          </c:val>
          <c:smooth val="0"/>
          <c:extLst>
            <c:ext xmlns:c16="http://schemas.microsoft.com/office/drawing/2014/chart" uri="{C3380CC4-5D6E-409C-BE32-E72D297353CC}">
              <c16:uniqueId val="{0000000A-3DFB-4ED3-917A-3D327F5D4DC6}"/>
            </c:ext>
          </c:extLst>
        </c:ser>
        <c:dLbls>
          <c:showLegendKey val="0"/>
          <c:showVal val="0"/>
          <c:showCatName val="0"/>
          <c:showSerName val="0"/>
          <c:showPercent val="0"/>
          <c:showBubbleSize val="0"/>
        </c:dLbls>
        <c:smooth val="0"/>
        <c:axId val="284269016"/>
        <c:axId val="284271312"/>
      </c:lineChart>
      <c:dateAx>
        <c:axId val="2842690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271312"/>
        <c:crosses val="autoZero"/>
        <c:auto val="1"/>
        <c:lblOffset val="100"/>
        <c:baseTimeUnit val="days"/>
      </c:dateAx>
      <c:valAx>
        <c:axId val="284271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269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Banco Supervielle</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39.328299999999999</c:v>
                </c:pt>
                <c:pt idx="1">
                  <c:v>10.344799999999999</c:v>
                </c:pt>
                <c:pt idx="2">
                  <c:v>1.6068</c:v>
                </c:pt>
                <c:pt idx="3">
                  <c:v>0</c:v>
                </c:pt>
                <c:pt idx="4">
                  <c:v>6.3851000000000004</c:v>
                </c:pt>
                <c:pt idx="5">
                  <c:v>5.4573</c:v>
                </c:pt>
              </c:numCache>
            </c:numRef>
          </c:val>
          <c:extLst>
            <c:ext xmlns:c16="http://schemas.microsoft.com/office/drawing/2014/chart" uri="{C3380CC4-5D6E-409C-BE32-E72D297353CC}">
              <c16:uniqueId val="{00000000-72F3-43B9-8885-D33F609C0192}"/>
            </c:ext>
          </c:extLst>
        </c:ser>
        <c:ser>
          <c:idx val="1"/>
          <c:order val="1"/>
          <c:tx>
            <c:strRef>
              <c:f>Sheet1!$C$1</c:f>
              <c:strCache>
                <c:ptCount val="1"/>
                <c:pt idx="0">
                  <c:v>Banco Galicia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83.872100000000003</c:v>
                </c:pt>
                <c:pt idx="1">
                  <c:v>77.586200000000005</c:v>
                </c:pt>
                <c:pt idx="2">
                  <c:v>100</c:v>
                </c:pt>
                <c:pt idx="3">
                  <c:v>0</c:v>
                </c:pt>
                <c:pt idx="4">
                  <c:v>24.9314</c:v>
                </c:pt>
                <c:pt idx="5">
                  <c:v>14.1599</c:v>
                </c:pt>
              </c:numCache>
            </c:numRef>
          </c:val>
          <c:extLst>
            <c:ext xmlns:c16="http://schemas.microsoft.com/office/drawing/2014/chart" uri="{C3380CC4-5D6E-409C-BE32-E72D297353CC}">
              <c16:uniqueId val="{00000001-72F3-43B9-8885-D33F609C0192}"/>
            </c:ext>
          </c:extLst>
        </c:ser>
        <c:ser>
          <c:idx val="2"/>
          <c:order val="2"/>
          <c:tx>
            <c:strRef>
              <c:f>Sheet1!$D$1</c:f>
              <c:strCache>
                <c:ptCount val="1"/>
                <c:pt idx="0">
                  <c:v>BBVA Francés</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100</c:v>
                </c:pt>
                <c:pt idx="1">
                  <c:v>34.482799999999997</c:v>
                </c:pt>
                <c:pt idx="2">
                  <c:v>69.463099999999997</c:v>
                </c:pt>
                <c:pt idx="3">
                  <c:v>0</c:v>
                </c:pt>
                <c:pt idx="4">
                  <c:v>32.585599999999999</c:v>
                </c:pt>
                <c:pt idx="5">
                  <c:v>6.8014999999999999</c:v>
                </c:pt>
              </c:numCache>
            </c:numRef>
          </c:val>
          <c:extLst>
            <c:ext xmlns:c16="http://schemas.microsoft.com/office/drawing/2014/chart" uri="{C3380CC4-5D6E-409C-BE32-E72D297353CC}">
              <c16:uniqueId val="{00000002-72F3-43B9-8885-D33F609C0192}"/>
            </c:ext>
          </c:extLst>
        </c:ser>
        <c:ser>
          <c:idx val="3"/>
          <c:order val="3"/>
          <c:tx>
            <c:strRef>
              <c:f>Sheet1!$E$1</c:f>
              <c:strCache>
                <c:ptCount val="1"/>
                <c:pt idx="0">
                  <c:v>Santander Río</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40.171100000000003</c:v>
                </c:pt>
                <c:pt idx="1">
                  <c:v>17.241399999999999</c:v>
                </c:pt>
                <c:pt idx="2">
                  <c:v>9.4605999999999995</c:v>
                </c:pt>
                <c:pt idx="3">
                  <c:v>92.760199999999998</c:v>
                </c:pt>
                <c:pt idx="4">
                  <c:v>22.106200000000001</c:v>
                </c:pt>
                <c:pt idx="5">
                  <c:v>7.9919000000000002</c:v>
                </c:pt>
              </c:numCache>
            </c:numRef>
          </c:val>
          <c:extLst>
            <c:ext xmlns:c16="http://schemas.microsoft.com/office/drawing/2014/chart" uri="{C3380CC4-5D6E-409C-BE32-E72D297353CC}">
              <c16:uniqueId val="{00000003-72F3-43B9-8885-D33F609C0192}"/>
            </c:ext>
          </c:extLst>
        </c:ser>
        <c:ser>
          <c:idx val="4"/>
          <c:order val="4"/>
          <c:tx>
            <c:strRef>
              <c:f>Sheet1!$F$1</c:f>
              <c:strCache>
                <c:ptCount val="1"/>
                <c:pt idx="0">
                  <c:v>ICBC Argentina</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18.204499999999999</c:v>
                </c:pt>
                <c:pt idx="1">
                  <c:v>43.103400000000001</c:v>
                </c:pt>
                <c:pt idx="2">
                  <c:v>15.4975</c:v>
                </c:pt>
                <c:pt idx="3">
                  <c:v>100</c:v>
                </c:pt>
                <c:pt idx="4">
                  <c:v>31.977</c:v>
                </c:pt>
                <c:pt idx="5">
                  <c:v>9.0602999999999998</c:v>
                </c:pt>
              </c:numCache>
            </c:numRef>
          </c:val>
          <c:extLst>
            <c:ext xmlns:c16="http://schemas.microsoft.com/office/drawing/2014/chart" uri="{C3380CC4-5D6E-409C-BE32-E72D297353CC}">
              <c16:uniqueId val="{00000004-72F3-43B9-8885-D33F609C0192}"/>
            </c:ext>
          </c:extLst>
        </c:ser>
        <c:ser>
          <c:idx val="5"/>
          <c:order val="5"/>
          <c:tx>
            <c:strRef>
              <c:f>Sheet1!$G$1</c:f>
              <c:strCache>
                <c:ptCount val="1"/>
                <c:pt idx="0">
                  <c:v>Banco Hipotecario</c:v>
                </c:pt>
              </c:strCache>
            </c:strRef>
          </c:tx>
          <c:spPr>
            <a:ln w="28575" cap="rnd">
              <a:solidFill>
                <a:schemeClr val="accent6"/>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Sheet1!$G$2:$G$7</c:f>
              <c:numCache>
                <c:formatCode>General</c:formatCode>
                <c:ptCount val="6"/>
                <c:pt idx="0">
                  <c:v>59.208300000000001</c:v>
                </c:pt>
                <c:pt idx="1">
                  <c:v>20.689699999999998</c:v>
                </c:pt>
                <c:pt idx="2">
                  <c:v>5.13</c:v>
                </c:pt>
                <c:pt idx="3">
                  <c:v>86.956500000000005</c:v>
                </c:pt>
                <c:pt idx="4">
                  <c:v>6.7750000000000004</c:v>
                </c:pt>
                <c:pt idx="5">
                  <c:v>7.1040999999999999</c:v>
                </c:pt>
              </c:numCache>
            </c:numRef>
          </c:val>
          <c:extLst>
            <c:ext xmlns:c16="http://schemas.microsoft.com/office/drawing/2014/chart" uri="{C3380CC4-5D6E-409C-BE32-E72D297353CC}">
              <c16:uniqueId val="{00000005-72F3-43B9-8885-D33F609C0192}"/>
            </c:ext>
          </c:extLst>
        </c:ser>
        <c:ser>
          <c:idx val="6"/>
          <c:order val="6"/>
          <c:tx>
            <c:strRef>
              <c:f>Sheet1!$H$1</c:f>
              <c:strCache>
                <c:ptCount val="1"/>
                <c:pt idx="0">
                  <c:v>Banco Ciudad</c:v>
                </c:pt>
              </c:strCache>
            </c:strRef>
          </c:tx>
          <c:spPr>
            <a:ln w="28575" cap="rnd">
              <a:solidFill>
                <a:schemeClr val="accent1">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Sheet1!$H$2:$H$7</c:f>
              <c:numCache>
                <c:formatCode>General</c:formatCode>
                <c:ptCount val="6"/>
                <c:pt idx="0">
                  <c:v>34.8035</c:v>
                </c:pt>
                <c:pt idx="1">
                  <c:v>32.758600000000001</c:v>
                </c:pt>
                <c:pt idx="2">
                  <c:v>3.0097999999999998</c:v>
                </c:pt>
                <c:pt idx="3">
                  <c:v>0</c:v>
                </c:pt>
                <c:pt idx="4">
                  <c:v>4.2984</c:v>
                </c:pt>
                <c:pt idx="5">
                  <c:v>23.3108</c:v>
                </c:pt>
              </c:numCache>
            </c:numRef>
          </c:val>
          <c:extLst>
            <c:ext xmlns:c16="http://schemas.microsoft.com/office/drawing/2014/chart" uri="{C3380CC4-5D6E-409C-BE32-E72D297353CC}">
              <c16:uniqueId val="{00000006-72F3-43B9-8885-D33F609C0192}"/>
            </c:ext>
          </c:extLst>
        </c:ser>
        <c:ser>
          <c:idx val="7"/>
          <c:order val="7"/>
          <c:tx>
            <c:strRef>
              <c:f>Sheet1!$I$1</c:f>
              <c:strCache>
                <c:ptCount val="1"/>
                <c:pt idx="0">
                  <c:v>Banco Provincia</c:v>
                </c:pt>
              </c:strCache>
            </c:strRef>
          </c:tx>
          <c:spPr>
            <a:ln w="28575" cap="rnd">
              <a:solidFill>
                <a:schemeClr val="accent2">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Sheet1!$I$2:$I$7</c:f>
              <c:numCache>
                <c:formatCode>General</c:formatCode>
                <c:ptCount val="6"/>
                <c:pt idx="0">
                  <c:v>12.047800000000001</c:v>
                </c:pt>
                <c:pt idx="1">
                  <c:v>87.930999999999997</c:v>
                </c:pt>
                <c:pt idx="2">
                  <c:v>63.551000000000002</c:v>
                </c:pt>
                <c:pt idx="3">
                  <c:v>25</c:v>
                </c:pt>
                <c:pt idx="4">
                  <c:v>100</c:v>
                </c:pt>
                <c:pt idx="5">
                  <c:v>85.338999999999999</c:v>
                </c:pt>
              </c:numCache>
            </c:numRef>
          </c:val>
          <c:extLst>
            <c:ext xmlns:c16="http://schemas.microsoft.com/office/drawing/2014/chart" uri="{C3380CC4-5D6E-409C-BE32-E72D297353CC}">
              <c16:uniqueId val="{00000007-72F3-43B9-8885-D33F609C0192}"/>
            </c:ext>
          </c:extLst>
        </c:ser>
        <c:ser>
          <c:idx val="8"/>
          <c:order val="8"/>
          <c:tx>
            <c:strRef>
              <c:f>Sheet1!$J$1</c:f>
              <c:strCache>
                <c:ptCount val="1"/>
                <c:pt idx="0">
                  <c:v>Banco Macro</c:v>
                </c:pt>
              </c:strCache>
            </c:strRef>
          </c:tx>
          <c:spPr>
            <a:ln w="28575" cap="rnd">
              <a:solidFill>
                <a:schemeClr val="accent3">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Sheet1!$J$2:$J$7</c:f>
              <c:numCache>
                <c:formatCode>General</c:formatCode>
                <c:ptCount val="6"/>
                <c:pt idx="0">
                  <c:v>33.289200000000001</c:v>
                </c:pt>
                <c:pt idx="1">
                  <c:v>50</c:v>
                </c:pt>
                <c:pt idx="2">
                  <c:v>15.273199999999999</c:v>
                </c:pt>
                <c:pt idx="3">
                  <c:v>0</c:v>
                </c:pt>
                <c:pt idx="4">
                  <c:v>14.83</c:v>
                </c:pt>
                <c:pt idx="5">
                  <c:v>4.5766</c:v>
                </c:pt>
              </c:numCache>
            </c:numRef>
          </c:val>
          <c:extLst>
            <c:ext xmlns:c16="http://schemas.microsoft.com/office/drawing/2014/chart" uri="{C3380CC4-5D6E-409C-BE32-E72D297353CC}">
              <c16:uniqueId val="{00000008-72F3-43B9-8885-D33F609C0192}"/>
            </c:ext>
          </c:extLst>
        </c:ser>
        <c:ser>
          <c:idx val="9"/>
          <c:order val="9"/>
          <c:tx>
            <c:strRef>
              <c:f>Sheet1!$K$1</c:f>
              <c:strCache>
                <c:ptCount val="1"/>
                <c:pt idx="0">
                  <c:v>HSBC</c:v>
                </c:pt>
              </c:strCache>
            </c:strRef>
          </c:tx>
          <c:spPr>
            <a:ln w="28575" cap="rnd">
              <a:solidFill>
                <a:schemeClr val="accent4">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Sheet1!$K$2:$K$7</c:f>
              <c:numCache>
                <c:formatCode>General</c:formatCode>
                <c:ptCount val="6"/>
                <c:pt idx="0">
                  <c:v>12.7042</c:v>
                </c:pt>
                <c:pt idx="1">
                  <c:v>100</c:v>
                </c:pt>
                <c:pt idx="2">
                  <c:v>5.7541000000000002</c:v>
                </c:pt>
                <c:pt idx="3">
                  <c:v>0</c:v>
                </c:pt>
                <c:pt idx="4">
                  <c:v>7.3307000000000002</c:v>
                </c:pt>
                <c:pt idx="5">
                  <c:v>8.1957000000000004</c:v>
                </c:pt>
              </c:numCache>
            </c:numRef>
          </c:val>
          <c:extLst>
            <c:ext xmlns:c16="http://schemas.microsoft.com/office/drawing/2014/chart" uri="{C3380CC4-5D6E-409C-BE32-E72D297353CC}">
              <c16:uniqueId val="{00000009-72F3-43B9-8885-D33F609C0192}"/>
            </c:ext>
          </c:extLst>
        </c:ser>
        <c:ser>
          <c:idx val="10"/>
          <c:order val="10"/>
          <c:tx>
            <c:strRef>
              <c:f>Sheet1!$L$1</c:f>
              <c:strCache>
                <c:ptCount val="1"/>
                <c:pt idx="0">
                  <c:v>Banco Nación</c:v>
                </c:pt>
              </c:strCache>
            </c:strRef>
          </c:tx>
          <c:spPr>
            <a:ln w="28575" cap="rnd">
              <a:solidFill>
                <a:schemeClr val="accent5">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Sheet1!$L$2:$L$7</c:f>
              <c:numCache>
                <c:formatCode>General</c:formatCode>
                <c:ptCount val="6"/>
                <c:pt idx="0">
                  <c:v>5.4081000000000001</c:v>
                </c:pt>
                <c:pt idx="1">
                  <c:v>70.689700000000002</c:v>
                </c:pt>
                <c:pt idx="2">
                  <c:v>12.7974</c:v>
                </c:pt>
                <c:pt idx="3">
                  <c:v>0</c:v>
                </c:pt>
                <c:pt idx="4">
                  <c:v>56.0991</c:v>
                </c:pt>
                <c:pt idx="5">
                  <c:v>100</c:v>
                </c:pt>
              </c:numCache>
            </c:numRef>
          </c:val>
          <c:extLst>
            <c:ext xmlns:c16="http://schemas.microsoft.com/office/drawing/2014/chart" uri="{C3380CC4-5D6E-409C-BE32-E72D297353CC}">
              <c16:uniqueId val="{0000000A-72F3-43B9-8885-D33F609C0192}"/>
            </c:ext>
          </c:extLst>
        </c:ser>
        <c:dLbls>
          <c:showLegendKey val="0"/>
          <c:showVal val="0"/>
          <c:showCatName val="0"/>
          <c:showSerName val="0"/>
          <c:showPercent val="0"/>
          <c:showBubbleSize val="0"/>
        </c:dLbls>
        <c:axId val="284263440"/>
        <c:axId val="284274920"/>
      </c:radarChart>
      <c:catAx>
        <c:axId val="284263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274920"/>
        <c:crosses val="autoZero"/>
        <c:auto val="1"/>
        <c:lblAlgn val="ctr"/>
        <c:lblOffset val="100"/>
        <c:noMultiLvlLbl val="0"/>
      </c:catAx>
      <c:valAx>
        <c:axId val="284274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263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Supervielle</c:v>
                </c:pt>
              </c:strCache>
            </c:strRef>
          </c:tx>
          <c:spPr>
            <a:ln w="28575" cap="rnd">
              <a:solidFill>
                <a:schemeClr val="accent1"/>
              </a:solidFill>
              <a:round/>
            </a:ln>
            <a:effectLst/>
          </c:spPr>
          <c:marker>
            <c:symbol val="none"/>
          </c:marker>
          <c:cat>
            <c:numRef>
              <c:f>Sheet1!$A$2:$A$32</c:f>
              <c:numCache>
                <c:formatCode>m/d/yyyy</c:formatCode>
                <c:ptCount val="31"/>
                <c:pt idx="0">
                  <c:v>42958</c:v>
                </c:pt>
                <c:pt idx="1">
                  <c:v>42959</c:v>
                </c:pt>
                <c:pt idx="2">
                  <c:v>42960</c:v>
                </c:pt>
                <c:pt idx="3">
                  <c:v>42961</c:v>
                </c:pt>
                <c:pt idx="4">
                  <c:v>42962</c:v>
                </c:pt>
                <c:pt idx="5">
                  <c:v>42963</c:v>
                </c:pt>
                <c:pt idx="6">
                  <c:v>42964</c:v>
                </c:pt>
                <c:pt idx="7">
                  <c:v>42965</c:v>
                </c:pt>
                <c:pt idx="8">
                  <c:v>42966</c:v>
                </c:pt>
                <c:pt idx="9">
                  <c:v>42967</c:v>
                </c:pt>
                <c:pt idx="10">
                  <c:v>42968</c:v>
                </c:pt>
                <c:pt idx="11">
                  <c:v>42969</c:v>
                </c:pt>
                <c:pt idx="12">
                  <c:v>42970</c:v>
                </c:pt>
                <c:pt idx="13">
                  <c:v>42971</c:v>
                </c:pt>
                <c:pt idx="14">
                  <c:v>42972</c:v>
                </c:pt>
                <c:pt idx="15">
                  <c:v>42973</c:v>
                </c:pt>
                <c:pt idx="16">
                  <c:v>42974</c:v>
                </c:pt>
                <c:pt idx="17">
                  <c:v>42975</c:v>
                </c:pt>
                <c:pt idx="18">
                  <c:v>42976</c:v>
                </c:pt>
                <c:pt idx="19">
                  <c:v>42977</c:v>
                </c:pt>
                <c:pt idx="20">
                  <c:v>42978</c:v>
                </c:pt>
                <c:pt idx="21">
                  <c:v>42979</c:v>
                </c:pt>
                <c:pt idx="22">
                  <c:v>42980</c:v>
                </c:pt>
                <c:pt idx="23">
                  <c:v>42981</c:v>
                </c:pt>
                <c:pt idx="24">
                  <c:v>42982</c:v>
                </c:pt>
                <c:pt idx="25">
                  <c:v>42983</c:v>
                </c:pt>
                <c:pt idx="26">
                  <c:v>42984</c:v>
                </c:pt>
                <c:pt idx="27">
                  <c:v>42985</c:v>
                </c:pt>
                <c:pt idx="28">
                  <c:v>42986</c:v>
                </c:pt>
                <c:pt idx="29">
                  <c:v>42987</c:v>
                </c:pt>
                <c:pt idx="30">
                  <c:v>42988</c:v>
                </c:pt>
              </c:numCache>
            </c:numRef>
          </c:cat>
          <c:val>
            <c:numRef>
              <c:f>Sheet1!$B$2:$B$32</c:f>
              <c:numCache>
                <c:formatCode>General</c:formatCode>
                <c:ptCount val="31"/>
                <c:pt idx="0">
                  <c:v>6.3009543922662004E-2</c:v>
                </c:pt>
                <c:pt idx="1">
                  <c:v>0</c:v>
                </c:pt>
                <c:pt idx="2">
                  <c:v>0</c:v>
                </c:pt>
                <c:pt idx="3">
                  <c:v>0</c:v>
                </c:pt>
                <c:pt idx="4">
                  <c:v>2.2536708831500999E-2</c:v>
                </c:pt>
                <c:pt idx="5">
                  <c:v>0</c:v>
                </c:pt>
                <c:pt idx="6">
                  <c:v>7.1825661980346997E-2</c:v>
                </c:pt>
                <c:pt idx="7">
                  <c:v>0</c:v>
                </c:pt>
                <c:pt idx="8">
                  <c:v>0</c:v>
                </c:pt>
                <c:pt idx="9">
                  <c:v>0</c:v>
                </c:pt>
                <c:pt idx="10">
                  <c:v>0</c:v>
                </c:pt>
                <c:pt idx="11">
                  <c:v>0</c:v>
                </c:pt>
                <c:pt idx="12">
                  <c:v>0</c:v>
                </c:pt>
                <c:pt idx="13">
                  <c:v>1.692398821475E-2</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1.0746972136556E-2</c:v>
                </c:pt>
                <c:pt idx="29">
                  <c:v>0</c:v>
                </c:pt>
                <c:pt idx="30">
                  <c:v>0</c:v>
                </c:pt>
              </c:numCache>
            </c:numRef>
          </c:val>
          <c:smooth val="0"/>
          <c:extLst>
            <c:ext xmlns:c16="http://schemas.microsoft.com/office/drawing/2014/chart" uri="{C3380CC4-5D6E-409C-BE32-E72D297353CC}">
              <c16:uniqueId val="{00000000-EE3A-4B87-BFD1-C2415EEBA3E0}"/>
            </c:ext>
          </c:extLst>
        </c:ser>
        <c:ser>
          <c:idx val="1"/>
          <c:order val="1"/>
          <c:tx>
            <c:strRef>
              <c:f>Sheet1!$C$1</c:f>
              <c:strCache>
                <c:ptCount val="1"/>
                <c:pt idx="0">
                  <c:v>Banco Galicia</c:v>
                </c:pt>
              </c:strCache>
            </c:strRef>
          </c:tx>
          <c:spPr>
            <a:ln w="28575" cap="rnd">
              <a:solidFill>
                <a:schemeClr val="accent2"/>
              </a:solidFill>
              <a:round/>
            </a:ln>
            <a:effectLst/>
          </c:spPr>
          <c:marker>
            <c:symbol val="none"/>
          </c:marker>
          <c:cat>
            <c:numRef>
              <c:f>Sheet1!$A$2:$A$32</c:f>
              <c:numCache>
                <c:formatCode>m/d/yyyy</c:formatCode>
                <c:ptCount val="31"/>
                <c:pt idx="0">
                  <c:v>42958</c:v>
                </c:pt>
                <c:pt idx="1">
                  <c:v>42959</c:v>
                </c:pt>
                <c:pt idx="2">
                  <c:v>42960</c:v>
                </c:pt>
                <c:pt idx="3">
                  <c:v>42961</c:v>
                </c:pt>
                <c:pt idx="4">
                  <c:v>42962</c:v>
                </c:pt>
                <c:pt idx="5">
                  <c:v>42963</c:v>
                </c:pt>
                <c:pt idx="6">
                  <c:v>42964</c:v>
                </c:pt>
                <c:pt idx="7">
                  <c:v>42965</c:v>
                </c:pt>
                <c:pt idx="8">
                  <c:v>42966</c:v>
                </c:pt>
                <c:pt idx="9">
                  <c:v>42967</c:v>
                </c:pt>
                <c:pt idx="10">
                  <c:v>42968</c:v>
                </c:pt>
                <c:pt idx="11">
                  <c:v>42969</c:v>
                </c:pt>
                <c:pt idx="12">
                  <c:v>42970</c:v>
                </c:pt>
                <c:pt idx="13">
                  <c:v>42971</c:v>
                </c:pt>
                <c:pt idx="14">
                  <c:v>42972</c:v>
                </c:pt>
                <c:pt idx="15">
                  <c:v>42973</c:v>
                </c:pt>
                <c:pt idx="16">
                  <c:v>42974</c:v>
                </c:pt>
                <c:pt idx="17">
                  <c:v>42975</c:v>
                </c:pt>
                <c:pt idx="18">
                  <c:v>42976</c:v>
                </c:pt>
                <c:pt idx="19">
                  <c:v>42977</c:v>
                </c:pt>
                <c:pt idx="20">
                  <c:v>42978</c:v>
                </c:pt>
                <c:pt idx="21">
                  <c:v>42979</c:v>
                </c:pt>
                <c:pt idx="22">
                  <c:v>42980</c:v>
                </c:pt>
                <c:pt idx="23">
                  <c:v>42981</c:v>
                </c:pt>
                <c:pt idx="24">
                  <c:v>42982</c:v>
                </c:pt>
                <c:pt idx="25">
                  <c:v>42983</c:v>
                </c:pt>
                <c:pt idx="26">
                  <c:v>42984</c:v>
                </c:pt>
                <c:pt idx="27">
                  <c:v>42985</c:v>
                </c:pt>
                <c:pt idx="28">
                  <c:v>42986</c:v>
                </c:pt>
                <c:pt idx="29">
                  <c:v>42987</c:v>
                </c:pt>
                <c:pt idx="30">
                  <c:v>42988</c:v>
                </c:pt>
              </c:numCache>
            </c:numRef>
          </c:cat>
          <c:val>
            <c:numRef>
              <c:f>Sheet1!$C$2:$C$32</c:f>
              <c:numCache>
                <c:formatCode>General</c:formatCode>
                <c:ptCount val="31"/>
                <c:pt idx="0">
                  <c:v>7.0053304196011001E-3</c:v>
                </c:pt>
                <c:pt idx="1">
                  <c:v>0</c:v>
                </c:pt>
                <c:pt idx="2">
                  <c:v>0</c:v>
                </c:pt>
                <c:pt idx="3">
                  <c:v>1.5817419706140999E-2</c:v>
                </c:pt>
                <c:pt idx="4">
                  <c:v>0.23501821357080999</c:v>
                </c:pt>
                <c:pt idx="5">
                  <c:v>9.8399330521232002E-3</c:v>
                </c:pt>
                <c:pt idx="6">
                  <c:v>0.14167191747366001</c:v>
                </c:pt>
                <c:pt idx="7">
                  <c:v>1.0074039653598E-2</c:v>
                </c:pt>
                <c:pt idx="8">
                  <c:v>0.75911555687832</c:v>
                </c:pt>
                <c:pt idx="9">
                  <c:v>0.97014011421418</c:v>
                </c:pt>
                <c:pt idx="10">
                  <c:v>0</c:v>
                </c:pt>
                <c:pt idx="11">
                  <c:v>7.2834180446228998E-3</c:v>
                </c:pt>
                <c:pt idx="12">
                  <c:v>2.4288848790134002E-2</c:v>
                </c:pt>
                <c:pt idx="13">
                  <c:v>0</c:v>
                </c:pt>
                <c:pt idx="14">
                  <c:v>8.6812237144709994E-2</c:v>
                </c:pt>
                <c:pt idx="15">
                  <c:v>0</c:v>
                </c:pt>
                <c:pt idx="16">
                  <c:v>0</c:v>
                </c:pt>
                <c:pt idx="17">
                  <c:v>2.6052809406512001E-2</c:v>
                </c:pt>
                <c:pt idx="18">
                  <c:v>0</c:v>
                </c:pt>
                <c:pt idx="19">
                  <c:v>4.6105612589905998E-3</c:v>
                </c:pt>
                <c:pt idx="20">
                  <c:v>0</c:v>
                </c:pt>
                <c:pt idx="21">
                  <c:v>0</c:v>
                </c:pt>
                <c:pt idx="22">
                  <c:v>0</c:v>
                </c:pt>
                <c:pt idx="23">
                  <c:v>0.36267007493497</c:v>
                </c:pt>
                <c:pt idx="24">
                  <c:v>0.14826829380504</c:v>
                </c:pt>
                <c:pt idx="25">
                  <c:v>6.0415550782425996E-3</c:v>
                </c:pt>
                <c:pt idx="26">
                  <c:v>7.6627868924875001E-3</c:v>
                </c:pt>
                <c:pt idx="27">
                  <c:v>3.1003336463709001E-2</c:v>
                </c:pt>
                <c:pt idx="28">
                  <c:v>7.9425064628579997E-2</c:v>
                </c:pt>
                <c:pt idx="29">
                  <c:v>0</c:v>
                </c:pt>
                <c:pt idx="30">
                  <c:v>0</c:v>
                </c:pt>
              </c:numCache>
            </c:numRef>
          </c:val>
          <c:smooth val="0"/>
          <c:extLst>
            <c:ext xmlns:c16="http://schemas.microsoft.com/office/drawing/2014/chart" uri="{C3380CC4-5D6E-409C-BE32-E72D297353CC}">
              <c16:uniqueId val="{00000001-EE3A-4B87-BFD1-C2415EEBA3E0}"/>
            </c:ext>
          </c:extLst>
        </c:ser>
        <c:ser>
          <c:idx val="2"/>
          <c:order val="2"/>
          <c:tx>
            <c:strRef>
              <c:f>Sheet1!$D$1</c:f>
              <c:strCache>
                <c:ptCount val="1"/>
                <c:pt idx="0">
                  <c:v>BBVA Francés</c:v>
                </c:pt>
              </c:strCache>
            </c:strRef>
          </c:tx>
          <c:spPr>
            <a:ln w="28575" cap="rnd">
              <a:solidFill>
                <a:schemeClr val="accent3"/>
              </a:solidFill>
              <a:round/>
            </a:ln>
            <a:effectLst/>
          </c:spPr>
          <c:marker>
            <c:symbol val="none"/>
          </c:marker>
          <c:cat>
            <c:numRef>
              <c:f>Sheet1!$A$2:$A$32</c:f>
              <c:numCache>
                <c:formatCode>m/d/yyyy</c:formatCode>
                <c:ptCount val="31"/>
                <c:pt idx="0">
                  <c:v>42958</c:v>
                </c:pt>
                <c:pt idx="1">
                  <c:v>42959</c:v>
                </c:pt>
                <c:pt idx="2">
                  <c:v>42960</c:v>
                </c:pt>
                <c:pt idx="3">
                  <c:v>42961</c:v>
                </c:pt>
                <c:pt idx="4">
                  <c:v>42962</c:v>
                </c:pt>
                <c:pt idx="5">
                  <c:v>42963</c:v>
                </c:pt>
                <c:pt idx="6">
                  <c:v>42964</c:v>
                </c:pt>
                <c:pt idx="7">
                  <c:v>42965</c:v>
                </c:pt>
                <c:pt idx="8">
                  <c:v>42966</c:v>
                </c:pt>
                <c:pt idx="9">
                  <c:v>42967</c:v>
                </c:pt>
                <c:pt idx="10">
                  <c:v>42968</c:v>
                </c:pt>
                <c:pt idx="11">
                  <c:v>42969</c:v>
                </c:pt>
                <c:pt idx="12">
                  <c:v>42970</c:v>
                </c:pt>
                <c:pt idx="13">
                  <c:v>42971</c:v>
                </c:pt>
                <c:pt idx="14">
                  <c:v>42972</c:v>
                </c:pt>
                <c:pt idx="15">
                  <c:v>42973</c:v>
                </c:pt>
                <c:pt idx="16">
                  <c:v>42974</c:v>
                </c:pt>
                <c:pt idx="17">
                  <c:v>42975</c:v>
                </c:pt>
                <c:pt idx="18">
                  <c:v>42976</c:v>
                </c:pt>
                <c:pt idx="19">
                  <c:v>42977</c:v>
                </c:pt>
                <c:pt idx="20">
                  <c:v>42978</c:v>
                </c:pt>
                <c:pt idx="21">
                  <c:v>42979</c:v>
                </c:pt>
                <c:pt idx="22">
                  <c:v>42980</c:v>
                </c:pt>
                <c:pt idx="23">
                  <c:v>42981</c:v>
                </c:pt>
                <c:pt idx="24">
                  <c:v>42982</c:v>
                </c:pt>
                <c:pt idx="25">
                  <c:v>42983</c:v>
                </c:pt>
                <c:pt idx="26">
                  <c:v>42984</c:v>
                </c:pt>
                <c:pt idx="27">
                  <c:v>42985</c:v>
                </c:pt>
                <c:pt idx="28">
                  <c:v>42986</c:v>
                </c:pt>
                <c:pt idx="29">
                  <c:v>42987</c:v>
                </c:pt>
                <c:pt idx="30">
                  <c:v>42988</c:v>
                </c:pt>
              </c:numCache>
            </c:numRef>
          </c:cat>
          <c:val>
            <c:numRef>
              <c:f>Sheet1!$D$2:$D$32</c:f>
              <c:numCache>
                <c:formatCode>General</c:formatCode>
                <c:ptCount val="31"/>
                <c:pt idx="0">
                  <c:v>4.0965076513660003E-3</c:v>
                </c:pt>
                <c:pt idx="1">
                  <c:v>0</c:v>
                </c:pt>
                <c:pt idx="2">
                  <c:v>0</c:v>
                </c:pt>
                <c:pt idx="3">
                  <c:v>9.6285867433313996E-3</c:v>
                </c:pt>
                <c:pt idx="4">
                  <c:v>2.4255911999550999E-2</c:v>
                </c:pt>
                <c:pt idx="5">
                  <c:v>0</c:v>
                </c:pt>
                <c:pt idx="6">
                  <c:v>0</c:v>
                </c:pt>
                <c:pt idx="7">
                  <c:v>0</c:v>
                </c:pt>
                <c:pt idx="8">
                  <c:v>0</c:v>
                </c:pt>
                <c:pt idx="9">
                  <c:v>0</c:v>
                </c:pt>
                <c:pt idx="10">
                  <c:v>0</c:v>
                </c:pt>
                <c:pt idx="11">
                  <c:v>4.3161904848444997E-3</c:v>
                </c:pt>
                <c:pt idx="12">
                  <c:v>4.5425982147589E-3</c:v>
                </c:pt>
                <c:pt idx="13">
                  <c:v>0</c:v>
                </c:pt>
                <c:pt idx="14">
                  <c:v>0.43108917239708</c:v>
                </c:pt>
                <c:pt idx="15">
                  <c:v>0</c:v>
                </c:pt>
                <c:pt idx="16">
                  <c:v>0</c:v>
                </c:pt>
                <c:pt idx="17">
                  <c:v>0</c:v>
                </c:pt>
                <c:pt idx="18">
                  <c:v>4.8891375460562003E-3</c:v>
                </c:pt>
                <c:pt idx="19">
                  <c:v>6.3878200524633E-3</c:v>
                </c:pt>
                <c:pt idx="20">
                  <c:v>0</c:v>
                </c:pt>
                <c:pt idx="21">
                  <c:v>0</c:v>
                </c:pt>
                <c:pt idx="22">
                  <c:v>1.9058866910579</c:v>
                </c:pt>
                <c:pt idx="23">
                  <c:v>0</c:v>
                </c:pt>
                <c:pt idx="24">
                  <c:v>5.4381732571788001E-3</c:v>
                </c:pt>
                <c:pt idx="25">
                  <c:v>5.7392882980442997E-3</c:v>
                </c:pt>
                <c:pt idx="26">
                  <c:v>0</c:v>
                </c:pt>
                <c:pt idx="27">
                  <c:v>0</c:v>
                </c:pt>
                <c:pt idx="28">
                  <c:v>3.1703089994504999E-3</c:v>
                </c:pt>
                <c:pt idx="29">
                  <c:v>0</c:v>
                </c:pt>
                <c:pt idx="30">
                  <c:v>7.9232546013358E-3</c:v>
                </c:pt>
              </c:numCache>
            </c:numRef>
          </c:val>
          <c:smooth val="0"/>
          <c:extLst>
            <c:ext xmlns:c16="http://schemas.microsoft.com/office/drawing/2014/chart" uri="{C3380CC4-5D6E-409C-BE32-E72D297353CC}">
              <c16:uniqueId val="{00000002-EE3A-4B87-BFD1-C2415EEBA3E0}"/>
            </c:ext>
          </c:extLst>
        </c:ser>
        <c:ser>
          <c:idx val="3"/>
          <c:order val="3"/>
          <c:tx>
            <c:strRef>
              <c:f>Sheet1!$E$1</c:f>
              <c:strCache>
                <c:ptCount val="1"/>
                <c:pt idx="0">
                  <c:v>Santander Río</c:v>
                </c:pt>
              </c:strCache>
            </c:strRef>
          </c:tx>
          <c:spPr>
            <a:ln w="28575" cap="rnd">
              <a:solidFill>
                <a:schemeClr val="accent4"/>
              </a:solidFill>
              <a:round/>
            </a:ln>
            <a:effectLst/>
          </c:spPr>
          <c:marker>
            <c:symbol val="none"/>
          </c:marker>
          <c:cat>
            <c:numRef>
              <c:f>Sheet1!$A$2:$A$32</c:f>
              <c:numCache>
                <c:formatCode>m/d/yyyy</c:formatCode>
                <c:ptCount val="31"/>
                <c:pt idx="0">
                  <c:v>42958</c:v>
                </c:pt>
                <c:pt idx="1">
                  <c:v>42959</c:v>
                </c:pt>
                <c:pt idx="2">
                  <c:v>42960</c:v>
                </c:pt>
                <c:pt idx="3">
                  <c:v>42961</c:v>
                </c:pt>
                <c:pt idx="4">
                  <c:v>42962</c:v>
                </c:pt>
                <c:pt idx="5">
                  <c:v>42963</c:v>
                </c:pt>
                <c:pt idx="6">
                  <c:v>42964</c:v>
                </c:pt>
                <c:pt idx="7">
                  <c:v>42965</c:v>
                </c:pt>
                <c:pt idx="8">
                  <c:v>42966</c:v>
                </c:pt>
                <c:pt idx="9">
                  <c:v>42967</c:v>
                </c:pt>
                <c:pt idx="10">
                  <c:v>42968</c:v>
                </c:pt>
                <c:pt idx="11">
                  <c:v>42969</c:v>
                </c:pt>
                <c:pt idx="12">
                  <c:v>42970</c:v>
                </c:pt>
                <c:pt idx="13">
                  <c:v>42971</c:v>
                </c:pt>
                <c:pt idx="14">
                  <c:v>42972</c:v>
                </c:pt>
                <c:pt idx="15">
                  <c:v>42973</c:v>
                </c:pt>
                <c:pt idx="16">
                  <c:v>42974</c:v>
                </c:pt>
                <c:pt idx="17">
                  <c:v>42975</c:v>
                </c:pt>
                <c:pt idx="18">
                  <c:v>42976</c:v>
                </c:pt>
                <c:pt idx="19">
                  <c:v>42977</c:v>
                </c:pt>
                <c:pt idx="20">
                  <c:v>42978</c:v>
                </c:pt>
                <c:pt idx="21">
                  <c:v>42979</c:v>
                </c:pt>
                <c:pt idx="22">
                  <c:v>42980</c:v>
                </c:pt>
                <c:pt idx="23">
                  <c:v>42981</c:v>
                </c:pt>
                <c:pt idx="24">
                  <c:v>42982</c:v>
                </c:pt>
                <c:pt idx="25">
                  <c:v>42983</c:v>
                </c:pt>
                <c:pt idx="26">
                  <c:v>42984</c:v>
                </c:pt>
                <c:pt idx="27">
                  <c:v>42985</c:v>
                </c:pt>
                <c:pt idx="28">
                  <c:v>42986</c:v>
                </c:pt>
                <c:pt idx="29">
                  <c:v>42987</c:v>
                </c:pt>
                <c:pt idx="30">
                  <c:v>42988</c:v>
                </c:pt>
              </c:numCache>
            </c:numRef>
          </c:cat>
          <c:val>
            <c:numRef>
              <c:f>Sheet1!$E$2:$E$32</c:f>
              <c:numCache>
                <c:formatCode>General</c:formatCode>
                <c:ptCount val="31"/>
                <c:pt idx="0">
                  <c:v>5.651799975427E-2</c:v>
                </c:pt>
                <c:pt idx="1">
                  <c:v>0</c:v>
                </c:pt>
                <c:pt idx="2">
                  <c:v>0</c:v>
                </c:pt>
                <c:pt idx="3">
                  <c:v>0</c:v>
                </c:pt>
                <c:pt idx="4">
                  <c:v>6.9893478560647995E-2</c:v>
                </c:pt>
                <c:pt idx="5">
                  <c:v>0</c:v>
                </c:pt>
                <c:pt idx="6">
                  <c:v>0.31693970498266999</c:v>
                </c:pt>
                <c:pt idx="7">
                  <c:v>0</c:v>
                </c:pt>
                <c:pt idx="8">
                  <c:v>0</c:v>
                </c:pt>
                <c:pt idx="9">
                  <c:v>0</c:v>
                </c:pt>
                <c:pt idx="10">
                  <c:v>0</c:v>
                </c:pt>
                <c:pt idx="11">
                  <c:v>0</c:v>
                </c:pt>
                <c:pt idx="12">
                  <c:v>3.9588431129326E-3</c:v>
                </c:pt>
                <c:pt idx="13">
                  <c:v>0.17980187868462</c:v>
                </c:pt>
                <c:pt idx="14">
                  <c:v>0</c:v>
                </c:pt>
                <c:pt idx="15">
                  <c:v>0</c:v>
                </c:pt>
                <c:pt idx="16">
                  <c:v>0</c:v>
                </c:pt>
                <c:pt idx="17">
                  <c:v>0</c:v>
                </c:pt>
                <c:pt idx="18">
                  <c:v>0</c:v>
                </c:pt>
                <c:pt idx="19">
                  <c:v>0</c:v>
                </c:pt>
                <c:pt idx="20">
                  <c:v>0</c:v>
                </c:pt>
                <c:pt idx="21">
                  <c:v>0</c:v>
                </c:pt>
                <c:pt idx="22">
                  <c:v>0</c:v>
                </c:pt>
                <c:pt idx="23">
                  <c:v>0</c:v>
                </c:pt>
                <c:pt idx="24">
                  <c:v>0</c:v>
                </c:pt>
                <c:pt idx="25">
                  <c:v>0</c:v>
                </c:pt>
                <c:pt idx="26">
                  <c:v>0</c:v>
                </c:pt>
                <c:pt idx="27">
                  <c:v>5.0376318618937002E-2</c:v>
                </c:pt>
                <c:pt idx="28">
                  <c:v>0</c:v>
                </c:pt>
                <c:pt idx="29">
                  <c:v>2.2732866276262999E-2</c:v>
                </c:pt>
                <c:pt idx="30">
                  <c:v>0</c:v>
                </c:pt>
              </c:numCache>
            </c:numRef>
          </c:val>
          <c:smooth val="0"/>
          <c:extLst>
            <c:ext xmlns:c16="http://schemas.microsoft.com/office/drawing/2014/chart" uri="{C3380CC4-5D6E-409C-BE32-E72D297353CC}">
              <c16:uniqueId val="{00000003-EE3A-4B87-BFD1-C2415EEBA3E0}"/>
            </c:ext>
          </c:extLst>
        </c:ser>
        <c:ser>
          <c:idx val="4"/>
          <c:order val="4"/>
          <c:tx>
            <c:strRef>
              <c:f>Sheet1!$F$1</c:f>
              <c:strCache>
                <c:ptCount val="1"/>
                <c:pt idx="0">
                  <c:v>ICBC Argentina</c:v>
                </c:pt>
              </c:strCache>
            </c:strRef>
          </c:tx>
          <c:spPr>
            <a:ln w="28575" cap="rnd">
              <a:solidFill>
                <a:schemeClr val="accent5"/>
              </a:solidFill>
              <a:round/>
            </a:ln>
            <a:effectLst/>
          </c:spPr>
          <c:marker>
            <c:symbol val="none"/>
          </c:marker>
          <c:cat>
            <c:numRef>
              <c:f>Sheet1!$A$2:$A$32</c:f>
              <c:numCache>
                <c:formatCode>m/d/yyyy</c:formatCode>
                <c:ptCount val="31"/>
                <c:pt idx="0">
                  <c:v>42958</c:v>
                </c:pt>
                <c:pt idx="1">
                  <c:v>42959</c:v>
                </c:pt>
                <c:pt idx="2">
                  <c:v>42960</c:v>
                </c:pt>
                <c:pt idx="3">
                  <c:v>42961</c:v>
                </c:pt>
                <c:pt idx="4">
                  <c:v>42962</c:v>
                </c:pt>
                <c:pt idx="5">
                  <c:v>42963</c:v>
                </c:pt>
                <c:pt idx="6">
                  <c:v>42964</c:v>
                </c:pt>
                <c:pt idx="7">
                  <c:v>42965</c:v>
                </c:pt>
                <c:pt idx="8">
                  <c:v>42966</c:v>
                </c:pt>
                <c:pt idx="9">
                  <c:v>42967</c:v>
                </c:pt>
                <c:pt idx="10">
                  <c:v>42968</c:v>
                </c:pt>
                <c:pt idx="11">
                  <c:v>42969</c:v>
                </c:pt>
                <c:pt idx="12">
                  <c:v>42970</c:v>
                </c:pt>
                <c:pt idx="13">
                  <c:v>42971</c:v>
                </c:pt>
                <c:pt idx="14">
                  <c:v>42972</c:v>
                </c:pt>
                <c:pt idx="15">
                  <c:v>42973</c:v>
                </c:pt>
                <c:pt idx="16">
                  <c:v>42974</c:v>
                </c:pt>
                <c:pt idx="17">
                  <c:v>42975</c:v>
                </c:pt>
                <c:pt idx="18">
                  <c:v>42976</c:v>
                </c:pt>
                <c:pt idx="19">
                  <c:v>42977</c:v>
                </c:pt>
                <c:pt idx="20">
                  <c:v>42978</c:v>
                </c:pt>
                <c:pt idx="21">
                  <c:v>42979</c:v>
                </c:pt>
                <c:pt idx="22">
                  <c:v>42980</c:v>
                </c:pt>
                <c:pt idx="23">
                  <c:v>42981</c:v>
                </c:pt>
                <c:pt idx="24">
                  <c:v>42982</c:v>
                </c:pt>
                <c:pt idx="25">
                  <c:v>42983</c:v>
                </c:pt>
                <c:pt idx="26">
                  <c:v>42984</c:v>
                </c:pt>
                <c:pt idx="27">
                  <c:v>42985</c:v>
                </c:pt>
                <c:pt idx="28">
                  <c:v>42986</c:v>
                </c:pt>
                <c:pt idx="29">
                  <c:v>42987</c:v>
                </c:pt>
                <c:pt idx="30">
                  <c:v>42988</c:v>
                </c:pt>
              </c:numCache>
            </c:numRef>
          </c:cat>
          <c:val>
            <c:numRef>
              <c:f>Sheet1!$F$2:$F$32</c:f>
              <c:numCache>
                <c:formatCode>General</c:formatCode>
                <c:ptCount val="31"/>
                <c:pt idx="0">
                  <c:v>1.2106537530266E-2</c:v>
                </c:pt>
                <c:pt idx="1">
                  <c:v>0</c:v>
                </c:pt>
                <c:pt idx="2">
                  <c:v>0</c:v>
                </c:pt>
                <c:pt idx="3">
                  <c:v>1.2606531868829001</c:v>
                </c:pt>
                <c:pt idx="4">
                  <c:v>0</c:v>
                </c:pt>
                <c:pt idx="5">
                  <c:v>7.9583333333333006E-2</c:v>
                </c:pt>
                <c:pt idx="6">
                  <c:v>1.2906180395096001E-2</c:v>
                </c:pt>
                <c:pt idx="7">
                  <c:v>1.2481641585501E-2</c:v>
                </c:pt>
                <c:pt idx="8">
                  <c:v>0</c:v>
                </c:pt>
                <c:pt idx="9">
                  <c:v>1.3299972568807E-2</c:v>
                </c:pt>
                <c:pt idx="10">
                  <c:v>0</c:v>
                </c:pt>
                <c:pt idx="11">
                  <c:v>0.76105966757645005</c:v>
                </c:pt>
                <c:pt idx="12">
                  <c:v>0.46227265364439002</c:v>
                </c:pt>
                <c:pt idx="13">
                  <c:v>2.6784490741702E-2</c:v>
                </c:pt>
                <c:pt idx="14">
                  <c:v>0.35624719735596</c:v>
                </c:pt>
                <c:pt idx="15">
                  <c:v>0</c:v>
                </c:pt>
                <c:pt idx="16">
                  <c:v>0</c:v>
                </c:pt>
                <c:pt idx="17">
                  <c:v>8.3007873296782001E-3</c:v>
                </c:pt>
                <c:pt idx="18">
                  <c:v>1.1204156327028999E-2</c:v>
                </c:pt>
                <c:pt idx="19">
                  <c:v>9.1274566342088997E-3</c:v>
                </c:pt>
                <c:pt idx="20">
                  <c:v>3.8163347423352E-2</c:v>
                </c:pt>
                <c:pt idx="21">
                  <c:v>1.0369485507606999E-2</c:v>
                </c:pt>
                <c:pt idx="22">
                  <c:v>0</c:v>
                </c:pt>
                <c:pt idx="23">
                  <c:v>0</c:v>
                </c:pt>
                <c:pt idx="24">
                  <c:v>6.6353698389264E-3</c:v>
                </c:pt>
                <c:pt idx="25">
                  <c:v>1.0988509750747E-2</c:v>
                </c:pt>
                <c:pt idx="26">
                  <c:v>0</c:v>
                </c:pt>
                <c:pt idx="27">
                  <c:v>7.8763985789319004E-3</c:v>
                </c:pt>
                <c:pt idx="28">
                  <c:v>3.4820096169788997E-2</c:v>
                </c:pt>
                <c:pt idx="29">
                  <c:v>0</c:v>
                </c:pt>
                <c:pt idx="30">
                  <c:v>0</c:v>
                </c:pt>
              </c:numCache>
            </c:numRef>
          </c:val>
          <c:smooth val="0"/>
          <c:extLst>
            <c:ext xmlns:c16="http://schemas.microsoft.com/office/drawing/2014/chart" uri="{C3380CC4-5D6E-409C-BE32-E72D297353CC}">
              <c16:uniqueId val="{00000004-EE3A-4B87-BFD1-C2415EEBA3E0}"/>
            </c:ext>
          </c:extLst>
        </c:ser>
        <c:ser>
          <c:idx val="5"/>
          <c:order val="5"/>
          <c:tx>
            <c:strRef>
              <c:f>Sheet1!$G$1</c:f>
              <c:strCache>
                <c:ptCount val="1"/>
                <c:pt idx="0">
                  <c:v>Banco Hipotecario</c:v>
                </c:pt>
              </c:strCache>
            </c:strRef>
          </c:tx>
          <c:spPr>
            <a:ln w="28575" cap="rnd">
              <a:solidFill>
                <a:schemeClr val="accent6"/>
              </a:solidFill>
              <a:round/>
            </a:ln>
            <a:effectLst/>
          </c:spPr>
          <c:marker>
            <c:symbol val="none"/>
          </c:marker>
          <c:cat>
            <c:numRef>
              <c:f>Sheet1!$A$2:$A$32</c:f>
              <c:numCache>
                <c:formatCode>m/d/yyyy</c:formatCode>
                <c:ptCount val="31"/>
                <c:pt idx="0">
                  <c:v>42958</c:v>
                </c:pt>
                <c:pt idx="1">
                  <c:v>42959</c:v>
                </c:pt>
                <c:pt idx="2">
                  <c:v>42960</c:v>
                </c:pt>
                <c:pt idx="3">
                  <c:v>42961</c:v>
                </c:pt>
                <c:pt idx="4">
                  <c:v>42962</c:v>
                </c:pt>
                <c:pt idx="5">
                  <c:v>42963</c:v>
                </c:pt>
                <c:pt idx="6">
                  <c:v>42964</c:v>
                </c:pt>
                <c:pt idx="7">
                  <c:v>42965</c:v>
                </c:pt>
                <c:pt idx="8">
                  <c:v>42966</c:v>
                </c:pt>
                <c:pt idx="9">
                  <c:v>42967</c:v>
                </c:pt>
                <c:pt idx="10">
                  <c:v>42968</c:v>
                </c:pt>
                <c:pt idx="11">
                  <c:v>42969</c:v>
                </c:pt>
                <c:pt idx="12">
                  <c:v>42970</c:v>
                </c:pt>
                <c:pt idx="13">
                  <c:v>42971</c:v>
                </c:pt>
                <c:pt idx="14">
                  <c:v>42972</c:v>
                </c:pt>
                <c:pt idx="15">
                  <c:v>42973</c:v>
                </c:pt>
                <c:pt idx="16">
                  <c:v>42974</c:v>
                </c:pt>
                <c:pt idx="17">
                  <c:v>42975</c:v>
                </c:pt>
                <c:pt idx="18">
                  <c:v>42976</c:v>
                </c:pt>
                <c:pt idx="19">
                  <c:v>42977</c:v>
                </c:pt>
                <c:pt idx="20">
                  <c:v>42978</c:v>
                </c:pt>
                <c:pt idx="21">
                  <c:v>42979</c:v>
                </c:pt>
                <c:pt idx="22">
                  <c:v>42980</c:v>
                </c:pt>
                <c:pt idx="23">
                  <c:v>42981</c:v>
                </c:pt>
                <c:pt idx="24">
                  <c:v>42982</c:v>
                </c:pt>
                <c:pt idx="25">
                  <c:v>42983</c:v>
                </c:pt>
                <c:pt idx="26">
                  <c:v>42984</c:v>
                </c:pt>
                <c:pt idx="27">
                  <c:v>42985</c:v>
                </c:pt>
                <c:pt idx="28">
                  <c:v>42986</c:v>
                </c:pt>
                <c:pt idx="29">
                  <c:v>42987</c:v>
                </c:pt>
                <c:pt idx="30">
                  <c:v>42988</c:v>
                </c:pt>
              </c:numCache>
            </c:numRef>
          </c:cat>
          <c:val>
            <c:numRef>
              <c:f>Sheet1!$G$2:$G$32</c:f>
              <c:numCache>
                <c:formatCode>General</c:formatCode>
                <c:ptCount val="31"/>
                <c:pt idx="0">
                  <c:v>0</c:v>
                </c:pt>
                <c:pt idx="1">
                  <c:v>0</c:v>
                </c:pt>
                <c:pt idx="2">
                  <c:v>0</c:v>
                </c:pt>
                <c:pt idx="3">
                  <c:v>0</c:v>
                </c:pt>
                <c:pt idx="4">
                  <c:v>0.16215489250514001</c:v>
                </c:pt>
                <c:pt idx="5">
                  <c:v>3.7138254194701999E-3</c:v>
                </c:pt>
                <c:pt idx="6">
                  <c:v>1.9078471417504999E-2</c:v>
                </c:pt>
                <c:pt idx="7">
                  <c:v>0</c:v>
                </c:pt>
                <c:pt idx="8">
                  <c:v>0</c:v>
                </c:pt>
                <c:pt idx="9">
                  <c:v>0</c:v>
                </c:pt>
                <c:pt idx="10">
                  <c:v>0</c:v>
                </c:pt>
                <c:pt idx="11">
                  <c:v>1.0621009123831E-2</c:v>
                </c:pt>
                <c:pt idx="12">
                  <c:v>0</c:v>
                </c:pt>
                <c:pt idx="13">
                  <c:v>0</c:v>
                </c:pt>
                <c:pt idx="14">
                  <c:v>9.0807818681087008E-3</c:v>
                </c:pt>
                <c:pt idx="15">
                  <c:v>0</c:v>
                </c:pt>
                <c:pt idx="16">
                  <c:v>0</c:v>
                </c:pt>
                <c:pt idx="17">
                  <c:v>0</c:v>
                </c:pt>
                <c:pt idx="18">
                  <c:v>0</c:v>
                </c:pt>
                <c:pt idx="19">
                  <c:v>0</c:v>
                </c:pt>
                <c:pt idx="20">
                  <c:v>6.2569832402234998E-3</c:v>
                </c:pt>
                <c:pt idx="21">
                  <c:v>9.5744110460619005E-3</c:v>
                </c:pt>
                <c:pt idx="22">
                  <c:v>0</c:v>
                </c:pt>
                <c:pt idx="23">
                  <c:v>0</c:v>
                </c:pt>
                <c:pt idx="24">
                  <c:v>1.1227339592575001E-2</c:v>
                </c:pt>
                <c:pt idx="25">
                  <c:v>9.6938033637498002E-3</c:v>
                </c:pt>
                <c:pt idx="26">
                  <c:v>0</c:v>
                </c:pt>
                <c:pt idx="27">
                  <c:v>0</c:v>
                </c:pt>
                <c:pt idx="28">
                  <c:v>8.4136668544868998E-3</c:v>
                </c:pt>
                <c:pt idx="29">
                  <c:v>0</c:v>
                </c:pt>
                <c:pt idx="30">
                  <c:v>0</c:v>
                </c:pt>
              </c:numCache>
            </c:numRef>
          </c:val>
          <c:smooth val="0"/>
          <c:extLst>
            <c:ext xmlns:c16="http://schemas.microsoft.com/office/drawing/2014/chart" uri="{C3380CC4-5D6E-409C-BE32-E72D297353CC}">
              <c16:uniqueId val="{00000005-EE3A-4B87-BFD1-C2415EEBA3E0}"/>
            </c:ext>
          </c:extLst>
        </c:ser>
        <c:ser>
          <c:idx val="6"/>
          <c:order val="6"/>
          <c:tx>
            <c:strRef>
              <c:f>Sheet1!$H$1</c:f>
              <c:strCache>
                <c:ptCount val="1"/>
                <c:pt idx="0">
                  <c:v>Banco Ciudad</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42958</c:v>
                </c:pt>
                <c:pt idx="1">
                  <c:v>42959</c:v>
                </c:pt>
                <c:pt idx="2">
                  <c:v>42960</c:v>
                </c:pt>
                <c:pt idx="3">
                  <c:v>42961</c:v>
                </c:pt>
                <c:pt idx="4">
                  <c:v>42962</c:v>
                </c:pt>
                <c:pt idx="5">
                  <c:v>42963</c:v>
                </c:pt>
                <c:pt idx="6">
                  <c:v>42964</c:v>
                </c:pt>
                <c:pt idx="7">
                  <c:v>42965</c:v>
                </c:pt>
                <c:pt idx="8">
                  <c:v>42966</c:v>
                </c:pt>
                <c:pt idx="9">
                  <c:v>42967</c:v>
                </c:pt>
                <c:pt idx="10">
                  <c:v>42968</c:v>
                </c:pt>
                <c:pt idx="11">
                  <c:v>42969</c:v>
                </c:pt>
                <c:pt idx="12">
                  <c:v>42970</c:v>
                </c:pt>
                <c:pt idx="13">
                  <c:v>42971</c:v>
                </c:pt>
                <c:pt idx="14">
                  <c:v>42972</c:v>
                </c:pt>
                <c:pt idx="15">
                  <c:v>42973</c:v>
                </c:pt>
                <c:pt idx="16">
                  <c:v>42974</c:v>
                </c:pt>
                <c:pt idx="17">
                  <c:v>42975</c:v>
                </c:pt>
                <c:pt idx="18">
                  <c:v>42976</c:v>
                </c:pt>
                <c:pt idx="19">
                  <c:v>42977</c:v>
                </c:pt>
                <c:pt idx="20">
                  <c:v>42978</c:v>
                </c:pt>
                <c:pt idx="21">
                  <c:v>42979</c:v>
                </c:pt>
                <c:pt idx="22">
                  <c:v>42980</c:v>
                </c:pt>
                <c:pt idx="23">
                  <c:v>42981</c:v>
                </c:pt>
                <c:pt idx="24">
                  <c:v>42982</c:v>
                </c:pt>
                <c:pt idx="25">
                  <c:v>42983</c:v>
                </c:pt>
                <c:pt idx="26">
                  <c:v>42984</c:v>
                </c:pt>
                <c:pt idx="27">
                  <c:v>42985</c:v>
                </c:pt>
                <c:pt idx="28">
                  <c:v>42986</c:v>
                </c:pt>
                <c:pt idx="29">
                  <c:v>42987</c:v>
                </c:pt>
                <c:pt idx="30">
                  <c:v>42988</c:v>
                </c:pt>
              </c:numCache>
            </c:numRef>
          </c:cat>
          <c:val>
            <c:numRef>
              <c:f>Sheet1!$H$2:$H$32</c:f>
              <c:numCache>
                <c:formatCode>General</c:formatCode>
                <c:ptCount val="31"/>
                <c:pt idx="0">
                  <c:v>1.5567965763724999E-2</c:v>
                </c:pt>
                <c:pt idx="1">
                  <c:v>0</c:v>
                </c:pt>
                <c:pt idx="2">
                  <c:v>0</c:v>
                </c:pt>
                <c:pt idx="3">
                  <c:v>1.1462556017732E-2</c:v>
                </c:pt>
                <c:pt idx="4">
                  <c:v>2.6436434694296001E-2</c:v>
                </c:pt>
                <c:pt idx="5">
                  <c:v>2.8629064226002001E-2</c:v>
                </c:pt>
                <c:pt idx="6">
                  <c:v>7.4848486849781E-3</c:v>
                </c:pt>
                <c:pt idx="7">
                  <c:v>1.3642114527752E-2</c:v>
                </c:pt>
                <c:pt idx="8">
                  <c:v>0</c:v>
                </c:pt>
                <c:pt idx="9">
                  <c:v>0</c:v>
                </c:pt>
                <c:pt idx="10">
                  <c:v>0</c:v>
                </c:pt>
                <c:pt idx="11">
                  <c:v>6.8073519400953006E-2</c:v>
                </c:pt>
                <c:pt idx="12">
                  <c:v>8.997186733319E-3</c:v>
                </c:pt>
                <c:pt idx="13">
                  <c:v>0</c:v>
                </c:pt>
                <c:pt idx="14">
                  <c:v>0</c:v>
                </c:pt>
                <c:pt idx="15">
                  <c:v>0</c:v>
                </c:pt>
                <c:pt idx="16">
                  <c:v>0</c:v>
                </c:pt>
                <c:pt idx="17">
                  <c:v>0</c:v>
                </c:pt>
                <c:pt idx="18">
                  <c:v>0</c:v>
                </c:pt>
                <c:pt idx="19">
                  <c:v>9.8084090760478995E-3</c:v>
                </c:pt>
                <c:pt idx="20">
                  <c:v>2.0904785235995E-2</c:v>
                </c:pt>
                <c:pt idx="21">
                  <c:v>5.7046680296903997E-2</c:v>
                </c:pt>
                <c:pt idx="22">
                  <c:v>0</c:v>
                </c:pt>
                <c:pt idx="23">
                  <c:v>0</c:v>
                </c:pt>
                <c:pt idx="24">
                  <c:v>0</c:v>
                </c:pt>
                <c:pt idx="25">
                  <c:v>6.4170471576832002E-3</c:v>
                </c:pt>
                <c:pt idx="26">
                  <c:v>2.0216468378617E-2</c:v>
                </c:pt>
                <c:pt idx="27">
                  <c:v>3.9319106044281002E-2</c:v>
                </c:pt>
                <c:pt idx="28">
                  <c:v>1.7259945636599001E-2</c:v>
                </c:pt>
                <c:pt idx="29">
                  <c:v>0</c:v>
                </c:pt>
                <c:pt idx="30">
                  <c:v>0</c:v>
                </c:pt>
              </c:numCache>
            </c:numRef>
          </c:val>
          <c:smooth val="0"/>
          <c:extLst>
            <c:ext xmlns:c16="http://schemas.microsoft.com/office/drawing/2014/chart" uri="{C3380CC4-5D6E-409C-BE32-E72D297353CC}">
              <c16:uniqueId val="{00000006-EE3A-4B87-BFD1-C2415EEBA3E0}"/>
            </c:ext>
          </c:extLst>
        </c:ser>
        <c:ser>
          <c:idx val="7"/>
          <c:order val="7"/>
          <c:tx>
            <c:strRef>
              <c:f>Sheet1!$I$1</c:f>
              <c:strCache>
                <c:ptCount val="1"/>
                <c:pt idx="0">
                  <c:v>Banco Provincia</c:v>
                </c:pt>
              </c:strCache>
            </c:strRef>
          </c:tx>
          <c:spPr>
            <a:ln w="28575" cap="rnd">
              <a:solidFill>
                <a:schemeClr val="accent2">
                  <a:lumMod val="60000"/>
                </a:schemeClr>
              </a:solidFill>
              <a:round/>
            </a:ln>
            <a:effectLst/>
          </c:spPr>
          <c:marker>
            <c:symbol val="none"/>
          </c:marker>
          <c:cat>
            <c:numRef>
              <c:f>Sheet1!$A$2:$A$32</c:f>
              <c:numCache>
                <c:formatCode>m/d/yyyy</c:formatCode>
                <c:ptCount val="31"/>
                <c:pt idx="0">
                  <c:v>42958</c:v>
                </c:pt>
                <c:pt idx="1">
                  <c:v>42959</c:v>
                </c:pt>
                <c:pt idx="2">
                  <c:v>42960</c:v>
                </c:pt>
                <c:pt idx="3">
                  <c:v>42961</c:v>
                </c:pt>
                <c:pt idx="4">
                  <c:v>42962</c:v>
                </c:pt>
                <c:pt idx="5">
                  <c:v>42963</c:v>
                </c:pt>
                <c:pt idx="6">
                  <c:v>42964</c:v>
                </c:pt>
                <c:pt idx="7">
                  <c:v>42965</c:v>
                </c:pt>
                <c:pt idx="8">
                  <c:v>42966</c:v>
                </c:pt>
                <c:pt idx="9">
                  <c:v>42967</c:v>
                </c:pt>
                <c:pt idx="10">
                  <c:v>42968</c:v>
                </c:pt>
                <c:pt idx="11">
                  <c:v>42969</c:v>
                </c:pt>
                <c:pt idx="12">
                  <c:v>42970</c:v>
                </c:pt>
                <c:pt idx="13">
                  <c:v>42971</c:v>
                </c:pt>
                <c:pt idx="14">
                  <c:v>42972</c:v>
                </c:pt>
                <c:pt idx="15">
                  <c:v>42973</c:v>
                </c:pt>
                <c:pt idx="16">
                  <c:v>42974</c:v>
                </c:pt>
                <c:pt idx="17">
                  <c:v>42975</c:v>
                </c:pt>
                <c:pt idx="18">
                  <c:v>42976</c:v>
                </c:pt>
                <c:pt idx="19">
                  <c:v>42977</c:v>
                </c:pt>
                <c:pt idx="20">
                  <c:v>42978</c:v>
                </c:pt>
                <c:pt idx="21">
                  <c:v>42979</c:v>
                </c:pt>
                <c:pt idx="22">
                  <c:v>42980</c:v>
                </c:pt>
                <c:pt idx="23">
                  <c:v>42981</c:v>
                </c:pt>
                <c:pt idx="24">
                  <c:v>42982</c:v>
                </c:pt>
                <c:pt idx="25">
                  <c:v>42983</c:v>
                </c:pt>
                <c:pt idx="26">
                  <c:v>42984</c:v>
                </c:pt>
                <c:pt idx="27">
                  <c:v>42985</c:v>
                </c:pt>
                <c:pt idx="28">
                  <c:v>42986</c:v>
                </c:pt>
                <c:pt idx="29">
                  <c:v>42987</c:v>
                </c:pt>
                <c:pt idx="30">
                  <c:v>42988</c:v>
                </c:pt>
              </c:numCache>
            </c:numRef>
          </c:cat>
          <c:val>
            <c:numRef>
              <c:f>Sheet1!$I$2:$I$32</c:f>
              <c:numCache>
                <c:formatCode>General</c:formatCode>
                <c:ptCount val="31"/>
                <c:pt idx="0">
                  <c:v>2.5780230807827</c:v>
                </c:pt>
                <c:pt idx="1">
                  <c:v>0</c:v>
                </c:pt>
                <c:pt idx="2">
                  <c:v>0</c:v>
                </c:pt>
                <c:pt idx="3">
                  <c:v>1.0379966032835</c:v>
                </c:pt>
                <c:pt idx="4">
                  <c:v>1.0677161170336</c:v>
                </c:pt>
                <c:pt idx="5">
                  <c:v>0.70161968241781003</c:v>
                </c:pt>
                <c:pt idx="6">
                  <c:v>0.71263715349971002</c:v>
                </c:pt>
                <c:pt idx="7">
                  <c:v>0.46343862237326</c:v>
                </c:pt>
                <c:pt idx="8">
                  <c:v>3.5504125710904E-2</c:v>
                </c:pt>
                <c:pt idx="9">
                  <c:v>1.5323556904029E-2</c:v>
                </c:pt>
                <c:pt idx="10">
                  <c:v>0.64915468841231005</c:v>
                </c:pt>
                <c:pt idx="11">
                  <c:v>0.62532330196895003</c:v>
                </c:pt>
                <c:pt idx="12">
                  <c:v>0.55281194621078</c:v>
                </c:pt>
                <c:pt idx="13">
                  <c:v>0.61943865193571002</c:v>
                </c:pt>
                <c:pt idx="14">
                  <c:v>0.18384843148259</c:v>
                </c:pt>
                <c:pt idx="15">
                  <c:v>0</c:v>
                </c:pt>
                <c:pt idx="16">
                  <c:v>0</c:v>
                </c:pt>
                <c:pt idx="17">
                  <c:v>0.22282241728561999</c:v>
                </c:pt>
                <c:pt idx="18">
                  <c:v>0.25034687258818999</c:v>
                </c:pt>
                <c:pt idx="19">
                  <c:v>0.72090365176968996</c:v>
                </c:pt>
                <c:pt idx="20">
                  <c:v>5.7550937348969003E-2</c:v>
                </c:pt>
                <c:pt idx="21">
                  <c:v>0.15858214872467999</c:v>
                </c:pt>
                <c:pt idx="22">
                  <c:v>2.9769068038154999E-2</c:v>
                </c:pt>
                <c:pt idx="23">
                  <c:v>3.9234050093022999E-2</c:v>
                </c:pt>
                <c:pt idx="24">
                  <c:v>0.66493398087722</c:v>
                </c:pt>
                <c:pt idx="25">
                  <c:v>0.21388988935858</c:v>
                </c:pt>
                <c:pt idx="26">
                  <c:v>0.76627385137822002</c:v>
                </c:pt>
                <c:pt idx="27">
                  <c:v>0.18501475075014001</c:v>
                </c:pt>
                <c:pt idx="28">
                  <c:v>0.42994502899672998</c:v>
                </c:pt>
                <c:pt idx="29">
                  <c:v>0</c:v>
                </c:pt>
                <c:pt idx="30">
                  <c:v>0</c:v>
                </c:pt>
              </c:numCache>
            </c:numRef>
          </c:val>
          <c:smooth val="0"/>
          <c:extLst>
            <c:ext xmlns:c16="http://schemas.microsoft.com/office/drawing/2014/chart" uri="{C3380CC4-5D6E-409C-BE32-E72D297353CC}">
              <c16:uniqueId val="{00000007-EE3A-4B87-BFD1-C2415EEBA3E0}"/>
            </c:ext>
          </c:extLst>
        </c:ser>
        <c:ser>
          <c:idx val="8"/>
          <c:order val="8"/>
          <c:tx>
            <c:strRef>
              <c:f>Sheet1!$J$1</c:f>
              <c:strCache>
                <c:ptCount val="1"/>
                <c:pt idx="0">
                  <c:v>Banco Macro</c:v>
                </c:pt>
              </c:strCache>
            </c:strRef>
          </c:tx>
          <c:spPr>
            <a:ln w="28575" cap="rnd">
              <a:solidFill>
                <a:schemeClr val="accent3">
                  <a:lumMod val="60000"/>
                </a:schemeClr>
              </a:solidFill>
              <a:round/>
            </a:ln>
            <a:effectLst/>
          </c:spPr>
          <c:marker>
            <c:symbol val="none"/>
          </c:marker>
          <c:cat>
            <c:numRef>
              <c:f>Sheet1!$A$2:$A$32</c:f>
              <c:numCache>
                <c:formatCode>m/d/yyyy</c:formatCode>
                <c:ptCount val="31"/>
                <c:pt idx="0">
                  <c:v>42958</c:v>
                </c:pt>
                <c:pt idx="1">
                  <c:v>42959</c:v>
                </c:pt>
                <c:pt idx="2">
                  <c:v>42960</c:v>
                </c:pt>
                <c:pt idx="3">
                  <c:v>42961</c:v>
                </c:pt>
                <c:pt idx="4">
                  <c:v>42962</c:v>
                </c:pt>
                <c:pt idx="5">
                  <c:v>42963</c:v>
                </c:pt>
                <c:pt idx="6">
                  <c:v>42964</c:v>
                </c:pt>
                <c:pt idx="7">
                  <c:v>42965</c:v>
                </c:pt>
                <c:pt idx="8">
                  <c:v>42966</c:v>
                </c:pt>
                <c:pt idx="9">
                  <c:v>42967</c:v>
                </c:pt>
                <c:pt idx="10">
                  <c:v>42968</c:v>
                </c:pt>
                <c:pt idx="11">
                  <c:v>42969</c:v>
                </c:pt>
                <c:pt idx="12">
                  <c:v>42970</c:v>
                </c:pt>
                <c:pt idx="13">
                  <c:v>42971</c:v>
                </c:pt>
                <c:pt idx="14">
                  <c:v>42972</c:v>
                </c:pt>
                <c:pt idx="15">
                  <c:v>42973</c:v>
                </c:pt>
                <c:pt idx="16">
                  <c:v>42974</c:v>
                </c:pt>
                <c:pt idx="17">
                  <c:v>42975</c:v>
                </c:pt>
                <c:pt idx="18">
                  <c:v>42976</c:v>
                </c:pt>
                <c:pt idx="19">
                  <c:v>42977</c:v>
                </c:pt>
                <c:pt idx="20">
                  <c:v>42978</c:v>
                </c:pt>
                <c:pt idx="21">
                  <c:v>42979</c:v>
                </c:pt>
                <c:pt idx="22">
                  <c:v>42980</c:v>
                </c:pt>
                <c:pt idx="23">
                  <c:v>42981</c:v>
                </c:pt>
                <c:pt idx="24">
                  <c:v>42982</c:v>
                </c:pt>
                <c:pt idx="25">
                  <c:v>42983</c:v>
                </c:pt>
                <c:pt idx="26">
                  <c:v>42984</c:v>
                </c:pt>
                <c:pt idx="27">
                  <c:v>42985</c:v>
                </c:pt>
                <c:pt idx="28">
                  <c:v>42986</c:v>
                </c:pt>
                <c:pt idx="29">
                  <c:v>42987</c:v>
                </c:pt>
                <c:pt idx="30">
                  <c:v>42988</c:v>
                </c:pt>
              </c:numCache>
            </c:numRef>
          </c:cat>
          <c:val>
            <c:numRef>
              <c:f>Sheet1!$J$2:$J$32</c:f>
              <c:numCache>
                <c:formatCode>General</c:formatCode>
                <c:ptCount val="31"/>
                <c:pt idx="0">
                  <c:v>3.7536683577132003E-2</c:v>
                </c:pt>
                <c:pt idx="1">
                  <c:v>0</c:v>
                </c:pt>
                <c:pt idx="2">
                  <c:v>0</c:v>
                </c:pt>
                <c:pt idx="3">
                  <c:v>0.26307229313054997</c:v>
                </c:pt>
                <c:pt idx="4">
                  <c:v>9.0974840907746997E-3</c:v>
                </c:pt>
                <c:pt idx="5">
                  <c:v>4.8427581440186003E-2</c:v>
                </c:pt>
                <c:pt idx="6">
                  <c:v>2.5075871556992001E-2</c:v>
                </c:pt>
                <c:pt idx="7">
                  <c:v>5.7486542922907002E-2</c:v>
                </c:pt>
                <c:pt idx="8">
                  <c:v>0</c:v>
                </c:pt>
                <c:pt idx="9">
                  <c:v>8.0413972950012E-2</c:v>
                </c:pt>
                <c:pt idx="10">
                  <c:v>0</c:v>
                </c:pt>
                <c:pt idx="11">
                  <c:v>0.19623519151100999</c:v>
                </c:pt>
                <c:pt idx="12">
                  <c:v>7.9013152965377004E-2</c:v>
                </c:pt>
                <c:pt idx="13">
                  <c:v>4.4262350898299002E-3</c:v>
                </c:pt>
                <c:pt idx="14">
                  <c:v>0.20938070973819001</c:v>
                </c:pt>
                <c:pt idx="15">
                  <c:v>0</c:v>
                </c:pt>
                <c:pt idx="16">
                  <c:v>0</c:v>
                </c:pt>
                <c:pt idx="17">
                  <c:v>1.0890181593778E-2</c:v>
                </c:pt>
                <c:pt idx="18">
                  <c:v>1.3837627912991E-2</c:v>
                </c:pt>
                <c:pt idx="19">
                  <c:v>1.4516652187818E-2</c:v>
                </c:pt>
                <c:pt idx="20">
                  <c:v>1.5648919884333999E-2</c:v>
                </c:pt>
                <c:pt idx="21">
                  <c:v>5.1479059135152001E-2</c:v>
                </c:pt>
                <c:pt idx="22">
                  <c:v>0</c:v>
                </c:pt>
                <c:pt idx="23">
                  <c:v>0</c:v>
                </c:pt>
                <c:pt idx="24">
                  <c:v>0</c:v>
                </c:pt>
                <c:pt idx="25">
                  <c:v>0</c:v>
                </c:pt>
                <c:pt idx="26">
                  <c:v>0.11993425154452</c:v>
                </c:pt>
                <c:pt idx="27">
                  <c:v>2.0176510461181001E-2</c:v>
                </c:pt>
                <c:pt idx="28">
                  <c:v>0</c:v>
                </c:pt>
                <c:pt idx="29">
                  <c:v>0</c:v>
                </c:pt>
                <c:pt idx="30">
                  <c:v>0</c:v>
                </c:pt>
              </c:numCache>
            </c:numRef>
          </c:val>
          <c:smooth val="0"/>
          <c:extLst>
            <c:ext xmlns:c16="http://schemas.microsoft.com/office/drawing/2014/chart" uri="{C3380CC4-5D6E-409C-BE32-E72D297353CC}">
              <c16:uniqueId val="{00000008-EE3A-4B87-BFD1-C2415EEBA3E0}"/>
            </c:ext>
          </c:extLst>
        </c:ser>
        <c:ser>
          <c:idx val="9"/>
          <c:order val="9"/>
          <c:tx>
            <c:strRef>
              <c:f>Sheet1!$K$1</c:f>
              <c:strCache>
                <c:ptCount val="1"/>
                <c:pt idx="0">
                  <c:v>HSBC</c:v>
                </c:pt>
              </c:strCache>
            </c:strRef>
          </c:tx>
          <c:spPr>
            <a:ln w="28575" cap="rnd">
              <a:solidFill>
                <a:schemeClr val="accent4">
                  <a:lumMod val="60000"/>
                </a:schemeClr>
              </a:solidFill>
              <a:round/>
            </a:ln>
            <a:effectLst/>
          </c:spPr>
          <c:marker>
            <c:symbol val="none"/>
          </c:marker>
          <c:cat>
            <c:numRef>
              <c:f>Sheet1!$A$2:$A$32</c:f>
              <c:numCache>
                <c:formatCode>m/d/yyyy</c:formatCode>
                <c:ptCount val="31"/>
                <c:pt idx="0">
                  <c:v>42958</c:v>
                </c:pt>
                <c:pt idx="1">
                  <c:v>42959</c:v>
                </c:pt>
                <c:pt idx="2">
                  <c:v>42960</c:v>
                </c:pt>
                <c:pt idx="3">
                  <c:v>42961</c:v>
                </c:pt>
                <c:pt idx="4">
                  <c:v>42962</c:v>
                </c:pt>
                <c:pt idx="5">
                  <c:v>42963</c:v>
                </c:pt>
                <c:pt idx="6">
                  <c:v>42964</c:v>
                </c:pt>
                <c:pt idx="7">
                  <c:v>42965</c:v>
                </c:pt>
                <c:pt idx="8">
                  <c:v>42966</c:v>
                </c:pt>
                <c:pt idx="9">
                  <c:v>42967</c:v>
                </c:pt>
                <c:pt idx="10">
                  <c:v>42968</c:v>
                </c:pt>
                <c:pt idx="11">
                  <c:v>42969</c:v>
                </c:pt>
                <c:pt idx="12">
                  <c:v>42970</c:v>
                </c:pt>
                <c:pt idx="13">
                  <c:v>42971</c:v>
                </c:pt>
                <c:pt idx="14">
                  <c:v>42972</c:v>
                </c:pt>
                <c:pt idx="15">
                  <c:v>42973</c:v>
                </c:pt>
                <c:pt idx="16">
                  <c:v>42974</c:v>
                </c:pt>
                <c:pt idx="17">
                  <c:v>42975</c:v>
                </c:pt>
                <c:pt idx="18">
                  <c:v>42976</c:v>
                </c:pt>
                <c:pt idx="19">
                  <c:v>42977</c:v>
                </c:pt>
                <c:pt idx="20">
                  <c:v>42978</c:v>
                </c:pt>
                <c:pt idx="21">
                  <c:v>42979</c:v>
                </c:pt>
                <c:pt idx="22">
                  <c:v>42980</c:v>
                </c:pt>
                <c:pt idx="23">
                  <c:v>42981</c:v>
                </c:pt>
                <c:pt idx="24">
                  <c:v>42982</c:v>
                </c:pt>
                <c:pt idx="25">
                  <c:v>42983</c:v>
                </c:pt>
                <c:pt idx="26">
                  <c:v>42984</c:v>
                </c:pt>
                <c:pt idx="27">
                  <c:v>42985</c:v>
                </c:pt>
                <c:pt idx="28">
                  <c:v>42986</c:v>
                </c:pt>
                <c:pt idx="29">
                  <c:v>42987</c:v>
                </c:pt>
                <c:pt idx="30">
                  <c:v>42988</c:v>
                </c:pt>
              </c:numCache>
            </c:numRef>
          </c:cat>
          <c:val>
            <c:numRef>
              <c:f>Sheet1!$K$2:$K$32</c:f>
              <c:numCache>
                <c:formatCode>General</c:formatCode>
                <c:ptCount val="31"/>
                <c:pt idx="0">
                  <c:v>2.1521318061167999E-2</c:v>
                </c:pt>
                <c:pt idx="1">
                  <c:v>0</c:v>
                </c:pt>
                <c:pt idx="2">
                  <c:v>0</c:v>
                </c:pt>
                <c:pt idx="3">
                  <c:v>2.6290159712720002E-2</c:v>
                </c:pt>
                <c:pt idx="4">
                  <c:v>3.0763165440122E-2</c:v>
                </c:pt>
                <c:pt idx="5">
                  <c:v>2.1201371221080002E-2</c:v>
                </c:pt>
                <c:pt idx="6">
                  <c:v>3.0055313719753E-2</c:v>
                </c:pt>
                <c:pt idx="7">
                  <c:v>0.11663293069098001</c:v>
                </c:pt>
                <c:pt idx="8">
                  <c:v>0</c:v>
                </c:pt>
                <c:pt idx="9">
                  <c:v>1.9405302125627001E-2</c:v>
                </c:pt>
                <c:pt idx="10">
                  <c:v>0</c:v>
                </c:pt>
                <c:pt idx="11">
                  <c:v>2.4483458736415002E-2</c:v>
                </c:pt>
                <c:pt idx="12">
                  <c:v>1.8805408793766999E-2</c:v>
                </c:pt>
                <c:pt idx="13">
                  <c:v>2.1783111821962999E-2</c:v>
                </c:pt>
                <c:pt idx="14">
                  <c:v>3.2612089142362001E-2</c:v>
                </c:pt>
                <c:pt idx="15">
                  <c:v>0</c:v>
                </c:pt>
                <c:pt idx="16">
                  <c:v>0</c:v>
                </c:pt>
                <c:pt idx="17">
                  <c:v>1.9061234214914999E-2</c:v>
                </c:pt>
                <c:pt idx="18">
                  <c:v>2.5443702460450999E-2</c:v>
                </c:pt>
                <c:pt idx="19">
                  <c:v>8.7255881839670996E-3</c:v>
                </c:pt>
                <c:pt idx="20">
                  <c:v>2.7952231420687E-2</c:v>
                </c:pt>
                <c:pt idx="21">
                  <c:v>2.6757364221241999E-2</c:v>
                </c:pt>
                <c:pt idx="22">
                  <c:v>0</c:v>
                </c:pt>
                <c:pt idx="23">
                  <c:v>0</c:v>
                </c:pt>
                <c:pt idx="24">
                  <c:v>3.6844670002495999E-2</c:v>
                </c:pt>
                <c:pt idx="25">
                  <c:v>7.9328294352539006E-2</c:v>
                </c:pt>
                <c:pt idx="26">
                  <c:v>2.3469017925576E-2</c:v>
                </c:pt>
                <c:pt idx="27">
                  <c:v>3.4061092133273997E-2</c:v>
                </c:pt>
                <c:pt idx="28">
                  <c:v>1.386059018393E-2</c:v>
                </c:pt>
                <c:pt idx="29">
                  <c:v>0</c:v>
                </c:pt>
                <c:pt idx="30">
                  <c:v>0</c:v>
                </c:pt>
              </c:numCache>
            </c:numRef>
          </c:val>
          <c:smooth val="0"/>
          <c:extLst>
            <c:ext xmlns:c16="http://schemas.microsoft.com/office/drawing/2014/chart" uri="{C3380CC4-5D6E-409C-BE32-E72D297353CC}">
              <c16:uniqueId val="{00000009-EE3A-4B87-BFD1-C2415EEBA3E0}"/>
            </c:ext>
          </c:extLst>
        </c:ser>
        <c:ser>
          <c:idx val="10"/>
          <c:order val="10"/>
          <c:tx>
            <c:strRef>
              <c:f>Sheet1!$L$1</c:f>
              <c:strCache>
                <c:ptCount val="1"/>
                <c:pt idx="0">
                  <c:v>Banco Nación</c:v>
                </c:pt>
              </c:strCache>
            </c:strRef>
          </c:tx>
          <c:spPr>
            <a:ln w="28575" cap="rnd">
              <a:solidFill>
                <a:schemeClr val="accent5">
                  <a:lumMod val="60000"/>
                </a:schemeClr>
              </a:solidFill>
              <a:round/>
            </a:ln>
            <a:effectLst/>
          </c:spPr>
          <c:marker>
            <c:symbol val="none"/>
          </c:marker>
          <c:cat>
            <c:numRef>
              <c:f>Sheet1!$A$2:$A$32</c:f>
              <c:numCache>
                <c:formatCode>m/d/yyyy</c:formatCode>
                <c:ptCount val="31"/>
                <c:pt idx="0">
                  <c:v>42958</c:v>
                </c:pt>
                <c:pt idx="1">
                  <c:v>42959</c:v>
                </c:pt>
                <c:pt idx="2">
                  <c:v>42960</c:v>
                </c:pt>
                <c:pt idx="3">
                  <c:v>42961</c:v>
                </c:pt>
                <c:pt idx="4">
                  <c:v>42962</c:v>
                </c:pt>
                <c:pt idx="5">
                  <c:v>42963</c:v>
                </c:pt>
                <c:pt idx="6">
                  <c:v>42964</c:v>
                </c:pt>
                <c:pt idx="7">
                  <c:v>42965</c:v>
                </c:pt>
                <c:pt idx="8">
                  <c:v>42966</c:v>
                </c:pt>
                <c:pt idx="9">
                  <c:v>42967</c:v>
                </c:pt>
                <c:pt idx="10">
                  <c:v>42968</c:v>
                </c:pt>
                <c:pt idx="11">
                  <c:v>42969</c:v>
                </c:pt>
                <c:pt idx="12">
                  <c:v>42970</c:v>
                </c:pt>
                <c:pt idx="13">
                  <c:v>42971</c:v>
                </c:pt>
                <c:pt idx="14">
                  <c:v>42972</c:v>
                </c:pt>
                <c:pt idx="15">
                  <c:v>42973</c:v>
                </c:pt>
                <c:pt idx="16">
                  <c:v>42974</c:v>
                </c:pt>
                <c:pt idx="17">
                  <c:v>42975</c:v>
                </c:pt>
                <c:pt idx="18">
                  <c:v>42976</c:v>
                </c:pt>
                <c:pt idx="19">
                  <c:v>42977</c:v>
                </c:pt>
                <c:pt idx="20">
                  <c:v>42978</c:v>
                </c:pt>
                <c:pt idx="21">
                  <c:v>42979</c:v>
                </c:pt>
                <c:pt idx="22">
                  <c:v>42980</c:v>
                </c:pt>
                <c:pt idx="23">
                  <c:v>42981</c:v>
                </c:pt>
                <c:pt idx="24">
                  <c:v>42982</c:v>
                </c:pt>
                <c:pt idx="25">
                  <c:v>42983</c:v>
                </c:pt>
                <c:pt idx="26">
                  <c:v>42984</c:v>
                </c:pt>
                <c:pt idx="27">
                  <c:v>42985</c:v>
                </c:pt>
                <c:pt idx="28">
                  <c:v>42986</c:v>
                </c:pt>
                <c:pt idx="29">
                  <c:v>42987</c:v>
                </c:pt>
                <c:pt idx="30">
                  <c:v>42988</c:v>
                </c:pt>
              </c:numCache>
            </c:numRef>
          </c:cat>
          <c:val>
            <c:numRef>
              <c:f>Sheet1!$L$2:$L$32</c:f>
              <c:numCache>
                <c:formatCode>General</c:formatCode>
                <c:ptCount val="31"/>
                <c:pt idx="0">
                  <c:v>6.0232799771115002E-2</c:v>
                </c:pt>
                <c:pt idx="1">
                  <c:v>0</c:v>
                </c:pt>
                <c:pt idx="2">
                  <c:v>0</c:v>
                </c:pt>
                <c:pt idx="3">
                  <c:v>0.14311910192763999</c:v>
                </c:pt>
                <c:pt idx="4">
                  <c:v>5.2659684931913003E-2</c:v>
                </c:pt>
                <c:pt idx="5">
                  <c:v>4.7962692404184999E-2</c:v>
                </c:pt>
                <c:pt idx="6">
                  <c:v>4.2084374540644003</c:v>
                </c:pt>
                <c:pt idx="7">
                  <c:v>5.7654910928049002E-2</c:v>
                </c:pt>
                <c:pt idx="8">
                  <c:v>0</c:v>
                </c:pt>
                <c:pt idx="9">
                  <c:v>0</c:v>
                </c:pt>
                <c:pt idx="10">
                  <c:v>0</c:v>
                </c:pt>
                <c:pt idx="11">
                  <c:v>0.12196538506214</c:v>
                </c:pt>
                <c:pt idx="12">
                  <c:v>8.2584758041146997E-2</c:v>
                </c:pt>
                <c:pt idx="13">
                  <c:v>0.16344832573949999</c:v>
                </c:pt>
                <c:pt idx="14">
                  <c:v>6.3194233796997998E-2</c:v>
                </c:pt>
                <c:pt idx="15">
                  <c:v>0</c:v>
                </c:pt>
                <c:pt idx="16">
                  <c:v>0</c:v>
                </c:pt>
                <c:pt idx="17">
                  <c:v>0.10493631946640999</c:v>
                </c:pt>
                <c:pt idx="18">
                  <c:v>3.4402683409306002E-2</c:v>
                </c:pt>
                <c:pt idx="19">
                  <c:v>0.24162186892370999</c:v>
                </c:pt>
                <c:pt idx="20">
                  <c:v>0.1055695046793</c:v>
                </c:pt>
                <c:pt idx="21">
                  <c:v>6.3107947805457004E-2</c:v>
                </c:pt>
                <c:pt idx="22">
                  <c:v>0</c:v>
                </c:pt>
                <c:pt idx="23">
                  <c:v>0</c:v>
                </c:pt>
                <c:pt idx="24">
                  <c:v>0.25749494206363999</c:v>
                </c:pt>
                <c:pt idx="25">
                  <c:v>6.1392985674970001E-2</c:v>
                </c:pt>
                <c:pt idx="26">
                  <c:v>0.10278071101725</c:v>
                </c:pt>
                <c:pt idx="27">
                  <c:v>0.10672208725934999</c:v>
                </c:pt>
                <c:pt idx="28">
                  <c:v>3.3156808353648003E-2</c:v>
                </c:pt>
                <c:pt idx="29">
                  <c:v>0</c:v>
                </c:pt>
                <c:pt idx="30">
                  <c:v>0</c:v>
                </c:pt>
              </c:numCache>
            </c:numRef>
          </c:val>
          <c:smooth val="0"/>
          <c:extLst>
            <c:ext xmlns:c16="http://schemas.microsoft.com/office/drawing/2014/chart" uri="{C3380CC4-5D6E-409C-BE32-E72D297353CC}">
              <c16:uniqueId val="{0000000A-EE3A-4B87-BFD1-C2415EEBA3E0}"/>
            </c:ext>
          </c:extLst>
        </c:ser>
        <c:dLbls>
          <c:showLegendKey val="0"/>
          <c:showVal val="0"/>
          <c:showCatName val="0"/>
          <c:showSerName val="0"/>
          <c:showPercent val="0"/>
          <c:showBubbleSize val="0"/>
        </c:dLbls>
        <c:smooth val="0"/>
        <c:axId val="284273280"/>
        <c:axId val="284272952"/>
      </c:lineChart>
      <c:dateAx>
        <c:axId val="2842732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272952"/>
        <c:crosses val="autoZero"/>
        <c:auto val="1"/>
        <c:lblOffset val="100"/>
        <c:baseTimeUnit val="days"/>
      </c:dateAx>
      <c:valAx>
        <c:axId val="284272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273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Supervielle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50</c:v>
                </c:pt>
                <c:pt idx="1">
                  <c:v>65</c:v>
                </c:pt>
                <c:pt idx="2">
                  <c:v>87</c:v>
                </c:pt>
                <c:pt idx="3">
                  <c:v>165</c:v>
                </c:pt>
                <c:pt idx="4">
                  <c:v>83</c:v>
                </c:pt>
                <c:pt idx="5">
                  <c:v>48</c:v>
                </c:pt>
                <c:pt idx="6">
                  <c:v>34</c:v>
                </c:pt>
              </c:numCache>
            </c:numRef>
          </c:val>
          <c:extLst>
            <c:ext xmlns:c16="http://schemas.microsoft.com/office/drawing/2014/chart" uri="{C3380CC4-5D6E-409C-BE32-E72D297353CC}">
              <c16:uniqueId val="{00000000-802D-4D4C-8F32-3561EBB9D24D}"/>
            </c:ext>
          </c:extLst>
        </c:ser>
        <c:ser>
          <c:idx val="1"/>
          <c:order val="1"/>
          <c:tx>
            <c:strRef>
              <c:f>Sheet1!$C$1</c:f>
              <c:strCache>
                <c:ptCount val="1"/>
                <c:pt idx="0">
                  <c:v>Banco Galicia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482</c:v>
                </c:pt>
                <c:pt idx="1">
                  <c:v>377</c:v>
                </c:pt>
                <c:pt idx="2">
                  <c:v>328</c:v>
                </c:pt>
                <c:pt idx="3">
                  <c:v>444</c:v>
                </c:pt>
                <c:pt idx="4">
                  <c:v>432</c:v>
                </c:pt>
                <c:pt idx="5">
                  <c:v>351</c:v>
                </c:pt>
                <c:pt idx="6">
                  <c:v>429</c:v>
                </c:pt>
              </c:numCache>
            </c:numRef>
          </c:val>
          <c:extLst>
            <c:ext xmlns:c16="http://schemas.microsoft.com/office/drawing/2014/chart" uri="{C3380CC4-5D6E-409C-BE32-E72D297353CC}">
              <c16:uniqueId val="{00000001-802D-4D4C-8F32-3561EBB9D24D}"/>
            </c:ext>
          </c:extLst>
        </c:ser>
        <c:ser>
          <c:idx val="2"/>
          <c:order val="2"/>
          <c:tx>
            <c:strRef>
              <c:f>Sheet1!$D$1</c:f>
              <c:strCache>
                <c:ptCount val="1"/>
                <c:pt idx="0">
                  <c:v>BBVA Francés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222</c:v>
                </c:pt>
                <c:pt idx="1">
                  <c:v>192</c:v>
                </c:pt>
                <c:pt idx="2">
                  <c:v>243</c:v>
                </c:pt>
                <c:pt idx="3">
                  <c:v>222</c:v>
                </c:pt>
                <c:pt idx="4">
                  <c:v>194</c:v>
                </c:pt>
                <c:pt idx="5">
                  <c:v>313</c:v>
                </c:pt>
                <c:pt idx="6">
                  <c:v>239</c:v>
                </c:pt>
              </c:numCache>
            </c:numRef>
          </c:val>
          <c:extLst>
            <c:ext xmlns:c16="http://schemas.microsoft.com/office/drawing/2014/chart" uri="{C3380CC4-5D6E-409C-BE32-E72D297353CC}">
              <c16:uniqueId val="{00000002-802D-4D4C-8F32-3561EBB9D24D}"/>
            </c:ext>
          </c:extLst>
        </c:ser>
        <c:ser>
          <c:idx val="3"/>
          <c:order val="3"/>
          <c:tx>
            <c:strRef>
              <c:f>Sheet1!$E$1</c:f>
              <c:strCache>
                <c:ptCount val="1"/>
                <c:pt idx="0">
                  <c:v>Santander Río</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107</c:v>
                </c:pt>
                <c:pt idx="1">
                  <c:v>137</c:v>
                </c:pt>
                <c:pt idx="2">
                  <c:v>114</c:v>
                </c:pt>
                <c:pt idx="3">
                  <c:v>122</c:v>
                </c:pt>
                <c:pt idx="4">
                  <c:v>134</c:v>
                </c:pt>
                <c:pt idx="5">
                  <c:v>96</c:v>
                </c:pt>
                <c:pt idx="6">
                  <c:v>70</c:v>
                </c:pt>
              </c:numCache>
            </c:numRef>
          </c:val>
          <c:extLst>
            <c:ext xmlns:c16="http://schemas.microsoft.com/office/drawing/2014/chart" uri="{C3380CC4-5D6E-409C-BE32-E72D297353CC}">
              <c16:uniqueId val="{00000003-802D-4D4C-8F32-3561EBB9D24D}"/>
            </c:ext>
          </c:extLst>
        </c:ser>
        <c:ser>
          <c:idx val="4"/>
          <c:order val="4"/>
          <c:tx>
            <c:strRef>
              <c:f>Sheet1!$F$1</c:f>
              <c:strCache>
                <c:ptCount val="1"/>
                <c:pt idx="0">
                  <c:v>ICBC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49</c:v>
                </c:pt>
                <c:pt idx="1">
                  <c:v>65</c:v>
                </c:pt>
                <c:pt idx="2">
                  <c:v>89</c:v>
                </c:pt>
                <c:pt idx="3">
                  <c:v>63</c:v>
                </c:pt>
                <c:pt idx="4">
                  <c:v>50</c:v>
                </c:pt>
                <c:pt idx="5">
                  <c:v>46</c:v>
                </c:pt>
                <c:pt idx="6">
                  <c:v>42</c:v>
                </c:pt>
              </c:numCache>
            </c:numRef>
          </c:val>
          <c:extLst>
            <c:ext xmlns:c16="http://schemas.microsoft.com/office/drawing/2014/chart" uri="{C3380CC4-5D6E-409C-BE32-E72D297353CC}">
              <c16:uniqueId val="{00000004-802D-4D4C-8F32-3561EBB9D24D}"/>
            </c:ext>
          </c:extLst>
        </c:ser>
        <c:ser>
          <c:idx val="5"/>
          <c:order val="5"/>
          <c:tx>
            <c:strRef>
              <c:f>Sheet1!$G$1</c:f>
              <c:strCache>
                <c:ptCount val="1"/>
                <c:pt idx="0">
                  <c:v>Banco Hipotecario</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174</c:v>
                </c:pt>
                <c:pt idx="1">
                  <c:v>173</c:v>
                </c:pt>
                <c:pt idx="2">
                  <c:v>168</c:v>
                </c:pt>
                <c:pt idx="3">
                  <c:v>144</c:v>
                </c:pt>
                <c:pt idx="4">
                  <c:v>126</c:v>
                </c:pt>
                <c:pt idx="5">
                  <c:v>115</c:v>
                </c:pt>
                <c:pt idx="6">
                  <c:v>128</c:v>
                </c:pt>
              </c:numCache>
            </c:numRef>
          </c:val>
          <c:extLst>
            <c:ext xmlns:c16="http://schemas.microsoft.com/office/drawing/2014/chart" uri="{C3380CC4-5D6E-409C-BE32-E72D297353CC}">
              <c16:uniqueId val="{00000005-802D-4D4C-8F32-3561EBB9D24D}"/>
            </c:ext>
          </c:extLst>
        </c:ser>
        <c:ser>
          <c:idx val="6"/>
          <c:order val="6"/>
          <c:tx>
            <c:strRef>
              <c:f>Sheet1!$H$1</c:f>
              <c:strCache>
                <c:ptCount val="1"/>
                <c:pt idx="0">
                  <c:v>Banco Ciudad</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292</c:v>
                </c:pt>
                <c:pt idx="1">
                  <c:v>458</c:v>
                </c:pt>
                <c:pt idx="2">
                  <c:v>392</c:v>
                </c:pt>
                <c:pt idx="3">
                  <c:v>235</c:v>
                </c:pt>
                <c:pt idx="4">
                  <c:v>197</c:v>
                </c:pt>
                <c:pt idx="5">
                  <c:v>208</c:v>
                </c:pt>
                <c:pt idx="6">
                  <c:v>200</c:v>
                </c:pt>
              </c:numCache>
            </c:numRef>
          </c:val>
          <c:extLst>
            <c:ext xmlns:c16="http://schemas.microsoft.com/office/drawing/2014/chart" uri="{C3380CC4-5D6E-409C-BE32-E72D297353CC}">
              <c16:uniqueId val="{00000006-802D-4D4C-8F32-3561EBB9D24D}"/>
            </c:ext>
          </c:extLst>
        </c:ser>
        <c:ser>
          <c:idx val="7"/>
          <c:order val="7"/>
          <c:tx>
            <c:strRef>
              <c:f>Sheet1!$I$1</c:f>
              <c:strCache>
                <c:ptCount val="1"/>
                <c:pt idx="0">
                  <c:v>Banco Provincia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195</c:v>
                </c:pt>
                <c:pt idx="1">
                  <c:v>424</c:v>
                </c:pt>
                <c:pt idx="2">
                  <c:v>653</c:v>
                </c:pt>
                <c:pt idx="3">
                  <c:v>447</c:v>
                </c:pt>
                <c:pt idx="4">
                  <c:v>288</c:v>
                </c:pt>
                <c:pt idx="5">
                  <c:v>155</c:v>
                </c:pt>
                <c:pt idx="6">
                  <c:v>243</c:v>
                </c:pt>
              </c:numCache>
            </c:numRef>
          </c:val>
          <c:extLst>
            <c:ext xmlns:c16="http://schemas.microsoft.com/office/drawing/2014/chart" uri="{C3380CC4-5D6E-409C-BE32-E72D297353CC}">
              <c16:uniqueId val="{00000007-802D-4D4C-8F32-3561EBB9D24D}"/>
            </c:ext>
          </c:extLst>
        </c:ser>
        <c:ser>
          <c:idx val="8"/>
          <c:order val="8"/>
          <c:tx>
            <c:strRef>
              <c:f>Sheet1!$J$1</c:f>
              <c:strCache>
                <c:ptCount val="1"/>
                <c:pt idx="0">
                  <c:v>Banco Macro</c:v>
                </c:pt>
              </c:strCache>
            </c:strRef>
          </c:tx>
          <c:spPr>
            <a:solidFill>
              <a:schemeClr val="accent3">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Sheet1!$J$2:$J$8</c:f>
              <c:numCache>
                <c:formatCode>General</c:formatCode>
                <c:ptCount val="7"/>
                <c:pt idx="0">
                  <c:v>42</c:v>
                </c:pt>
                <c:pt idx="1">
                  <c:v>65</c:v>
                </c:pt>
                <c:pt idx="2">
                  <c:v>124</c:v>
                </c:pt>
                <c:pt idx="3">
                  <c:v>62</c:v>
                </c:pt>
                <c:pt idx="4">
                  <c:v>29</c:v>
                </c:pt>
                <c:pt idx="5">
                  <c:v>32</c:v>
                </c:pt>
                <c:pt idx="6">
                  <c:v>31</c:v>
                </c:pt>
              </c:numCache>
            </c:numRef>
          </c:val>
          <c:extLst>
            <c:ext xmlns:c16="http://schemas.microsoft.com/office/drawing/2014/chart" uri="{C3380CC4-5D6E-409C-BE32-E72D297353CC}">
              <c16:uniqueId val="{00000008-802D-4D4C-8F32-3561EBB9D24D}"/>
            </c:ext>
          </c:extLst>
        </c:ser>
        <c:ser>
          <c:idx val="9"/>
          <c:order val="9"/>
          <c:tx>
            <c:strRef>
              <c:f>Sheet1!$K$1</c:f>
              <c:strCache>
                <c:ptCount val="1"/>
                <c:pt idx="0">
                  <c:v>HSBC</c:v>
                </c:pt>
              </c:strCache>
            </c:strRef>
          </c:tx>
          <c:spPr>
            <a:solidFill>
              <a:schemeClr val="accent4">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Sheet1!$K$2:$K$8</c:f>
              <c:numCache>
                <c:formatCode>General</c:formatCode>
                <c:ptCount val="7"/>
                <c:pt idx="0">
                  <c:v>64</c:v>
                </c:pt>
                <c:pt idx="1">
                  <c:v>34</c:v>
                </c:pt>
                <c:pt idx="2">
                  <c:v>51</c:v>
                </c:pt>
                <c:pt idx="3">
                  <c:v>28</c:v>
                </c:pt>
                <c:pt idx="4">
                  <c:v>33</c:v>
                </c:pt>
                <c:pt idx="5">
                  <c:v>20</c:v>
                </c:pt>
                <c:pt idx="6">
                  <c:v>28</c:v>
                </c:pt>
              </c:numCache>
            </c:numRef>
          </c:val>
          <c:extLst>
            <c:ext xmlns:c16="http://schemas.microsoft.com/office/drawing/2014/chart" uri="{C3380CC4-5D6E-409C-BE32-E72D297353CC}">
              <c16:uniqueId val="{00000009-802D-4D4C-8F32-3561EBB9D24D}"/>
            </c:ext>
          </c:extLst>
        </c:ser>
        <c:ser>
          <c:idx val="10"/>
          <c:order val="10"/>
          <c:tx>
            <c:strRef>
              <c:f>Sheet1!$L$1</c:f>
              <c:strCache>
                <c:ptCount val="1"/>
                <c:pt idx="0">
                  <c:v>Banco Nación</c:v>
                </c:pt>
              </c:strCache>
            </c:strRef>
          </c:tx>
          <c:spPr>
            <a:solidFill>
              <a:schemeClr val="accent5">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Sheet1!$L$2:$L$8</c:f>
              <c:numCache>
                <c:formatCode>General</c:formatCode>
                <c:ptCount val="7"/>
                <c:pt idx="0">
                  <c:v>229</c:v>
                </c:pt>
                <c:pt idx="1">
                  <c:v>220</c:v>
                </c:pt>
                <c:pt idx="2">
                  <c:v>204</c:v>
                </c:pt>
                <c:pt idx="3">
                  <c:v>159</c:v>
                </c:pt>
                <c:pt idx="4">
                  <c:v>153</c:v>
                </c:pt>
                <c:pt idx="5">
                  <c:v>150</c:v>
                </c:pt>
                <c:pt idx="6">
                  <c:v>120</c:v>
                </c:pt>
              </c:numCache>
            </c:numRef>
          </c:val>
          <c:extLst>
            <c:ext xmlns:c16="http://schemas.microsoft.com/office/drawing/2014/chart" uri="{C3380CC4-5D6E-409C-BE32-E72D297353CC}">
              <c16:uniqueId val="{0000000A-802D-4D4C-8F32-3561EBB9D24D}"/>
            </c:ext>
          </c:extLst>
        </c:ser>
        <c:dLbls>
          <c:showLegendKey val="0"/>
          <c:showVal val="0"/>
          <c:showCatName val="0"/>
          <c:showSerName val="0"/>
          <c:showPercent val="0"/>
          <c:showBubbleSize val="0"/>
        </c:dLbls>
        <c:gapWidth val="219"/>
        <c:overlap val="-27"/>
        <c:axId val="235448536"/>
        <c:axId val="299440560"/>
      </c:barChart>
      <c:catAx>
        <c:axId val="235448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440560"/>
        <c:crosses val="autoZero"/>
        <c:auto val="1"/>
        <c:lblAlgn val="ctr"/>
        <c:lblOffset val="100"/>
        <c:noMultiLvlLbl val="0"/>
      </c:catAx>
      <c:valAx>
        <c:axId val="299440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5448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Supervielle</c:v>
                </c:pt>
              </c:strCache>
            </c:strRef>
          </c:tx>
          <c:spPr>
            <a:ln w="28575" cap="rnd">
              <a:solidFill>
                <a:schemeClr val="accent1"/>
              </a:solidFill>
              <a:round/>
            </a:ln>
            <a:effectLst/>
          </c:spPr>
          <c:marker>
            <c:symbol val="none"/>
          </c:marker>
          <c:cat>
            <c:numRef>
              <c:f>Sheet1!$A$2:$A$32</c:f>
              <c:numCache>
                <c:formatCode>m/d/yyyy</c:formatCode>
                <c:ptCount val="31"/>
                <c:pt idx="0">
                  <c:v>42958</c:v>
                </c:pt>
                <c:pt idx="1">
                  <c:v>42959</c:v>
                </c:pt>
                <c:pt idx="2">
                  <c:v>42960</c:v>
                </c:pt>
                <c:pt idx="3">
                  <c:v>42961</c:v>
                </c:pt>
                <c:pt idx="4">
                  <c:v>42962</c:v>
                </c:pt>
                <c:pt idx="5">
                  <c:v>42963</c:v>
                </c:pt>
                <c:pt idx="6">
                  <c:v>42964</c:v>
                </c:pt>
                <c:pt idx="7">
                  <c:v>42965</c:v>
                </c:pt>
                <c:pt idx="8">
                  <c:v>42966</c:v>
                </c:pt>
                <c:pt idx="9">
                  <c:v>42967</c:v>
                </c:pt>
                <c:pt idx="10">
                  <c:v>42968</c:v>
                </c:pt>
                <c:pt idx="11">
                  <c:v>42969</c:v>
                </c:pt>
                <c:pt idx="12">
                  <c:v>42970</c:v>
                </c:pt>
                <c:pt idx="13">
                  <c:v>42971</c:v>
                </c:pt>
                <c:pt idx="14">
                  <c:v>42972</c:v>
                </c:pt>
                <c:pt idx="15">
                  <c:v>42973</c:v>
                </c:pt>
                <c:pt idx="16">
                  <c:v>42974</c:v>
                </c:pt>
                <c:pt idx="17">
                  <c:v>42975</c:v>
                </c:pt>
                <c:pt idx="18">
                  <c:v>42976</c:v>
                </c:pt>
                <c:pt idx="19">
                  <c:v>42977</c:v>
                </c:pt>
                <c:pt idx="20">
                  <c:v>42978</c:v>
                </c:pt>
                <c:pt idx="21">
                  <c:v>42979</c:v>
                </c:pt>
                <c:pt idx="22">
                  <c:v>42980</c:v>
                </c:pt>
                <c:pt idx="23">
                  <c:v>42981</c:v>
                </c:pt>
                <c:pt idx="24">
                  <c:v>42982</c:v>
                </c:pt>
                <c:pt idx="25">
                  <c:v>42983</c:v>
                </c:pt>
                <c:pt idx="26">
                  <c:v>42984</c:v>
                </c:pt>
                <c:pt idx="27">
                  <c:v>42985</c:v>
                </c:pt>
                <c:pt idx="28">
                  <c:v>42986</c:v>
                </c:pt>
                <c:pt idx="29">
                  <c:v>42987</c:v>
                </c:pt>
                <c:pt idx="30">
                  <c:v>42988</c:v>
                </c:pt>
              </c:numCache>
            </c:numRef>
          </c:cat>
          <c:val>
            <c:numRef>
              <c:f>Sheet1!$B$2:$B$32</c:f>
              <c:numCache>
                <c:formatCode>General</c:formatCode>
                <c:ptCount val="31"/>
                <c:pt idx="0">
                  <c:v>61</c:v>
                </c:pt>
                <c:pt idx="1">
                  <c:v>33</c:v>
                </c:pt>
                <c:pt idx="2">
                  <c:v>33</c:v>
                </c:pt>
                <c:pt idx="3">
                  <c:v>52</c:v>
                </c:pt>
                <c:pt idx="4">
                  <c:v>70</c:v>
                </c:pt>
                <c:pt idx="5">
                  <c:v>76</c:v>
                </c:pt>
                <c:pt idx="6">
                  <c:v>99</c:v>
                </c:pt>
                <c:pt idx="7">
                  <c:v>67</c:v>
                </c:pt>
                <c:pt idx="8">
                  <c:v>152</c:v>
                </c:pt>
                <c:pt idx="9">
                  <c:v>68</c:v>
                </c:pt>
                <c:pt idx="10">
                  <c:v>78</c:v>
                </c:pt>
                <c:pt idx="11">
                  <c:v>78</c:v>
                </c:pt>
                <c:pt idx="12">
                  <c:v>108</c:v>
                </c:pt>
                <c:pt idx="13">
                  <c:v>117</c:v>
                </c:pt>
                <c:pt idx="14">
                  <c:v>65</c:v>
                </c:pt>
                <c:pt idx="15">
                  <c:v>19</c:v>
                </c:pt>
                <c:pt idx="16">
                  <c:v>36</c:v>
                </c:pt>
                <c:pt idx="17">
                  <c:v>63</c:v>
                </c:pt>
                <c:pt idx="18">
                  <c:v>118</c:v>
                </c:pt>
                <c:pt idx="19">
                  <c:v>145</c:v>
                </c:pt>
                <c:pt idx="20">
                  <c:v>376</c:v>
                </c:pt>
                <c:pt idx="21">
                  <c:v>72</c:v>
                </c:pt>
                <c:pt idx="22">
                  <c:v>2</c:v>
                </c:pt>
                <c:pt idx="23">
                  <c:v>-11</c:v>
                </c:pt>
                <c:pt idx="24">
                  <c:v>8</c:v>
                </c:pt>
                <c:pt idx="25">
                  <c:v>-7</c:v>
                </c:pt>
                <c:pt idx="26">
                  <c:v>17</c:v>
                </c:pt>
                <c:pt idx="27">
                  <c:v>69</c:v>
                </c:pt>
                <c:pt idx="28">
                  <c:v>148</c:v>
                </c:pt>
                <c:pt idx="29">
                  <c:v>35</c:v>
                </c:pt>
                <c:pt idx="30">
                  <c:v>42</c:v>
                </c:pt>
              </c:numCache>
            </c:numRef>
          </c:val>
          <c:smooth val="0"/>
          <c:extLst>
            <c:ext xmlns:c16="http://schemas.microsoft.com/office/drawing/2014/chart" uri="{C3380CC4-5D6E-409C-BE32-E72D297353CC}">
              <c16:uniqueId val="{00000000-733F-48D2-9700-B84A46529B8D}"/>
            </c:ext>
          </c:extLst>
        </c:ser>
        <c:ser>
          <c:idx val="1"/>
          <c:order val="1"/>
          <c:tx>
            <c:strRef>
              <c:f>Sheet1!$C$1</c:f>
              <c:strCache>
                <c:ptCount val="1"/>
                <c:pt idx="0">
                  <c:v>Banco Galicia</c:v>
                </c:pt>
              </c:strCache>
            </c:strRef>
          </c:tx>
          <c:spPr>
            <a:ln w="28575" cap="rnd">
              <a:solidFill>
                <a:schemeClr val="accent2"/>
              </a:solidFill>
              <a:round/>
            </a:ln>
            <a:effectLst/>
          </c:spPr>
          <c:marker>
            <c:symbol val="none"/>
          </c:marker>
          <c:cat>
            <c:numRef>
              <c:f>Sheet1!$A$2:$A$32</c:f>
              <c:numCache>
                <c:formatCode>m/d/yyyy</c:formatCode>
                <c:ptCount val="31"/>
                <c:pt idx="0">
                  <c:v>42958</c:v>
                </c:pt>
                <c:pt idx="1">
                  <c:v>42959</c:v>
                </c:pt>
                <c:pt idx="2">
                  <c:v>42960</c:v>
                </c:pt>
                <c:pt idx="3">
                  <c:v>42961</c:v>
                </c:pt>
                <c:pt idx="4">
                  <c:v>42962</c:v>
                </c:pt>
                <c:pt idx="5">
                  <c:v>42963</c:v>
                </c:pt>
                <c:pt idx="6">
                  <c:v>42964</c:v>
                </c:pt>
                <c:pt idx="7">
                  <c:v>42965</c:v>
                </c:pt>
                <c:pt idx="8">
                  <c:v>42966</c:v>
                </c:pt>
                <c:pt idx="9">
                  <c:v>42967</c:v>
                </c:pt>
                <c:pt idx="10">
                  <c:v>42968</c:v>
                </c:pt>
                <c:pt idx="11">
                  <c:v>42969</c:v>
                </c:pt>
                <c:pt idx="12">
                  <c:v>42970</c:v>
                </c:pt>
                <c:pt idx="13">
                  <c:v>42971</c:v>
                </c:pt>
                <c:pt idx="14">
                  <c:v>42972</c:v>
                </c:pt>
                <c:pt idx="15">
                  <c:v>42973</c:v>
                </c:pt>
                <c:pt idx="16">
                  <c:v>42974</c:v>
                </c:pt>
                <c:pt idx="17">
                  <c:v>42975</c:v>
                </c:pt>
                <c:pt idx="18">
                  <c:v>42976</c:v>
                </c:pt>
                <c:pt idx="19">
                  <c:v>42977</c:v>
                </c:pt>
                <c:pt idx="20">
                  <c:v>42978</c:v>
                </c:pt>
                <c:pt idx="21">
                  <c:v>42979</c:v>
                </c:pt>
                <c:pt idx="22">
                  <c:v>42980</c:v>
                </c:pt>
                <c:pt idx="23">
                  <c:v>42981</c:v>
                </c:pt>
                <c:pt idx="24">
                  <c:v>42982</c:v>
                </c:pt>
                <c:pt idx="25">
                  <c:v>42983</c:v>
                </c:pt>
                <c:pt idx="26">
                  <c:v>42984</c:v>
                </c:pt>
                <c:pt idx="27">
                  <c:v>42985</c:v>
                </c:pt>
                <c:pt idx="28">
                  <c:v>42986</c:v>
                </c:pt>
                <c:pt idx="29">
                  <c:v>42987</c:v>
                </c:pt>
                <c:pt idx="30">
                  <c:v>42988</c:v>
                </c:pt>
              </c:numCache>
            </c:numRef>
          </c:cat>
          <c:val>
            <c:numRef>
              <c:f>Sheet1!$C$2:$C$32</c:f>
              <c:numCache>
                <c:formatCode>General</c:formatCode>
                <c:ptCount val="31"/>
                <c:pt idx="0">
                  <c:v>327</c:v>
                </c:pt>
                <c:pt idx="1">
                  <c:v>246</c:v>
                </c:pt>
                <c:pt idx="2">
                  <c:v>225</c:v>
                </c:pt>
                <c:pt idx="3">
                  <c:v>511</c:v>
                </c:pt>
                <c:pt idx="4">
                  <c:v>488</c:v>
                </c:pt>
                <c:pt idx="5">
                  <c:v>319</c:v>
                </c:pt>
                <c:pt idx="6">
                  <c:v>605</c:v>
                </c:pt>
                <c:pt idx="7">
                  <c:v>242</c:v>
                </c:pt>
                <c:pt idx="8">
                  <c:v>218</c:v>
                </c:pt>
                <c:pt idx="9">
                  <c:v>268</c:v>
                </c:pt>
                <c:pt idx="10">
                  <c:v>298</c:v>
                </c:pt>
                <c:pt idx="11">
                  <c:v>431</c:v>
                </c:pt>
                <c:pt idx="12">
                  <c:v>419</c:v>
                </c:pt>
                <c:pt idx="13">
                  <c:v>467</c:v>
                </c:pt>
                <c:pt idx="14">
                  <c:v>471</c:v>
                </c:pt>
                <c:pt idx="15">
                  <c:v>277</c:v>
                </c:pt>
                <c:pt idx="16">
                  <c:v>380</c:v>
                </c:pt>
                <c:pt idx="17">
                  <c:v>510</c:v>
                </c:pt>
                <c:pt idx="18">
                  <c:v>286</c:v>
                </c:pt>
                <c:pt idx="19">
                  <c:v>336</c:v>
                </c:pt>
                <c:pt idx="20">
                  <c:v>339</c:v>
                </c:pt>
                <c:pt idx="21">
                  <c:v>476</c:v>
                </c:pt>
                <c:pt idx="22">
                  <c:v>423</c:v>
                </c:pt>
                <c:pt idx="23">
                  <c:v>665</c:v>
                </c:pt>
                <c:pt idx="24">
                  <c:v>608</c:v>
                </c:pt>
                <c:pt idx="25">
                  <c:v>303</c:v>
                </c:pt>
                <c:pt idx="26">
                  <c:v>238</c:v>
                </c:pt>
                <c:pt idx="27">
                  <c:v>364</c:v>
                </c:pt>
                <c:pt idx="28">
                  <c:v>642</c:v>
                </c:pt>
                <c:pt idx="29">
                  <c:v>590</c:v>
                </c:pt>
                <c:pt idx="30">
                  <c:v>606</c:v>
                </c:pt>
              </c:numCache>
            </c:numRef>
          </c:val>
          <c:smooth val="0"/>
          <c:extLst>
            <c:ext xmlns:c16="http://schemas.microsoft.com/office/drawing/2014/chart" uri="{C3380CC4-5D6E-409C-BE32-E72D297353CC}">
              <c16:uniqueId val="{00000001-733F-48D2-9700-B84A46529B8D}"/>
            </c:ext>
          </c:extLst>
        </c:ser>
        <c:ser>
          <c:idx val="2"/>
          <c:order val="2"/>
          <c:tx>
            <c:strRef>
              <c:f>Sheet1!$D$1</c:f>
              <c:strCache>
                <c:ptCount val="1"/>
                <c:pt idx="0">
                  <c:v>BBVA Francés</c:v>
                </c:pt>
              </c:strCache>
            </c:strRef>
          </c:tx>
          <c:spPr>
            <a:ln w="28575" cap="rnd">
              <a:solidFill>
                <a:schemeClr val="accent3"/>
              </a:solidFill>
              <a:round/>
            </a:ln>
            <a:effectLst/>
          </c:spPr>
          <c:marker>
            <c:symbol val="none"/>
          </c:marker>
          <c:cat>
            <c:numRef>
              <c:f>Sheet1!$A$2:$A$32</c:f>
              <c:numCache>
                <c:formatCode>m/d/yyyy</c:formatCode>
                <c:ptCount val="31"/>
                <c:pt idx="0">
                  <c:v>42958</c:v>
                </c:pt>
                <c:pt idx="1">
                  <c:v>42959</c:v>
                </c:pt>
                <c:pt idx="2">
                  <c:v>42960</c:v>
                </c:pt>
                <c:pt idx="3">
                  <c:v>42961</c:v>
                </c:pt>
                <c:pt idx="4">
                  <c:v>42962</c:v>
                </c:pt>
                <c:pt idx="5">
                  <c:v>42963</c:v>
                </c:pt>
                <c:pt idx="6">
                  <c:v>42964</c:v>
                </c:pt>
                <c:pt idx="7">
                  <c:v>42965</c:v>
                </c:pt>
                <c:pt idx="8">
                  <c:v>42966</c:v>
                </c:pt>
                <c:pt idx="9">
                  <c:v>42967</c:v>
                </c:pt>
                <c:pt idx="10">
                  <c:v>42968</c:v>
                </c:pt>
                <c:pt idx="11">
                  <c:v>42969</c:v>
                </c:pt>
                <c:pt idx="12">
                  <c:v>42970</c:v>
                </c:pt>
                <c:pt idx="13">
                  <c:v>42971</c:v>
                </c:pt>
                <c:pt idx="14">
                  <c:v>42972</c:v>
                </c:pt>
                <c:pt idx="15">
                  <c:v>42973</c:v>
                </c:pt>
                <c:pt idx="16">
                  <c:v>42974</c:v>
                </c:pt>
                <c:pt idx="17">
                  <c:v>42975</c:v>
                </c:pt>
                <c:pt idx="18">
                  <c:v>42976</c:v>
                </c:pt>
                <c:pt idx="19">
                  <c:v>42977</c:v>
                </c:pt>
                <c:pt idx="20">
                  <c:v>42978</c:v>
                </c:pt>
                <c:pt idx="21">
                  <c:v>42979</c:v>
                </c:pt>
                <c:pt idx="22">
                  <c:v>42980</c:v>
                </c:pt>
                <c:pt idx="23">
                  <c:v>42981</c:v>
                </c:pt>
                <c:pt idx="24">
                  <c:v>42982</c:v>
                </c:pt>
                <c:pt idx="25">
                  <c:v>42983</c:v>
                </c:pt>
                <c:pt idx="26">
                  <c:v>42984</c:v>
                </c:pt>
                <c:pt idx="27">
                  <c:v>42985</c:v>
                </c:pt>
                <c:pt idx="28">
                  <c:v>42986</c:v>
                </c:pt>
                <c:pt idx="29">
                  <c:v>42987</c:v>
                </c:pt>
                <c:pt idx="30">
                  <c:v>42988</c:v>
                </c:pt>
              </c:numCache>
            </c:numRef>
          </c:cat>
          <c:val>
            <c:numRef>
              <c:f>Sheet1!$D$2:$D$32</c:f>
              <c:numCache>
                <c:formatCode>General</c:formatCode>
                <c:ptCount val="31"/>
                <c:pt idx="0">
                  <c:v>234</c:v>
                </c:pt>
                <c:pt idx="1">
                  <c:v>231</c:v>
                </c:pt>
                <c:pt idx="2">
                  <c:v>291</c:v>
                </c:pt>
                <c:pt idx="3">
                  <c:v>309</c:v>
                </c:pt>
                <c:pt idx="4">
                  <c:v>244</c:v>
                </c:pt>
                <c:pt idx="5">
                  <c:v>262</c:v>
                </c:pt>
                <c:pt idx="6">
                  <c:v>241</c:v>
                </c:pt>
                <c:pt idx="7">
                  <c:v>174</c:v>
                </c:pt>
                <c:pt idx="8">
                  <c:v>203</c:v>
                </c:pt>
                <c:pt idx="9">
                  <c:v>134</c:v>
                </c:pt>
                <c:pt idx="10">
                  <c:v>140</c:v>
                </c:pt>
                <c:pt idx="11">
                  <c:v>134</c:v>
                </c:pt>
                <c:pt idx="12">
                  <c:v>309</c:v>
                </c:pt>
                <c:pt idx="13">
                  <c:v>318</c:v>
                </c:pt>
                <c:pt idx="14">
                  <c:v>312</c:v>
                </c:pt>
                <c:pt idx="15">
                  <c:v>398</c:v>
                </c:pt>
                <c:pt idx="16">
                  <c:v>357</c:v>
                </c:pt>
                <c:pt idx="17">
                  <c:v>218</c:v>
                </c:pt>
                <c:pt idx="18">
                  <c:v>145</c:v>
                </c:pt>
                <c:pt idx="19">
                  <c:v>194</c:v>
                </c:pt>
                <c:pt idx="20">
                  <c:v>139</c:v>
                </c:pt>
                <c:pt idx="21">
                  <c:v>113</c:v>
                </c:pt>
                <c:pt idx="22">
                  <c:v>494</c:v>
                </c:pt>
                <c:pt idx="23">
                  <c:v>192</c:v>
                </c:pt>
                <c:pt idx="24">
                  <c:v>219</c:v>
                </c:pt>
                <c:pt idx="25">
                  <c:v>245</c:v>
                </c:pt>
                <c:pt idx="26">
                  <c:v>207</c:v>
                </c:pt>
                <c:pt idx="27">
                  <c:v>188</c:v>
                </c:pt>
                <c:pt idx="28">
                  <c:v>137</c:v>
                </c:pt>
                <c:pt idx="29">
                  <c:v>241</c:v>
                </c:pt>
                <c:pt idx="30">
                  <c:v>223</c:v>
                </c:pt>
              </c:numCache>
            </c:numRef>
          </c:val>
          <c:smooth val="0"/>
          <c:extLst>
            <c:ext xmlns:c16="http://schemas.microsoft.com/office/drawing/2014/chart" uri="{C3380CC4-5D6E-409C-BE32-E72D297353CC}">
              <c16:uniqueId val="{00000002-733F-48D2-9700-B84A46529B8D}"/>
            </c:ext>
          </c:extLst>
        </c:ser>
        <c:ser>
          <c:idx val="3"/>
          <c:order val="3"/>
          <c:tx>
            <c:strRef>
              <c:f>Sheet1!$E$1</c:f>
              <c:strCache>
                <c:ptCount val="1"/>
                <c:pt idx="0">
                  <c:v>Santander Río</c:v>
                </c:pt>
              </c:strCache>
            </c:strRef>
          </c:tx>
          <c:spPr>
            <a:ln w="28575" cap="rnd">
              <a:solidFill>
                <a:schemeClr val="accent4"/>
              </a:solidFill>
              <a:round/>
            </a:ln>
            <a:effectLst/>
          </c:spPr>
          <c:marker>
            <c:symbol val="none"/>
          </c:marker>
          <c:cat>
            <c:numRef>
              <c:f>Sheet1!$A$2:$A$32</c:f>
              <c:numCache>
                <c:formatCode>m/d/yyyy</c:formatCode>
                <c:ptCount val="31"/>
                <c:pt idx="0">
                  <c:v>42958</c:v>
                </c:pt>
                <c:pt idx="1">
                  <c:v>42959</c:v>
                </c:pt>
                <c:pt idx="2">
                  <c:v>42960</c:v>
                </c:pt>
                <c:pt idx="3">
                  <c:v>42961</c:v>
                </c:pt>
                <c:pt idx="4">
                  <c:v>42962</c:v>
                </c:pt>
                <c:pt idx="5">
                  <c:v>42963</c:v>
                </c:pt>
                <c:pt idx="6">
                  <c:v>42964</c:v>
                </c:pt>
                <c:pt idx="7">
                  <c:v>42965</c:v>
                </c:pt>
                <c:pt idx="8">
                  <c:v>42966</c:v>
                </c:pt>
                <c:pt idx="9">
                  <c:v>42967</c:v>
                </c:pt>
                <c:pt idx="10">
                  <c:v>42968</c:v>
                </c:pt>
                <c:pt idx="11">
                  <c:v>42969</c:v>
                </c:pt>
                <c:pt idx="12">
                  <c:v>42970</c:v>
                </c:pt>
                <c:pt idx="13">
                  <c:v>42971</c:v>
                </c:pt>
                <c:pt idx="14">
                  <c:v>42972</c:v>
                </c:pt>
                <c:pt idx="15">
                  <c:v>42973</c:v>
                </c:pt>
                <c:pt idx="16">
                  <c:v>42974</c:v>
                </c:pt>
                <c:pt idx="17">
                  <c:v>42975</c:v>
                </c:pt>
                <c:pt idx="18">
                  <c:v>42976</c:v>
                </c:pt>
                <c:pt idx="19">
                  <c:v>42977</c:v>
                </c:pt>
                <c:pt idx="20">
                  <c:v>42978</c:v>
                </c:pt>
                <c:pt idx="21">
                  <c:v>42979</c:v>
                </c:pt>
                <c:pt idx="22">
                  <c:v>42980</c:v>
                </c:pt>
                <c:pt idx="23">
                  <c:v>42981</c:v>
                </c:pt>
                <c:pt idx="24">
                  <c:v>42982</c:v>
                </c:pt>
                <c:pt idx="25">
                  <c:v>42983</c:v>
                </c:pt>
                <c:pt idx="26">
                  <c:v>42984</c:v>
                </c:pt>
                <c:pt idx="27">
                  <c:v>42985</c:v>
                </c:pt>
                <c:pt idx="28">
                  <c:v>42986</c:v>
                </c:pt>
                <c:pt idx="29">
                  <c:v>42987</c:v>
                </c:pt>
                <c:pt idx="30">
                  <c:v>42988</c:v>
                </c:pt>
              </c:numCache>
            </c:numRef>
          </c:cat>
          <c:val>
            <c:numRef>
              <c:f>Sheet1!$E$2:$E$32</c:f>
              <c:numCache>
                <c:formatCode>General</c:formatCode>
                <c:ptCount val="31"/>
                <c:pt idx="0">
                  <c:v>108</c:v>
                </c:pt>
                <c:pt idx="1">
                  <c:v>69</c:v>
                </c:pt>
                <c:pt idx="2">
                  <c:v>36</c:v>
                </c:pt>
                <c:pt idx="3">
                  <c:v>124</c:v>
                </c:pt>
                <c:pt idx="4">
                  <c:v>119</c:v>
                </c:pt>
                <c:pt idx="5">
                  <c:v>109</c:v>
                </c:pt>
                <c:pt idx="6">
                  <c:v>100</c:v>
                </c:pt>
                <c:pt idx="7">
                  <c:v>142</c:v>
                </c:pt>
                <c:pt idx="8">
                  <c:v>155</c:v>
                </c:pt>
                <c:pt idx="9">
                  <c:v>118</c:v>
                </c:pt>
                <c:pt idx="10">
                  <c:v>130</c:v>
                </c:pt>
                <c:pt idx="11">
                  <c:v>201</c:v>
                </c:pt>
                <c:pt idx="12">
                  <c:v>132</c:v>
                </c:pt>
                <c:pt idx="13">
                  <c:v>121</c:v>
                </c:pt>
                <c:pt idx="14">
                  <c:v>181</c:v>
                </c:pt>
                <c:pt idx="15">
                  <c:v>107</c:v>
                </c:pt>
                <c:pt idx="16">
                  <c:v>84</c:v>
                </c:pt>
                <c:pt idx="17">
                  <c:v>83</c:v>
                </c:pt>
                <c:pt idx="18">
                  <c:v>124</c:v>
                </c:pt>
                <c:pt idx="19">
                  <c:v>98</c:v>
                </c:pt>
                <c:pt idx="20">
                  <c:v>80</c:v>
                </c:pt>
                <c:pt idx="21">
                  <c:v>101</c:v>
                </c:pt>
                <c:pt idx="22">
                  <c:v>67</c:v>
                </c:pt>
                <c:pt idx="23">
                  <c:v>25</c:v>
                </c:pt>
                <c:pt idx="24">
                  <c:v>91</c:v>
                </c:pt>
                <c:pt idx="25">
                  <c:v>102</c:v>
                </c:pt>
                <c:pt idx="26">
                  <c:v>115</c:v>
                </c:pt>
                <c:pt idx="27">
                  <c:v>187</c:v>
                </c:pt>
                <c:pt idx="28">
                  <c:v>138</c:v>
                </c:pt>
                <c:pt idx="29">
                  <c:v>82</c:v>
                </c:pt>
                <c:pt idx="30">
                  <c:v>88</c:v>
                </c:pt>
              </c:numCache>
            </c:numRef>
          </c:val>
          <c:smooth val="0"/>
          <c:extLst>
            <c:ext xmlns:c16="http://schemas.microsoft.com/office/drawing/2014/chart" uri="{C3380CC4-5D6E-409C-BE32-E72D297353CC}">
              <c16:uniqueId val="{00000003-733F-48D2-9700-B84A46529B8D}"/>
            </c:ext>
          </c:extLst>
        </c:ser>
        <c:ser>
          <c:idx val="4"/>
          <c:order val="4"/>
          <c:tx>
            <c:strRef>
              <c:f>Sheet1!$F$1</c:f>
              <c:strCache>
                <c:ptCount val="1"/>
                <c:pt idx="0">
                  <c:v>ICBC Argentina</c:v>
                </c:pt>
              </c:strCache>
            </c:strRef>
          </c:tx>
          <c:spPr>
            <a:ln w="28575" cap="rnd">
              <a:solidFill>
                <a:schemeClr val="accent5"/>
              </a:solidFill>
              <a:round/>
            </a:ln>
            <a:effectLst/>
          </c:spPr>
          <c:marker>
            <c:symbol val="none"/>
          </c:marker>
          <c:cat>
            <c:numRef>
              <c:f>Sheet1!$A$2:$A$32</c:f>
              <c:numCache>
                <c:formatCode>m/d/yyyy</c:formatCode>
                <c:ptCount val="31"/>
                <c:pt idx="0">
                  <c:v>42958</c:v>
                </c:pt>
                <c:pt idx="1">
                  <c:v>42959</c:v>
                </c:pt>
                <c:pt idx="2">
                  <c:v>42960</c:v>
                </c:pt>
                <c:pt idx="3">
                  <c:v>42961</c:v>
                </c:pt>
                <c:pt idx="4">
                  <c:v>42962</c:v>
                </c:pt>
                <c:pt idx="5">
                  <c:v>42963</c:v>
                </c:pt>
                <c:pt idx="6">
                  <c:v>42964</c:v>
                </c:pt>
                <c:pt idx="7">
                  <c:v>42965</c:v>
                </c:pt>
                <c:pt idx="8">
                  <c:v>42966</c:v>
                </c:pt>
                <c:pt idx="9">
                  <c:v>42967</c:v>
                </c:pt>
                <c:pt idx="10">
                  <c:v>42968</c:v>
                </c:pt>
                <c:pt idx="11">
                  <c:v>42969</c:v>
                </c:pt>
                <c:pt idx="12">
                  <c:v>42970</c:v>
                </c:pt>
                <c:pt idx="13">
                  <c:v>42971</c:v>
                </c:pt>
                <c:pt idx="14">
                  <c:v>42972</c:v>
                </c:pt>
                <c:pt idx="15">
                  <c:v>42973</c:v>
                </c:pt>
                <c:pt idx="16">
                  <c:v>42974</c:v>
                </c:pt>
                <c:pt idx="17">
                  <c:v>42975</c:v>
                </c:pt>
                <c:pt idx="18">
                  <c:v>42976</c:v>
                </c:pt>
                <c:pt idx="19">
                  <c:v>42977</c:v>
                </c:pt>
                <c:pt idx="20">
                  <c:v>42978</c:v>
                </c:pt>
                <c:pt idx="21">
                  <c:v>42979</c:v>
                </c:pt>
                <c:pt idx="22">
                  <c:v>42980</c:v>
                </c:pt>
                <c:pt idx="23">
                  <c:v>42981</c:v>
                </c:pt>
                <c:pt idx="24">
                  <c:v>42982</c:v>
                </c:pt>
                <c:pt idx="25">
                  <c:v>42983</c:v>
                </c:pt>
                <c:pt idx="26">
                  <c:v>42984</c:v>
                </c:pt>
                <c:pt idx="27">
                  <c:v>42985</c:v>
                </c:pt>
                <c:pt idx="28">
                  <c:v>42986</c:v>
                </c:pt>
                <c:pt idx="29">
                  <c:v>42987</c:v>
                </c:pt>
                <c:pt idx="30">
                  <c:v>42988</c:v>
                </c:pt>
              </c:numCache>
            </c:numRef>
          </c:cat>
          <c:val>
            <c:numRef>
              <c:f>Sheet1!$F$2:$F$32</c:f>
              <c:numCache>
                <c:formatCode>General</c:formatCode>
                <c:ptCount val="31"/>
                <c:pt idx="0">
                  <c:v>50</c:v>
                </c:pt>
                <c:pt idx="1">
                  <c:v>51</c:v>
                </c:pt>
                <c:pt idx="2">
                  <c:v>57</c:v>
                </c:pt>
                <c:pt idx="3">
                  <c:v>88</c:v>
                </c:pt>
                <c:pt idx="4">
                  <c:v>139</c:v>
                </c:pt>
                <c:pt idx="5">
                  <c:v>201</c:v>
                </c:pt>
                <c:pt idx="6">
                  <c:v>188</c:v>
                </c:pt>
                <c:pt idx="7">
                  <c:v>128</c:v>
                </c:pt>
                <c:pt idx="8">
                  <c:v>137</c:v>
                </c:pt>
                <c:pt idx="9">
                  <c:v>96</c:v>
                </c:pt>
                <c:pt idx="10">
                  <c:v>47</c:v>
                </c:pt>
                <c:pt idx="11">
                  <c:v>41</c:v>
                </c:pt>
                <c:pt idx="12">
                  <c:v>59</c:v>
                </c:pt>
                <c:pt idx="13">
                  <c:v>28</c:v>
                </c:pt>
                <c:pt idx="14">
                  <c:v>38</c:v>
                </c:pt>
                <c:pt idx="15">
                  <c:v>27</c:v>
                </c:pt>
                <c:pt idx="16">
                  <c:v>31</c:v>
                </c:pt>
                <c:pt idx="17">
                  <c:v>40</c:v>
                </c:pt>
                <c:pt idx="18">
                  <c:v>42</c:v>
                </c:pt>
                <c:pt idx="19">
                  <c:v>57</c:v>
                </c:pt>
                <c:pt idx="20">
                  <c:v>19</c:v>
                </c:pt>
                <c:pt idx="21">
                  <c:v>26</c:v>
                </c:pt>
                <c:pt idx="22">
                  <c:v>3</c:v>
                </c:pt>
                <c:pt idx="23">
                  <c:v>14</c:v>
                </c:pt>
                <c:pt idx="24">
                  <c:v>21</c:v>
                </c:pt>
                <c:pt idx="25">
                  <c:v>37</c:v>
                </c:pt>
                <c:pt idx="26">
                  <c:v>39</c:v>
                </c:pt>
                <c:pt idx="27">
                  <c:v>16</c:v>
                </c:pt>
                <c:pt idx="28">
                  <c:v>10</c:v>
                </c:pt>
                <c:pt idx="29">
                  <c:v>12</c:v>
                </c:pt>
                <c:pt idx="30">
                  <c:v>12</c:v>
                </c:pt>
              </c:numCache>
            </c:numRef>
          </c:val>
          <c:smooth val="0"/>
          <c:extLst>
            <c:ext xmlns:c16="http://schemas.microsoft.com/office/drawing/2014/chart" uri="{C3380CC4-5D6E-409C-BE32-E72D297353CC}">
              <c16:uniqueId val="{00000004-733F-48D2-9700-B84A46529B8D}"/>
            </c:ext>
          </c:extLst>
        </c:ser>
        <c:ser>
          <c:idx val="5"/>
          <c:order val="5"/>
          <c:tx>
            <c:strRef>
              <c:f>Sheet1!$G$1</c:f>
              <c:strCache>
                <c:ptCount val="1"/>
                <c:pt idx="0">
                  <c:v>Banco Hipotecario</c:v>
                </c:pt>
              </c:strCache>
            </c:strRef>
          </c:tx>
          <c:spPr>
            <a:ln w="28575" cap="rnd">
              <a:solidFill>
                <a:schemeClr val="accent6"/>
              </a:solidFill>
              <a:round/>
            </a:ln>
            <a:effectLst/>
          </c:spPr>
          <c:marker>
            <c:symbol val="none"/>
          </c:marker>
          <c:cat>
            <c:numRef>
              <c:f>Sheet1!$A$2:$A$32</c:f>
              <c:numCache>
                <c:formatCode>m/d/yyyy</c:formatCode>
                <c:ptCount val="31"/>
                <c:pt idx="0">
                  <c:v>42958</c:v>
                </c:pt>
                <c:pt idx="1">
                  <c:v>42959</c:v>
                </c:pt>
                <c:pt idx="2">
                  <c:v>42960</c:v>
                </c:pt>
                <c:pt idx="3">
                  <c:v>42961</c:v>
                </c:pt>
                <c:pt idx="4">
                  <c:v>42962</c:v>
                </c:pt>
                <c:pt idx="5">
                  <c:v>42963</c:v>
                </c:pt>
                <c:pt idx="6">
                  <c:v>42964</c:v>
                </c:pt>
                <c:pt idx="7">
                  <c:v>42965</c:v>
                </c:pt>
                <c:pt idx="8">
                  <c:v>42966</c:v>
                </c:pt>
                <c:pt idx="9">
                  <c:v>42967</c:v>
                </c:pt>
                <c:pt idx="10">
                  <c:v>42968</c:v>
                </c:pt>
                <c:pt idx="11">
                  <c:v>42969</c:v>
                </c:pt>
                <c:pt idx="12">
                  <c:v>42970</c:v>
                </c:pt>
                <c:pt idx="13">
                  <c:v>42971</c:v>
                </c:pt>
                <c:pt idx="14">
                  <c:v>42972</c:v>
                </c:pt>
                <c:pt idx="15">
                  <c:v>42973</c:v>
                </c:pt>
                <c:pt idx="16">
                  <c:v>42974</c:v>
                </c:pt>
                <c:pt idx="17">
                  <c:v>42975</c:v>
                </c:pt>
                <c:pt idx="18">
                  <c:v>42976</c:v>
                </c:pt>
                <c:pt idx="19">
                  <c:v>42977</c:v>
                </c:pt>
                <c:pt idx="20">
                  <c:v>42978</c:v>
                </c:pt>
                <c:pt idx="21">
                  <c:v>42979</c:v>
                </c:pt>
                <c:pt idx="22">
                  <c:v>42980</c:v>
                </c:pt>
                <c:pt idx="23">
                  <c:v>42981</c:v>
                </c:pt>
                <c:pt idx="24">
                  <c:v>42982</c:v>
                </c:pt>
                <c:pt idx="25">
                  <c:v>42983</c:v>
                </c:pt>
                <c:pt idx="26">
                  <c:v>42984</c:v>
                </c:pt>
                <c:pt idx="27">
                  <c:v>42985</c:v>
                </c:pt>
                <c:pt idx="28">
                  <c:v>42986</c:v>
                </c:pt>
                <c:pt idx="29">
                  <c:v>42987</c:v>
                </c:pt>
                <c:pt idx="30">
                  <c:v>42988</c:v>
                </c:pt>
              </c:numCache>
            </c:numRef>
          </c:cat>
          <c:val>
            <c:numRef>
              <c:f>Sheet1!$G$2:$G$32</c:f>
              <c:numCache>
                <c:formatCode>General</c:formatCode>
                <c:ptCount val="31"/>
                <c:pt idx="0">
                  <c:v>91</c:v>
                </c:pt>
                <c:pt idx="1">
                  <c:v>103</c:v>
                </c:pt>
                <c:pt idx="2">
                  <c:v>118</c:v>
                </c:pt>
                <c:pt idx="3">
                  <c:v>136</c:v>
                </c:pt>
                <c:pt idx="4">
                  <c:v>130</c:v>
                </c:pt>
                <c:pt idx="5">
                  <c:v>133</c:v>
                </c:pt>
                <c:pt idx="6">
                  <c:v>105</c:v>
                </c:pt>
                <c:pt idx="7">
                  <c:v>81</c:v>
                </c:pt>
                <c:pt idx="8">
                  <c:v>97</c:v>
                </c:pt>
                <c:pt idx="9">
                  <c:v>74</c:v>
                </c:pt>
                <c:pt idx="10">
                  <c:v>116</c:v>
                </c:pt>
                <c:pt idx="11">
                  <c:v>129</c:v>
                </c:pt>
                <c:pt idx="12">
                  <c:v>146</c:v>
                </c:pt>
                <c:pt idx="13">
                  <c:v>99</c:v>
                </c:pt>
                <c:pt idx="14">
                  <c:v>183</c:v>
                </c:pt>
                <c:pt idx="15">
                  <c:v>162</c:v>
                </c:pt>
                <c:pt idx="16">
                  <c:v>178</c:v>
                </c:pt>
                <c:pt idx="17">
                  <c:v>228</c:v>
                </c:pt>
                <c:pt idx="18">
                  <c:v>238</c:v>
                </c:pt>
                <c:pt idx="19">
                  <c:v>239</c:v>
                </c:pt>
                <c:pt idx="20">
                  <c:v>234</c:v>
                </c:pt>
                <c:pt idx="21">
                  <c:v>193</c:v>
                </c:pt>
                <c:pt idx="22">
                  <c:v>108</c:v>
                </c:pt>
                <c:pt idx="23">
                  <c:v>151</c:v>
                </c:pt>
                <c:pt idx="24">
                  <c:v>214</c:v>
                </c:pt>
                <c:pt idx="25">
                  <c:v>196</c:v>
                </c:pt>
                <c:pt idx="26">
                  <c:v>154</c:v>
                </c:pt>
                <c:pt idx="27">
                  <c:v>138</c:v>
                </c:pt>
                <c:pt idx="28">
                  <c:v>84</c:v>
                </c:pt>
                <c:pt idx="29">
                  <c:v>104</c:v>
                </c:pt>
                <c:pt idx="30">
                  <c:v>118</c:v>
                </c:pt>
              </c:numCache>
            </c:numRef>
          </c:val>
          <c:smooth val="0"/>
          <c:extLst>
            <c:ext xmlns:c16="http://schemas.microsoft.com/office/drawing/2014/chart" uri="{C3380CC4-5D6E-409C-BE32-E72D297353CC}">
              <c16:uniqueId val="{00000005-733F-48D2-9700-B84A46529B8D}"/>
            </c:ext>
          </c:extLst>
        </c:ser>
        <c:ser>
          <c:idx val="6"/>
          <c:order val="6"/>
          <c:tx>
            <c:strRef>
              <c:f>Sheet1!$H$1</c:f>
              <c:strCache>
                <c:ptCount val="1"/>
                <c:pt idx="0">
                  <c:v>Banco Ciudad</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42958</c:v>
                </c:pt>
                <c:pt idx="1">
                  <c:v>42959</c:v>
                </c:pt>
                <c:pt idx="2">
                  <c:v>42960</c:v>
                </c:pt>
                <c:pt idx="3">
                  <c:v>42961</c:v>
                </c:pt>
                <c:pt idx="4">
                  <c:v>42962</c:v>
                </c:pt>
                <c:pt idx="5">
                  <c:v>42963</c:v>
                </c:pt>
                <c:pt idx="6">
                  <c:v>42964</c:v>
                </c:pt>
                <c:pt idx="7">
                  <c:v>42965</c:v>
                </c:pt>
                <c:pt idx="8">
                  <c:v>42966</c:v>
                </c:pt>
                <c:pt idx="9">
                  <c:v>42967</c:v>
                </c:pt>
                <c:pt idx="10">
                  <c:v>42968</c:v>
                </c:pt>
                <c:pt idx="11">
                  <c:v>42969</c:v>
                </c:pt>
                <c:pt idx="12">
                  <c:v>42970</c:v>
                </c:pt>
                <c:pt idx="13">
                  <c:v>42971</c:v>
                </c:pt>
                <c:pt idx="14">
                  <c:v>42972</c:v>
                </c:pt>
                <c:pt idx="15">
                  <c:v>42973</c:v>
                </c:pt>
                <c:pt idx="16">
                  <c:v>42974</c:v>
                </c:pt>
                <c:pt idx="17">
                  <c:v>42975</c:v>
                </c:pt>
                <c:pt idx="18">
                  <c:v>42976</c:v>
                </c:pt>
                <c:pt idx="19">
                  <c:v>42977</c:v>
                </c:pt>
                <c:pt idx="20">
                  <c:v>42978</c:v>
                </c:pt>
                <c:pt idx="21">
                  <c:v>42979</c:v>
                </c:pt>
                <c:pt idx="22">
                  <c:v>42980</c:v>
                </c:pt>
                <c:pt idx="23">
                  <c:v>42981</c:v>
                </c:pt>
                <c:pt idx="24">
                  <c:v>42982</c:v>
                </c:pt>
                <c:pt idx="25">
                  <c:v>42983</c:v>
                </c:pt>
                <c:pt idx="26">
                  <c:v>42984</c:v>
                </c:pt>
                <c:pt idx="27">
                  <c:v>42985</c:v>
                </c:pt>
                <c:pt idx="28">
                  <c:v>42986</c:v>
                </c:pt>
                <c:pt idx="29">
                  <c:v>42987</c:v>
                </c:pt>
                <c:pt idx="30">
                  <c:v>42988</c:v>
                </c:pt>
              </c:numCache>
            </c:numRef>
          </c:cat>
          <c:val>
            <c:numRef>
              <c:f>Sheet1!$H$2:$H$32</c:f>
              <c:numCache>
                <c:formatCode>General</c:formatCode>
                <c:ptCount val="31"/>
                <c:pt idx="0">
                  <c:v>248</c:v>
                </c:pt>
                <c:pt idx="1">
                  <c:v>279</c:v>
                </c:pt>
                <c:pt idx="2">
                  <c:v>247</c:v>
                </c:pt>
                <c:pt idx="3">
                  <c:v>296</c:v>
                </c:pt>
                <c:pt idx="4">
                  <c:v>240</c:v>
                </c:pt>
                <c:pt idx="5">
                  <c:v>91</c:v>
                </c:pt>
                <c:pt idx="6">
                  <c:v>242</c:v>
                </c:pt>
                <c:pt idx="7">
                  <c:v>206</c:v>
                </c:pt>
                <c:pt idx="8">
                  <c:v>218</c:v>
                </c:pt>
                <c:pt idx="9">
                  <c:v>188</c:v>
                </c:pt>
                <c:pt idx="10">
                  <c:v>266</c:v>
                </c:pt>
                <c:pt idx="11">
                  <c:v>281</c:v>
                </c:pt>
                <c:pt idx="12">
                  <c:v>334</c:v>
                </c:pt>
                <c:pt idx="13">
                  <c:v>340</c:v>
                </c:pt>
                <c:pt idx="14">
                  <c:v>259</c:v>
                </c:pt>
                <c:pt idx="15">
                  <c:v>266</c:v>
                </c:pt>
                <c:pt idx="16">
                  <c:v>288</c:v>
                </c:pt>
                <c:pt idx="17">
                  <c:v>344</c:v>
                </c:pt>
                <c:pt idx="18">
                  <c:v>1017</c:v>
                </c:pt>
                <c:pt idx="19">
                  <c:v>822</c:v>
                </c:pt>
                <c:pt idx="20">
                  <c:v>49</c:v>
                </c:pt>
                <c:pt idx="21">
                  <c:v>47</c:v>
                </c:pt>
                <c:pt idx="22">
                  <c:v>6</c:v>
                </c:pt>
                <c:pt idx="23">
                  <c:v>2</c:v>
                </c:pt>
                <c:pt idx="24">
                  <c:v>262</c:v>
                </c:pt>
                <c:pt idx="25">
                  <c:v>293</c:v>
                </c:pt>
                <c:pt idx="26">
                  <c:v>322</c:v>
                </c:pt>
                <c:pt idx="27">
                  <c:v>309</c:v>
                </c:pt>
                <c:pt idx="28">
                  <c:v>226</c:v>
                </c:pt>
                <c:pt idx="29">
                  <c:v>269</c:v>
                </c:pt>
                <c:pt idx="30">
                  <c:v>273</c:v>
                </c:pt>
              </c:numCache>
            </c:numRef>
          </c:val>
          <c:smooth val="0"/>
          <c:extLst>
            <c:ext xmlns:c16="http://schemas.microsoft.com/office/drawing/2014/chart" uri="{C3380CC4-5D6E-409C-BE32-E72D297353CC}">
              <c16:uniqueId val="{00000006-733F-48D2-9700-B84A46529B8D}"/>
            </c:ext>
          </c:extLst>
        </c:ser>
        <c:ser>
          <c:idx val="7"/>
          <c:order val="7"/>
          <c:tx>
            <c:strRef>
              <c:f>Sheet1!$I$1</c:f>
              <c:strCache>
                <c:ptCount val="1"/>
                <c:pt idx="0">
                  <c:v>Banco Provincia</c:v>
                </c:pt>
              </c:strCache>
            </c:strRef>
          </c:tx>
          <c:spPr>
            <a:ln w="28575" cap="rnd">
              <a:solidFill>
                <a:schemeClr val="accent2">
                  <a:lumMod val="60000"/>
                </a:schemeClr>
              </a:solidFill>
              <a:round/>
            </a:ln>
            <a:effectLst/>
          </c:spPr>
          <c:marker>
            <c:symbol val="none"/>
          </c:marker>
          <c:cat>
            <c:numRef>
              <c:f>Sheet1!$A$2:$A$32</c:f>
              <c:numCache>
                <c:formatCode>m/d/yyyy</c:formatCode>
                <c:ptCount val="31"/>
                <c:pt idx="0">
                  <c:v>42958</c:v>
                </c:pt>
                <c:pt idx="1">
                  <c:v>42959</c:v>
                </c:pt>
                <c:pt idx="2">
                  <c:v>42960</c:v>
                </c:pt>
                <c:pt idx="3">
                  <c:v>42961</c:v>
                </c:pt>
                <c:pt idx="4">
                  <c:v>42962</c:v>
                </c:pt>
                <c:pt idx="5">
                  <c:v>42963</c:v>
                </c:pt>
                <c:pt idx="6">
                  <c:v>42964</c:v>
                </c:pt>
                <c:pt idx="7">
                  <c:v>42965</c:v>
                </c:pt>
                <c:pt idx="8">
                  <c:v>42966</c:v>
                </c:pt>
                <c:pt idx="9">
                  <c:v>42967</c:v>
                </c:pt>
                <c:pt idx="10">
                  <c:v>42968</c:v>
                </c:pt>
                <c:pt idx="11">
                  <c:v>42969</c:v>
                </c:pt>
                <c:pt idx="12">
                  <c:v>42970</c:v>
                </c:pt>
                <c:pt idx="13">
                  <c:v>42971</c:v>
                </c:pt>
                <c:pt idx="14">
                  <c:v>42972</c:v>
                </c:pt>
                <c:pt idx="15">
                  <c:v>42973</c:v>
                </c:pt>
                <c:pt idx="16">
                  <c:v>42974</c:v>
                </c:pt>
                <c:pt idx="17">
                  <c:v>42975</c:v>
                </c:pt>
                <c:pt idx="18">
                  <c:v>42976</c:v>
                </c:pt>
                <c:pt idx="19">
                  <c:v>42977</c:v>
                </c:pt>
                <c:pt idx="20">
                  <c:v>42978</c:v>
                </c:pt>
                <c:pt idx="21">
                  <c:v>42979</c:v>
                </c:pt>
                <c:pt idx="22">
                  <c:v>42980</c:v>
                </c:pt>
                <c:pt idx="23">
                  <c:v>42981</c:v>
                </c:pt>
                <c:pt idx="24">
                  <c:v>42982</c:v>
                </c:pt>
                <c:pt idx="25">
                  <c:v>42983</c:v>
                </c:pt>
                <c:pt idx="26">
                  <c:v>42984</c:v>
                </c:pt>
                <c:pt idx="27">
                  <c:v>42985</c:v>
                </c:pt>
                <c:pt idx="28">
                  <c:v>42986</c:v>
                </c:pt>
                <c:pt idx="29">
                  <c:v>42987</c:v>
                </c:pt>
                <c:pt idx="30">
                  <c:v>42988</c:v>
                </c:pt>
              </c:numCache>
            </c:numRef>
          </c:cat>
          <c:val>
            <c:numRef>
              <c:f>Sheet1!$I$2:$I$32</c:f>
              <c:numCache>
                <c:formatCode>General</c:formatCode>
                <c:ptCount val="31"/>
                <c:pt idx="0">
                  <c:v>211</c:v>
                </c:pt>
                <c:pt idx="1">
                  <c:v>209</c:v>
                </c:pt>
                <c:pt idx="2">
                  <c:v>210</c:v>
                </c:pt>
                <c:pt idx="3">
                  <c:v>291</c:v>
                </c:pt>
                <c:pt idx="4">
                  <c:v>528</c:v>
                </c:pt>
                <c:pt idx="5">
                  <c:v>520</c:v>
                </c:pt>
                <c:pt idx="6">
                  <c:v>328</c:v>
                </c:pt>
                <c:pt idx="7">
                  <c:v>339</c:v>
                </c:pt>
                <c:pt idx="8">
                  <c:v>179</c:v>
                </c:pt>
                <c:pt idx="9">
                  <c:v>173</c:v>
                </c:pt>
                <c:pt idx="10">
                  <c:v>143</c:v>
                </c:pt>
                <c:pt idx="11">
                  <c:v>440</c:v>
                </c:pt>
                <c:pt idx="12">
                  <c:v>1095</c:v>
                </c:pt>
                <c:pt idx="13">
                  <c:v>756</c:v>
                </c:pt>
                <c:pt idx="14">
                  <c:v>454</c:v>
                </c:pt>
                <c:pt idx="15">
                  <c:v>93</c:v>
                </c:pt>
                <c:pt idx="16">
                  <c:v>47</c:v>
                </c:pt>
                <c:pt idx="17">
                  <c:v>238</c:v>
                </c:pt>
                <c:pt idx="18">
                  <c:v>587</c:v>
                </c:pt>
                <c:pt idx="19">
                  <c:v>796</c:v>
                </c:pt>
                <c:pt idx="20">
                  <c:v>491</c:v>
                </c:pt>
                <c:pt idx="21">
                  <c:v>298</c:v>
                </c:pt>
                <c:pt idx="22">
                  <c:v>173</c:v>
                </c:pt>
                <c:pt idx="23">
                  <c:v>114</c:v>
                </c:pt>
                <c:pt idx="24">
                  <c:v>106</c:v>
                </c:pt>
                <c:pt idx="25">
                  <c:v>140</c:v>
                </c:pt>
                <c:pt idx="26">
                  <c:v>200</c:v>
                </c:pt>
                <c:pt idx="27">
                  <c:v>214</c:v>
                </c:pt>
                <c:pt idx="28">
                  <c:v>136</c:v>
                </c:pt>
                <c:pt idx="29">
                  <c:v>122</c:v>
                </c:pt>
                <c:pt idx="30">
                  <c:v>672</c:v>
                </c:pt>
              </c:numCache>
            </c:numRef>
          </c:val>
          <c:smooth val="0"/>
          <c:extLst>
            <c:ext xmlns:c16="http://schemas.microsoft.com/office/drawing/2014/chart" uri="{C3380CC4-5D6E-409C-BE32-E72D297353CC}">
              <c16:uniqueId val="{00000007-733F-48D2-9700-B84A46529B8D}"/>
            </c:ext>
          </c:extLst>
        </c:ser>
        <c:ser>
          <c:idx val="8"/>
          <c:order val="8"/>
          <c:tx>
            <c:strRef>
              <c:f>Sheet1!$J$1</c:f>
              <c:strCache>
                <c:ptCount val="1"/>
                <c:pt idx="0">
                  <c:v>Banco Macro</c:v>
                </c:pt>
              </c:strCache>
            </c:strRef>
          </c:tx>
          <c:spPr>
            <a:ln w="28575" cap="rnd">
              <a:solidFill>
                <a:schemeClr val="accent3">
                  <a:lumMod val="60000"/>
                </a:schemeClr>
              </a:solidFill>
              <a:round/>
            </a:ln>
            <a:effectLst/>
          </c:spPr>
          <c:marker>
            <c:symbol val="none"/>
          </c:marker>
          <c:cat>
            <c:numRef>
              <c:f>Sheet1!$A$2:$A$32</c:f>
              <c:numCache>
                <c:formatCode>m/d/yyyy</c:formatCode>
                <c:ptCount val="31"/>
                <c:pt idx="0">
                  <c:v>42958</c:v>
                </c:pt>
                <c:pt idx="1">
                  <c:v>42959</c:v>
                </c:pt>
                <c:pt idx="2">
                  <c:v>42960</c:v>
                </c:pt>
                <c:pt idx="3">
                  <c:v>42961</c:v>
                </c:pt>
                <c:pt idx="4">
                  <c:v>42962</c:v>
                </c:pt>
                <c:pt idx="5">
                  <c:v>42963</c:v>
                </c:pt>
                <c:pt idx="6">
                  <c:v>42964</c:v>
                </c:pt>
                <c:pt idx="7">
                  <c:v>42965</c:v>
                </c:pt>
                <c:pt idx="8">
                  <c:v>42966</c:v>
                </c:pt>
                <c:pt idx="9">
                  <c:v>42967</c:v>
                </c:pt>
                <c:pt idx="10">
                  <c:v>42968</c:v>
                </c:pt>
                <c:pt idx="11">
                  <c:v>42969</c:v>
                </c:pt>
                <c:pt idx="12">
                  <c:v>42970</c:v>
                </c:pt>
                <c:pt idx="13">
                  <c:v>42971</c:v>
                </c:pt>
                <c:pt idx="14">
                  <c:v>42972</c:v>
                </c:pt>
                <c:pt idx="15">
                  <c:v>42973</c:v>
                </c:pt>
                <c:pt idx="16">
                  <c:v>42974</c:v>
                </c:pt>
                <c:pt idx="17">
                  <c:v>42975</c:v>
                </c:pt>
                <c:pt idx="18">
                  <c:v>42976</c:v>
                </c:pt>
                <c:pt idx="19">
                  <c:v>42977</c:v>
                </c:pt>
                <c:pt idx="20">
                  <c:v>42978</c:v>
                </c:pt>
                <c:pt idx="21">
                  <c:v>42979</c:v>
                </c:pt>
                <c:pt idx="22">
                  <c:v>42980</c:v>
                </c:pt>
                <c:pt idx="23">
                  <c:v>42981</c:v>
                </c:pt>
                <c:pt idx="24">
                  <c:v>42982</c:v>
                </c:pt>
                <c:pt idx="25">
                  <c:v>42983</c:v>
                </c:pt>
                <c:pt idx="26">
                  <c:v>42984</c:v>
                </c:pt>
                <c:pt idx="27">
                  <c:v>42985</c:v>
                </c:pt>
                <c:pt idx="28">
                  <c:v>42986</c:v>
                </c:pt>
                <c:pt idx="29">
                  <c:v>42987</c:v>
                </c:pt>
                <c:pt idx="30">
                  <c:v>42988</c:v>
                </c:pt>
              </c:numCache>
            </c:numRef>
          </c:cat>
          <c:val>
            <c:numRef>
              <c:f>Sheet1!$J$2:$J$32</c:f>
              <c:numCache>
                <c:formatCode>General</c:formatCode>
                <c:ptCount val="31"/>
                <c:pt idx="0">
                  <c:v>13</c:v>
                </c:pt>
                <c:pt idx="1">
                  <c:v>15</c:v>
                </c:pt>
                <c:pt idx="2">
                  <c:v>9</c:v>
                </c:pt>
                <c:pt idx="3">
                  <c:v>24</c:v>
                </c:pt>
                <c:pt idx="4">
                  <c:v>114</c:v>
                </c:pt>
                <c:pt idx="5">
                  <c:v>186</c:v>
                </c:pt>
                <c:pt idx="6">
                  <c:v>146</c:v>
                </c:pt>
                <c:pt idx="7">
                  <c:v>64</c:v>
                </c:pt>
                <c:pt idx="8">
                  <c:v>69</c:v>
                </c:pt>
                <c:pt idx="9">
                  <c:v>36</c:v>
                </c:pt>
                <c:pt idx="10">
                  <c:v>15</c:v>
                </c:pt>
                <c:pt idx="11">
                  <c:v>67</c:v>
                </c:pt>
                <c:pt idx="12">
                  <c:v>222</c:v>
                </c:pt>
                <c:pt idx="13">
                  <c:v>23</c:v>
                </c:pt>
                <c:pt idx="14">
                  <c:v>37</c:v>
                </c:pt>
                <c:pt idx="15">
                  <c:v>57</c:v>
                </c:pt>
                <c:pt idx="16">
                  <c:v>60</c:v>
                </c:pt>
                <c:pt idx="17">
                  <c:v>87</c:v>
                </c:pt>
                <c:pt idx="18">
                  <c:v>39</c:v>
                </c:pt>
                <c:pt idx="19">
                  <c:v>53</c:v>
                </c:pt>
                <c:pt idx="20">
                  <c:v>50</c:v>
                </c:pt>
                <c:pt idx="21">
                  <c:v>13</c:v>
                </c:pt>
                <c:pt idx="22">
                  <c:v>3</c:v>
                </c:pt>
                <c:pt idx="23">
                  <c:v>13</c:v>
                </c:pt>
                <c:pt idx="24">
                  <c:v>41</c:v>
                </c:pt>
                <c:pt idx="25">
                  <c:v>38</c:v>
                </c:pt>
                <c:pt idx="26">
                  <c:v>35</c:v>
                </c:pt>
                <c:pt idx="27">
                  <c:v>29</c:v>
                </c:pt>
                <c:pt idx="28">
                  <c:v>16</c:v>
                </c:pt>
                <c:pt idx="29">
                  <c:v>17</c:v>
                </c:pt>
                <c:pt idx="30">
                  <c:v>35</c:v>
                </c:pt>
              </c:numCache>
            </c:numRef>
          </c:val>
          <c:smooth val="0"/>
          <c:extLst>
            <c:ext xmlns:c16="http://schemas.microsoft.com/office/drawing/2014/chart" uri="{C3380CC4-5D6E-409C-BE32-E72D297353CC}">
              <c16:uniqueId val="{00000008-733F-48D2-9700-B84A46529B8D}"/>
            </c:ext>
          </c:extLst>
        </c:ser>
        <c:ser>
          <c:idx val="9"/>
          <c:order val="9"/>
          <c:tx>
            <c:strRef>
              <c:f>Sheet1!$K$1</c:f>
              <c:strCache>
                <c:ptCount val="1"/>
                <c:pt idx="0">
                  <c:v>HSBC</c:v>
                </c:pt>
              </c:strCache>
            </c:strRef>
          </c:tx>
          <c:spPr>
            <a:ln w="28575" cap="rnd">
              <a:solidFill>
                <a:schemeClr val="accent4">
                  <a:lumMod val="60000"/>
                </a:schemeClr>
              </a:solidFill>
              <a:round/>
            </a:ln>
            <a:effectLst/>
          </c:spPr>
          <c:marker>
            <c:symbol val="none"/>
          </c:marker>
          <c:cat>
            <c:numRef>
              <c:f>Sheet1!$A$2:$A$32</c:f>
              <c:numCache>
                <c:formatCode>m/d/yyyy</c:formatCode>
                <c:ptCount val="31"/>
                <c:pt idx="0">
                  <c:v>42958</c:v>
                </c:pt>
                <c:pt idx="1">
                  <c:v>42959</c:v>
                </c:pt>
                <c:pt idx="2">
                  <c:v>42960</c:v>
                </c:pt>
                <c:pt idx="3">
                  <c:v>42961</c:v>
                </c:pt>
                <c:pt idx="4">
                  <c:v>42962</c:v>
                </c:pt>
                <c:pt idx="5">
                  <c:v>42963</c:v>
                </c:pt>
                <c:pt idx="6">
                  <c:v>42964</c:v>
                </c:pt>
                <c:pt idx="7">
                  <c:v>42965</c:v>
                </c:pt>
                <c:pt idx="8">
                  <c:v>42966</c:v>
                </c:pt>
                <c:pt idx="9">
                  <c:v>42967</c:v>
                </c:pt>
                <c:pt idx="10">
                  <c:v>42968</c:v>
                </c:pt>
                <c:pt idx="11">
                  <c:v>42969</c:v>
                </c:pt>
                <c:pt idx="12">
                  <c:v>42970</c:v>
                </c:pt>
                <c:pt idx="13">
                  <c:v>42971</c:v>
                </c:pt>
                <c:pt idx="14">
                  <c:v>42972</c:v>
                </c:pt>
                <c:pt idx="15">
                  <c:v>42973</c:v>
                </c:pt>
                <c:pt idx="16">
                  <c:v>42974</c:v>
                </c:pt>
                <c:pt idx="17">
                  <c:v>42975</c:v>
                </c:pt>
                <c:pt idx="18">
                  <c:v>42976</c:v>
                </c:pt>
                <c:pt idx="19">
                  <c:v>42977</c:v>
                </c:pt>
                <c:pt idx="20">
                  <c:v>42978</c:v>
                </c:pt>
                <c:pt idx="21">
                  <c:v>42979</c:v>
                </c:pt>
                <c:pt idx="22">
                  <c:v>42980</c:v>
                </c:pt>
                <c:pt idx="23">
                  <c:v>42981</c:v>
                </c:pt>
                <c:pt idx="24">
                  <c:v>42982</c:v>
                </c:pt>
                <c:pt idx="25">
                  <c:v>42983</c:v>
                </c:pt>
                <c:pt idx="26">
                  <c:v>42984</c:v>
                </c:pt>
                <c:pt idx="27">
                  <c:v>42985</c:v>
                </c:pt>
                <c:pt idx="28">
                  <c:v>42986</c:v>
                </c:pt>
                <c:pt idx="29">
                  <c:v>42987</c:v>
                </c:pt>
                <c:pt idx="30">
                  <c:v>42988</c:v>
                </c:pt>
              </c:numCache>
            </c:numRef>
          </c:cat>
          <c:val>
            <c:numRef>
              <c:f>Sheet1!$K$2:$K$32</c:f>
              <c:numCache>
                <c:formatCode>General</c:formatCode>
                <c:ptCount val="31"/>
                <c:pt idx="0">
                  <c:v>24</c:v>
                </c:pt>
                <c:pt idx="1">
                  <c:v>30</c:v>
                </c:pt>
                <c:pt idx="2">
                  <c:v>15</c:v>
                </c:pt>
                <c:pt idx="3">
                  <c:v>61</c:v>
                </c:pt>
                <c:pt idx="4">
                  <c:v>28</c:v>
                </c:pt>
                <c:pt idx="5">
                  <c:v>41</c:v>
                </c:pt>
                <c:pt idx="6">
                  <c:v>13</c:v>
                </c:pt>
                <c:pt idx="7">
                  <c:v>3</c:v>
                </c:pt>
                <c:pt idx="8">
                  <c:v>10</c:v>
                </c:pt>
                <c:pt idx="9">
                  <c:v>-18</c:v>
                </c:pt>
                <c:pt idx="10">
                  <c:v>-20</c:v>
                </c:pt>
                <c:pt idx="11">
                  <c:v>18</c:v>
                </c:pt>
                <c:pt idx="12">
                  <c:v>72</c:v>
                </c:pt>
                <c:pt idx="13">
                  <c:v>41</c:v>
                </c:pt>
                <c:pt idx="14">
                  <c:v>90</c:v>
                </c:pt>
                <c:pt idx="15">
                  <c:v>55</c:v>
                </c:pt>
                <c:pt idx="16">
                  <c:v>53</c:v>
                </c:pt>
                <c:pt idx="17">
                  <c:v>201</c:v>
                </c:pt>
                <c:pt idx="18">
                  <c:v>74</c:v>
                </c:pt>
                <c:pt idx="19">
                  <c:v>67</c:v>
                </c:pt>
                <c:pt idx="20">
                  <c:v>45</c:v>
                </c:pt>
                <c:pt idx="21">
                  <c:v>23</c:v>
                </c:pt>
                <c:pt idx="22">
                  <c:v>-4</c:v>
                </c:pt>
                <c:pt idx="23">
                  <c:v>82</c:v>
                </c:pt>
                <c:pt idx="24">
                  <c:v>13</c:v>
                </c:pt>
                <c:pt idx="25">
                  <c:v>15</c:v>
                </c:pt>
                <c:pt idx="26">
                  <c:v>22</c:v>
                </c:pt>
                <c:pt idx="27">
                  <c:v>14</c:v>
                </c:pt>
                <c:pt idx="28">
                  <c:v>23</c:v>
                </c:pt>
                <c:pt idx="29">
                  <c:v>8</c:v>
                </c:pt>
                <c:pt idx="30">
                  <c:v>9</c:v>
                </c:pt>
              </c:numCache>
            </c:numRef>
          </c:val>
          <c:smooth val="0"/>
          <c:extLst>
            <c:ext xmlns:c16="http://schemas.microsoft.com/office/drawing/2014/chart" uri="{C3380CC4-5D6E-409C-BE32-E72D297353CC}">
              <c16:uniqueId val="{00000009-733F-48D2-9700-B84A46529B8D}"/>
            </c:ext>
          </c:extLst>
        </c:ser>
        <c:ser>
          <c:idx val="10"/>
          <c:order val="10"/>
          <c:tx>
            <c:strRef>
              <c:f>Sheet1!$L$1</c:f>
              <c:strCache>
                <c:ptCount val="1"/>
                <c:pt idx="0">
                  <c:v>Banco Nación</c:v>
                </c:pt>
              </c:strCache>
            </c:strRef>
          </c:tx>
          <c:spPr>
            <a:ln w="28575" cap="rnd">
              <a:solidFill>
                <a:schemeClr val="accent5">
                  <a:lumMod val="60000"/>
                </a:schemeClr>
              </a:solidFill>
              <a:round/>
            </a:ln>
            <a:effectLst/>
          </c:spPr>
          <c:marker>
            <c:symbol val="none"/>
          </c:marker>
          <c:cat>
            <c:numRef>
              <c:f>Sheet1!$A$2:$A$32</c:f>
              <c:numCache>
                <c:formatCode>m/d/yyyy</c:formatCode>
                <c:ptCount val="31"/>
                <c:pt idx="0">
                  <c:v>42958</c:v>
                </c:pt>
                <c:pt idx="1">
                  <c:v>42959</c:v>
                </c:pt>
                <c:pt idx="2">
                  <c:v>42960</c:v>
                </c:pt>
                <c:pt idx="3">
                  <c:v>42961</c:v>
                </c:pt>
                <c:pt idx="4">
                  <c:v>42962</c:v>
                </c:pt>
                <c:pt idx="5">
                  <c:v>42963</c:v>
                </c:pt>
                <c:pt idx="6">
                  <c:v>42964</c:v>
                </c:pt>
                <c:pt idx="7">
                  <c:v>42965</c:v>
                </c:pt>
                <c:pt idx="8">
                  <c:v>42966</c:v>
                </c:pt>
                <c:pt idx="9">
                  <c:v>42967</c:v>
                </c:pt>
                <c:pt idx="10">
                  <c:v>42968</c:v>
                </c:pt>
                <c:pt idx="11">
                  <c:v>42969</c:v>
                </c:pt>
                <c:pt idx="12">
                  <c:v>42970</c:v>
                </c:pt>
                <c:pt idx="13">
                  <c:v>42971</c:v>
                </c:pt>
                <c:pt idx="14">
                  <c:v>42972</c:v>
                </c:pt>
                <c:pt idx="15">
                  <c:v>42973</c:v>
                </c:pt>
                <c:pt idx="16">
                  <c:v>42974</c:v>
                </c:pt>
                <c:pt idx="17">
                  <c:v>42975</c:v>
                </c:pt>
                <c:pt idx="18">
                  <c:v>42976</c:v>
                </c:pt>
                <c:pt idx="19">
                  <c:v>42977</c:v>
                </c:pt>
                <c:pt idx="20">
                  <c:v>42978</c:v>
                </c:pt>
                <c:pt idx="21">
                  <c:v>42979</c:v>
                </c:pt>
                <c:pt idx="22">
                  <c:v>42980</c:v>
                </c:pt>
                <c:pt idx="23">
                  <c:v>42981</c:v>
                </c:pt>
                <c:pt idx="24">
                  <c:v>42982</c:v>
                </c:pt>
                <c:pt idx="25">
                  <c:v>42983</c:v>
                </c:pt>
                <c:pt idx="26">
                  <c:v>42984</c:v>
                </c:pt>
                <c:pt idx="27">
                  <c:v>42985</c:v>
                </c:pt>
                <c:pt idx="28">
                  <c:v>42986</c:v>
                </c:pt>
                <c:pt idx="29">
                  <c:v>42987</c:v>
                </c:pt>
                <c:pt idx="30">
                  <c:v>42988</c:v>
                </c:pt>
              </c:numCache>
            </c:numRef>
          </c:cat>
          <c:val>
            <c:numRef>
              <c:f>Sheet1!$L$2:$L$32</c:f>
              <c:numCache>
                <c:formatCode>General</c:formatCode>
                <c:ptCount val="31"/>
                <c:pt idx="0">
                  <c:v>188</c:v>
                </c:pt>
                <c:pt idx="1">
                  <c:v>187</c:v>
                </c:pt>
                <c:pt idx="2">
                  <c:v>225</c:v>
                </c:pt>
                <c:pt idx="3">
                  <c:v>324</c:v>
                </c:pt>
                <c:pt idx="4">
                  <c:v>350</c:v>
                </c:pt>
                <c:pt idx="5">
                  <c:v>344</c:v>
                </c:pt>
                <c:pt idx="6">
                  <c:v>195</c:v>
                </c:pt>
                <c:pt idx="7">
                  <c:v>189</c:v>
                </c:pt>
                <c:pt idx="8">
                  <c:v>184</c:v>
                </c:pt>
                <c:pt idx="9">
                  <c:v>73</c:v>
                </c:pt>
                <c:pt idx="10">
                  <c:v>215</c:v>
                </c:pt>
                <c:pt idx="11">
                  <c:v>167</c:v>
                </c:pt>
                <c:pt idx="12">
                  <c:v>128</c:v>
                </c:pt>
                <c:pt idx="13">
                  <c:v>103</c:v>
                </c:pt>
                <c:pt idx="14">
                  <c:v>89</c:v>
                </c:pt>
                <c:pt idx="15">
                  <c:v>115</c:v>
                </c:pt>
                <c:pt idx="16">
                  <c:v>82</c:v>
                </c:pt>
                <c:pt idx="17">
                  <c:v>187</c:v>
                </c:pt>
                <c:pt idx="18">
                  <c:v>204</c:v>
                </c:pt>
                <c:pt idx="19">
                  <c:v>161</c:v>
                </c:pt>
                <c:pt idx="20">
                  <c:v>143</c:v>
                </c:pt>
                <c:pt idx="21">
                  <c:v>165</c:v>
                </c:pt>
                <c:pt idx="22">
                  <c:v>138</c:v>
                </c:pt>
                <c:pt idx="23">
                  <c:v>116</c:v>
                </c:pt>
                <c:pt idx="24">
                  <c:v>189</c:v>
                </c:pt>
                <c:pt idx="25">
                  <c:v>159</c:v>
                </c:pt>
                <c:pt idx="26">
                  <c:v>181</c:v>
                </c:pt>
                <c:pt idx="27">
                  <c:v>195</c:v>
                </c:pt>
                <c:pt idx="28">
                  <c:v>135</c:v>
                </c:pt>
                <c:pt idx="29">
                  <c:v>124</c:v>
                </c:pt>
                <c:pt idx="30">
                  <c:v>105</c:v>
                </c:pt>
              </c:numCache>
            </c:numRef>
          </c:val>
          <c:smooth val="0"/>
          <c:extLst>
            <c:ext xmlns:c16="http://schemas.microsoft.com/office/drawing/2014/chart" uri="{C3380CC4-5D6E-409C-BE32-E72D297353CC}">
              <c16:uniqueId val="{0000000A-733F-48D2-9700-B84A46529B8D}"/>
            </c:ext>
          </c:extLst>
        </c:ser>
        <c:dLbls>
          <c:showLegendKey val="0"/>
          <c:showVal val="0"/>
          <c:showCatName val="0"/>
          <c:showSerName val="0"/>
          <c:showPercent val="0"/>
          <c:showBubbleSize val="0"/>
        </c:dLbls>
        <c:smooth val="0"/>
        <c:axId val="299448432"/>
        <c:axId val="299440888"/>
      </c:lineChart>
      <c:dateAx>
        <c:axId val="2994484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440888"/>
        <c:crosses val="autoZero"/>
        <c:auto val="1"/>
        <c:lblOffset val="100"/>
        <c:baseTimeUnit val="days"/>
      </c:dateAx>
      <c:valAx>
        <c:axId val="299440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448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Supervielle</c:v>
                </c:pt>
              </c:strCache>
            </c:strRef>
          </c:tx>
          <c:spPr>
            <a:ln w="28575" cap="rnd">
              <a:solidFill>
                <a:schemeClr val="accent1"/>
              </a:solidFill>
              <a:round/>
            </a:ln>
            <a:effectLst/>
          </c:spPr>
          <c:marker>
            <c:symbol val="none"/>
          </c:marker>
          <c:cat>
            <c:numRef>
              <c:f>Sheet1!$A$2:$A$32</c:f>
              <c:numCache>
                <c:formatCode>m/d/yyyy</c:formatCode>
                <c:ptCount val="31"/>
                <c:pt idx="0">
                  <c:v>42958</c:v>
                </c:pt>
                <c:pt idx="1">
                  <c:v>42959</c:v>
                </c:pt>
                <c:pt idx="2">
                  <c:v>42960</c:v>
                </c:pt>
                <c:pt idx="3">
                  <c:v>42961</c:v>
                </c:pt>
                <c:pt idx="4">
                  <c:v>42962</c:v>
                </c:pt>
                <c:pt idx="5">
                  <c:v>42963</c:v>
                </c:pt>
                <c:pt idx="6">
                  <c:v>42964</c:v>
                </c:pt>
                <c:pt idx="7">
                  <c:v>42965</c:v>
                </c:pt>
                <c:pt idx="8">
                  <c:v>42966</c:v>
                </c:pt>
                <c:pt idx="9">
                  <c:v>42967</c:v>
                </c:pt>
                <c:pt idx="10">
                  <c:v>42968</c:v>
                </c:pt>
                <c:pt idx="11">
                  <c:v>42969</c:v>
                </c:pt>
                <c:pt idx="12">
                  <c:v>42970</c:v>
                </c:pt>
                <c:pt idx="13">
                  <c:v>42971</c:v>
                </c:pt>
                <c:pt idx="14">
                  <c:v>42972</c:v>
                </c:pt>
                <c:pt idx="15">
                  <c:v>42973</c:v>
                </c:pt>
                <c:pt idx="16">
                  <c:v>42974</c:v>
                </c:pt>
                <c:pt idx="17">
                  <c:v>42975</c:v>
                </c:pt>
                <c:pt idx="18">
                  <c:v>42976</c:v>
                </c:pt>
                <c:pt idx="19">
                  <c:v>42977</c:v>
                </c:pt>
                <c:pt idx="20">
                  <c:v>42978</c:v>
                </c:pt>
                <c:pt idx="21">
                  <c:v>42979</c:v>
                </c:pt>
                <c:pt idx="22">
                  <c:v>42980</c:v>
                </c:pt>
                <c:pt idx="23">
                  <c:v>42981</c:v>
                </c:pt>
                <c:pt idx="24">
                  <c:v>42982</c:v>
                </c:pt>
                <c:pt idx="25">
                  <c:v>42983</c:v>
                </c:pt>
                <c:pt idx="26">
                  <c:v>42984</c:v>
                </c:pt>
                <c:pt idx="27">
                  <c:v>42985</c:v>
                </c:pt>
                <c:pt idx="28">
                  <c:v>42986</c:v>
                </c:pt>
                <c:pt idx="29">
                  <c:v>42987</c:v>
                </c:pt>
                <c:pt idx="30">
                  <c:v>42988</c:v>
                </c:pt>
              </c:numCache>
            </c:numRef>
          </c:cat>
          <c:val>
            <c:numRef>
              <c:f>Sheet1!$B$2:$B$32</c:f>
              <c:numCache>
                <c:formatCode>General</c:formatCode>
                <c:ptCount val="31"/>
                <c:pt idx="0">
                  <c:v>1</c:v>
                </c:pt>
                <c:pt idx="1">
                  <c:v>0</c:v>
                </c:pt>
                <c:pt idx="2">
                  <c:v>0</c:v>
                </c:pt>
                <c:pt idx="3">
                  <c:v>0</c:v>
                </c:pt>
                <c:pt idx="4">
                  <c:v>1</c:v>
                </c:pt>
                <c:pt idx="5">
                  <c:v>0</c:v>
                </c:pt>
                <c:pt idx="6">
                  <c:v>1</c:v>
                </c:pt>
                <c:pt idx="7">
                  <c:v>0</c:v>
                </c:pt>
                <c:pt idx="8">
                  <c:v>0</c:v>
                </c:pt>
                <c:pt idx="9">
                  <c:v>0</c:v>
                </c:pt>
                <c:pt idx="10">
                  <c:v>0</c:v>
                </c:pt>
                <c:pt idx="11">
                  <c:v>0</c:v>
                </c:pt>
                <c:pt idx="12">
                  <c:v>0</c:v>
                </c:pt>
                <c:pt idx="13">
                  <c:v>1</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2</c:v>
                </c:pt>
                <c:pt idx="29">
                  <c:v>0</c:v>
                </c:pt>
                <c:pt idx="30">
                  <c:v>0</c:v>
                </c:pt>
              </c:numCache>
            </c:numRef>
          </c:val>
          <c:smooth val="0"/>
          <c:extLst>
            <c:ext xmlns:c16="http://schemas.microsoft.com/office/drawing/2014/chart" uri="{C3380CC4-5D6E-409C-BE32-E72D297353CC}">
              <c16:uniqueId val="{00000000-BB72-4301-AF3C-A902EC266F5E}"/>
            </c:ext>
          </c:extLst>
        </c:ser>
        <c:ser>
          <c:idx val="1"/>
          <c:order val="1"/>
          <c:tx>
            <c:strRef>
              <c:f>Sheet1!$C$1</c:f>
              <c:strCache>
                <c:ptCount val="1"/>
                <c:pt idx="0">
                  <c:v>Banco Galicia</c:v>
                </c:pt>
              </c:strCache>
            </c:strRef>
          </c:tx>
          <c:spPr>
            <a:ln w="28575" cap="rnd">
              <a:solidFill>
                <a:schemeClr val="accent2"/>
              </a:solidFill>
              <a:round/>
            </a:ln>
            <a:effectLst/>
          </c:spPr>
          <c:marker>
            <c:symbol val="none"/>
          </c:marker>
          <c:cat>
            <c:numRef>
              <c:f>Sheet1!$A$2:$A$32</c:f>
              <c:numCache>
                <c:formatCode>m/d/yyyy</c:formatCode>
                <c:ptCount val="31"/>
                <c:pt idx="0">
                  <c:v>42958</c:v>
                </c:pt>
                <c:pt idx="1">
                  <c:v>42959</c:v>
                </c:pt>
                <c:pt idx="2">
                  <c:v>42960</c:v>
                </c:pt>
                <c:pt idx="3">
                  <c:v>42961</c:v>
                </c:pt>
                <c:pt idx="4">
                  <c:v>42962</c:v>
                </c:pt>
                <c:pt idx="5">
                  <c:v>42963</c:v>
                </c:pt>
                <c:pt idx="6">
                  <c:v>42964</c:v>
                </c:pt>
                <c:pt idx="7">
                  <c:v>42965</c:v>
                </c:pt>
                <c:pt idx="8">
                  <c:v>42966</c:v>
                </c:pt>
                <c:pt idx="9">
                  <c:v>42967</c:v>
                </c:pt>
                <c:pt idx="10">
                  <c:v>42968</c:v>
                </c:pt>
                <c:pt idx="11">
                  <c:v>42969</c:v>
                </c:pt>
                <c:pt idx="12">
                  <c:v>42970</c:v>
                </c:pt>
                <c:pt idx="13">
                  <c:v>42971</c:v>
                </c:pt>
                <c:pt idx="14">
                  <c:v>42972</c:v>
                </c:pt>
                <c:pt idx="15">
                  <c:v>42973</c:v>
                </c:pt>
                <c:pt idx="16">
                  <c:v>42974</c:v>
                </c:pt>
                <c:pt idx="17">
                  <c:v>42975</c:v>
                </c:pt>
                <c:pt idx="18">
                  <c:v>42976</c:v>
                </c:pt>
                <c:pt idx="19">
                  <c:v>42977</c:v>
                </c:pt>
                <c:pt idx="20">
                  <c:v>42978</c:v>
                </c:pt>
                <c:pt idx="21">
                  <c:v>42979</c:v>
                </c:pt>
                <c:pt idx="22">
                  <c:v>42980</c:v>
                </c:pt>
                <c:pt idx="23">
                  <c:v>42981</c:v>
                </c:pt>
                <c:pt idx="24">
                  <c:v>42982</c:v>
                </c:pt>
                <c:pt idx="25">
                  <c:v>42983</c:v>
                </c:pt>
                <c:pt idx="26">
                  <c:v>42984</c:v>
                </c:pt>
                <c:pt idx="27">
                  <c:v>42985</c:v>
                </c:pt>
                <c:pt idx="28">
                  <c:v>42986</c:v>
                </c:pt>
                <c:pt idx="29">
                  <c:v>42987</c:v>
                </c:pt>
                <c:pt idx="30">
                  <c:v>42988</c:v>
                </c:pt>
              </c:numCache>
            </c:numRef>
          </c:cat>
          <c:val>
            <c:numRef>
              <c:f>Sheet1!$C$2:$C$32</c:f>
              <c:numCache>
                <c:formatCode>General</c:formatCode>
                <c:ptCount val="31"/>
                <c:pt idx="0">
                  <c:v>1</c:v>
                </c:pt>
                <c:pt idx="1">
                  <c:v>0</c:v>
                </c:pt>
                <c:pt idx="2">
                  <c:v>0</c:v>
                </c:pt>
                <c:pt idx="3">
                  <c:v>2</c:v>
                </c:pt>
                <c:pt idx="4">
                  <c:v>6</c:v>
                </c:pt>
                <c:pt idx="5">
                  <c:v>3</c:v>
                </c:pt>
                <c:pt idx="6">
                  <c:v>5</c:v>
                </c:pt>
                <c:pt idx="7">
                  <c:v>1</c:v>
                </c:pt>
                <c:pt idx="8">
                  <c:v>1</c:v>
                </c:pt>
                <c:pt idx="9">
                  <c:v>1</c:v>
                </c:pt>
                <c:pt idx="10">
                  <c:v>0</c:v>
                </c:pt>
                <c:pt idx="11">
                  <c:v>3</c:v>
                </c:pt>
                <c:pt idx="12">
                  <c:v>2</c:v>
                </c:pt>
                <c:pt idx="13">
                  <c:v>0</c:v>
                </c:pt>
                <c:pt idx="14">
                  <c:v>3</c:v>
                </c:pt>
                <c:pt idx="15">
                  <c:v>0</c:v>
                </c:pt>
                <c:pt idx="16">
                  <c:v>0</c:v>
                </c:pt>
                <c:pt idx="17">
                  <c:v>2</c:v>
                </c:pt>
                <c:pt idx="18">
                  <c:v>0</c:v>
                </c:pt>
                <c:pt idx="19">
                  <c:v>2</c:v>
                </c:pt>
                <c:pt idx="20">
                  <c:v>0</c:v>
                </c:pt>
                <c:pt idx="21">
                  <c:v>0</c:v>
                </c:pt>
                <c:pt idx="22">
                  <c:v>0</c:v>
                </c:pt>
                <c:pt idx="23">
                  <c:v>1</c:v>
                </c:pt>
                <c:pt idx="24">
                  <c:v>5</c:v>
                </c:pt>
                <c:pt idx="25">
                  <c:v>1</c:v>
                </c:pt>
                <c:pt idx="26">
                  <c:v>1</c:v>
                </c:pt>
                <c:pt idx="27">
                  <c:v>2</c:v>
                </c:pt>
                <c:pt idx="28">
                  <c:v>3</c:v>
                </c:pt>
                <c:pt idx="29">
                  <c:v>0</c:v>
                </c:pt>
                <c:pt idx="30">
                  <c:v>0</c:v>
                </c:pt>
              </c:numCache>
            </c:numRef>
          </c:val>
          <c:smooth val="0"/>
          <c:extLst>
            <c:ext xmlns:c16="http://schemas.microsoft.com/office/drawing/2014/chart" uri="{C3380CC4-5D6E-409C-BE32-E72D297353CC}">
              <c16:uniqueId val="{00000001-BB72-4301-AF3C-A902EC266F5E}"/>
            </c:ext>
          </c:extLst>
        </c:ser>
        <c:ser>
          <c:idx val="2"/>
          <c:order val="2"/>
          <c:tx>
            <c:strRef>
              <c:f>Sheet1!$D$1</c:f>
              <c:strCache>
                <c:ptCount val="1"/>
                <c:pt idx="0">
                  <c:v>BBVA Francés</c:v>
                </c:pt>
              </c:strCache>
            </c:strRef>
          </c:tx>
          <c:spPr>
            <a:ln w="28575" cap="rnd">
              <a:solidFill>
                <a:schemeClr val="accent3"/>
              </a:solidFill>
              <a:round/>
            </a:ln>
            <a:effectLst/>
          </c:spPr>
          <c:marker>
            <c:symbol val="none"/>
          </c:marker>
          <c:cat>
            <c:numRef>
              <c:f>Sheet1!$A$2:$A$32</c:f>
              <c:numCache>
                <c:formatCode>m/d/yyyy</c:formatCode>
                <c:ptCount val="31"/>
                <c:pt idx="0">
                  <c:v>42958</c:v>
                </c:pt>
                <c:pt idx="1">
                  <c:v>42959</c:v>
                </c:pt>
                <c:pt idx="2">
                  <c:v>42960</c:v>
                </c:pt>
                <c:pt idx="3">
                  <c:v>42961</c:v>
                </c:pt>
                <c:pt idx="4">
                  <c:v>42962</c:v>
                </c:pt>
                <c:pt idx="5">
                  <c:v>42963</c:v>
                </c:pt>
                <c:pt idx="6">
                  <c:v>42964</c:v>
                </c:pt>
                <c:pt idx="7">
                  <c:v>42965</c:v>
                </c:pt>
                <c:pt idx="8">
                  <c:v>42966</c:v>
                </c:pt>
                <c:pt idx="9">
                  <c:v>42967</c:v>
                </c:pt>
                <c:pt idx="10">
                  <c:v>42968</c:v>
                </c:pt>
                <c:pt idx="11">
                  <c:v>42969</c:v>
                </c:pt>
                <c:pt idx="12">
                  <c:v>42970</c:v>
                </c:pt>
                <c:pt idx="13">
                  <c:v>42971</c:v>
                </c:pt>
                <c:pt idx="14">
                  <c:v>42972</c:v>
                </c:pt>
                <c:pt idx="15">
                  <c:v>42973</c:v>
                </c:pt>
                <c:pt idx="16">
                  <c:v>42974</c:v>
                </c:pt>
                <c:pt idx="17">
                  <c:v>42975</c:v>
                </c:pt>
                <c:pt idx="18">
                  <c:v>42976</c:v>
                </c:pt>
                <c:pt idx="19">
                  <c:v>42977</c:v>
                </c:pt>
                <c:pt idx="20">
                  <c:v>42978</c:v>
                </c:pt>
                <c:pt idx="21">
                  <c:v>42979</c:v>
                </c:pt>
                <c:pt idx="22">
                  <c:v>42980</c:v>
                </c:pt>
                <c:pt idx="23">
                  <c:v>42981</c:v>
                </c:pt>
                <c:pt idx="24">
                  <c:v>42982</c:v>
                </c:pt>
                <c:pt idx="25">
                  <c:v>42983</c:v>
                </c:pt>
                <c:pt idx="26">
                  <c:v>42984</c:v>
                </c:pt>
                <c:pt idx="27">
                  <c:v>42985</c:v>
                </c:pt>
                <c:pt idx="28">
                  <c:v>42986</c:v>
                </c:pt>
                <c:pt idx="29">
                  <c:v>42987</c:v>
                </c:pt>
                <c:pt idx="30">
                  <c:v>42988</c:v>
                </c:pt>
              </c:numCache>
            </c:numRef>
          </c:cat>
          <c:val>
            <c:numRef>
              <c:f>Sheet1!$D$2:$D$32</c:f>
              <c:numCache>
                <c:formatCode>General</c:formatCode>
                <c:ptCount val="31"/>
                <c:pt idx="0">
                  <c:v>1</c:v>
                </c:pt>
                <c:pt idx="1">
                  <c:v>0</c:v>
                </c:pt>
                <c:pt idx="2">
                  <c:v>0</c:v>
                </c:pt>
                <c:pt idx="3">
                  <c:v>1</c:v>
                </c:pt>
                <c:pt idx="4">
                  <c:v>2</c:v>
                </c:pt>
                <c:pt idx="5">
                  <c:v>0</c:v>
                </c:pt>
                <c:pt idx="6">
                  <c:v>0</c:v>
                </c:pt>
                <c:pt idx="7">
                  <c:v>0</c:v>
                </c:pt>
                <c:pt idx="8">
                  <c:v>0</c:v>
                </c:pt>
                <c:pt idx="9">
                  <c:v>0</c:v>
                </c:pt>
                <c:pt idx="10">
                  <c:v>0</c:v>
                </c:pt>
                <c:pt idx="11">
                  <c:v>2</c:v>
                </c:pt>
                <c:pt idx="12">
                  <c:v>1</c:v>
                </c:pt>
                <c:pt idx="13">
                  <c:v>0</c:v>
                </c:pt>
                <c:pt idx="14">
                  <c:v>3</c:v>
                </c:pt>
                <c:pt idx="15">
                  <c:v>0</c:v>
                </c:pt>
                <c:pt idx="16">
                  <c:v>0</c:v>
                </c:pt>
                <c:pt idx="17">
                  <c:v>0</c:v>
                </c:pt>
                <c:pt idx="18">
                  <c:v>3</c:v>
                </c:pt>
                <c:pt idx="19">
                  <c:v>2</c:v>
                </c:pt>
                <c:pt idx="20">
                  <c:v>0</c:v>
                </c:pt>
                <c:pt idx="21">
                  <c:v>0</c:v>
                </c:pt>
                <c:pt idx="22">
                  <c:v>1</c:v>
                </c:pt>
                <c:pt idx="23">
                  <c:v>0</c:v>
                </c:pt>
                <c:pt idx="24">
                  <c:v>1</c:v>
                </c:pt>
                <c:pt idx="25">
                  <c:v>1</c:v>
                </c:pt>
                <c:pt idx="26">
                  <c:v>0</c:v>
                </c:pt>
                <c:pt idx="27">
                  <c:v>0</c:v>
                </c:pt>
                <c:pt idx="28">
                  <c:v>1</c:v>
                </c:pt>
                <c:pt idx="29">
                  <c:v>0</c:v>
                </c:pt>
                <c:pt idx="30">
                  <c:v>1</c:v>
                </c:pt>
              </c:numCache>
            </c:numRef>
          </c:val>
          <c:smooth val="0"/>
          <c:extLst>
            <c:ext xmlns:c16="http://schemas.microsoft.com/office/drawing/2014/chart" uri="{C3380CC4-5D6E-409C-BE32-E72D297353CC}">
              <c16:uniqueId val="{00000002-BB72-4301-AF3C-A902EC266F5E}"/>
            </c:ext>
          </c:extLst>
        </c:ser>
        <c:ser>
          <c:idx val="3"/>
          <c:order val="3"/>
          <c:tx>
            <c:strRef>
              <c:f>Sheet1!$E$1</c:f>
              <c:strCache>
                <c:ptCount val="1"/>
                <c:pt idx="0">
                  <c:v>Santander Río</c:v>
                </c:pt>
              </c:strCache>
            </c:strRef>
          </c:tx>
          <c:spPr>
            <a:ln w="28575" cap="rnd">
              <a:solidFill>
                <a:schemeClr val="accent4"/>
              </a:solidFill>
              <a:round/>
            </a:ln>
            <a:effectLst/>
          </c:spPr>
          <c:marker>
            <c:symbol val="none"/>
          </c:marker>
          <c:cat>
            <c:numRef>
              <c:f>Sheet1!$A$2:$A$32</c:f>
              <c:numCache>
                <c:formatCode>m/d/yyyy</c:formatCode>
                <c:ptCount val="31"/>
                <c:pt idx="0">
                  <c:v>42958</c:v>
                </c:pt>
                <c:pt idx="1">
                  <c:v>42959</c:v>
                </c:pt>
                <c:pt idx="2">
                  <c:v>42960</c:v>
                </c:pt>
                <c:pt idx="3">
                  <c:v>42961</c:v>
                </c:pt>
                <c:pt idx="4">
                  <c:v>42962</c:v>
                </c:pt>
                <c:pt idx="5">
                  <c:v>42963</c:v>
                </c:pt>
                <c:pt idx="6">
                  <c:v>42964</c:v>
                </c:pt>
                <c:pt idx="7">
                  <c:v>42965</c:v>
                </c:pt>
                <c:pt idx="8">
                  <c:v>42966</c:v>
                </c:pt>
                <c:pt idx="9">
                  <c:v>42967</c:v>
                </c:pt>
                <c:pt idx="10">
                  <c:v>42968</c:v>
                </c:pt>
                <c:pt idx="11">
                  <c:v>42969</c:v>
                </c:pt>
                <c:pt idx="12">
                  <c:v>42970</c:v>
                </c:pt>
                <c:pt idx="13">
                  <c:v>42971</c:v>
                </c:pt>
                <c:pt idx="14">
                  <c:v>42972</c:v>
                </c:pt>
                <c:pt idx="15">
                  <c:v>42973</c:v>
                </c:pt>
                <c:pt idx="16">
                  <c:v>42974</c:v>
                </c:pt>
                <c:pt idx="17">
                  <c:v>42975</c:v>
                </c:pt>
                <c:pt idx="18">
                  <c:v>42976</c:v>
                </c:pt>
                <c:pt idx="19">
                  <c:v>42977</c:v>
                </c:pt>
                <c:pt idx="20">
                  <c:v>42978</c:v>
                </c:pt>
                <c:pt idx="21">
                  <c:v>42979</c:v>
                </c:pt>
                <c:pt idx="22">
                  <c:v>42980</c:v>
                </c:pt>
                <c:pt idx="23">
                  <c:v>42981</c:v>
                </c:pt>
                <c:pt idx="24">
                  <c:v>42982</c:v>
                </c:pt>
                <c:pt idx="25">
                  <c:v>42983</c:v>
                </c:pt>
                <c:pt idx="26">
                  <c:v>42984</c:v>
                </c:pt>
                <c:pt idx="27">
                  <c:v>42985</c:v>
                </c:pt>
                <c:pt idx="28">
                  <c:v>42986</c:v>
                </c:pt>
                <c:pt idx="29">
                  <c:v>42987</c:v>
                </c:pt>
                <c:pt idx="30">
                  <c:v>42988</c:v>
                </c:pt>
              </c:numCache>
            </c:numRef>
          </c:cat>
          <c:val>
            <c:numRef>
              <c:f>Sheet1!$E$2:$E$32</c:f>
              <c:numCache>
                <c:formatCode>General</c:formatCode>
                <c:ptCount val="31"/>
                <c:pt idx="0">
                  <c:v>3</c:v>
                </c:pt>
                <c:pt idx="1">
                  <c:v>0</c:v>
                </c:pt>
                <c:pt idx="2">
                  <c:v>0</c:v>
                </c:pt>
                <c:pt idx="3">
                  <c:v>0</c:v>
                </c:pt>
                <c:pt idx="4">
                  <c:v>1</c:v>
                </c:pt>
                <c:pt idx="5">
                  <c:v>0</c:v>
                </c:pt>
                <c:pt idx="6">
                  <c:v>2</c:v>
                </c:pt>
                <c:pt idx="7">
                  <c:v>0</c:v>
                </c:pt>
                <c:pt idx="8">
                  <c:v>0</c:v>
                </c:pt>
                <c:pt idx="9">
                  <c:v>0</c:v>
                </c:pt>
                <c:pt idx="10">
                  <c:v>0</c:v>
                </c:pt>
                <c:pt idx="11">
                  <c:v>0</c:v>
                </c:pt>
                <c:pt idx="12">
                  <c:v>1</c:v>
                </c:pt>
                <c:pt idx="13">
                  <c:v>1</c:v>
                </c:pt>
                <c:pt idx="14">
                  <c:v>0</c:v>
                </c:pt>
                <c:pt idx="15">
                  <c:v>0</c:v>
                </c:pt>
                <c:pt idx="16">
                  <c:v>0</c:v>
                </c:pt>
                <c:pt idx="17">
                  <c:v>0</c:v>
                </c:pt>
                <c:pt idx="18">
                  <c:v>0</c:v>
                </c:pt>
                <c:pt idx="19">
                  <c:v>0</c:v>
                </c:pt>
                <c:pt idx="20">
                  <c:v>0</c:v>
                </c:pt>
                <c:pt idx="21">
                  <c:v>0</c:v>
                </c:pt>
                <c:pt idx="22">
                  <c:v>0</c:v>
                </c:pt>
                <c:pt idx="23">
                  <c:v>0</c:v>
                </c:pt>
                <c:pt idx="24">
                  <c:v>0</c:v>
                </c:pt>
                <c:pt idx="25">
                  <c:v>0</c:v>
                </c:pt>
                <c:pt idx="26">
                  <c:v>0</c:v>
                </c:pt>
                <c:pt idx="27">
                  <c:v>1</c:v>
                </c:pt>
                <c:pt idx="28">
                  <c:v>0</c:v>
                </c:pt>
                <c:pt idx="29">
                  <c:v>1</c:v>
                </c:pt>
                <c:pt idx="30">
                  <c:v>0</c:v>
                </c:pt>
              </c:numCache>
            </c:numRef>
          </c:val>
          <c:smooth val="0"/>
          <c:extLst>
            <c:ext xmlns:c16="http://schemas.microsoft.com/office/drawing/2014/chart" uri="{C3380CC4-5D6E-409C-BE32-E72D297353CC}">
              <c16:uniqueId val="{00000003-BB72-4301-AF3C-A902EC266F5E}"/>
            </c:ext>
          </c:extLst>
        </c:ser>
        <c:ser>
          <c:idx val="4"/>
          <c:order val="4"/>
          <c:tx>
            <c:strRef>
              <c:f>Sheet1!$F$1</c:f>
              <c:strCache>
                <c:ptCount val="1"/>
                <c:pt idx="0">
                  <c:v>ICBC Argentina</c:v>
                </c:pt>
              </c:strCache>
            </c:strRef>
          </c:tx>
          <c:spPr>
            <a:ln w="28575" cap="rnd">
              <a:solidFill>
                <a:schemeClr val="accent5"/>
              </a:solidFill>
              <a:round/>
            </a:ln>
            <a:effectLst/>
          </c:spPr>
          <c:marker>
            <c:symbol val="none"/>
          </c:marker>
          <c:cat>
            <c:numRef>
              <c:f>Sheet1!$A$2:$A$32</c:f>
              <c:numCache>
                <c:formatCode>m/d/yyyy</c:formatCode>
                <c:ptCount val="31"/>
                <c:pt idx="0">
                  <c:v>42958</c:v>
                </c:pt>
                <c:pt idx="1">
                  <c:v>42959</c:v>
                </c:pt>
                <c:pt idx="2">
                  <c:v>42960</c:v>
                </c:pt>
                <c:pt idx="3">
                  <c:v>42961</c:v>
                </c:pt>
                <c:pt idx="4">
                  <c:v>42962</c:v>
                </c:pt>
                <c:pt idx="5">
                  <c:v>42963</c:v>
                </c:pt>
                <c:pt idx="6">
                  <c:v>42964</c:v>
                </c:pt>
                <c:pt idx="7">
                  <c:v>42965</c:v>
                </c:pt>
                <c:pt idx="8">
                  <c:v>42966</c:v>
                </c:pt>
                <c:pt idx="9">
                  <c:v>42967</c:v>
                </c:pt>
                <c:pt idx="10">
                  <c:v>42968</c:v>
                </c:pt>
                <c:pt idx="11">
                  <c:v>42969</c:v>
                </c:pt>
                <c:pt idx="12">
                  <c:v>42970</c:v>
                </c:pt>
                <c:pt idx="13">
                  <c:v>42971</c:v>
                </c:pt>
                <c:pt idx="14">
                  <c:v>42972</c:v>
                </c:pt>
                <c:pt idx="15">
                  <c:v>42973</c:v>
                </c:pt>
                <c:pt idx="16">
                  <c:v>42974</c:v>
                </c:pt>
                <c:pt idx="17">
                  <c:v>42975</c:v>
                </c:pt>
                <c:pt idx="18">
                  <c:v>42976</c:v>
                </c:pt>
                <c:pt idx="19">
                  <c:v>42977</c:v>
                </c:pt>
                <c:pt idx="20">
                  <c:v>42978</c:v>
                </c:pt>
                <c:pt idx="21">
                  <c:v>42979</c:v>
                </c:pt>
                <c:pt idx="22">
                  <c:v>42980</c:v>
                </c:pt>
                <c:pt idx="23">
                  <c:v>42981</c:v>
                </c:pt>
                <c:pt idx="24">
                  <c:v>42982</c:v>
                </c:pt>
                <c:pt idx="25">
                  <c:v>42983</c:v>
                </c:pt>
                <c:pt idx="26">
                  <c:v>42984</c:v>
                </c:pt>
                <c:pt idx="27">
                  <c:v>42985</c:v>
                </c:pt>
                <c:pt idx="28">
                  <c:v>42986</c:v>
                </c:pt>
                <c:pt idx="29">
                  <c:v>42987</c:v>
                </c:pt>
                <c:pt idx="30">
                  <c:v>42988</c:v>
                </c:pt>
              </c:numCache>
            </c:numRef>
          </c:cat>
          <c:val>
            <c:numRef>
              <c:f>Sheet1!$F$2:$F$32</c:f>
              <c:numCache>
                <c:formatCode>General</c:formatCode>
                <c:ptCount val="31"/>
                <c:pt idx="0">
                  <c:v>1</c:v>
                </c:pt>
                <c:pt idx="1">
                  <c:v>0</c:v>
                </c:pt>
                <c:pt idx="2">
                  <c:v>0</c:v>
                </c:pt>
                <c:pt idx="3">
                  <c:v>1</c:v>
                </c:pt>
                <c:pt idx="4">
                  <c:v>0</c:v>
                </c:pt>
                <c:pt idx="5">
                  <c:v>2</c:v>
                </c:pt>
                <c:pt idx="6">
                  <c:v>1</c:v>
                </c:pt>
                <c:pt idx="7">
                  <c:v>1</c:v>
                </c:pt>
                <c:pt idx="8">
                  <c:v>0</c:v>
                </c:pt>
                <c:pt idx="9">
                  <c:v>1</c:v>
                </c:pt>
                <c:pt idx="10">
                  <c:v>0</c:v>
                </c:pt>
                <c:pt idx="11">
                  <c:v>1</c:v>
                </c:pt>
                <c:pt idx="12">
                  <c:v>2</c:v>
                </c:pt>
                <c:pt idx="13">
                  <c:v>2</c:v>
                </c:pt>
                <c:pt idx="14">
                  <c:v>2</c:v>
                </c:pt>
                <c:pt idx="15">
                  <c:v>0</c:v>
                </c:pt>
                <c:pt idx="16">
                  <c:v>0</c:v>
                </c:pt>
                <c:pt idx="17">
                  <c:v>1</c:v>
                </c:pt>
                <c:pt idx="18">
                  <c:v>1</c:v>
                </c:pt>
                <c:pt idx="19">
                  <c:v>2</c:v>
                </c:pt>
                <c:pt idx="20">
                  <c:v>1</c:v>
                </c:pt>
                <c:pt idx="21">
                  <c:v>1</c:v>
                </c:pt>
                <c:pt idx="22">
                  <c:v>0</c:v>
                </c:pt>
                <c:pt idx="23">
                  <c:v>0</c:v>
                </c:pt>
                <c:pt idx="24">
                  <c:v>1</c:v>
                </c:pt>
                <c:pt idx="25">
                  <c:v>2</c:v>
                </c:pt>
                <c:pt idx="26">
                  <c:v>0</c:v>
                </c:pt>
                <c:pt idx="27">
                  <c:v>1</c:v>
                </c:pt>
                <c:pt idx="28">
                  <c:v>1</c:v>
                </c:pt>
                <c:pt idx="29">
                  <c:v>0</c:v>
                </c:pt>
                <c:pt idx="30">
                  <c:v>0</c:v>
                </c:pt>
              </c:numCache>
            </c:numRef>
          </c:val>
          <c:smooth val="0"/>
          <c:extLst>
            <c:ext xmlns:c16="http://schemas.microsoft.com/office/drawing/2014/chart" uri="{C3380CC4-5D6E-409C-BE32-E72D297353CC}">
              <c16:uniqueId val="{00000004-BB72-4301-AF3C-A902EC266F5E}"/>
            </c:ext>
          </c:extLst>
        </c:ser>
        <c:ser>
          <c:idx val="5"/>
          <c:order val="5"/>
          <c:tx>
            <c:strRef>
              <c:f>Sheet1!$G$1</c:f>
              <c:strCache>
                <c:ptCount val="1"/>
                <c:pt idx="0">
                  <c:v>Banco Hipotecario</c:v>
                </c:pt>
              </c:strCache>
            </c:strRef>
          </c:tx>
          <c:spPr>
            <a:ln w="28575" cap="rnd">
              <a:solidFill>
                <a:schemeClr val="accent6"/>
              </a:solidFill>
              <a:round/>
            </a:ln>
            <a:effectLst/>
          </c:spPr>
          <c:marker>
            <c:symbol val="none"/>
          </c:marker>
          <c:cat>
            <c:numRef>
              <c:f>Sheet1!$A$2:$A$32</c:f>
              <c:numCache>
                <c:formatCode>m/d/yyyy</c:formatCode>
                <c:ptCount val="31"/>
                <c:pt idx="0">
                  <c:v>42958</c:v>
                </c:pt>
                <c:pt idx="1">
                  <c:v>42959</c:v>
                </c:pt>
                <c:pt idx="2">
                  <c:v>42960</c:v>
                </c:pt>
                <c:pt idx="3">
                  <c:v>42961</c:v>
                </c:pt>
                <c:pt idx="4">
                  <c:v>42962</c:v>
                </c:pt>
                <c:pt idx="5">
                  <c:v>42963</c:v>
                </c:pt>
                <c:pt idx="6">
                  <c:v>42964</c:v>
                </c:pt>
                <c:pt idx="7">
                  <c:v>42965</c:v>
                </c:pt>
                <c:pt idx="8">
                  <c:v>42966</c:v>
                </c:pt>
                <c:pt idx="9">
                  <c:v>42967</c:v>
                </c:pt>
                <c:pt idx="10">
                  <c:v>42968</c:v>
                </c:pt>
                <c:pt idx="11">
                  <c:v>42969</c:v>
                </c:pt>
                <c:pt idx="12">
                  <c:v>42970</c:v>
                </c:pt>
                <c:pt idx="13">
                  <c:v>42971</c:v>
                </c:pt>
                <c:pt idx="14">
                  <c:v>42972</c:v>
                </c:pt>
                <c:pt idx="15">
                  <c:v>42973</c:v>
                </c:pt>
                <c:pt idx="16">
                  <c:v>42974</c:v>
                </c:pt>
                <c:pt idx="17">
                  <c:v>42975</c:v>
                </c:pt>
                <c:pt idx="18">
                  <c:v>42976</c:v>
                </c:pt>
                <c:pt idx="19">
                  <c:v>42977</c:v>
                </c:pt>
                <c:pt idx="20">
                  <c:v>42978</c:v>
                </c:pt>
                <c:pt idx="21">
                  <c:v>42979</c:v>
                </c:pt>
                <c:pt idx="22">
                  <c:v>42980</c:v>
                </c:pt>
                <c:pt idx="23">
                  <c:v>42981</c:v>
                </c:pt>
                <c:pt idx="24">
                  <c:v>42982</c:v>
                </c:pt>
                <c:pt idx="25">
                  <c:v>42983</c:v>
                </c:pt>
                <c:pt idx="26">
                  <c:v>42984</c:v>
                </c:pt>
                <c:pt idx="27">
                  <c:v>42985</c:v>
                </c:pt>
                <c:pt idx="28">
                  <c:v>42986</c:v>
                </c:pt>
                <c:pt idx="29">
                  <c:v>42987</c:v>
                </c:pt>
                <c:pt idx="30">
                  <c:v>42988</c:v>
                </c:pt>
              </c:numCache>
            </c:numRef>
          </c:cat>
          <c:val>
            <c:numRef>
              <c:f>Sheet1!$G$2:$G$32</c:f>
              <c:numCache>
                <c:formatCode>General</c:formatCode>
                <c:ptCount val="31"/>
                <c:pt idx="0">
                  <c:v>0</c:v>
                </c:pt>
                <c:pt idx="1">
                  <c:v>0</c:v>
                </c:pt>
                <c:pt idx="2">
                  <c:v>0</c:v>
                </c:pt>
                <c:pt idx="3">
                  <c:v>0</c:v>
                </c:pt>
                <c:pt idx="4">
                  <c:v>2</c:v>
                </c:pt>
                <c:pt idx="5">
                  <c:v>2</c:v>
                </c:pt>
                <c:pt idx="6">
                  <c:v>1</c:v>
                </c:pt>
                <c:pt idx="7">
                  <c:v>0</c:v>
                </c:pt>
                <c:pt idx="8">
                  <c:v>0</c:v>
                </c:pt>
                <c:pt idx="9">
                  <c:v>0</c:v>
                </c:pt>
                <c:pt idx="10">
                  <c:v>0</c:v>
                </c:pt>
                <c:pt idx="11">
                  <c:v>1</c:v>
                </c:pt>
                <c:pt idx="12">
                  <c:v>0</c:v>
                </c:pt>
                <c:pt idx="13">
                  <c:v>0</c:v>
                </c:pt>
                <c:pt idx="14">
                  <c:v>1</c:v>
                </c:pt>
                <c:pt idx="15">
                  <c:v>0</c:v>
                </c:pt>
                <c:pt idx="16">
                  <c:v>0</c:v>
                </c:pt>
                <c:pt idx="17">
                  <c:v>0</c:v>
                </c:pt>
                <c:pt idx="18">
                  <c:v>0</c:v>
                </c:pt>
                <c:pt idx="19">
                  <c:v>0</c:v>
                </c:pt>
                <c:pt idx="20">
                  <c:v>1</c:v>
                </c:pt>
                <c:pt idx="21">
                  <c:v>1</c:v>
                </c:pt>
                <c:pt idx="22">
                  <c:v>0</c:v>
                </c:pt>
                <c:pt idx="23">
                  <c:v>0</c:v>
                </c:pt>
                <c:pt idx="24">
                  <c:v>1</c:v>
                </c:pt>
                <c:pt idx="25">
                  <c:v>1</c:v>
                </c:pt>
                <c:pt idx="26">
                  <c:v>0</c:v>
                </c:pt>
                <c:pt idx="27">
                  <c:v>0</c:v>
                </c:pt>
                <c:pt idx="28">
                  <c:v>1</c:v>
                </c:pt>
                <c:pt idx="29">
                  <c:v>0</c:v>
                </c:pt>
                <c:pt idx="30">
                  <c:v>0</c:v>
                </c:pt>
              </c:numCache>
            </c:numRef>
          </c:val>
          <c:smooth val="0"/>
          <c:extLst>
            <c:ext xmlns:c16="http://schemas.microsoft.com/office/drawing/2014/chart" uri="{C3380CC4-5D6E-409C-BE32-E72D297353CC}">
              <c16:uniqueId val="{00000005-BB72-4301-AF3C-A902EC266F5E}"/>
            </c:ext>
          </c:extLst>
        </c:ser>
        <c:ser>
          <c:idx val="6"/>
          <c:order val="6"/>
          <c:tx>
            <c:strRef>
              <c:f>Sheet1!$H$1</c:f>
              <c:strCache>
                <c:ptCount val="1"/>
                <c:pt idx="0">
                  <c:v>Banco Ciudad</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42958</c:v>
                </c:pt>
                <c:pt idx="1">
                  <c:v>42959</c:v>
                </c:pt>
                <c:pt idx="2">
                  <c:v>42960</c:v>
                </c:pt>
                <c:pt idx="3">
                  <c:v>42961</c:v>
                </c:pt>
                <c:pt idx="4">
                  <c:v>42962</c:v>
                </c:pt>
                <c:pt idx="5">
                  <c:v>42963</c:v>
                </c:pt>
                <c:pt idx="6">
                  <c:v>42964</c:v>
                </c:pt>
                <c:pt idx="7">
                  <c:v>42965</c:v>
                </c:pt>
                <c:pt idx="8">
                  <c:v>42966</c:v>
                </c:pt>
                <c:pt idx="9">
                  <c:v>42967</c:v>
                </c:pt>
                <c:pt idx="10">
                  <c:v>42968</c:v>
                </c:pt>
                <c:pt idx="11">
                  <c:v>42969</c:v>
                </c:pt>
                <c:pt idx="12">
                  <c:v>42970</c:v>
                </c:pt>
                <c:pt idx="13">
                  <c:v>42971</c:v>
                </c:pt>
                <c:pt idx="14">
                  <c:v>42972</c:v>
                </c:pt>
                <c:pt idx="15">
                  <c:v>42973</c:v>
                </c:pt>
                <c:pt idx="16">
                  <c:v>42974</c:v>
                </c:pt>
                <c:pt idx="17">
                  <c:v>42975</c:v>
                </c:pt>
                <c:pt idx="18">
                  <c:v>42976</c:v>
                </c:pt>
                <c:pt idx="19">
                  <c:v>42977</c:v>
                </c:pt>
                <c:pt idx="20">
                  <c:v>42978</c:v>
                </c:pt>
                <c:pt idx="21">
                  <c:v>42979</c:v>
                </c:pt>
                <c:pt idx="22">
                  <c:v>42980</c:v>
                </c:pt>
                <c:pt idx="23">
                  <c:v>42981</c:v>
                </c:pt>
                <c:pt idx="24">
                  <c:v>42982</c:v>
                </c:pt>
                <c:pt idx="25">
                  <c:v>42983</c:v>
                </c:pt>
                <c:pt idx="26">
                  <c:v>42984</c:v>
                </c:pt>
                <c:pt idx="27">
                  <c:v>42985</c:v>
                </c:pt>
                <c:pt idx="28">
                  <c:v>42986</c:v>
                </c:pt>
                <c:pt idx="29">
                  <c:v>42987</c:v>
                </c:pt>
                <c:pt idx="30">
                  <c:v>42988</c:v>
                </c:pt>
              </c:numCache>
            </c:numRef>
          </c:cat>
          <c:val>
            <c:numRef>
              <c:f>Sheet1!$H$2:$H$32</c:f>
              <c:numCache>
                <c:formatCode>General</c:formatCode>
                <c:ptCount val="31"/>
                <c:pt idx="0">
                  <c:v>2</c:v>
                </c:pt>
                <c:pt idx="1">
                  <c:v>0</c:v>
                </c:pt>
                <c:pt idx="2">
                  <c:v>0</c:v>
                </c:pt>
                <c:pt idx="3">
                  <c:v>1</c:v>
                </c:pt>
                <c:pt idx="4">
                  <c:v>2</c:v>
                </c:pt>
                <c:pt idx="5">
                  <c:v>1</c:v>
                </c:pt>
                <c:pt idx="6">
                  <c:v>1</c:v>
                </c:pt>
                <c:pt idx="7">
                  <c:v>1</c:v>
                </c:pt>
                <c:pt idx="8">
                  <c:v>0</c:v>
                </c:pt>
                <c:pt idx="9">
                  <c:v>0</c:v>
                </c:pt>
                <c:pt idx="10">
                  <c:v>0</c:v>
                </c:pt>
                <c:pt idx="11">
                  <c:v>1</c:v>
                </c:pt>
                <c:pt idx="12">
                  <c:v>1</c:v>
                </c:pt>
                <c:pt idx="13">
                  <c:v>0</c:v>
                </c:pt>
                <c:pt idx="14">
                  <c:v>0</c:v>
                </c:pt>
                <c:pt idx="15">
                  <c:v>0</c:v>
                </c:pt>
                <c:pt idx="16">
                  <c:v>0</c:v>
                </c:pt>
                <c:pt idx="17">
                  <c:v>0</c:v>
                </c:pt>
                <c:pt idx="18">
                  <c:v>0</c:v>
                </c:pt>
                <c:pt idx="19">
                  <c:v>1</c:v>
                </c:pt>
                <c:pt idx="20">
                  <c:v>1</c:v>
                </c:pt>
                <c:pt idx="21">
                  <c:v>1</c:v>
                </c:pt>
                <c:pt idx="22">
                  <c:v>0</c:v>
                </c:pt>
                <c:pt idx="23">
                  <c:v>0</c:v>
                </c:pt>
                <c:pt idx="24">
                  <c:v>0</c:v>
                </c:pt>
                <c:pt idx="25">
                  <c:v>2</c:v>
                </c:pt>
                <c:pt idx="26">
                  <c:v>1</c:v>
                </c:pt>
                <c:pt idx="27">
                  <c:v>1</c:v>
                </c:pt>
                <c:pt idx="28">
                  <c:v>2</c:v>
                </c:pt>
                <c:pt idx="29">
                  <c:v>0</c:v>
                </c:pt>
                <c:pt idx="30">
                  <c:v>0</c:v>
                </c:pt>
              </c:numCache>
            </c:numRef>
          </c:val>
          <c:smooth val="0"/>
          <c:extLst>
            <c:ext xmlns:c16="http://schemas.microsoft.com/office/drawing/2014/chart" uri="{C3380CC4-5D6E-409C-BE32-E72D297353CC}">
              <c16:uniqueId val="{00000006-BB72-4301-AF3C-A902EC266F5E}"/>
            </c:ext>
          </c:extLst>
        </c:ser>
        <c:ser>
          <c:idx val="7"/>
          <c:order val="7"/>
          <c:tx>
            <c:strRef>
              <c:f>Sheet1!$I$1</c:f>
              <c:strCache>
                <c:ptCount val="1"/>
                <c:pt idx="0">
                  <c:v>Banco Provincia</c:v>
                </c:pt>
              </c:strCache>
            </c:strRef>
          </c:tx>
          <c:spPr>
            <a:ln w="28575" cap="rnd">
              <a:solidFill>
                <a:schemeClr val="accent2">
                  <a:lumMod val="60000"/>
                </a:schemeClr>
              </a:solidFill>
              <a:round/>
            </a:ln>
            <a:effectLst/>
          </c:spPr>
          <c:marker>
            <c:symbol val="none"/>
          </c:marker>
          <c:cat>
            <c:numRef>
              <c:f>Sheet1!$A$2:$A$32</c:f>
              <c:numCache>
                <c:formatCode>m/d/yyyy</c:formatCode>
                <c:ptCount val="31"/>
                <c:pt idx="0">
                  <c:v>42958</c:v>
                </c:pt>
                <c:pt idx="1">
                  <c:v>42959</c:v>
                </c:pt>
                <c:pt idx="2">
                  <c:v>42960</c:v>
                </c:pt>
                <c:pt idx="3">
                  <c:v>42961</c:v>
                </c:pt>
                <c:pt idx="4">
                  <c:v>42962</c:v>
                </c:pt>
                <c:pt idx="5">
                  <c:v>42963</c:v>
                </c:pt>
                <c:pt idx="6">
                  <c:v>42964</c:v>
                </c:pt>
                <c:pt idx="7">
                  <c:v>42965</c:v>
                </c:pt>
                <c:pt idx="8">
                  <c:v>42966</c:v>
                </c:pt>
                <c:pt idx="9">
                  <c:v>42967</c:v>
                </c:pt>
                <c:pt idx="10">
                  <c:v>42968</c:v>
                </c:pt>
                <c:pt idx="11">
                  <c:v>42969</c:v>
                </c:pt>
                <c:pt idx="12">
                  <c:v>42970</c:v>
                </c:pt>
                <c:pt idx="13">
                  <c:v>42971</c:v>
                </c:pt>
                <c:pt idx="14">
                  <c:v>42972</c:v>
                </c:pt>
                <c:pt idx="15">
                  <c:v>42973</c:v>
                </c:pt>
                <c:pt idx="16">
                  <c:v>42974</c:v>
                </c:pt>
                <c:pt idx="17">
                  <c:v>42975</c:v>
                </c:pt>
                <c:pt idx="18">
                  <c:v>42976</c:v>
                </c:pt>
                <c:pt idx="19">
                  <c:v>42977</c:v>
                </c:pt>
                <c:pt idx="20">
                  <c:v>42978</c:v>
                </c:pt>
                <c:pt idx="21">
                  <c:v>42979</c:v>
                </c:pt>
                <c:pt idx="22">
                  <c:v>42980</c:v>
                </c:pt>
                <c:pt idx="23">
                  <c:v>42981</c:v>
                </c:pt>
                <c:pt idx="24">
                  <c:v>42982</c:v>
                </c:pt>
                <c:pt idx="25">
                  <c:v>42983</c:v>
                </c:pt>
                <c:pt idx="26">
                  <c:v>42984</c:v>
                </c:pt>
                <c:pt idx="27">
                  <c:v>42985</c:v>
                </c:pt>
                <c:pt idx="28">
                  <c:v>42986</c:v>
                </c:pt>
                <c:pt idx="29">
                  <c:v>42987</c:v>
                </c:pt>
                <c:pt idx="30">
                  <c:v>42988</c:v>
                </c:pt>
              </c:numCache>
            </c:numRef>
          </c:cat>
          <c:val>
            <c:numRef>
              <c:f>Sheet1!$I$2:$I$32</c:f>
              <c:numCache>
                <c:formatCode>General</c:formatCode>
                <c:ptCount val="31"/>
                <c:pt idx="0">
                  <c:v>2</c:v>
                </c:pt>
                <c:pt idx="1">
                  <c:v>0</c:v>
                </c:pt>
                <c:pt idx="2">
                  <c:v>0</c:v>
                </c:pt>
                <c:pt idx="3">
                  <c:v>2</c:v>
                </c:pt>
                <c:pt idx="4">
                  <c:v>2</c:v>
                </c:pt>
                <c:pt idx="5">
                  <c:v>1</c:v>
                </c:pt>
                <c:pt idx="6">
                  <c:v>3</c:v>
                </c:pt>
                <c:pt idx="7">
                  <c:v>3</c:v>
                </c:pt>
                <c:pt idx="8">
                  <c:v>2</c:v>
                </c:pt>
                <c:pt idx="9">
                  <c:v>3</c:v>
                </c:pt>
                <c:pt idx="10">
                  <c:v>2</c:v>
                </c:pt>
                <c:pt idx="11">
                  <c:v>2</c:v>
                </c:pt>
                <c:pt idx="12">
                  <c:v>2</c:v>
                </c:pt>
                <c:pt idx="13">
                  <c:v>2</c:v>
                </c:pt>
                <c:pt idx="14">
                  <c:v>2</c:v>
                </c:pt>
                <c:pt idx="15">
                  <c:v>0</c:v>
                </c:pt>
                <c:pt idx="16">
                  <c:v>0</c:v>
                </c:pt>
                <c:pt idx="17">
                  <c:v>2</c:v>
                </c:pt>
                <c:pt idx="18">
                  <c:v>3</c:v>
                </c:pt>
                <c:pt idx="19">
                  <c:v>1</c:v>
                </c:pt>
                <c:pt idx="20">
                  <c:v>2</c:v>
                </c:pt>
                <c:pt idx="21">
                  <c:v>1</c:v>
                </c:pt>
                <c:pt idx="22">
                  <c:v>1</c:v>
                </c:pt>
                <c:pt idx="23">
                  <c:v>1</c:v>
                </c:pt>
                <c:pt idx="24">
                  <c:v>2</c:v>
                </c:pt>
                <c:pt idx="25">
                  <c:v>2</c:v>
                </c:pt>
                <c:pt idx="26">
                  <c:v>1</c:v>
                </c:pt>
                <c:pt idx="27">
                  <c:v>2</c:v>
                </c:pt>
                <c:pt idx="28">
                  <c:v>5</c:v>
                </c:pt>
                <c:pt idx="29">
                  <c:v>0</c:v>
                </c:pt>
                <c:pt idx="30">
                  <c:v>0</c:v>
                </c:pt>
              </c:numCache>
            </c:numRef>
          </c:val>
          <c:smooth val="0"/>
          <c:extLst>
            <c:ext xmlns:c16="http://schemas.microsoft.com/office/drawing/2014/chart" uri="{C3380CC4-5D6E-409C-BE32-E72D297353CC}">
              <c16:uniqueId val="{00000007-BB72-4301-AF3C-A902EC266F5E}"/>
            </c:ext>
          </c:extLst>
        </c:ser>
        <c:ser>
          <c:idx val="8"/>
          <c:order val="8"/>
          <c:tx>
            <c:strRef>
              <c:f>Sheet1!$J$1</c:f>
              <c:strCache>
                <c:ptCount val="1"/>
                <c:pt idx="0">
                  <c:v>Banco Macro</c:v>
                </c:pt>
              </c:strCache>
            </c:strRef>
          </c:tx>
          <c:spPr>
            <a:ln w="28575" cap="rnd">
              <a:solidFill>
                <a:schemeClr val="accent3">
                  <a:lumMod val="60000"/>
                </a:schemeClr>
              </a:solidFill>
              <a:round/>
            </a:ln>
            <a:effectLst/>
          </c:spPr>
          <c:marker>
            <c:symbol val="none"/>
          </c:marker>
          <c:cat>
            <c:numRef>
              <c:f>Sheet1!$A$2:$A$32</c:f>
              <c:numCache>
                <c:formatCode>m/d/yyyy</c:formatCode>
                <c:ptCount val="31"/>
                <c:pt idx="0">
                  <c:v>42958</c:v>
                </c:pt>
                <c:pt idx="1">
                  <c:v>42959</c:v>
                </c:pt>
                <c:pt idx="2">
                  <c:v>42960</c:v>
                </c:pt>
                <c:pt idx="3">
                  <c:v>42961</c:v>
                </c:pt>
                <c:pt idx="4">
                  <c:v>42962</c:v>
                </c:pt>
                <c:pt idx="5">
                  <c:v>42963</c:v>
                </c:pt>
                <c:pt idx="6">
                  <c:v>42964</c:v>
                </c:pt>
                <c:pt idx="7">
                  <c:v>42965</c:v>
                </c:pt>
                <c:pt idx="8">
                  <c:v>42966</c:v>
                </c:pt>
                <c:pt idx="9">
                  <c:v>42967</c:v>
                </c:pt>
                <c:pt idx="10">
                  <c:v>42968</c:v>
                </c:pt>
                <c:pt idx="11">
                  <c:v>42969</c:v>
                </c:pt>
                <c:pt idx="12">
                  <c:v>42970</c:v>
                </c:pt>
                <c:pt idx="13">
                  <c:v>42971</c:v>
                </c:pt>
                <c:pt idx="14">
                  <c:v>42972</c:v>
                </c:pt>
                <c:pt idx="15">
                  <c:v>42973</c:v>
                </c:pt>
                <c:pt idx="16">
                  <c:v>42974</c:v>
                </c:pt>
                <c:pt idx="17">
                  <c:v>42975</c:v>
                </c:pt>
                <c:pt idx="18">
                  <c:v>42976</c:v>
                </c:pt>
                <c:pt idx="19">
                  <c:v>42977</c:v>
                </c:pt>
                <c:pt idx="20">
                  <c:v>42978</c:v>
                </c:pt>
                <c:pt idx="21">
                  <c:v>42979</c:v>
                </c:pt>
                <c:pt idx="22">
                  <c:v>42980</c:v>
                </c:pt>
                <c:pt idx="23">
                  <c:v>42981</c:v>
                </c:pt>
                <c:pt idx="24">
                  <c:v>42982</c:v>
                </c:pt>
                <c:pt idx="25">
                  <c:v>42983</c:v>
                </c:pt>
                <c:pt idx="26">
                  <c:v>42984</c:v>
                </c:pt>
                <c:pt idx="27">
                  <c:v>42985</c:v>
                </c:pt>
                <c:pt idx="28">
                  <c:v>42986</c:v>
                </c:pt>
                <c:pt idx="29">
                  <c:v>42987</c:v>
                </c:pt>
                <c:pt idx="30">
                  <c:v>42988</c:v>
                </c:pt>
              </c:numCache>
            </c:numRef>
          </c:cat>
          <c:val>
            <c:numRef>
              <c:f>Sheet1!$J$2:$J$32</c:f>
              <c:numCache>
                <c:formatCode>General</c:formatCode>
                <c:ptCount val="31"/>
                <c:pt idx="0">
                  <c:v>1</c:v>
                </c:pt>
                <c:pt idx="1">
                  <c:v>0</c:v>
                </c:pt>
                <c:pt idx="2">
                  <c:v>0</c:v>
                </c:pt>
                <c:pt idx="3">
                  <c:v>2</c:v>
                </c:pt>
                <c:pt idx="4">
                  <c:v>1</c:v>
                </c:pt>
                <c:pt idx="5">
                  <c:v>2</c:v>
                </c:pt>
                <c:pt idx="6">
                  <c:v>3</c:v>
                </c:pt>
                <c:pt idx="7">
                  <c:v>2</c:v>
                </c:pt>
                <c:pt idx="8">
                  <c:v>0</c:v>
                </c:pt>
                <c:pt idx="9">
                  <c:v>1</c:v>
                </c:pt>
                <c:pt idx="10">
                  <c:v>0</c:v>
                </c:pt>
                <c:pt idx="11">
                  <c:v>2</c:v>
                </c:pt>
                <c:pt idx="12">
                  <c:v>2</c:v>
                </c:pt>
                <c:pt idx="13">
                  <c:v>2</c:v>
                </c:pt>
                <c:pt idx="14">
                  <c:v>2</c:v>
                </c:pt>
                <c:pt idx="15">
                  <c:v>0</c:v>
                </c:pt>
                <c:pt idx="16">
                  <c:v>0</c:v>
                </c:pt>
                <c:pt idx="17">
                  <c:v>2</c:v>
                </c:pt>
                <c:pt idx="18">
                  <c:v>1</c:v>
                </c:pt>
                <c:pt idx="19">
                  <c:v>1</c:v>
                </c:pt>
                <c:pt idx="20">
                  <c:v>1</c:v>
                </c:pt>
                <c:pt idx="21">
                  <c:v>1</c:v>
                </c:pt>
                <c:pt idx="22">
                  <c:v>0</c:v>
                </c:pt>
                <c:pt idx="23">
                  <c:v>0</c:v>
                </c:pt>
                <c:pt idx="24">
                  <c:v>0</c:v>
                </c:pt>
                <c:pt idx="25">
                  <c:v>0</c:v>
                </c:pt>
                <c:pt idx="26">
                  <c:v>1</c:v>
                </c:pt>
                <c:pt idx="27">
                  <c:v>2</c:v>
                </c:pt>
                <c:pt idx="28">
                  <c:v>0</c:v>
                </c:pt>
                <c:pt idx="29">
                  <c:v>0</c:v>
                </c:pt>
                <c:pt idx="30">
                  <c:v>0</c:v>
                </c:pt>
              </c:numCache>
            </c:numRef>
          </c:val>
          <c:smooth val="0"/>
          <c:extLst>
            <c:ext xmlns:c16="http://schemas.microsoft.com/office/drawing/2014/chart" uri="{C3380CC4-5D6E-409C-BE32-E72D297353CC}">
              <c16:uniqueId val="{00000008-BB72-4301-AF3C-A902EC266F5E}"/>
            </c:ext>
          </c:extLst>
        </c:ser>
        <c:ser>
          <c:idx val="9"/>
          <c:order val="9"/>
          <c:tx>
            <c:strRef>
              <c:f>Sheet1!$K$1</c:f>
              <c:strCache>
                <c:ptCount val="1"/>
                <c:pt idx="0">
                  <c:v>HSBC</c:v>
                </c:pt>
              </c:strCache>
            </c:strRef>
          </c:tx>
          <c:spPr>
            <a:ln w="28575" cap="rnd">
              <a:solidFill>
                <a:schemeClr val="accent4">
                  <a:lumMod val="60000"/>
                </a:schemeClr>
              </a:solidFill>
              <a:round/>
            </a:ln>
            <a:effectLst/>
          </c:spPr>
          <c:marker>
            <c:symbol val="none"/>
          </c:marker>
          <c:cat>
            <c:numRef>
              <c:f>Sheet1!$A$2:$A$32</c:f>
              <c:numCache>
                <c:formatCode>m/d/yyyy</c:formatCode>
                <c:ptCount val="31"/>
                <c:pt idx="0">
                  <c:v>42958</c:v>
                </c:pt>
                <c:pt idx="1">
                  <c:v>42959</c:v>
                </c:pt>
                <c:pt idx="2">
                  <c:v>42960</c:v>
                </c:pt>
                <c:pt idx="3">
                  <c:v>42961</c:v>
                </c:pt>
                <c:pt idx="4">
                  <c:v>42962</c:v>
                </c:pt>
                <c:pt idx="5">
                  <c:v>42963</c:v>
                </c:pt>
                <c:pt idx="6">
                  <c:v>42964</c:v>
                </c:pt>
                <c:pt idx="7">
                  <c:v>42965</c:v>
                </c:pt>
                <c:pt idx="8">
                  <c:v>42966</c:v>
                </c:pt>
                <c:pt idx="9">
                  <c:v>42967</c:v>
                </c:pt>
                <c:pt idx="10">
                  <c:v>42968</c:v>
                </c:pt>
                <c:pt idx="11">
                  <c:v>42969</c:v>
                </c:pt>
                <c:pt idx="12">
                  <c:v>42970</c:v>
                </c:pt>
                <c:pt idx="13">
                  <c:v>42971</c:v>
                </c:pt>
                <c:pt idx="14">
                  <c:v>42972</c:v>
                </c:pt>
                <c:pt idx="15">
                  <c:v>42973</c:v>
                </c:pt>
                <c:pt idx="16">
                  <c:v>42974</c:v>
                </c:pt>
                <c:pt idx="17">
                  <c:v>42975</c:v>
                </c:pt>
                <c:pt idx="18">
                  <c:v>42976</c:v>
                </c:pt>
                <c:pt idx="19">
                  <c:v>42977</c:v>
                </c:pt>
                <c:pt idx="20">
                  <c:v>42978</c:v>
                </c:pt>
                <c:pt idx="21">
                  <c:v>42979</c:v>
                </c:pt>
                <c:pt idx="22">
                  <c:v>42980</c:v>
                </c:pt>
                <c:pt idx="23">
                  <c:v>42981</c:v>
                </c:pt>
                <c:pt idx="24">
                  <c:v>42982</c:v>
                </c:pt>
                <c:pt idx="25">
                  <c:v>42983</c:v>
                </c:pt>
                <c:pt idx="26">
                  <c:v>42984</c:v>
                </c:pt>
                <c:pt idx="27">
                  <c:v>42985</c:v>
                </c:pt>
                <c:pt idx="28">
                  <c:v>42986</c:v>
                </c:pt>
                <c:pt idx="29">
                  <c:v>42987</c:v>
                </c:pt>
                <c:pt idx="30">
                  <c:v>42988</c:v>
                </c:pt>
              </c:numCache>
            </c:numRef>
          </c:cat>
          <c:val>
            <c:numRef>
              <c:f>Sheet1!$K$2:$K$32</c:f>
              <c:numCache>
                <c:formatCode>General</c:formatCode>
                <c:ptCount val="31"/>
                <c:pt idx="0">
                  <c:v>3</c:v>
                </c:pt>
                <c:pt idx="1">
                  <c:v>0</c:v>
                </c:pt>
                <c:pt idx="2">
                  <c:v>0</c:v>
                </c:pt>
                <c:pt idx="3">
                  <c:v>2</c:v>
                </c:pt>
                <c:pt idx="4">
                  <c:v>2</c:v>
                </c:pt>
                <c:pt idx="5">
                  <c:v>2</c:v>
                </c:pt>
                <c:pt idx="6">
                  <c:v>3</c:v>
                </c:pt>
                <c:pt idx="7">
                  <c:v>6</c:v>
                </c:pt>
                <c:pt idx="8">
                  <c:v>0</c:v>
                </c:pt>
                <c:pt idx="9">
                  <c:v>2</c:v>
                </c:pt>
                <c:pt idx="10">
                  <c:v>0</c:v>
                </c:pt>
                <c:pt idx="11">
                  <c:v>3</c:v>
                </c:pt>
                <c:pt idx="12">
                  <c:v>2</c:v>
                </c:pt>
                <c:pt idx="13">
                  <c:v>2</c:v>
                </c:pt>
                <c:pt idx="14">
                  <c:v>3</c:v>
                </c:pt>
                <c:pt idx="15">
                  <c:v>0</c:v>
                </c:pt>
                <c:pt idx="16">
                  <c:v>0</c:v>
                </c:pt>
                <c:pt idx="17">
                  <c:v>3</c:v>
                </c:pt>
                <c:pt idx="18">
                  <c:v>4</c:v>
                </c:pt>
                <c:pt idx="19">
                  <c:v>3</c:v>
                </c:pt>
                <c:pt idx="20">
                  <c:v>1</c:v>
                </c:pt>
                <c:pt idx="21">
                  <c:v>1</c:v>
                </c:pt>
                <c:pt idx="22">
                  <c:v>0</c:v>
                </c:pt>
                <c:pt idx="23">
                  <c:v>0</c:v>
                </c:pt>
                <c:pt idx="24">
                  <c:v>2</c:v>
                </c:pt>
                <c:pt idx="25">
                  <c:v>4</c:v>
                </c:pt>
                <c:pt idx="26">
                  <c:v>4</c:v>
                </c:pt>
                <c:pt idx="27">
                  <c:v>3</c:v>
                </c:pt>
                <c:pt idx="28">
                  <c:v>3</c:v>
                </c:pt>
                <c:pt idx="29">
                  <c:v>0</c:v>
                </c:pt>
                <c:pt idx="30">
                  <c:v>0</c:v>
                </c:pt>
              </c:numCache>
            </c:numRef>
          </c:val>
          <c:smooth val="0"/>
          <c:extLst>
            <c:ext xmlns:c16="http://schemas.microsoft.com/office/drawing/2014/chart" uri="{C3380CC4-5D6E-409C-BE32-E72D297353CC}">
              <c16:uniqueId val="{00000009-BB72-4301-AF3C-A902EC266F5E}"/>
            </c:ext>
          </c:extLst>
        </c:ser>
        <c:ser>
          <c:idx val="10"/>
          <c:order val="10"/>
          <c:tx>
            <c:strRef>
              <c:f>Sheet1!$L$1</c:f>
              <c:strCache>
                <c:ptCount val="1"/>
                <c:pt idx="0">
                  <c:v>Banco Nación</c:v>
                </c:pt>
              </c:strCache>
            </c:strRef>
          </c:tx>
          <c:spPr>
            <a:ln w="28575" cap="rnd">
              <a:solidFill>
                <a:schemeClr val="accent5">
                  <a:lumMod val="60000"/>
                </a:schemeClr>
              </a:solidFill>
              <a:round/>
            </a:ln>
            <a:effectLst/>
          </c:spPr>
          <c:marker>
            <c:symbol val="none"/>
          </c:marker>
          <c:cat>
            <c:numRef>
              <c:f>Sheet1!$A$2:$A$32</c:f>
              <c:numCache>
                <c:formatCode>m/d/yyyy</c:formatCode>
                <c:ptCount val="31"/>
                <c:pt idx="0">
                  <c:v>42958</c:v>
                </c:pt>
                <c:pt idx="1">
                  <c:v>42959</c:v>
                </c:pt>
                <c:pt idx="2">
                  <c:v>42960</c:v>
                </c:pt>
                <c:pt idx="3">
                  <c:v>42961</c:v>
                </c:pt>
                <c:pt idx="4">
                  <c:v>42962</c:v>
                </c:pt>
                <c:pt idx="5">
                  <c:v>42963</c:v>
                </c:pt>
                <c:pt idx="6">
                  <c:v>42964</c:v>
                </c:pt>
                <c:pt idx="7">
                  <c:v>42965</c:v>
                </c:pt>
                <c:pt idx="8">
                  <c:v>42966</c:v>
                </c:pt>
                <c:pt idx="9">
                  <c:v>42967</c:v>
                </c:pt>
                <c:pt idx="10">
                  <c:v>42968</c:v>
                </c:pt>
                <c:pt idx="11">
                  <c:v>42969</c:v>
                </c:pt>
                <c:pt idx="12">
                  <c:v>42970</c:v>
                </c:pt>
                <c:pt idx="13">
                  <c:v>42971</c:v>
                </c:pt>
                <c:pt idx="14">
                  <c:v>42972</c:v>
                </c:pt>
                <c:pt idx="15">
                  <c:v>42973</c:v>
                </c:pt>
                <c:pt idx="16">
                  <c:v>42974</c:v>
                </c:pt>
                <c:pt idx="17">
                  <c:v>42975</c:v>
                </c:pt>
                <c:pt idx="18">
                  <c:v>42976</c:v>
                </c:pt>
                <c:pt idx="19">
                  <c:v>42977</c:v>
                </c:pt>
                <c:pt idx="20">
                  <c:v>42978</c:v>
                </c:pt>
                <c:pt idx="21">
                  <c:v>42979</c:v>
                </c:pt>
                <c:pt idx="22">
                  <c:v>42980</c:v>
                </c:pt>
                <c:pt idx="23">
                  <c:v>42981</c:v>
                </c:pt>
                <c:pt idx="24">
                  <c:v>42982</c:v>
                </c:pt>
                <c:pt idx="25">
                  <c:v>42983</c:v>
                </c:pt>
                <c:pt idx="26">
                  <c:v>42984</c:v>
                </c:pt>
                <c:pt idx="27">
                  <c:v>42985</c:v>
                </c:pt>
                <c:pt idx="28">
                  <c:v>42986</c:v>
                </c:pt>
                <c:pt idx="29">
                  <c:v>42987</c:v>
                </c:pt>
                <c:pt idx="30">
                  <c:v>42988</c:v>
                </c:pt>
              </c:numCache>
            </c:numRef>
          </c:cat>
          <c:val>
            <c:numRef>
              <c:f>Sheet1!$L$2:$L$32</c:f>
              <c:numCache>
                <c:formatCode>General</c:formatCode>
                <c:ptCount val="31"/>
                <c:pt idx="0">
                  <c:v>3</c:v>
                </c:pt>
                <c:pt idx="1">
                  <c:v>0</c:v>
                </c:pt>
                <c:pt idx="2">
                  <c:v>0</c:v>
                </c:pt>
                <c:pt idx="3">
                  <c:v>1</c:v>
                </c:pt>
                <c:pt idx="4">
                  <c:v>2</c:v>
                </c:pt>
                <c:pt idx="5">
                  <c:v>2</c:v>
                </c:pt>
                <c:pt idx="6">
                  <c:v>2</c:v>
                </c:pt>
                <c:pt idx="7">
                  <c:v>3</c:v>
                </c:pt>
                <c:pt idx="8">
                  <c:v>0</c:v>
                </c:pt>
                <c:pt idx="9">
                  <c:v>0</c:v>
                </c:pt>
                <c:pt idx="10">
                  <c:v>0</c:v>
                </c:pt>
                <c:pt idx="11">
                  <c:v>1</c:v>
                </c:pt>
                <c:pt idx="12">
                  <c:v>2</c:v>
                </c:pt>
                <c:pt idx="13">
                  <c:v>2</c:v>
                </c:pt>
                <c:pt idx="14">
                  <c:v>4</c:v>
                </c:pt>
                <c:pt idx="15">
                  <c:v>0</c:v>
                </c:pt>
                <c:pt idx="16">
                  <c:v>0</c:v>
                </c:pt>
                <c:pt idx="17">
                  <c:v>1</c:v>
                </c:pt>
                <c:pt idx="18">
                  <c:v>2</c:v>
                </c:pt>
                <c:pt idx="19">
                  <c:v>2</c:v>
                </c:pt>
                <c:pt idx="20">
                  <c:v>2</c:v>
                </c:pt>
                <c:pt idx="21">
                  <c:v>3</c:v>
                </c:pt>
                <c:pt idx="22">
                  <c:v>0</c:v>
                </c:pt>
                <c:pt idx="23">
                  <c:v>0</c:v>
                </c:pt>
                <c:pt idx="24">
                  <c:v>1</c:v>
                </c:pt>
                <c:pt idx="25">
                  <c:v>2</c:v>
                </c:pt>
                <c:pt idx="26">
                  <c:v>1</c:v>
                </c:pt>
                <c:pt idx="27">
                  <c:v>2</c:v>
                </c:pt>
                <c:pt idx="28">
                  <c:v>3</c:v>
                </c:pt>
                <c:pt idx="29">
                  <c:v>0</c:v>
                </c:pt>
                <c:pt idx="30">
                  <c:v>0</c:v>
                </c:pt>
              </c:numCache>
            </c:numRef>
          </c:val>
          <c:smooth val="0"/>
          <c:extLst>
            <c:ext xmlns:c16="http://schemas.microsoft.com/office/drawing/2014/chart" uri="{C3380CC4-5D6E-409C-BE32-E72D297353CC}">
              <c16:uniqueId val="{0000000A-BB72-4301-AF3C-A902EC266F5E}"/>
            </c:ext>
          </c:extLst>
        </c:ser>
        <c:dLbls>
          <c:showLegendKey val="0"/>
          <c:showVal val="0"/>
          <c:showCatName val="0"/>
          <c:showSerName val="0"/>
          <c:showPercent val="0"/>
          <c:showBubbleSize val="0"/>
        </c:dLbls>
        <c:smooth val="0"/>
        <c:axId val="354690088"/>
        <c:axId val="354680904"/>
      </c:lineChart>
      <c:dateAx>
        <c:axId val="3546900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680904"/>
        <c:crosses val="autoZero"/>
        <c:auto val="1"/>
        <c:lblOffset val="100"/>
        <c:baseTimeUnit val="days"/>
      </c:dateAx>
      <c:valAx>
        <c:axId val="354680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690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Supervielle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1</c:v>
                </c:pt>
                <c:pt idx="2">
                  <c:v>0</c:v>
                </c:pt>
                <c:pt idx="3">
                  <c:v>2</c:v>
                </c:pt>
                <c:pt idx="4">
                  <c:v>3</c:v>
                </c:pt>
                <c:pt idx="5">
                  <c:v>0</c:v>
                </c:pt>
                <c:pt idx="6">
                  <c:v>0</c:v>
                </c:pt>
              </c:numCache>
            </c:numRef>
          </c:val>
          <c:extLst>
            <c:ext xmlns:c16="http://schemas.microsoft.com/office/drawing/2014/chart" uri="{C3380CC4-5D6E-409C-BE32-E72D297353CC}">
              <c16:uniqueId val="{00000000-F1FC-432C-A37A-01949B44ABB9}"/>
            </c:ext>
          </c:extLst>
        </c:ser>
        <c:ser>
          <c:idx val="1"/>
          <c:order val="1"/>
          <c:tx>
            <c:strRef>
              <c:f>Sheet1!$C$1</c:f>
              <c:strCache>
                <c:ptCount val="1"/>
                <c:pt idx="0">
                  <c:v>Banco Galicia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9</c:v>
                </c:pt>
                <c:pt idx="1">
                  <c:v>10</c:v>
                </c:pt>
                <c:pt idx="2">
                  <c:v>8</c:v>
                </c:pt>
                <c:pt idx="3">
                  <c:v>7</c:v>
                </c:pt>
                <c:pt idx="4">
                  <c:v>8</c:v>
                </c:pt>
                <c:pt idx="5">
                  <c:v>1</c:v>
                </c:pt>
                <c:pt idx="6">
                  <c:v>2</c:v>
                </c:pt>
              </c:numCache>
            </c:numRef>
          </c:val>
          <c:extLst>
            <c:ext xmlns:c16="http://schemas.microsoft.com/office/drawing/2014/chart" uri="{C3380CC4-5D6E-409C-BE32-E72D297353CC}">
              <c16:uniqueId val="{00000001-F1FC-432C-A37A-01949B44ABB9}"/>
            </c:ext>
          </c:extLst>
        </c:ser>
        <c:ser>
          <c:idx val="2"/>
          <c:order val="2"/>
          <c:tx>
            <c:strRef>
              <c:f>Sheet1!$D$1</c:f>
              <c:strCache>
                <c:ptCount val="1"/>
                <c:pt idx="0">
                  <c:v>BBVA Francés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c:v>
                </c:pt>
                <c:pt idx="1">
                  <c:v>8</c:v>
                </c:pt>
                <c:pt idx="2">
                  <c:v>3</c:v>
                </c:pt>
                <c:pt idx="3">
                  <c:v>0</c:v>
                </c:pt>
                <c:pt idx="4">
                  <c:v>5</c:v>
                </c:pt>
                <c:pt idx="5">
                  <c:v>1</c:v>
                </c:pt>
                <c:pt idx="6">
                  <c:v>1</c:v>
                </c:pt>
              </c:numCache>
            </c:numRef>
          </c:val>
          <c:extLst>
            <c:ext xmlns:c16="http://schemas.microsoft.com/office/drawing/2014/chart" uri="{C3380CC4-5D6E-409C-BE32-E72D297353CC}">
              <c16:uniqueId val="{00000002-F1FC-432C-A37A-01949B44ABB9}"/>
            </c:ext>
          </c:extLst>
        </c:ser>
        <c:ser>
          <c:idx val="3"/>
          <c:order val="3"/>
          <c:tx>
            <c:strRef>
              <c:f>Sheet1!$E$1</c:f>
              <c:strCache>
                <c:ptCount val="1"/>
                <c:pt idx="0">
                  <c:v>Santander Río</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c:v>
                </c:pt>
                <c:pt idx="1">
                  <c:v>1</c:v>
                </c:pt>
                <c:pt idx="2">
                  <c:v>1</c:v>
                </c:pt>
                <c:pt idx="3">
                  <c:v>4</c:v>
                </c:pt>
                <c:pt idx="4">
                  <c:v>3</c:v>
                </c:pt>
                <c:pt idx="5">
                  <c:v>1</c:v>
                </c:pt>
                <c:pt idx="6">
                  <c:v>0</c:v>
                </c:pt>
              </c:numCache>
            </c:numRef>
          </c:val>
          <c:extLst>
            <c:ext xmlns:c16="http://schemas.microsoft.com/office/drawing/2014/chart" uri="{C3380CC4-5D6E-409C-BE32-E72D297353CC}">
              <c16:uniqueId val="{00000003-F1FC-432C-A37A-01949B44ABB9}"/>
            </c:ext>
          </c:extLst>
        </c:ser>
        <c:ser>
          <c:idx val="4"/>
          <c:order val="4"/>
          <c:tx>
            <c:strRef>
              <c:f>Sheet1!$F$1</c:f>
              <c:strCache>
                <c:ptCount val="1"/>
                <c:pt idx="0">
                  <c:v>ICBC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3</c:v>
                </c:pt>
                <c:pt idx="1">
                  <c:v>4</c:v>
                </c:pt>
                <c:pt idx="2">
                  <c:v>6</c:v>
                </c:pt>
                <c:pt idx="3">
                  <c:v>5</c:v>
                </c:pt>
                <c:pt idx="4">
                  <c:v>6</c:v>
                </c:pt>
                <c:pt idx="5">
                  <c:v>0</c:v>
                </c:pt>
                <c:pt idx="6">
                  <c:v>1</c:v>
                </c:pt>
              </c:numCache>
            </c:numRef>
          </c:val>
          <c:extLst>
            <c:ext xmlns:c16="http://schemas.microsoft.com/office/drawing/2014/chart" uri="{C3380CC4-5D6E-409C-BE32-E72D297353CC}">
              <c16:uniqueId val="{00000004-F1FC-432C-A37A-01949B44ABB9}"/>
            </c:ext>
          </c:extLst>
        </c:ser>
        <c:ser>
          <c:idx val="5"/>
          <c:order val="5"/>
          <c:tx>
            <c:strRef>
              <c:f>Sheet1!$G$1</c:f>
              <c:strCache>
                <c:ptCount val="1"/>
                <c:pt idx="0">
                  <c:v>Banco Hipotecario</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1</c:v>
                </c:pt>
                <c:pt idx="1">
                  <c:v>4</c:v>
                </c:pt>
                <c:pt idx="2">
                  <c:v>2</c:v>
                </c:pt>
                <c:pt idx="3">
                  <c:v>2</c:v>
                </c:pt>
                <c:pt idx="4">
                  <c:v>3</c:v>
                </c:pt>
                <c:pt idx="5">
                  <c:v>0</c:v>
                </c:pt>
                <c:pt idx="6">
                  <c:v>0</c:v>
                </c:pt>
              </c:numCache>
            </c:numRef>
          </c:val>
          <c:extLst>
            <c:ext xmlns:c16="http://schemas.microsoft.com/office/drawing/2014/chart" uri="{C3380CC4-5D6E-409C-BE32-E72D297353CC}">
              <c16:uniqueId val="{00000005-F1FC-432C-A37A-01949B44ABB9}"/>
            </c:ext>
          </c:extLst>
        </c:ser>
        <c:ser>
          <c:idx val="6"/>
          <c:order val="6"/>
          <c:tx>
            <c:strRef>
              <c:f>Sheet1!$H$1</c:f>
              <c:strCache>
                <c:ptCount val="1"/>
                <c:pt idx="0">
                  <c:v>Banco Ciudad</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1</c:v>
                </c:pt>
                <c:pt idx="1">
                  <c:v>5</c:v>
                </c:pt>
                <c:pt idx="2">
                  <c:v>4</c:v>
                </c:pt>
                <c:pt idx="3">
                  <c:v>3</c:v>
                </c:pt>
                <c:pt idx="4">
                  <c:v>6</c:v>
                </c:pt>
                <c:pt idx="5">
                  <c:v>0</c:v>
                </c:pt>
                <c:pt idx="6">
                  <c:v>0</c:v>
                </c:pt>
              </c:numCache>
            </c:numRef>
          </c:val>
          <c:extLst>
            <c:ext xmlns:c16="http://schemas.microsoft.com/office/drawing/2014/chart" uri="{C3380CC4-5D6E-409C-BE32-E72D297353CC}">
              <c16:uniqueId val="{00000006-F1FC-432C-A37A-01949B44ABB9}"/>
            </c:ext>
          </c:extLst>
        </c:ser>
        <c:ser>
          <c:idx val="7"/>
          <c:order val="7"/>
          <c:tx>
            <c:strRef>
              <c:f>Sheet1!$I$1</c:f>
              <c:strCache>
                <c:ptCount val="1"/>
                <c:pt idx="0">
                  <c:v>Banco Provincia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8</c:v>
                </c:pt>
                <c:pt idx="1">
                  <c:v>9</c:v>
                </c:pt>
                <c:pt idx="2">
                  <c:v>5</c:v>
                </c:pt>
                <c:pt idx="3">
                  <c:v>9</c:v>
                </c:pt>
                <c:pt idx="4">
                  <c:v>13</c:v>
                </c:pt>
                <c:pt idx="5">
                  <c:v>3</c:v>
                </c:pt>
                <c:pt idx="6">
                  <c:v>4</c:v>
                </c:pt>
              </c:numCache>
            </c:numRef>
          </c:val>
          <c:extLst>
            <c:ext xmlns:c16="http://schemas.microsoft.com/office/drawing/2014/chart" uri="{C3380CC4-5D6E-409C-BE32-E72D297353CC}">
              <c16:uniqueId val="{00000007-F1FC-432C-A37A-01949B44ABB9}"/>
            </c:ext>
          </c:extLst>
        </c:ser>
        <c:ser>
          <c:idx val="8"/>
          <c:order val="8"/>
          <c:tx>
            <c:strRef>
              <c:f>Sheet1!$J$1</c:f>
              <c:strCache>
                <c:ptCount val="1"/>
                <c:pt idx="0">
                  <c:v>Banco Macro</c:v>
                </c:pt>
              </c:strCache>
            </c:strRef>
          </c:tx>
          <c:spPr>
            <a:solidFill>
              <a:schemeClr val="accent3">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Sheet1!$J$2:$J$8</c:f>
              <c:numCache>
                <c:formatCode>General</c:formatCode>
                <c:ptCount val="7"/>
                <c:pt idx="0">
                  <c:v>4</c:v>
                </c:pt>
                <c:pt idx="1">
                  <c:v>4</c:v>
                </c:pt>
                <c:pt idx="2">
                  <c:v>6</c:v>
                </c:pt>
                <c:pt idx="3">
                  <c:v>8</c:v>
                </c:pt>
                <c:pt idx="4">
                  <c:v>6</c:v>
                </c:pt>
                <c:pt idx="5">
                  <c:v>0</c:v>
                </c:pt>
                <c:pt idx="6">
                  <c:v>1</c:v>
                </c:pt>
              </c:numCache>
            </c:numRef>
          </c:val>
          <c:extLst>
            <c:ext xmlns:c16="http://schemas.microsoft.com/office/drawing/2014/chart" uri="{C3380CC4-5D6E-409C-BE32-E72D297353CC}">
              <c16:uniqueId val="{00000008-F1FC-432C-A37A-01949B44ABB9}"/>
            </c:ext>
          </c:extLst>
        </c:ser>
        <c:ser>
          <c:idx val="9"/>
          <c:order val="9"/>
          <c:tx>
            <c:strRef>
              <c:f>Sheet1!$K$1</c:f>
              <c:strCache>
                <c:ptCount val="1"/>
                <c:pt idx="0">
                  <c:v>HSBC</c:v>
                </c:pt>
              </c:strCache>
            </c:strRef>
          </c:tx>
          <c:spPr>
            <a:solidFill>
              <a:schemeClr val="accent4">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Sheet1!$K$2:$K$8</c:f>
              <c:numCache>
                <c:formatCode>General</c:formatCode>
                <c:ptCount val="7"/>
                <c:pt idx="0">
                  <c:v>7</c:v>
                </c:pt>
                <c:pt idx="1">
                  <c:v>13</c:v>
                </c:pt>
                <c:pt idx="2">
                  <c:v>11</c:v>
                </c:pt>
                <c:pt idx="3">
                  <c:v>9</c:v>
                </c:pt>
                <c:pt idx="4">
                  <c:v>16</c:v>
                </c:pt>
                <c:pt idx="5">
                  <c:v>0</c:v>
                </c:pt>
                <c:pt idx="6">
                  <c:v>2</c:v>
                </c:pt>
              </c:numCache>
            </c:numRef>
          </c:val>
          <c:extLst>
            <c:ext xmlns:c16="http://schemas.microsoft.com/office/drawing/2014/chart" uri="{C3380CC4-5D6E-409C-BE32-E72D297353CC}">
              <c16:uniqueId val="{00000009-F1FC-432C-A37A-01949B44ABB9}"/>
            </c:ext>
          </c:extLst>
        </c:ser>
        <c:ser>
          <c:idx val="10"/>
          <c:order val="10"/>
          <c:tx>
            <c:strRef>
              <c:f>Sheet1!$L$1</c:f>
              <c:strCache>
                <c:ptCount val="1"/>
                <c:pt idx="0">
                  <c:v>Banco Nación</c:v>
                </c:pt>
              </c:strCache>
            </c:strRef>
          </c:tx>
          <c:spPr>
            <a:solidFill>
              <a:schemeClr val="accent5">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Sheet1!$L$2:$L$8</c:f>
              <c:numCache>
                <c:formatCode>General</c:formatCode>
                <c:ptCount val="7"/>
                <c:pt idx="0">
                  <c:v>3</c:v>
                </c:pt>
                <c:pt idx="1">
                  <c:v>7</c:v>
                </c:pt>
                <c:pt idx="2">
                  <c:v>7</c:v>
                </c:pt>
                <c:pt idx="3">
                  <c:v>8</c:v>
                </c:pt>
                <c:pt idx="4">
                  <c:v>16</c:v>
                </c:pt>
                <c:pt idx="5">
                  <c:v>0</c:v>
                </c:pt>
                <c:pt idx="6">
                  <c:v>0</c:v>
                </c:pt>
              </c:numCache>
            </c:numRef>
          </c:val>
          <c:extLst>
            <c:ext xmlns:c16="http://schemas.microsoft.com/office/drawing/2014/chart" uri="{C3380CC4-5D6E-409C-BE32-E72D297353CC}">
              <c16:uniqueId val="{0000000A-F1FC-432C-A37A-01949B44ABB9}"/>
            </c:ext>
          </c:extLst>
        </c:ser>
        <c:dLbls>
          <c:showLegendKey val="0"/>
          <c:showVal val="0"/>
          <c:showCatName val="0"/>
          <c:showSerName val="0"/>
          <c:showPercent val="0"/>
          <c:showBubbleSize val="0"/>
        </c:dLbls>
        <c:gapWidth val="219"/>
        <c:overlap val="-27"/>
        <c:axId val="354684184"/>
        <c:axId val="354687464"/>
      </c:barChart>
      <c:catAx>
        <c:axId val="3546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687464"/>
        <c:crosses val="autoZero"/>
        <c:auto val="1"/>
        <c:lblAlgn val="ctr"/>
        <c:lblOffset val="100"/>
        <c:noMultiLvlLbl val="0"/>
      </c:catAx>
      <c:valAx>
        <c:axId val="354687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684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Supervielle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1">
                  <c:v>2.2495068388852998E-2</c:v>
                </c:pt>
                <c:pt idx="3">
                  <c:v>4.4317207381459001E-2</c:v>
                </c:pt>
                <c:pt idx="4">
                  <c:v>2.8134857614549001E-2</c:v>
                </c:pt>
              </c:numCache>
            </c:numRef>
          </c:val>
          <c:extLst>
            <c:ext xmlns:c16="http://schemas.microsoft.com/office/drawing/2014/chart" uri="{C3380CC4-5D6E-409C-BE32-E72D297353CC}">
              <c16:uniqueId val="{00000000-46EF-49A4-8F79-6F2FA7F7BE42}"/>
            </c:ext>
          </c:extLst>
        </c:ser>
        <c:ser>
          <c:idx val="1"/>
          <c:order val="1"/>
          <c:tx>
            <c:strRef>
              <c:f>Sheet1!$C$1</c:f>
              <c:strCache>
                <c:ptCount val="1"/>
                <c:pt idx="0">
                  <c:v>Banco Galicia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9.1888003981881003E-2</c:v>
                </c:pt>
                <c:pt idx="1">
                  <c:v>0.14317220467284</c:v>
                </c:pt>
                <c:pt idx="2">
                  <c:v>1.1850356234373E-2</c:v>
                </c:pt>
                <c:pt idx="3">
                  <c:v>0.10971594812413001</c:v>
                </c:pt>
                <c:pt idx="4">
                  <c:v>6.4555041738582994E-2</c:v>
                </c:pt>
                <c:pt idx="5">
                  <c:v>0.75679450577681995</c:v>
                </c:pt>
                <c:pt idx="6">
                  <c:v>0.66542916381715</c:v>
                </c:pt>
              </c:numCache>
            </c:numRef>
          </c:val>
          <c:extLst>
            <c:ext xmlns:c16="http://schemas.microsoft.com/office/drawing/2014/chart" uri="{C3380CC4-5D6E-409C-BE32-E72D297353CC}">
              <c16:uniqueId val="{00000001-46EF-49A4-8F79-6F2FA7F7BE42}"/>
            </c:ext>
          </c:extLst>
        </c:ser>
        <c:ser>
          <c:idx val="2"/>
          <c:order val="2"/>
          <c:tx>
            <c:strRef>
              <c:f>Sheet1!$D$1</c:f>
              <c:strCache>
                <c:ptCount val="1"/>
                <c:pt idx="0">
                  <c:v>BBVA Francés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7.5275056569772004E-3</c:v>
                </c:pt>
                <c:pt idx="1">
                  <c:v>9.6836253677696996E-3</c:v>
                </c:pt>
                <c:pt idx="2">
                  <c:v>5.7748703365085004E-3</c:v>
                </c:pt>
                <c:pt idx="4">
                  <c:v>0.26003560245389001</c:v>
                </c:pt>
                <c:pt idx="5">
                  <c:v>1.9082037707129</c:v>
                </c:pt>
                <c:pt idx="6">
                  <c:v>7.9435989344985997E-3</c:v>
                </c:pt>
              </c:numCache>
            </c:numRef>
          </c:val>
          <c:extLst>
            <c:ext xmlns:c16="http://schemas.microsoft.com/office/drawing/2014/chart" uri="{C3380CC4-5D6E-409C-BE32-E72D297353CC}">
              <c16:uniqueId val="{00000002-46EF-49A4-8F79-6F2FA7F7BE42}"/>
            </c:ext>
          </c:extLst>
        </c:ser>
        <c:ser>
          <c:idx val="3"/>
          <c:order val="3"/>
          <c:tx>
            <c:strRef>
              <c:f>Sheet1!$E$1</c:f>
              <c:strCache>
                <c:ptCount val="1"/>
                <c:pt idx="0">
                  <c:v>Santander Río</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1">
                  <c:v>6.9713590193370006E-2</c:v>
                </c:pt>
                <c:pt idx="2">
                  <c:v>3.9567172812452998E-3</c:v>
                </c:pt>
                <c:pt idx="3">
                  <c:v>0.21568819560503</c:v>
                </c:pt>
                <c:pt idx="4">
                  <c:v>5.6336117480588997E-2</c:v>
                </c:pt>
                <c:pt idx="5">
                  <c:v>2.2798228144317999E-2</c:v>
                </c:pt>
              </c:numCache>
            </c:numRef>
          </c:val>
          <c:extLst>
            <c:ext xmlns:c16="http://schemas.microsoft.com/office/drawing/2014/chart" uri="{C3380CC4-5D6E-409C-BE32-E72D297353CC}">
              <c16:uniqueId val="{00000003-46EF-49A4-8F79-6F2FA7F7BE42}"/>
            </c:ext>
          </c:extLst>
        </c:ser>
        <c:ser>
          <c:idx val="4"/>
          <c:order val="4"/>
          <c:tx>
            <c:strRef>
              <c:f>Sheet1!$F$1</c:f>
              <c:strCache>
                <c:ptCount val="1"/>
                <c:pt idx="0">
                  <c:v>ICBC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0.42398554733373001</c:v>
                </c:pt>
                <c:pt idx="1">
                  <c:v>0.19882121480594001</c:v>
                </c:pt>
                <c:pt idx="2">
                  <c:v>0.18384723210088999</c:v>
                </c:pt>
                <c:pt idx="3">
                  <c:v>2.2544162850381001E-2</c:v>
                </c:pt>
                <c:pt idx="4">
                  <c:v>0.13060640470516</c:v>
                </c:pt>
                <c:pt idx="6">
                  <c:v>1.3310206848933E-2</c:v>
                </c:pt>
              </c:numCache>
            </c:numRef>
          </c:val>
          <c:extLst>
            <c:ext xmlns:c16="http://schemas.microsoft.com/office/drawing/2014/chart" uri="{C3380CC4-5D6E-409C-BE32-E72D297353CC}">
              <c16:uniqueId val="{00000004-46EF-49A4-8F79-6F2FA7F7BE42}"/>
            </c:ext>
          </c:extLst>
        </c:ser>
        <c:ser>
          <c:idx val="5"/>
          <c:order val="5"/>
          <c:tx>
            <c:strRef>
              <c:f>Sheet1!$G$1</c:f>
              <c:strCache>
                <c:ptCount val="1"/>
                <c:pt idx="0">
                  <c:v>Banco Hipotecario</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1.1245905787424E-2</c:v>
                </c:pt>
                <c:pt idx="1">
                  <c:v>8.5973671801019003E-2</c:v>
                </c:pt>
                <c:pt idx="2">
                  <c:v>3.7060371344920999E-3</c:v>
                </c:pt>
                <c:pt idx="3">
                  <c:v>1.2651644010852E-2</c:v>
                </c:pt>
                <c:pt idx="4">
                  <c:v>9.0308031323255E-3</c:v>
                </c:pt>
              </c:numCache>
            </c:numRef>
          </c:val>
          <c:extLst>
            <c:ext xmlns:c16="http://schemas.microsoft.com/office/drawing/2014/chart" uri="{C3380CC4-5D6E-409C-BE32-E72D297353CC}">
              <c16:uniqueId val="{00000005-46EF-49A4-8F79-6F2FA7F7BE42}"/>
            </c:ext>
          </c:extLst>
        </c:ser>
        <c:ser>
          <c:idx val="6"/>
          <c:order val="6"/>
          <c:tx>
            <c:strRef>
              <c:f>Sheet1!$H$1</c:f>
              <c:strCache>
                <c:ptCount val="1"/>
                <c:pt idx="0">
                  <c:v>Banco Ciudad</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1.1375618549259E-2</c:v>
                </c:pt>
                <c:pt idx="1">
                  <c:v>2.6645198832687001E-2</c:v>
                </c:pt>
                <c:pt idx="2">
                  <c:v>1.6899356402504E-2</c:v>
                </c:pt>
                <c:pt idx="3">
                  <c:v>2.2678316466790999E-2</c:v>
                </c:pt>
                <c:pt idx="4">
                  <c:v>2.2751237098517001E-2</c:v>
                </c:pt>
              </c:numCache>
            </c:numRef>
          </c:val>
          <c:extLst>
            <c:ext xmlns:c16="http://schemas.microsoft.com/office/drawing/2014/chart" uri="{C3380CC4-5D6E-409C-BE32-E72D297353CC}">
              <c16:uniqueId val="{00000006-46EF-49A4-8F79-6F2FA7F7BE42}"/>
            </c:ext>
          </c:extLst>
        </c:ser>
        <c:ser>
          <c:idx val="7"/>
          <c:order val="7"/>
          <c:tx>
            <c:strRef>
              <c:f>Sheet1!$I$1</c:f>
              <c:strCache>
                <c:ptCount val="1"/>
                <c:pt idx="0">
                  <c:v>Banco Provincia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0.63798689750172999</c:v>
                </c:pt>
                <c:pt idx="1">
                  <c:v>0.50106241327696999</c:v>
                </c:pt>
                <c:pt idx="2">
                  <c:v>0.65965193659581001</c:v>
                </c:pt>
                <c:pt idx="3">
                  <c:v>0.42539645584392</c:v>
                </c:pt>
                <c:pt idx="4">
                  <c:v>0.69905196176804996</c:v>
                </c:pt>
                <c:pt idx="5">
                  <c:v>3.3413741886389001E-2</c:v>
                </c:pt>
                <c:pt idx="6">
                  <c:v>2.1341680301629001E-2</c:v>
                </c:pt>
              </c:numCache>
            </c:numRef>
          </c:val>
          <c:extLst>
            <c:ext xmlns:c16="http://schemas.microsoft.com/office/drawing/2014/chart" uri="{C3380CC4-5D6E-409C-BE32-E72D297353CC}">
              <c16:uniqueId val="{00000007-46EF-49A4-8F79-6F2FA7F7BE42}"/>
            </c:ext>
          </c:extLst>
        </c:ser>
        <c:ser>
          <c:idx val="8"/>
          <c:order val="8"/>
          <c:tx>
            <c:strRef>
              <c:f>Sheet1!$J$1</c:f>
              <c:strCache>
                <c:ptCount val="1"/>
                <c:pt idx="0">
                  <c:v>Banco Macro</c:v>
                </c:pt>
              </c:strCache>
            </c:strRef>
          </c:tx>
          <c:spPr>
            <a:solidFill>
              <a:schemeClr val="accent3">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Sheet1!$J$2:$J$8</c:f>
              <c:numCache>
                <c:formatCode>General</c:formatCode>
                <c:ptCount val="7"/>
                <c:pt idx="0">
                  <c:v>0.13675596015287</c:v>
                </c:pt>
                <c:pt idx="1">
                  <c:v>0.10383007518456</c:v>
                </c:pt>
                <c:pt idx="2">
                  <c:v>6.4905623816844005E-2</c:v>
                </c:pt>
                <c:pt idx="3">
                  <c:v>1.7513164677111E-2</c:v>
                </c:pt>
                <c:pt idx="4">
                  <c:v>0.10381115226216001</c:v>
                </c:pt>
                <c:pt idx="6">
                  <c:v>8.0384574336429995E-2</c:v>
                </c:pt>
              </c:numCache>
            </c:numRef>
          </c:val>
          <c:extLst>
            <c:ext xmlns:c16="http://schemas.microsoft.com/office/drawing/2014/chart" uri="{C3380CC4-5D6E-409C-BE32-E72D297353CC}">
              <c16:uniqueId val="{00000008-46EF-49A4-8F79-6F2FA7F7BE42}"/>
            </c:ext>
          </c:extLst>
        </c:ser>
        <c:ser>
          <c:idx val="9"/>
          <c:order val="9"/>
          <c:tx>
            <c:strRef>
              <c:f>Sheet1!$K$1</c:f>
              <c:strCache>
                <c:ptCount val="1"/>
                <c:pt idx="0">
                  <c:v>HSBC</c:v>
                </c:pt>
              </c:strCache>
            </c:strRef>
          </c:tx>
          <c:spPr>
            <a:solidFill>
              <a:schemeClr val="accent4">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Sheet1!$K$2:$K$8</c:f>
              <c:numCache>
                <c:formatCode>General</c:formatCode>
                <c:ptCount val="7"/>
                <c:pt idx="0">
                  <c:v>2.6217005302985E-2</c:v>
                </c:pt>
                <c:pt idx="1">
                  <c:v>4.2671384505382999E-2</c:v>
                </c:pt>
                <c:pt idx="2">
                  <c:v>1.820023508637E-2</c:v>
                </c:pt>
                <c:pt idx="3">
                  <c:v>2.9328619568744E-2</c:v>
                </c:pt>
                <c:pt idx="4">
                  <c:v>5.8057260322946003E-2</c:v>
                </c:pt>
                <c:pt idx="6">
                  <c:v>1.9364833462432E-2</c:v>
                </c:pt>
              </c:numCache>
            </c:numRef>
          </c:val>
          <c:extLst>
            <c:ext xmlns:c16="http://schemas.microsoft.com/office/drawing/2014/chart" uri="{C3380CC4-5D6E-409C-BE32-E72D297353CC}">
              <c16:uniqueId val="{00000009-46EF-49A4-8F79-6F2FA7F7BE42}"/>
            </c:ext>
          </c:extLst>
        </c:ser>
        <c:ser>
          <c:idx val="10"/>
          <c:order val="10"/>
          <c:tx>
            <c:strRef>
              <c:f>Sheet1!$L$1</c:f>
              <c:strCache>
                <c:ptCount val="1"/>
                <c:pt idx="0">
                  <c:v>Banco Nación</c:v>
                </c:pt>
              </c:strCache>
            </c:strRef>
          </c:tx>
          <c:spPr>
            <a:solidFill>
              <a:schemeClr val="accent5">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Sheet1!$L$2:$L$8</c:f>
              <c:numCache>
                <c:formatCode>General</c:formatCode>
                <c:ptCount val="7"/>
                <c:pt idx="0">
                  <c:v>0.16934678458221</c:v>
                </c:pt>
                <c:pt idx="1">
                  <c:v>5.9964062916776001E-2</c:v>
                </c:pt>
                <c:pt idx="2">
                  <c:v>0.12199585214103</c:v>
                </c:pt>
                <c:pt idx="3">
                  <c:v>1.1311496765042</c:v>
                </c:pt>
                <c:pt idx="4">
                  <c:v>5.5815687012403997E-2</c:v>
                </c:pt>
              </c:numCache>
            </c:numRef>
          </c:val>
          <c:extLst>
            <c:ext xmlns:c16="http://schemas.microsoft.com/office/drawing/2014/chart" uri="{C3380CC4-5D6E-409C-BE32-E72D297353CC}">
              <c16:uniqueId val="{0000000A-46EF-49A4-8F79-6F2FA7F7BE42}"/>
            </c:ext>
          </c:extLst>
        </c:ser>
        <c:dLbls>
          <c:showLegendKey val="0"/>
          <c:showVal val="0"/>
          <c:showCatName val="0"/>
          <c:showSerName val="0"/>
          <c:showPercent val="0"/>
          <c:showBubbleSize val="0"/>
        </c:dLbls>
        <c:gapWidth val="219"/>
        <c:overlap val="-27"/>
        <c:axId val="354690416"/>
        <c:axId val="354689104"/>
      </c:barChart>
      <c:catAx>
        <c:axId val="354690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689104"/>
        <c:crosses val="autoZero"/>
        <c:auto val="1"/>
        <c:lblAlgn val="ctr"/>
        <c:lblOffset val="100"/>
        <c:noMultiLvlLbl val="0"/>
      </c:catAx>
      <c:valAx>
        <c:axId val="354689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690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Event</c:v>
                </c:pt>
              </c:strCache>
            </c:strRef>
          </c:tx>
          <c:spPr>
            <a:solidFill>
              <a:schemeClr val="accent1"/>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c:v>
                </c:pt>
                <c:pt idx="10">
                  <c:v>Banco Nación</c:v>
                </c:pt>
              </c:strCache>
            </c:strRef>
          </c:cat>
          <c:val>
            <c:numRef>
              <c:f>Sheet1!$B$2:$B$12</c:f>
              <c:numCache>
                <c:formatCode>General</c:formatCode>
                <c:ptCount val="11"/>
                <c:pt idx="0">
                  <c:v>0</c:v>
                </c:pt>
                <c:pt idx="1">
                  <c:v>0</c:v>
                </c:pt>
                <c:pt idx="2">
                  <c:v>0</c:v>
                </c:pt>
                <c:pt idx="3">
                  <c:v>0</c:v>
                </c:pt>
                <c:pt idx="4">
                  <c:v>0</c:v>
                </c:pt>
                <c:pt idx="5">
                  <c:v>0</c:v>
                </c:pt>
                <c:pt idx="6">
                  <c:v>0</c:v>
                </c:pt>
                <c:pt idx="7">
                  <c:v>0</c:v>
                </c:pt>
                <c:pt idx="8">
                  <c:v>0</c:v>
                </c:pt>
                <c:pt idx="9">
                  <c:v>0</c:v>
                </c:pt>
                <c:pt idx="10">
                  <c:v>1</c:v>
                </c:pt>
              </c:numCache>
            </c:numRef>
          </c:val>
          <c:extLst>
            <c:ext xmlns:c16="http://schemas.microsoft.com/office/drawing/2014/chart" uri="{C3380CC4-5D6E-409C-BE32-E72D297353CC}">
              <c16:uniqueId val="{00000000-143D-4F78-87ED-96C9E51CF484}"/>
            </c:ext>
          </c:extLst>
        </c:ser>
        <c:ser>
          <c:idx val="1"/>
          <c:order val="1"/>
          <c:tx>
            <c:strRef>
              <c:f>Sheet1!$C$1</c:f>
              <c:strCache>
                <c:ptCount val="1"/>
                <c:pt idx="0">
                  <c:v>Link</c:v>
                </c:pt>
              </c:strCache>
            </c:strRef>
          </c:tx>
          <c:spPr>
            <a:solidFill>
              <a:schemeClr val="accent2"/>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c:v>
                </c:pt>
                <c:pt idx="10">
                  <c:v>Banco Nación</c:v>
                </c:pt>
              </c:strCache>
            </c:strRef>
          </c:cat>
          <c:val>
            <c:numRef>
              <c:f>Sheet1!$C$2:$C$12</c:f>
              <c:numCache>
                <c:formatCode>General</c:formatCode>
                <c:ptCount val="11"/>
                <c:pt idx="0">
                  <c:v>0</c:v>
                </c:pt>
                <c:pt idx="1">
                  <c:v>20</c:v>
                </c:pt>
                <c:pt idx="2">
                  <c:v>2</c:v>
                </c:pt>
                <c:pt idx="3">
                  <c:v>0</c:v>
                </c:pt>
                <c:pt idx="4">
                  <c:v>10</c:v>
                </c:pt>
                <c:pt idx="5">
                  <c:v>1</c:v>
                </c:pt>
                <c:pt idx="6">
                  <c:v>1</c:v>
                </c:pt>
                <c:pt idx="7">
                  <c:v>6</c:v>
                </c:pt>
                <c:pt idx="8">
                  <c:v>0</c:v>
                </c:pt>
                <c:pt idx="9">
                  <c:v>1</c:v>
                </c:pt>
                <c:pt idx="10">
                  <c:v>5</c:v>
                </c:pt>
              </c:numCache>
            </c:numRef>
          </c:val>
          <c:extLst>
            <c:ext xmlns:c16="http://schemas.microsoft.com/office/drawing/2014/chart" uri="{C3380CC4-5D6E-409C-BE32-E72D297353CC}">
              <c16:uniqueId val="{00000001-143D-4F78-87ED-96C9E51CF484}"/>
            </c:ext>
          </c:extLst>
        </c:ser>
        <c:ser>
          <c:idx val="2"/>
          <c:order val="2"/>
          <c:tx>
            <c:strRef>
              <c:f>Sheet1!$D$1</c:f>
              <c:strCache>
                <c:ptCount val="1"/>
                <c:pt idx="0">
                  <c:v>Photo</c:v>
                </c:pt>
              </c:strCache>
            </c:strRef>
          </c:tx>
          <c:spPr>
            <a:solidFill>
              <a:schemeClr val="accent3"/>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c:v>
                </c:pt>
                <c:pt idx="10">
                  <c:v>Banco Nación</c:v>
                </c:pt>
              </c:strCache>
            </c:strRef>
          </c:cat>
          <c:val>
            <c:numRef>
              <c:f>Sheet1!$D$2:$D$12</c:f>
              <c:numCache>
                <c:formatCode>General</c:formatCode>
                <c:ptCount val="11"/>
                <c:pt idx="0">
                  <c:v>5</c:v>
                </c:pt>
                <c:pt idx="1">
                  <c:v>1</c:v>
                </c:pt>
                <c:pt idx="2">
                  <c:v>13</c:v>
                </c:pt>
                <c:pt idx="3">
                  <c:v>3</c:v>
                </c:pt>
                <c:pt idx="4">
                  <c:v>12</c:v>
                </c:pt>
                <c:pt idx="5">
                  <c:v>10</c:v>
                </c:pt>
                <c:pt idx="6">
                  <c:v>14</c:v>
                </c:pt>
                <c:pt idx="7">
                  <c:v>2</c:v>
                </c:pt>
                <c:pt idx="8">
                  <c:v>17</c:v>
                </c:pt>
                <c:pt idx="9">
                  <c:v>54</c:v>
                </c:pt>
                <c:pt idx="10">
                  <c:v>22</c:v>
                </c:pt>
              </c:numCache>
            </c:numRef>
          </c:val>
          <c:extLst>
            <c:ext xmlns:c16="http://schemas.microsoft.com/office/drawing/2014/chart" uri="{C3380CC4-5D6E-409C-BE32-E72D297353CC}">
              <c16:uniqueId val="{00000002-143D-4F78-87ED-96C9E51CF484}"/>
            </c:ext>
          </c:extLst>
        </c:ser>
        <c:ser>
          <c:idx val="3"/>
          <c:order val="3"/>
          <c:tx>
            <c:strRef>
              <c:f>Sheet1!$E$1</c:f>
              <c:strCache>
                <c:ptCount val="1"/>
                <c:pt idx="0">
                  <c:v>Video</c:v>
                </c:pt>
              </c:strCache>
            </c:strRef>
          </c:tx>
          <c:spPr>
            <a:solidFill>
              <a:schemeClr val="accent4"/>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c:v>
                </c:pt>
                <c:pt idx="10">
                  <c:v>Banco Nación</c:v>
                </c:pt>
              </c:strCache>
            </c:strRef>
          </c:cat>
          <c:val>
            <c:numRef>
              <c:f>Sheet1!$E$2:$E$12</c:f>
              <c:numCache>
                <c:formatCode>General</c:formatCode>
                <c:ptCount val="11"/>
                <c:pt idx="0">
                  <c:v>1</c:v>
                </c:pt>
                <c:pt idx="1">
                  <c:v>18</c:v>
                </c:pt>
                <c:pt idx="2">
                  <c:v>3</c:v>
                </c:pt>
                <c:pt idx="3">
                  <c:v>6</c:v>
                </c:pt>
                <c:pt idx="4">
                  <c:v>2</c:v>
                </c:pt>
                <c:pt idx="5">
                  <c:v>1</c:v>
                </c:pt>
                <c:pt idx="6">
                  <c:v>4</c:v>
                </c:pt>
                <c:pt idx="7">
                  <c:v>42</c:v>
                </c:pt>
                <c:pt idx="8">
                  <c:v>11</c:v>
                </c:pt>
                <c:pt idx="9">
                  <c:v>3</c:v>
                </c:pt>
                <c:pt idx="10">
                  <c:v>13</c:v>
                </c:pt>
              </c:numCache>
            </c:numRef>
          </c:val>
          <c:extLst>
            <c:ext xmlns:c16="http://schemas.microsoft.com/office/drawing/2014/chart" uri="{C3380CC4-5D6E-409C-BE32-E72D297353CC}">
              <c16:uniqueId val="{00000003-143D-4F78-87ED-96C9E51CF484}"/>
            </c:ext>
          </c:extLst>
        </c:ser>
        <c:ser>
          <c:idx val="4"/>
          <c:order val="4"/>
          <c:tx>
            <c:strRef>
              <c:f>Sheet1!$F$1</c:f>
              <c:strCache>
                <c:ptCount val="1"/>
                <c:pt idx="0">
                  <c:v>Live Video</c:v>
                </c:pt>
              </c:strCache>
            </c:strRef>
          </c:tx>
          <c:spPr>
            <a:solidFill>
              <a:schemeClr val="accent5"/>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c:v>
                </c:pt>
                <c:pt idx="10">
                  <c:v>Banco Nación</c:v>
                </c:pt>
              </c:strCache>
            </c:strRef>
          </c:cat>
          <c:val>
            <c:numRef>
              <c:f>Sheet1!$F$2:$F$12</c:f>
              <c:numCache>
                <c:formatCode>General</c:formatCode>
                <c:ptCount val="11"/>
                <c:pt idx="0">
                  <c:v>0</c:v>
                </c:pt>
                <c:pt idx="1">
                  <c:v>2</c:v>
                </c:pt>
                <c:pt idx="2">
                  <c:v>0</c:v>
                </c:pt>
                <c:pt idx="3">
                  <c:v>0</c:v>
                </c:pt>
                <c:pt idx="4">
                  <c:v>0</c:v>
                </c:pt>
                <c:pt idx="5">
                  <c:v>0</c:v>
                </c:pt>
                <c:pt idx="6">
                  <c:v>0</c:v>
                </c:pt>
                <c:pt idx="7">
                  <c:v>0</c:v>
                </c:pt>
                <c:pt idx="8">
                  <c:v>0</c:v>
                </c:pt>
                <c:pt idx="9">
                  <c:v>0</c:v>
                </c:pt>
                <c:pt idx="10">
                  <c:v>0</c:v>
                </c:pt>
              </c:numCache>
            </c:numRef>
          </c:val>
          <c:extLst>
            <c:ext xmlns:c16="http://schemas.microsoft.com/office/drawing/2014/chart" uri="{C3380CC4-5D6E-409C-BE32-E72D297353CC}">
              <c16:uniqueId val="{00000004-143D-4F78-87ED-96C9E51CF484}"/>
            </c:ext>
          </c:extLst>
        </c:ser>
        <c:ser>
          <c:idx val="5"/>
          <c:order val="5"/>
          <c:tx>
            <c:strRef>
              <c:f>Sheet1!$G$1</c:f>
              <c:strCache>
                <c:ptCount val="1"/>
                <c:pt idx="0">
                  <c:v>Status</c:v>
                </c:pt>
              </c:strCache>
            </c:strRef>
          </c:tx>
          <c:spPr>
            <a:solidFill>
              <a:schemeClr val="accent6"/>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c:v>
                </c:pt>
                <c:pt idx="10">
                  <c:v>Banco Nación</c:v>
                </c:pt>
              </c:strCache>
            </c:strRef>
          </c:cat>
          <c:val>
            <c:numRef>
              <c:f>Sheet1!$G$2:$G$12</c:f>
              <c:numCache>
                <c:formatCode>General</c:formatCode>
                <c:ptCount val="11"/>
                <c:pt idx="0">
                  <c:v>0</c:v>
                </c:pt>
                <c:pt idx="1">
                  <c:v>4</c:v>
                </c:pt>
                <c:pt idx="2">
                  <c:v>2</c:v>
                </c:pt>
                <c:pt idx="3">
                  <c:v>1</c:v>
                </c:pt>
                <c:pt idx="4">
                  <c:v>1</c:v>
                </c:pt>
                <c:pt idx="5">
                  <c:v>0</c:v>
                </c:pt>
                <c:pt idx="6">
                  <c:v>0</c:v>
                </c:pt>
                <c:pt idx="7">
                  <c:v>1</c:v>
                </c:pt>
                <c:pt idx="8">
                  <c:v>1</c:v>
                </c:pt>
                <c:pt idx="9">
                  <c:v>0</c:v>
                </c:pt>
                <c:pt idx="10">
                  <c:v>0</c:v>
                </c:pt>
              </c:numCache>
            </c:numRef>
          </c:val>
          <c:extLst>
            <c:ext xmlns:c16="http://schemas.microsoft.com/office/drawing/2014/chart" uri="{C3380CC4-5D6E-409C-BE32-E72D297353CC}">
              <c16:uniqueId val="{00000005-143D-4F78-87ED-96C9E51CF484}"/>
            </c:ext>
          </c:extLst>
        </c:ser>
        <c:dLbls>
          <c:showLegendKey val="0"/>
          <c:showVal val="0"/>
          <c:showCatName val="0"/>
          <c:showSerName val="0"/>
          <c:showPercent val="0"/>
          <c:showBubbleSize val="0"/>
        </c:dLbls>
        <c:gapWidth val="150"/>
        <c:overlap val="100"/>
        <c:axId val="354699928"/>
        <c:axId val="354699600"/>
      </c:barChart>
      <c:catAx>
        <c:axId val="354699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699600"/>
        <c:crosses val="autoZero"/>
        <c:auto val="1"/>
        <c:lblAlgn val="ctr"/>
        <c:lblOffset val="100"/>
        <c:noMultiLvlLbl val="0"/>
      </c:catAx>
      <c:valAx>
        <c:axId val="3546996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699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Supervielle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2.2496192951962E-2</c:v>
                </c:pt>
                <c:pt idx="11">
                  <c:v>0</c:v>
                </c:pt>
                <c:pt idx="12">
                  <c:v>1.1055821322545E-2</c:v>
                </c:pt>
                <c:pt idx="13">
                  <c:v>0</c:v>
                </c:pt>
                <c:pt idx="14">
                  <c:v>0</c:v>
                </c:pt>
                <c:pt idx="15">
                  <c:v>4.4031010136745999E-2</c:v>
                </c:pt>
                <c:pt idx="16">
                  <c:v>0</c:v>
                </c:pt>
                <c:pt idx="17">
                  <c:v>6.2873975173432003E-2</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F955-411E-9174-E90FDD9D2AC1}"/>
            </c:ext>
          </c:extLst>
        </c:ser>
        <c:ser>
          <c:idx val="1"/>
          <c:order val="1"/>
          <c:tx>
            <c:strRef>
              <c:f>Sheet1!$C$1</c:f>
              <c:strCache>
                <c:ptCount val="1"/>
                <c:pt idx="0">
                  <c:v>Banco Galicia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3.0217274872255E-2</c:v>
                </c:pt>
                <c:pt idx="11">
                  <c:v>0.44523737147102999</c:v>
                </c:pt>
                <c:pt idx="12">
                  <c:v>1.4185834431047E-2</c:v>
                </c:pt>
                <c:pt idx="13">
                  <c:v>0.35853610873876002</c:v>
                </c:pt>
                <c:pt idx="14">
                  <c:v>1.0042267996468001E-2</c:v>
                </c:pt>
                <c:pt idx="15">
                  <c:v>0.28434998480089002</c:v>
                </c:pt>
                <c:pt idx="16">
                  <c:v>1.7189467741701998E-2</c:v>
                </c:pt>
                <c:pt idx="17">
                  <c:v>1.7269886304235999E-2</c:v>
                </c:pt>
                <c:pt idx="18">
                  <c:v>9.0131617040372005E-3</c:v>
                </c:pt>
                <c:pt idx="19">
                  <c:v>8.3233212222977998E-3</c:v>
                </c:pt>
                <c:pt idx="20">
                  <c:v>0</c:v>
                </c:pt>
                <c:pt idx="21">
                  <c:v>0</c:v>
                </c:pt>
                <c:pt idx="22">
                  <c:v>0</c:v>
                </c:pt>
                <c:pt idx="23">
                  <c:v>0</c:v>
                </c:pt>
              </c:numCache>
            </c:numRef>
          </c:val>
          <c:smooth val="0"/>
          <c:extLst>
            <c:ext xmlns:c16="http://schemas.microsoft.com/office/drawing/2014/chart" uri="{C3380CC4-5D6E-409C-BE32-E72D297353CC}">
              <c16:uniqueId val="{00000001-F955-411E-9174-E90FDD9D2AC1}"/>
            </c:ext>
          </c:extLst>
        </c:ser>
        <c:ser>
          <c:idx val="2"/>
          <c:order val="2"/>
          <c:tx>
            <c:strRef>
              <c:f>Sheet1!$D$1</c:f>
              <c:strCache>
                <c:ptCount val="1"/>
                <c:pt idx="0">
                  <c:v>BBVA Francés</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5.7879827858583E-3</c:v>
                </c:pt>
                <c:pt idx="10">
                  <c:v>5.1664907033431001E-3</c:v>
                </c:pt>
                <c:pt idx="11">
                  <c:v>0</c:v>
                </c:pt>
                <c:pt idx="12">
                  <c:v>0.95747610660177995</c:v>
                </c:pt>
                <c:pt idx="13">
                  <c:v>0</c:v>
                </c:pt>
                <c:pt idx="14">
                  <c:v>0</c:v>
                </c:pt>
                <c:pt idx="15">
                  <c:v>4.7665740589421003E-3</c:v>
                </c:pt>
                <c:pt idx="16">
                  <c:v>0.32433510074873001</c:v>
                </c:pt>
                <c:pt idx="17">
                  <c:v>2.3378910860526E-2</c:v>
                </c:pt>
                <c:pt idx="18">
                  <c:v>7.4525007112030998E-3</c:v>
                </c:pt>
                <c:pt idx="19">
                  <c:v>0</c:v>
                </c:pt>
                <c:pt idx="20">
                  <c:v>0</c:v>
                </c:pt>
                <c:pt idx="21">
                  <c:v>0</c:v>
                </c:pt>
                <c:pt idx="22">
                  <c:v>0</c:v>
                </c:pt>
                <c:pt idx="23">
                  <c:v>0</c:v>
                </c:pt>
              </c:numCache>
            </c:numRef>
          </c:val>
          <c:smooth val="0"/>
          <c:extLst>
            <c:ext xmlns:c16="http://schemas.microsoft.com/office/drawing/2014/chart" uri="{C3380CC4-5D6E-409C-BE32-E72D297353CC}">
              <c16:uniqueId val="{00000002-F955-411E-9174-E90FDD9D2AC1}"/>
            </c:ext>
          </c:extLst>
        </c:ser>
        <c:ser>
          <c:idx val="3"/>
          <c:order val="3"/>
          <c:tx>
            <c:strRef>
              <c:f>Sheet1!$E$1</c:f>
              <c:strCache>
                <c:ptCount val="1"/>
                <c:pt idx="0">
                  <c:v>Santander Río</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5.2949035140447E-2</c:v>
                </c:pt>
                <c:pt idx="11">
                  <c:v>3.9570453307806999E-3</c:v>
                </c:pt>
                <c:pt idx="12">
                  <c:v>0</c:v>
                </c:pt>
                <c:pt idx="13">
                  <c:v>0.11136256145197</c:v>
                </c:pt>
                <c:pt idx="14">
                  <c:v>0</c:v>
                </c:pt>
                <c:pt idx="15">
                  <c:v>5.0499435649964002E-2</c:v>
                </c:pt>
                <c:pt idx="16">
                  <c:v>4.2208483528327997E-2</c:v>
                </c:pt>
                <c:pt idx="17">
                  <c:v>0.12474114328461</c:v>
                </c:pt>
                <c:pt idx="18">
                  <c:v>2.2800118334498E-2</c:v>
                </c:pt>
                <c:pt idx="19">
                  <c:v>0.52119939928282999</c:v>
                </c:pt>
                <c:pt idx="20">
                  <c:v>7.3864846174574006E-2</c:v>
                </c:pt>
                <c:pt idx="21">
                  <c:v>0</c:v>
                </c:pt>
                <c:pt idx="22">
                  <c:v>0</c:v>
                </c:pt>
                <c:pt idx="23">
                  <c:v>0</c:v>
                </c:pt>
              </c:numCache>
            </c:numRef>
          </c:val>
          <c:smooth val="0"/>
          <c:extLst>
            <c:ext xmlns:c16="http://schemas.microsoft.com/office/drawing/2014/chart" uri="{C3380CC4-5D6E-409C-BE32-E72D297353CC}">
              <c16:uniqueId val="{00000003-F955-411E-9174-E90FDD9D2AC1}"/>
            </c:ext>
          </c:extLst>
        </c:ser>
        <c:ser>
          <c:idx val="4"/>
          <c:order val="4"/>
          <c:tx>
            <c:strRef>
              <c:f>Sheet1!$F$1</c:f>
              <c:strCache>
                <c:ptCount val="1"/>
                <c:pt idx="0">
                  <c:v>ICBC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0.28782277668504003</c:v>
                </c:pt>
                <c:pt idx="10">
                  <c:v>6.3089558054178999E-2</c:v>
                </c:pt>
                <c:pt idx="11">
                  <c:v>1.8406898531192002E-2</c:v>
                </c:pt>
                <c:pt idx="12">
                  <c:v>2.4334543820897999E-2</c:v>
                </c:pt>
                <c:pt idx="13">
                  <c:v>7.9035270529412005E-3</c:v>
                </c:pt>
                <c:pt idx="14">
                  <c:v>9.5674274851393001E-3</c:v>
                </c:pt>
                <c:pt idx="15">
                  <c:v>0</c:v>
                </c:pt>
                <c:pt idx="16">
                  <c:v>9.5674274851393001E-3</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4-F955-411E-9174-E90FDD9D2AC1}"/>
            </c:ext>
          </c:extLst>
        </c:ser>
        <c:ser>
          <c:idx val="5"/>
          <c:order val="5"/>
          <c:tx>
            <c:strRef>
              <c:f>Sheet1!$G$1</c:f>
              <c:strCache>
                <c:ptCount val="1"/>
                <c:pt idx="0">
                  <c:v>Banco Hipotecario</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3.7700981375715001E-3</c:v>
                </c:pt>
                <c:pt idx="10">
                  <c:v>0.31911644235648001</c:v>
                </c:pt>
                <c:pt idx="11">
                  <c:v>0</c:v>
                </c:pt>
                <c:pt idx="12">
                  <c:v>0</c:v>
                </c:pt>
                <c:pt idx="13">
                  <c:v>0</c:v>
                </c:pt>
                <c:pt idx="14">
                  <c:v>0</c:v>
                </c:pt>
                <c:pt idx="15">
                  <c:v>1.009619501248E-2</c:v>
                </c:pt>
                <c:pt idx="16">
                  <c:v>1.05562747852E-2</c:v>
                </c:pt>
                <c:pt idx="17">
                  <c:v>9.0737955175450007E-3</c:v>
                </c:pt>
                <c:pt idx="18">
                  <c:v>0</c:v>
                </c:pt>
                <c:pt idx="19">
                  <c:v>0</c:v>
                </c:pt>
                <c:pt idx="20">
                  <c:v>6.2621969064747002E-3</c:v>
                </c:pt>
                <c:pt idx="21">
                  <c:v>0</c:v>
                </c:pt>
                <c:pt idx="22">
                  <c:v>0</c:v>
                </c:pt>
                <c:pt idx="23">
                  <c:v>0</c:v>
                </c:pt>
              </c:numCache>
            </c:numRef>
          </c:val>
          <c:smooth val="0"/>
          <c:extLst>
            <c:ext xmlns:c16="http://schemas.microsoft.com/office/drawing/2014/chart" uri="{C3380CC4-5D6E-409C-BE32-E72D297353CC}">
              <c16:uniqueId val="{00000005-F955-411E-9174-E90FDD9D2AC1}"/>
            </c:ext>
          </c:extLst>
        </c:ser>
        <c:ser>
          <c:idx val="6"/>
          <c:order val="6"/>
          <c:tx>
            <c:strRef>
              <c:f>Sheet1!$H$1</c:f>
              <c:strCache>
                <c:ptCount val="1"/>
                <c:pt idx="0">
                  <c:v>Banco Ciudad</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0</c:v>
                </c:pt>
                <c:pt idx="10">
                  <c:v>3.4407458705579E-2</c:v>
                </c:pt>
                <c:pt idx="11">
                  <c:v>1.8292296011359999E-2</c:v>
                </c:pt>
                <c:pt idx="12">
                  <c:v>1.148738684924E-2</c:v>
                </c:pt>
                <c:pt idx="13">
                  <c:v>1.1377983164960999E-2</c:v>
                </c:pt>
                <c:pt idx="14">
                  <c:v>3.0742435282250999E-2</c:v>
                </c:pt>
                <c:pt idx="15">
                  <c:v>7.4394505309361E-3</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6-F955-411E-9174-E90FDD9D2AC1}"/>
            </c:ext>
          </c:extLst>
        </c:ser>
        <c:ser>
          <c:idx val="7"/>
          <c:order val="7"/>
          <c:tx>
            <c:strRef>
              <c:f>Sheet1!$I$1</c:f>
              <c:strCache>
                <c:ptCount val="1"/>
                <c:pt idx="0">
                  <c:v>Banco Provincia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0</c:v>
                </c:pt>
                <c:pt idx="8">
                  <c:v>0.33955390478901998</c:v>
                </c:pt>
                <c:pt idx="9">
                  <c:v>0.35093168371715999</c:v>
                </c:pt>
                <c:pt idx="10">
                  <c:v>0.76165640740736995</c:v>
                </c:pt>
                <c:pt idx="11">
                  <c:v>6.6648979882361001E-2</c:v>
                </c:pt>
                <c:pt idx="12">
                  <c:v>0.36598701962586</c:v>
                </c:pt>
                <c:pt idx="13">
                  <c:v>0.44033622145578999</c:v>
                </c:pt>
                <c:pt idx="14">
                  <c:v>0.90882031305608002</c:v>
                </c:pt>
                <c:pt idx="15">
                  <c:v>0.59466419914456004</c:v>
                </c:pt>
                <c:pt idx="16">
                  <c:v>0</c:v>
                </c:pt>
                <c:pt idx="17">
                  <c:v>0.37595201273447998</c:v>
                </c:pt>
                <c:pt idx="18">
                  <c:v>0.33049482014482001</c:v>
                </c:pt>
                <c:pt idx="19">
                  <c:v>0.23402635330860999</c:v>
                </c:pt>
                <c:pt idx="20">
                  <c:v>0</c:v>
                </c:pt>
                <c:pt idx="21">
                  <c:v>0</c:v>
                </c:pt>
                <c:pt idx="22">
                  <c:v>0.19153493247747</c:v>
                </c:pt>
                <c:pt idx="23">
                  <c:v>0</c:v>
                </c:pt>
              </c:numCache>
            </c:numRef>
          </c:val>
          <c:smooth val="0"/>
          <c:extLst>
            <c:ext xmlns:c16="http://schemas.microsoft.com/office/drawing/2014/chart" uri="{C3380CC4-5D6E-409C-BE32-E72D297353CC}">
              <c16:uniqueId val="{00000007-F955-411E-9174-E90FDD9D2AC1}"/>
            </c:ext>
          </c:extLst>
        </c:ser>
        <c:ser>
          <c:idx val="8"/>
          <c:order val="8"/>
          <c:tx>
            <c:strRef>
              <c:f>Sheet1!$J$1</c:f>
              <c:strCache>
                <c:ptCount val="1"/>
                <c:pt idx="0">
                  <c:v>Banco Macro</c:v>
                </c:pt>
              </c:strCache>
            </c:strRef>
          </c:tx>
          <c:spPr>
            <a:ln w="28575" cap="rnd">
              <a:solidFill>
                <a:schemeClr val="accent3">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Sheet1!$J$2:$J$25</c:f>
              <c:numCache>
                <c:formatCode>General</c:formatCode>
                <c:ptCount val="24"/>
                <c:pt idx="0">
                  <c:v>0</c:v>
                </c:pt>
                <c:pt idx="1">
                  <c:v>0</c:v>
                </c:pt>
                <c:pt idx="2">
                  <c:v>0</c:v>
                </c:pt>
                <c:pt idx="3">
                  <c:v>0</c:v>
                </c:pt>
                <c:pt idx="4">
                  <c:v>0</c:v>
                </c:pt>
                <c:pt idx="5">
                  <c:v>0</c:v>
                </c:pt>
                <c:pt idx="6">
                  <c:v>0</c:v>
                </c:pt>
                <c:pt idx="7">
                  <c:v>0</c:v>
                </c:pt>
                <c:pt idx="8">
                  <c:v>0</c:v>
                </c:pt>
                <c:pt idx="9">
                  <c:v>2.9066004809515E-2</c:v>
                </c:pt>
                <c:pt idx="10">
                  <c:v>4.3901778097705998E-2</c:v>
                </c:pt>
                <c:pt idx="11">
                  <c:v>3.4061724386150998E-3</c:v>
                </c:pt>
                <c:pt idx="12">
                  <c:v>1.2262220779014E-2</c:v>
                </c:pt>
                <c:pt idx="13">
                  <c:v>9.5567466706286006E-2</c:v>
                </c:pt>
                <c:pt idx="14">
                  <c:v>0</c:v>
                </c:pt>
                <c:pt idx="15">
                  <c:v>5.1546742904374998E-2</c:v>
                </c:pt>
                <c:pt idx="16">
                  <c:v>0.32411623071444001</c:v>
                </c:pt>
                <c:pt idx="17">
                  <c:v>0</c:v>
                </c:pt>
                <c:pt idx="18">
                  <c:v>6.6647440715568995E-2</c:v>
                </c:pt>
                <c:pt idx="19">
                  <c:v>0</c:v>
                </c:pt>
                <c:pt idx="20">
                  <c:v>1.9256228186304E-2</c:v>
                </c:pt>
                <c:pt idx="21">
                  <c:v>0</c:v>
                </c:pt>
                <c:pt idx="22">
                  <c:v>0</c:v>
                </c:pt>
                <c:pt idx="23">
                  <c:v>0</c:v>
                </c:pt>
              </c:numCache>
            </c:numRef>
          </c:val>
          <c:smooth val="0"/>
          <c:extLst>
            <c:ext xmlns:c16="http://schemas.microsoft.com/office/drawing/2014/chart" uri="{C3380CC4-5D6E-409C-BE32-E72D297353CC}">
              <c16:uniqueId val="{00000008-F955-411E-9174-E90FDD9D2AC1}"/>
            </c:ext>
          </c:extLst>
        </c:ser>
        <c:ser>
          <c:idx val="9"/>
          <c:order val="9"/>
          <c:tx>
            <c:strRef>
              <c:f>Sheet1!$K$1</c:f>
              <c:strCache>
                <c:ptCount val="1"/>
                <c:pt idx="0">
                  <c:v>HSBC</c:v>
                </c:pt>
              </c:strCache>
            </c:strRef>
          </c:tx>
          <c:spPr>
            <a:ln w="28575" cap="rnd">
              <a:solidFill>
                <a:schemeClr val="accent4">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Sheet1!$K$2:$K$25</c:f>
              <c:numCache>
                <c:formatCode>General</c:formatCode>
                <c:ptCount val="24"/>
                <c:pt idx="0">
                  <c:v>0</c:v>
                </c:pt>
                <c:pt idx="1">
                  <c:v>0</c:v>
                </c:pt>
                <c:pt idx="2">
                  <c:v>0</c:v>
                </c:pt>
                <c:pt idx="3">
                  <c:v>0</c:v>
                </c:pt>
                <c:pt idx="4">
                  <c:v>0</c:v>
                </c:pt>
                <c:pt idx="5">
                  <c:v>0</c:v>
                </c:pt>
                <c:pt idx="6">
                  <c:v>0</c:v>
                </c:pt>
                <c:pt idx="7">
                  <c:v>0</c:v>
                </c:pt>
                <c:pt idx="8">
                  <c:v>0</c:v>
                </c:pt>
                <c:pt idx="9">
                  <c:v>6.7980044742245005E-2</c:v>
                </c:pt>
                <c:pt idx="10">
                  <c:v>3.6346302806410997E-2</c:v>
                </c:pt>
                <c:pt idx="11">
                  <c:v>2.4628095890682999E-2</c:v>
                </c:pt>
                <c:pt idx="12">
                  <c:v>1.3704343681106E-2</c:v>
                </c:pt>
                <c:pt idx="13">
                  <c:v>4.1525536371510997E-2</c:v>
                </c:pt>
                <c:pt idx="14">
                  <c:v>2.6812846332597999E-2</c:v>
                </c:pt>
                <c:pt idx="15">
                  <c:v>1.8471071918011998E-2</c:v>
                </c:pt>
                <c:pt idx="16">
                  <c:v>2.1450277066079E-2</c:v>
                </c:pt>
                <c:pt idx="17">
                  <c:v>2.5942001750856002E-2</c:v>
                </c:pt>
                <c:pt idx="18">
                  <c:v>2.9077042245129001E-2</c:v>
                </c:pt>
                <c:pt idx="19">
                  <c:v>0</c:v>
                </c:pt>
                <c:pt idx="20">
                  <c:v>0</c:v>
                </c:pt>
                <c:pt idx="21">
                  <c:v>0</c:v>
                </c:pt>
                <c:pt idx="22">
                  <c:v>0</c:v>
                </c:pt>
                <c:pt idx="23">
                  <c:v>0</c:v>
                </c:pt>
              </c:numCache>
            </c:numRef>
          </c:val>
          <c:smooth val="0"/>
          <c:extLst>
            <c:ext xmlns:c16="http://schemas.microsoft.com/office/drawing/2014/chart" uri="{C3380CC4-5D6E-409C-BE32-E72D297353CC}">
              <c16:uniqueId val="{00000009-F955-411E-9174-E90FDD9D2AC1}"/>
            </c:ext>
          </c:extLst>
        </c:ser>
        <c:ser>
          <c:idx val="10"/>
          <c:order val="10"/>
          <c:tx>
            <c:strRef>
              <c:f>Sheet1!$L$1</c:f>
              <c:strCache>
                <c:ptCount val="1"/>
                <c:pt idx="0">
                  <c:v>Banco Nación</c:v>
                </c:pt>
              </c:strCache>
            </c:strRef>
          </c:tx>
          <c:spPr>
            <a:ln w="28575" cap="rnd">
              <a:solidFill>
                <a:schemeClr val="accent5">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Sheet1!$L$2:$L$25</c:f>
              <c:numCache>
                <c:formatCode>General</c:formatCode>
                <c:ptCount val="24"/>
                <c:pt idx="0">
                  <c:v>0.65636002723967002</c:v>
                </c:pt>
                <c:pt idx="1">
                  <c:v>0</c:v>
                </c:pt>
                <c:pt idx="2">
                  <c:v>0</c:v>
                </c:pt>
                <c:pt idx="3">
                  <c:v>0</c:v>
                </c:pt>
                <c:pt idx="4">
                  <c:v>0</c:v>
                </c:pt>
                <c:pt idx="5">
                  <c:v>0</c:v>
                </c:pt>
                <c:pt idx="6">
                  <c:v>0</c:v>
                </c:pt>
                <c:pt idx="7">
                  <c:v>0</c:v>
                </c:pt>
                <c:pt idx="8">
                  <c:v>0</c:v>
                </c:pt>
                <c:pt idx="9">
                  <c:v>0</c:v>
                </c:pt>
                <c:pt idx="10">
                  <c:v>8.4658231201836007E-2</c:v>
                </c:pt>
                <c:pt idx="11">
                  <c:v>0.10825490200137</c:v>
                </c:pt>
                <c:pt idx="12">
                  <c:v>3.8302157439470998</c:v>
                </c:pt>
                <c:pt idx="13">
                  <c:v>4.5399442649396E-2</c:v>
                </c:pt>
                <c:pt idx="14">
                  <c:v>9.0074426107577002E-2</c:v>
                </c:pt>
                <c:pt idx="15">
                  <c:v>4.7814306620108001E-2</c:v>
                </c:pt>
                <c:pt idx="16">
                  <c:v>5.8681194488313999E-2</c:v>
                </c:pt>
                <c:pt idx="17">
                  <c:v>0.23472477795325999</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A-F955-411E-9174-E90FDD9D2AC1}"/>
            </c:ext>
          </c:extLst>
        </c:ser>
        <c:dLbls>
          <c:showLegendKey val="0"/>
          <c:showVal val="0"/>
          <c:showCatName val="0"/>
          <c:showSerName val="0"/>
          <c:showPercent val="0"/>
          <c:showBubbleSize val="0"/>
        </c:dLbls>
        <c:smooth val="0"/>
        <c:axId val="236730032"/>
        <c:axId val="361188480"/>
      </c:lineChart>
      <c:catAx>
        <c:axId val="236730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188480"/>
        <c:crosses val="autoZero"/>
        <c:auto val="1"/>
        <c:lblAlgn val="ctr"/>
        <c:lblOffset val="100"/>
        <c:noMultiLvlLbl val="0"/>
      </c:catAx>
      <c:valAx>
        <c:axId val="361188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6730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Supervielle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0</c:v>
                </c:pt>
                <c:pt idx="12">
                  <c:v>2</c:v>
                </c:pt>
                <c:pt idx="13">
                  <c:v>0</c:v>
                </c:pt>
                <c:pt idx="14">
                  <c:v>0</c:v>
                </c:pt>
                <c:pt idx="15">
                  <c:v>2</c:v>
                </c:pt>
                <c:pt idx="16">
                  <c:v>0</c:v>
                </c:pt>
                <c:pt idx="17">
                  <c:v>1</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D520-4784-BEBA-46D450D489C2}"/>
            </c:ext>
          </c:extLst>
        </c:ser>
        <c:ser>
          <c:idx val="1"/>
          <c:order val="1"/>
          <c:tx>
            <c:strRef>
              <c:f>Sheet1!$C$1</c:f>
              <c:strCache>
                <c:ptCount val="1"/>
                <c:pt idx="0">
                  <c:v>Banco Galicia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3</c:v>
                </c:pt>
                <c:pt idx="11">
                  <c:v>3</c:v>
                </c:pt>
                <c:pt idx="12">
                  <c:v>5</c:v>
                </c:pt>
                <c:pt idx="13">
                  <c:v>7</c:v>
                </c:pt>
                <c:pt idx="14">
                  <c:v>1</c:v>
                </c:pt>
                <c:pt idx="15">
                  <c:v>5</c:v>
                </c:pt>
                <c:pt idx="16">
                  <c:v>3</c:v>
                </c:pt>
                <c:pt idx="17">
                  <c:v>9</c:v>
                </c:pt>
                <c:pt idx="18">
                  <c:v>8</c:v>
                </c:pt>
                <c:pt idx="19">
                  <c:v>1</c:v>
                </c:pt>
                <c:pt idx="20">
                  <c:v>0</c:v>
                </c:pt>
                <c:pt idx="21">
                  <c:v>0</c:v>
                </c:pt>
                <c:pt idx="22">
                  <c:v>0</c:v>
                </c:pt>
                <c:pt idx="23">
                  <c:v>0</c:v>
                </c:pt>
              </c:numCache>
            </c:numRef>
          </c:val>
          <c:smooth val="0"/>
          <c:extLst>
            <c:ext xmlns:c16="http://schemas.microsoft.com/office/drawing/2014/chart" uri="{C3380CC4-5D6E-409C-BE32-E72D297353CC}">
              <c16:uniqueId val="{00000001-D520-4784-BEBA-46D450D489C2}"/>
            </c:ext>
          </c:extLst>
        </c:ser>
        <c:ser>
          <c:idx val="2"/>
          <c:order val="2"/>
          <c:tx>
            <c:strRef>
              <c:f>Sheet1!$D$1</c:f>
              <c:strCache>
                <c:ptCount val="1"/>
                <c:pt idx="0">
                  <c:v>BBVA Francés</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2</c:v>
                </c:pt>
                <c:pt idx="10">
                  <c:v>7</c:v>
                </c:pt>
                <c:pt idx="11">
                  <c:v>0</c:v>
                </c:pt>
                <c:pt idx="12">
                  <c:v>2</c:v>
                </c:pt>
                <c:pt idx="13">
                  <c:v>0</c:v>
                </c:pt>
                <c:pt idx="14">
                  <c:v>0</c:v>
                </c:pt>
                <c:pt idx="15">
                  <c:v>1</c:v>
                </c:pt>
                <c:pt idx="16">
                  <c:v>4</c:v>
                </c:pt>
                <c:pt idx="17">
                  <c:v>2</c:v>
                </c:pt>
                <c:pt idx="18">
                  <c:v>2</c:v>
                </c:pt>
                <c:pt idx="19">
                  <c:v>0</c:v>
                </c:pt>
                <c:pt idx="20">
                  <c:v>0</c:v>
                </c:pt>
                <c:pt idx="21">
                  <c:v>0</c:v>
                </c:pt>
                <c:pt idx="22">
                  <c:v>0</c:v>
                </c:pt>
                <c:pt idx="23">
                  <c:v>0</c:v>
                </c:pt>
              </c:numCache>
            </c:numRef>
          </c:val>
          <c:smooth val="0"/>
          <c:extLst>
            <c:ext xmlns:c16="http://schemas.microsoft.com/office/drawing/2014/chart" uri="{C3380CC4-5D6E-409C-BE32-E72D297353CC}">
              <c16:uniqueId val="{00000002-D520-4784-BEBA-46D450D489C2}"/>
            </c:ext>
          </c:extLst>
        </c:ser>
        <c:ser>
          <c:idx val="3"/>
          <c:order val="3"/>
          <c:tx>
            <c:strRef>
              <c:f>Sheet1!$E$1</c:f>
              <c:strCache>
                <c:ptCount val="1"/>
                <c:pt idx="0">
                  <c:v>Santander Río</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1</c:v>
                </c:pt>
                <c:pt idx="12">
                  <c:v>0</c:v>
                </c:pt>
                <c:pt idx="13">
                  <c:v>1</c:v>
                </c:pt>
                <c:pt idx="14">
                  <c:v>0</c:v>
                </c:pt>
                <c:pt idx="15">
                  <c:v>1</c:v>
                </c:pt>
                <c:pt idx="16">
                  <c:v>1</c:v>
                </c:pt>
                <c:pt idx="17">
                  <c:v>2</c:v>
                </c:pt>
                <c:pt idx="18">
                  <c:v>1</c:v>
                </c:pt>
                <c:pt idx="19">
                  <c:v>1</c:v>
                </c:pt>
                <c:pt idx="20">
                  <c:v>1</c:v>
                </c:pt>
                <c:pt idx="21">
                  <c:v>0</c:v>
                </c:pt>
                <c:pt idx="22">
                  <c:v>0</c:v>
                </c:pt>
                <c:pt idx="23">
                  <c:v>0</c:v>
                </c:pt>
              </c:numCache>
            </c:numRef>
          </c:val>
          <c:smooth val="0"/>
          <c:extLst>
            <c:ext xmlns:c16="http://schemas.microsoft.com/office/drawing/2014/chart" uri="{C3380CC4-5D6E-409C-BE32-E72D297353CC}">
              <c16:uniqueId val="{00000003-D520-4784-BEBA-46D450D489C2}"/>
            </c:ext>
          </c:extLst>
        </c:ser>
        <c:ser>
          <c:idx val="4"/>
          <c:order val="4"/>
          <c:tx>
            <c:strRef>
              <c:f>Sheet1!$F$1</c:f>
              <c:strCache>
                <c:ptCount val="1"/>
                <c:pt idx="0">
                  <c:v>ICBC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13</c:v>
                </c:pt>
                <c:pt idx="10">
                  <c:v>3</c:v>
                </c:pt>
                <c:pt idx="11">
                  <c:v>4</c:v>
                </c:pt>
                <c:pt idx="12">
                  <c:v>2</c:v>
                </c:pt>
                <c:pt idx="13">
                  <c:v>1</c:v>
                </c:pt>
                <c:pt idx="14">
                  <c:v>1</c:v>
                </c:pt>
                <c:pt idx="15">
                  <c:v>0</c:v>
                </c:pt>
                <c:pt idx="16">
                  <c:v>1</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4-D520-4784-BEBA-46D450D489C2}"/>
            </c:ext>
          </c:extLst>
        </c:ser>
        <c:ser>
          <c:idx val="5"/>
          <c:order val="5"/>
          <c:tx>
            <c:strRef>
              <c:f>Sheet1!$G$1</c:f>
              <c:strCache>
                <c:ptCount val="1"/>
                <c:pt idx="0">
                  <c:v>Banco Hipotecario</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2</c:v>
                </c:pt>
                <c:pt idx="10">
                  <c:v>1</c:v>
                </c:pt>
                <c:pt idx="11">
                  <c:v>0</c:v>
                </c:pt>
                <c:pt idx="12">
                  <c:v>0</c:v>
                </c:pt>
                <c:pt idx="13">
                  <c:v>0</c:v>
                </c:pt>
                <c:pt idx="14">
                  <c:v>0</c:v>
                </c:pt>
                <c:pt idx="15">
                  <c:v>2</c:v>
                </c:pt>
                <c:pt idx="16">
                  <c:v>5</c:v>
                </c:pt>
                <c:pt idx="17">
                  <c:v>1</c:v>
                </c:pt>
                <c:pt idx="18">
                  <c:v>0</c:v>
                </c:pt>
                <c:pt idx="19">
                  <c:v>0</c:v>
                </c:pt>
                <c:pt idx="20">
                  <c:v>1</c:v>
                </c:pt>
                <c:pt idx="21">
                  <c:v>0</c:v>
                </c:pt>
                <c:pt idx="22">
                  <c:v>0</c:v>
                </c:pt>
                <c:pt idx="23">
                  <c:v>0</c:v>
                </c:pt>
              </c:numCache>
            </c:numRef>
          </c:val>
          <c:smooth val="0"/>
          <c:extLst>
            <c:ext xmlns:c16="http://schemas.microsoft.com/office/drawing/2014/chart" uri="{C3380CC4-5D6E-409C-BE32-E72D297353CC}">
              <c16:uniqueId val="{00000005-D520-4784-BEBA-46D450D489C2}"/>
            </c:ext>
          </c:extLst>
        </c:ser>
        <c:ser>
          <c:idx val="6"/>
          <c:order val="6"/>
          <c:tx>
            <c:strRef>
              <c:f>Sheet1!$H$1</c:f>
              <c:strCache>
                <c:ptCount val="1"/>
                <c:pt idx="0">
                  <c:v>Banco Ciudad</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0</c:v>
                </c:pt>
                <c:pt idx="10">
                  <c:v>4</c:v>
                </c:pt>
                <c:pt idx="11">
                  <c:v>5</c:v>
                </c:pt>
                <c:pt idx="12">
                  <c:v>4</c:v>
                </c:pt>
                <c:pt idx="13">
                  <c:v>1</c:v>
                </c:pt>
                <c:pt idx="14">
                  <c:v>4</c:v>
                </c:pt>
                <c:pt idx="15">
                  <c:v>1</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6-D520-4784-BEBA-46D450D489C2}"/>
            </c:ext>
          </c:extLst>
        </c:ser>
        <c:ser>
          <c:idx val="7"/>
          <c:order val="7"/>
          <c:tx>
            <c:strRef>
              <c:f>Sheet1!$I$1</c:f>
              <c:strCache>
                <c:ptCount val="1"/>
                <c:pt idx="0">
                  <c:v>Banco Provincia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0</c:v>
                </c:pt>
                <c:pt idx="8">
                  <c:v>4</c:v>
                </c:pt>
                <c:pt idx="9">
                  <c:v>3</c:v>
                </c:pt>
                <c:pt idx="10">
                  <c:v>14</c:v>
                </c:pt>
                <c:pt idx="11">
                  <c:v>1</c:v>
                </c:pt>
                <c:pt idx="12">
                  <c:v>5</c:v>
                </c:pt>
                <c:pt idx="13">
                  <c:v>4</c:v>
                </c:pt>
                <c:pt idx="14">
                  <c:v>4</c:v>
                </c:pt>
                <c:pt idx="15">
                  <c:v>2</c:v>
                </c:pt>
                <c:pt idx="16">
                  <c:v>0</c:v>
                </c:pt>
                <c:pt idx="17">
                  <c:v>6</c:v>
                </c:pt>
                <c:pt idx="18">
                  <c:v>4</c:v>
                </c:pt>
                <c:pt idx="19">
                  <c:v>3</c:v>
                </c:pt>
                <c:pt idx="20">
                  <c:v>0</c:v>
                </c:pt>
                <c:pt idx="21">
                  <c:v>0</c:v>
                </c:pt>
                <c:pt idx="22">
                  <c:v>1</c:v>
                </c:pt>
                <c:pt idx="23">
                  <c:v>0</c:v>
                </c:pt>
              </c:numCache>
            </c:numRef>
          </c:val>
          <c:smooth val="0"/>
          <c:extLst>
            <c:ext xmlns:c16="http://schemas.microsoft.com/office/drawing/2014/chart" uri="{C3380CC4-5D6E-409C-BE32-E72D297353CC}">
              <c16:uniqueId val="{00000007-D520-4784-BEBA-46D450D489C2}"/>
            </c:ext>
          </c:extLst>
        </c:ser>
        <c:ser>
          <c:idx val="8"/>
          <c:order val="8"/>
          <c:tx>
            <c:strRef>
              <c:f>Sheet1!$J$1</c:f>
              <c:strCache>
                <c:ptCount val="1"/>
                <c:pt idx="0">
                  <c:v>Banco Macro</c:v>
                </c:pt>
              </c:strCache>
            </c:strRef>
          </c:tx>
          <c:spPr>
            <a:ln w="28575" cap="rnd">
              <a:solidFill>
                <a:schemeClr val="accent3">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Sheet1!$J$2:$J$25</c:f>
              <c:numCache>
                <c:formatCode>General</c:formatCode>
                <c:ptCount val="24"/>
                <c:pt idx="0">
                  <c:v>0</c:v>
                </c:pt>
                <c:pt idx="1">
                  <c:v>0</c:v>
                </c:pt>
                <c:pt idx="2">
                  <c:v>0</c:v>
                </c:pt>
                <c:pt idx="3">
                  <c:v>0</c:v>
                </c:pt>
                <c:pt idx="4">
                  <c:v>0</c:v>
                </c:pt>
                <c:pt idx="5">
                  <c:v>0</c:v>
                </c:pt>
                <c:pt idx="6">
                  <c:v>0</c:v>
                </c:pt>
                <c:pt idx="7">
                  <c:v>0</c:v>
                </c:pt>
                <c:pt idx="8">
                  <c:v>0</c:v>
                </c:pt>
                <c:pt idx="9">
                  <c:v>1</c:v>
                </c:pt>
                <c:pt idx="10">
                  <c:v>3</c:v>
                </c:pt>
                <c:pt idx="11">
                  <c:v>1</c:v>
                </c:pt>
                <c:pt idx="12">
                  <c:v>1</c:v>
                </c:pt>
                <c:pt idx="13">
                  <c:v>7</c:v>
                </c:pt>
                <c:pt idx="14">
                  <c:v>0</c:v>
                </c:pt>
                <c:pt idx="15">
                  <c:v>1</c:v>
                </c:pt>
                <c:pt idx="16">
                  <c:v>3</c:v>
                </c:pt>
                <c:pt idx="17">
                  <c:v>0</c:v>
                </c:pt>
                <c:pt idx="18">
                  <c:v>2</c:v>
                </c:pt>
                <c:pt idx="19">
                  <c:v>0</c:v>
                </c:pt>
                <c:pt idx="20">
                  <c:v>10</c:v>
                </c:pt>
                <c:pt idx="21">
                  <c:v>0</c:v>
                </c:pt>
                <c:pt idx="22">
                  <c:v>0</c:v>
                </c:pt>
                <c:pt idx="23">
                  <c:v>0</c:v>
                </c:pt>
              </c:numCache>
            </c:numRef>
          </c:val>
          <c:smooth val="0"/>
          <c:extLst>
            <c:ext xmlns:c16="http://schemas.microsoft.com/office/drawing/2014/chart" uri="{C3380CC4-5D6E-409C-BE32-E72D297353CC}">
              <c16:uniqueId val="{00000008-D520-4784-BEBA-46D450D489C2}"/>
            </c:ext>
          </c:extLst>
        </c:ser>
        <c:ser>
          <c:idx val="9"/>
          <c:order val="9"/>
          <c:tx>
            <c:strRef>
              <c:f>Sheet1!$K$1</c:f>
              <c:strCache>
                <c:ptCount val="1"/>
                <c:pt idx="0">
                  <c:v>HSBC</c:v>
                </c:pt>
              </c:strCache>
            </c:strRef>
          </c:tx>
          <c:spPr>
            <a:ln w="28575" cap="rnd">
              <a:solidFill>
                <a:schemeClr val="accent4">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Sheet1!$K$2:$K$25</c:f>
              <c:numCache>
                <c:formatCode>General</c:formatCode>
                <c:ptCount val="24"/>
                <c:pt idx="0">
                  <c:v>0</c:v>
                </c:pt>
                <c:pt idx="1">
                  <c:v>0</c:v>
                </c:pt>
                <c:pt idx="2">
                  <c:v>0</c:v>
                </c:pt>
                <c:pt idx="3">
                  <c:v>0</c:v>
                </c:pt>
                <c:pt idx="4">
                  <c:v>0</c:v>
                </c:pt>
                <c:pt idx="5">
                  <c:v>0</c:v>
                </c:pt>
                <c:pt idx="6">
                  <c:v>0</c:v>
                </c:pt>
                <c:pt idx="7">
                  <c:v>0</c:v>
                </c:pt>
                <c:pt idx="8">
                  <c:v>0</c:v>
                </c:pt>
                <c:pt idx="9">
                  <c:v>11</c:v>
                </c:pt>
                <c:pt idx="10">
                  <c:v>1</c:v>
                </c:pt>
                <c:pt idx="11">
                  <c:v>3</c:v>
                </c:pt>
                <c:pt idx="12">
                  <c:v>1</c:v>
                </c:pt>
                <c:pt idx="13">
                  <c:v>13</c:v>
                </c:pt>
                <c:pt idx="14">
                  <c:v>2</c:v>
                </c:pt>
                <c:pt idx="15">
                  <c:v>3</c:v>
                </c:pt>
                <c:pt idx="16">
                  <c:v>1</c:v>
                </c:pt>
                <c:pt idx="17">
                  <c:v>13</c:v>
                </c:pt>
                <c:pt idx="18">
                  <c:v>10</c:v>
                </c:pt>
                <c:pt idx="19">
                  <c:v>0</c:v>
                </c:pt>
                <c:pt idx="20">
                  <c:v>0</c:v>
                </c:pt>
                <c:pt idx="21">
                  <c:v>0</c:v>
                </c:pt>
                <c:pt idx="22">
                  <c:v>0</c:v>
                </c:pt>
                <c:pt idx="23">
                  <c:v>0</c:v>
                </c:pt>
              </c:numCache>
            </c:numRef>
          </c:val>
          <c:smooth val="0"/>
          <c:extLst>
            <c:ext xmlns:c16="http://schemas.microsoft.com/office/drawing/2014/chart" uri="{C3380CC4-5D6E-409C-BE32-E72D297353CC}">
              <c16:uniqueId val="{00000009-D520-4784-BEBA-46D450D489C2}"/>
            </c:ext>
          </c:extLst>
        </c:ser>
        <c:ser>
          <c:idx val="10"/>
          <c:order val="10"/>
          <c:tx>
            <c:strRef>
              <c:f>Sheet1!$L$1</c:f>
              <c:strCache>
                <c:ptCount val="1"/>
                <c:pt idx="0">
                  <c:v>Banco Nación</c:v>
                </c:pt>
              </c:strCache>
            </c:strRef>
          </c:tx>
          <c:spPr>
            <a:ln w="28575" cap="rnd">
              <a:solidFill>
                <a:schemeClr val="accent5">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Sheet1!$L$2:$L$25</c:f>
              <c:numCache>
                <c:formatCode>General</c:formatCode>
                <c:ptCount val="24"/>
                <c:pt idx="0">
                  <c:v>1</c:v>
                </c:pt>
                <c:pt idx="1">
                  <c:v>0</c:v>
                </c:pt>
                <c:pt idx="2">
                  <c:v>0</c:v>
                </c:pt>
                <c:pt idx="3">
                  <c:v>0</c:v>
                </c:pt>
                <c:pt idx="4">
                  <c:v>0</c:v>
                </c:pt>
                <c:pt idx="5">
                  <c:v>0</c:v>
                </c:pt>
                <c:pt idx="6">
                  <c:v>0</c:v>
                </c:pt>
                <c:pt idx="7">
                  <c:v>0</c:v>
                </c:pt>
                <c:pt idx="8">
                  <c:v>0</c:v>
                </c:pt>
                <c:pt idx="9">
                  <c:v>0</c:v>
                </c:pt>
                <c:pt idx="10">
                  <c:v>14</c:v>
                </c:pt>
                <c:pt idx="11">
                  <c:v>7</c:v>
                </c:pt>
                <c:pt idx="12">
                  <c:v>2</c:v>
                </c:pt>
                <c:pt idx="13">
                  <c:v>3</c:v>
                </c:pt>
                <c:pt idx="14">
                  <c:v>6</c:v>
                </c:pt>
                <c:pt idx="15">
                  <c:v>2</c:v>
                </c:pt>
                <c:pt idx="16">
                  <c:v>4</c:v>
                </c:pt>
                <c:pt idx="17">
                  <c:v>2</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A-D520-4784-BEBA-46D450D489C2}"/>
            </c:ext>
          </c:extLst>
        </c:ser>
        <c:dLbls>
          <c:showLegendKey val="0"/>
          <c:showVal val="0"/>
          <c:showCatName val="0"/>
          <c:showSerName val="0"/>
          <c:showPercent val="0"/>
          <c:showBubbleSize val="0"/>
        </c:dLbls>
        <c:smooth val="0"/>
        <c:axId val="361188808"/>
        <c:axId val="361189792"/>
      </c:lineChart>
      <c:catAx>
        <c:axId val="361188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189792"/>
        <c:crosses val="autoZero"/>
        <c:auto val="1"/>
        <c:lblAlgn val="ctr"/>
        <c:lblOffset val="100"/>
        <c:noMultiLvlLbl val="0"/>
      </c:catAx>
      <c:valAx>
        <c:axId val="361189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188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Supervielle</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0</c:v>
                </c:pt>
                <c:pt idx="2">
                  <c:v>3.5892525063525998E-2</c:v>
                </c:pt>
                <c:pt idx="3">
                  <c:v>0</c:v>
                </c:pt>
                <c:pt idx="4">
                  <c:v>1.6310052172979001E-2</c:v>
                </c:pt>
                <c:pt idx="5">
                  <c:v>0</c:v>
                </c:pt>
                <c:pt idx="6">
                  <c:v>0</c:v>
                </c:pt>
              </c:numCache>
            </c:numRef>
          </c:val>
          <c:extLst>
            <c:ext xmlns:c16="http://schemas.microsoft.com/office/drawing/2014/chart" uri="{C3380CC4-5D6E-409C-BE32-E72D297353CC}">
              <c16:uniqueId val="{00000000-8E68-4F97-81AA-FCCE8BCEC4B3}"/>
            </c:ext>
          </c:extLst>
        </c:ser>
        <c:ser>
          <c:idx val="1"/>
          <c:order val="1"/>
          <c:tx>
            <c:strRef>
              <c:f>Sheet1!$C$1</c:f>
              <c:strCache>
                <c:ptCount val="1"/>
                <c:pt idx="0">
                  <c:v>Banco Galicia</c:v>
                </c:pt>
              </c:strCache>
            </c:strRef>
          </c:tx>
          <c:spPr>
            <a:solidFill>
              <a:schemeClr val="accent2"/>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Sheet1!$C$2:$C$8</c:f>
              <c:numCache>
                <c:formatCode>General</c:formatCode>
                <c:ptCount val="7"/>
                <c:pt idx="0">
                  <c:v>6.6321898323079996E-3</c:v>
                </c:pt>
                <c:pt idx="1">
                  <c:v>0.17084220339327999</c:v>
                </c:pt>
                <c:pt idx="2">
                  <c:v>1.0075146066926E-2</c:v>
                </c:pt>
                <c:pt idx="3">
                  <c:v>0</c:v>
                </c:pt>
                <c:pt idx="4">
                  <c:v>0.11407550268780001</c:v>
                </c:pt>
                <c:pt idx="5">
                  <c:v>0</c:v>
                </c:pt>
                <c:pt idx="6">
                  <c:v>0</c:v>
                </c:pt>
              </c:numCache>
            </c:numRef>
          </c:val>
          <c:extLst>
            <c:ext xmlns:c16="http://schemas.microsoft.com/office/drawing/2014/chart" uri="{C3380CC4-5D6E-409C-BE32-E72D297353CC}">
              <c16:uniqueId val="{00000001-8E68-4F97-81AA-FCCE8BCEC4B3}"/>
            </c:ext>
          </c:extLst>
        </c:ser>
        <c:ser>
          <c:idx val="2"/>
          <c:order val="2"/>
          <c:tx>
            <c:strRef>
              <c:f>Sheet1!$D$1</c:f>
              <c:strCache>
                <c:ptCount val="1"/>
                <c:pt idx="0">
                  <c:v>BBVA Francés</c:v>
                </c:pt>
              </c:strCache>
            </c:strRef>
          </c:tx>
          <c:spPr>
            <a:solidFill>
              <a:schemeClr val="accent3"/>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Sheet1!$D$2:$D$8</c:f>
              <c:numCache>
                <c:formatCode>General</c:formatCode>
                <c:ptCount val="7"/>
                <c:pt idx="0">
                  <c:v>3.9665049310061004E-3</c:v>
                </c:pt>
                <c:pt idx="1">
                  <c:v>2.5580931878686E-2</c:v>
                </c:pt>
                <c:pt idx="2">
                  <c:v>0.19228535386942999</c:v>
                </c:pt>
                <c:pt idx="3">
                  <c:v>0</c:v>
                </c:pt>
                <c:pt idx="4">
                  <c:v>0.25498563209413999</c:v>
                </c:pt>
                <c:pt idx="5">
                  <c:v>0</c:v>
                </c:pt>
                <c:pt idx="6">
                  <c:v>0</c:v>
                </c:pt>
              </c:numCache>
            </c:numRef>
          </c:val>
          <c:extLst>
            <c:ext xmlns:c16="http://schemas.microsoft.com/office/drawing/2014/chart" uri="{C3380CC4-5D6E-409C-BE32-E72D297353CC}">
              <c16:uniqueId val="{00000002-8E68-4F97-81AA-FCCE8BCEC4B3}"/>
            </c:ext>
          </c:extLst>
        </c:ser>
        <c:ser>
          <c:idx val="3"/>
          <c:order val="3"/>
          <c:tx>
            <c:strRef>
              <c:f>Sheet1!$E$1</c:f>
              <c:strCache>
                <c:ptCount val="1"/>
                <c:pt idx="0">
                  <c:v>Santander Río</c:v>
                </c:pt>
              </c:strCache>
            </c:strRef>
          </c:tx>
          <c:spPr>
            <a:solidFill>
              <a:schemeClr val="accent4"/>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Sheet1!$E$2:$E$8</c:f>
              <c:numCache>
                <c:formatCode>General</c:formatCode>
                <c:ptCount val="7"/>
                <c:pt idx="0">
                  <c:v>7.4089614412697999E-2</c:v>
                </c:pt>
                <c:pt idx="1">
                  <c:v>0</c:v>
                </c:pt>
                <c:pt idx="2">
                  <c:v>0.22538549752466</c:v>
                </c:pt>
                <c:pt idx="3">
                  <c:v>0</c:v>
                </c:pt>
                <c:pt idx="4">
                  <c:v>6.3305634932100993E-2</c:v>
                </c:pt>
                <c:pt idx="5">
                  <c:v>0</c:v>
                </c:pt>
                <c:pt idx="6">
                  <c:v>0</c:v>
                </c:pt>
              </c:numCache>
            </c:numRef>
          </c:val>
          <c:extLst>
            <c:ext xmlns:c16="http://schemas.microsoft.com/office/drawing/2014/chart" uri="{C3380CC4-5D6E-409C-BE32-E72D297353CC}">
              <c16:uniqueId val="{00000003-8E68-4F97-81AA-FCCE8BCEC4B3}"/>
            </c:ext>
          </c:extLst>
        </c:ser>
        <c:ser>
          <c:idx val="4"/>
          <c:order val="4"/>
          <c:tx>
            <c:strRef>
              <c:f>Sheet1!$F$1</c:f>
              <c:strCache>
                <c:ptCount val="1"/>
                <c:pt idx="0">
                  <c:v>ICBC Argentina</c:v>
                </c:pt>
              </c:strCache>
            </c:strRef>
          </c:tx>
          <c:spPr>
            <a:solidFill>
              <a:schemeClr val="accent5"/>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Sheet1!$F$2:$F$8</c:f>
              <c:numCache>
                <c:formatCode>General</c:formatCode>
                <c:ptCount val="7"/>
                <c:pt idx="0">
                  <c:v>2.9154397524375E-3</c:v>
                </c:pt>
                <c:pt idx="1">
                  <c:v>2.9200707684157001E-2</c:v>
                </c:pt>
                <c:pt idx="2">
                  <c:v>0.31387998315429</c:v>
                </c:pt>
                <c:pt idx="3">
                  <c:v>0</c:v>
                </c:pt>
                <c:pt idx="4">
                  <c:v>8.9206457100665E-3</c:v>
                </c:pt>
                <c:pt idx="5">
                  <c:v>0</c:v>
                </c:pt>
                <c:pt idx="6">
                  <c:v>0</c:v>
                </c:pt>
              </c:numCache>
            </c:numRef>
          </c:val>
          <c:extLst>
            <c:ext xmlns:c16="http://schemas.microsoft.com/office/drawing/2014/chart" uri="{C3380CC4-5D6E-409C-BE32-E72D297353CC}">
              <c16:uniqueId val="{00000004-8E68-4F97-81AA-FCCE8BCEC4B3}"/>
            </c:ext>
          </c:extLst>
        </c:ser>
        <c:ser>
          <c:idx val="5"/>
          <c:order val="5"/>
          <c:tx>
            <c:strRef>
              <c:f>Sheet1!$G$1</c:f>
              <c:strCache>
                <c:ptCount val="1"/>
                <c:pt idx="0">
                  <c:v>Banco Hipotecario</c:v>
                </c:pt>
              </c:strCache>
            </c:strRef>
          </c:tx>
          <c:spPr>
            <a:solidFill>
              <a:schemeClr val="accent6"/>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Sheet1!$G$2:$G$8</c:f>
              <c:numCache>
                <c:formatCode>General</c:formatCode>
                <c:ptCount val="7"/>
                <c:pt idx="0">
                  <c:v>0</c:v>
                </c:pt>
                <c:pt idx="1">
                  <c:v>1.0620125778116E-2</c:v>
                </c:pt>
                <c:pt idx="2">
                  <c:v>8.5227375312620004E-3</c:v>
                </c:pt>
                <c:pt idx="3">
                  <c:v>0</c:v>
                </c:pt>
                <c:pt idx="4">
                  <c:v>0.31980020491803002</c:v>
                </c:pt>
                <c:pt idx="5">
                  <c:v>0</c:v>
                </c:pt>
                <c:pt idx="6">
                  <c:v>0</c:v>
                </c:pt>
              </c:numCache>
            </c:numRef>
          </c:val>
          <c:extLst>
            <c:ext xmlns:c16="http://schemas.microsoft.com/office/drawing/2014/chart" uri="{C3380CC4-5D6E-409C-BE32-E72D297353CC}">
              <c16:uniqueId val="{00000005-8E68-4F97-81AA-FCCE8BCEC4B3}"/>
            </c:ext>
          </c:extLst>
        </c:ser>
        <c:ser>
          <c:idx val="6"/>
          <c:order val="6"/>
          <c:tx>
            <c:strRef>
              <c:f>Sheet1!$H$1</c:f>
              <c:strCache>
                <c:ptCount val="1"/>
                <c:pt idx="0">
                  <c:v>Banco Ciudad</c:v>
                </c:pt>
              </c:strCache>
            </c:strRef>
          </c:tx>
          <c:spPr>
            <a:solidFill>
              <a:schemeClr val="accent1">
                <a:lumMod val="60000"/>
              </a:schemeClr>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Sheet1!$H$2:$H$8</c:f>
              <c:numCache>
                <c:formatCode>General</c:formatCode>
                <c:ptCount val="7"/>
                <c:pt idx="0">
                  <c:v>0</c:v>
                </c:pt>
                <c:pt idx="1">
                  <c:v>8.9938907351957004E-3</c:v>
                </c:pt>
                <c:pt idx="2">
                  <c:v>1.8839973761122002E-2</c:v>
                </c:pt>
                <c:pt idx="3">
                  <c:v>0</c:v>
                </c:pt>
                <c:pt idx="4">
                  <c:v>3.6022410118889001E-2</c:v>
                </c:pt>
                <c:pt idx="5">
                  <c:v>0</c:v>
                </c:pt>
                <c:pt idx="6">
                  <c:v>0</c:v>
                </c:pt>
              </c:numCache>
            </c:numRef>
          </c:val>
          <c:extLst>
            <c:ext xmlns:c16="http://schemas.microsoft.com/office/drawing/2014/chart" uri="{C3380CC4-5D6E-409C-BE32-E72D297353CC}">
              <c16:uniqueId val="{00000006-8E68-4F97-81AA-FCCE8BCEC4B3}"/>
            </c:ext>
          </c:extLst>
        </c:ser>
        <c:ser>
          <c:idx val="7"/>
          <c:order val="7"/>
          <c:tx>
            <c:strRef>
              <c:f>Sheet1!$I$1</c:f>
              <c:strCache>
                <c:ptCount val="1"/>
                <c:pt idx="0">
                  <c:v>Banco Provincia</c:v>
                </c:pt>
              </c:strCache>
            </c:strRef>
          </c:tx>
          <c:spPr>
            <a:solidFill>
              <a:schemeClr val="accent2">
                <a:lumMod val="60000"/>
              </a:schemeClr>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Sheet1!$I$2:$I$8</c:f>
              <c:numCache>
                <c:formatCode>General</c:formatCode>
                <c:ptCount val="7"/>
                <c:pt idx="0">
                  <c:v>3.9219903468431003E-2</c:v>
                </c:pt>
                <c:pt idx="1">
                  <c:v>1.3229267439256001</c:v>
                </c:pt>
                <c:pt idx="2">
                  <c:v>0.10613535844397</c:v>
                </c:pt>
                <c:pt idx="3">
                  <c:v>0</c:v>
                </c:pt>
                <c:pt idx="4">
                  <c:v>0.42999206093468001</c:v>
                </c:pt>
                <c:pt idx="5">
                  <c:v>0</c:v>
                </c:pt>
                <c:pt idx="6">
                  <c:v>0</c:v>
                </c:pt>
              </c:numCache>
            </c:numRef>
          </c:val>
          <c:extLst>
            <c:ext xmlns:c16="http://schemas.microsoft.com/office/drawing/2014/chart" uri="{C3380CC4-5D6E-409C-BE32-E72D297353CC}">
              <c16:uniqueId val="{00000007-8E68-4F97-81AA-FCCE8BCEC4B3}"/>
            </c:ext>
          </c:extLst>
        </c:ser>
        <c:ser>
          <c:idx val="8"/>
          <c:order val="8"/>
          <c:tx>
            <c:strRef>
              <c:f>Sheet1!$J$1</c:f>
              <c:strCache>
                <c:ptCount val="1"/>
                <c:pt idx="0">
                  <c:v>Banco Macro</c:v>
                </c:pt>
              </c:strCache>
            </c:strRef>
          </c:tx>
          <c:spPr>
            <a:solidFill>
              <a:schemeClr val="accent3">
                <a:lumMod val="60000"/>
              </a:schemeClr>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Sheet1!$J$2:$J$8</c:f>
              <c:numCache>
                <c:formatCode>General</c:formatCode>
                <c:ptCount val="7"/>
                <c:pt idx="0">
                  <c:v>3.4047034843734999E-3</c:v>
                </c:pt>
                <c:pt idx="1">
                  <c:v>0</c:v>
                </c:pt>
                <c:pt idx="2">
                  <c:v>9.3861442982838994E-2</c:v>
                </c:pt>
                <c:pt idx="3">
                  <c:v>0</c:v>
                </c:pt>
                <c:pt idx="4">
                  <c:v>5.4245364304955003E-2</c:v>
                </c:pt>
                <c:pt idx="5">
                  <c:v>0</c:v>
                </c:pt>
                <c:pt idx="6">
                  <c:v>0</c:v>
                </c:pt>
              </c:numCache>
            </c:numRef>
          </c:val>
          <c:extLst>
            <c:ext xmlns:c16="http://schemas.microsoft.com/office/drawing/2014/chart" uri="{C3380CC4-5D6E-409C-BE32-E72D297353CC}">
              <c16:uniqueId val="{00000008-8E68-4F97-81AA-FCCE8BCEC4B3}"/>
            </c:ext>
          </c:extLst>
        </c:ser>
        <c:ser>
          <c:idx val="9"/>
          <c:order val="9"/>
          <c:tx>
            <c:strRef>
              <c:f>Sheet1!$K$1</c:f>
              <c:strCache>
                <c:ptCount val="1"/>
                <c:pt idx="0">
                  <c:v>HSBC</c:v>
                </c:pt>
              </c:strCache>
            </c:strRef>
          </c:tx>
          <c:spPr>
            <a:solidFill>
              <a:schemeClr val="accent4">
                <a:lumMod val="60000"/>
              </a:schemeClr>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Sheet1!$K$2:$K$8</c:f>
              <c:numCache>
                <c:formatCode>General</c:formatCode>
                <c:ptCount val="7"/>
                <c:pt idx="0">
                  <c:v>0</c:v>
                </c:pt>
                <c:pt idx="1">
                  <c:v>0.27035699006511998</c:v>
                </c:pt>
                <c:pt idx="2">
                  <c:v>3.4130251589890997E-2</c:v>
                </c:pt>
                <c:pt idx="3">
                  <c:v>0</c:v>
                </c:pt>
                <c:pt idx="4">
                  <c:v>1.9077055104446999E-2</c:v>
                </c:pt>
                <c:pt idx="5">
                  <c:v>0</c:v>
                </c:pt>
                <c:pt idx="6">
                  <c:v>0</c:v>
                </c:pt>
              </c:numCache>
            </c:numRef>
          </c:val>
          <c:extLst>
            <c:ext xmlns:c16="http://schemas.microsoft.com/office/drawing/2014/chart" uri="{C3380CC4-5D6E-409C-BE32-E72D297353CC}">
              <c16:uniqueId val="{00000009-8E68-4F97-81AA-FCCE8BCEC4B3}"/>
            </c:ext>
          </c:extLst>
        </c:ser>
        <c:ser>
          <c:idx val="10"/>
          <c:order val="10"/>
          <c:tx>
            <c:strRef>
              <c:f>Sheet1!$L$1</c:f>
              <c:strCache>
                <c:ptCount val="1"/>
                <c:pt idx="0">
                  <c:v>Banco Nación</c:v>
                </c:pt>
              </c:strCache>
            </c:strRef>
          </c:tx>
          <c:spPr>
            <a:solidFill>
              <a:schemeClr val="accent5">
                <a:lumMod val="60000"/>
              </a:schemeClr>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Sheet1!$L$2:$L$8</c:f>
              <c:numCache>
                <c:formatCode>General</c:formatCode>
                <c:ptCount val="7"/>
                <c:pt idx="0">
                  <c:v>0</c:v>
                </c:pt>
                <c:pt idx="1">
                  <c:v>6.3890518639952001E-2</c:v>
                </c:pt>
                <c:pt idx="2">
                  <c:v>0.12130991750191</c:v>
                </c:pt>
                <c:pt idx="3">
                  <c:v>0</c:v>
                </c:pt>
                <c:pt idx="4">
                  <c:v>0.67662243935030997</c:v>
                </c:pt>
                <c:pt idx="5">
                  <c:v>0</c:v>
                </c:pt>
                <c:pt idx="6">
                  <c:v>3.4352456200617998E-2</c:v>
                </c:pt>
              </c:numCache>
            </c:numRef>
          </c:val>
          <c:extLst>
            <c:ext xmlns:c16="http://schemas.microsoft.com/office/drawing/2014/chart" uri="{C3380CC4-5D6E-409C-BE32-E72D297353CC}">
              <c16:uniqueId val="{0000000A-8E68-4F97-81AA-FCCE8BCEC4B3}"/>
            </c:ext>
          </c:extLst>
        </c:ser>
        <c:dLbls>
          <c:showLegendKey val="0"/>
          <c:showVal val="0"/>
          <c:showCatName val="0"/>
          <c:showSerName val="0"/>
          <c:showPercent val="0"/>
          <c:showBubbleSize val="0"/>
        </c:dLbls>
        <c:gapWidth val="219"/>
        <c:overlap val="-27"/>
        <c:axId val="361186512"/>
        <c:axId val="361178968"/>
      </c:barChart>
      <c:catAx>
        <c:axId val="361186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178968"/>
        <c:crosses val="autoZero"/>
        <c:auto val="1"/>
        <c:lblAlgn val="ctr"/>
        <c:lblOffset val="100"/>
        <c:noMultiLvlLbl val="0"/>
      </c:catAx>
      <c:valAx>
        <c:axId val="361178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186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c:v>
                </c:pt>
                <c:pt idx="10">
                  <c:v>Banco Nación</c:v>
                </c:pt>
              </c:strCache>
            </c:strRef>
          </c:cat>
          <c:val>
            <c:numRef>
              <c:f>Sheet1!$B$2:$B$12</c:f>
              <c:numCache>
                <c:formatCode>General</c:formatCode>
                <c:ptCount val="11"/>
                <c:pt idx="0">
                  <c:v>730</c:v>
                </c:pt>
                <c:pt idx="1">
                  <c:v>39854</c:v>
                </c:pt>
                <c:pt idx="2">
                  <c:v>12699</c:v>
                </c:pt>
                <c:pt idx="3">
                  <c:v>1591</c:v>
                </c:pt>
                <c:pt idx="4">
                  <c:v>9384</c:v>
                </c:pt>
                <c:pt idx="5">
                  <c:v>1859</c:v>
                </c:pt>
                <c:pt idx="6">
                  <c:v>946</c:v>
                </c:pt>
                <c:pt idx="7">
                  <c:v>26316</c:v>
                </c:pt>
                <c:pt idx="8">
                  <c:v>6325</c:v>
                </c:pt>
                <c:pt idx="9">
                  <c:v>2789</c:v>
                </c:pt>
                <c:pt idx="10">
                  <c:v>4605</c:v>
                </c:pt>
              </c:numCache>
            </c:numRef>
          </c:val>
          <c:extLst>
            <c:ext xmlns:c16="http://schemas.microsoft.com/office/drawing/2014/chart" uri="{C3380CC4-5D6E-409C-BE32-E72D297353CC}">
              <c16:uniqueId val="{00000000-FF50-419E-9814-342566157BFC}"/>
            </c:ext>
          </c:extLst>
        </c:ser>
        <c:ser>
          <c:idx val="1"/>
          <c:order val="1"/>
          <c:tx>
            <c:strRef>
              <c:f>Sheet1!$C$1</c:f>
              <c:strCache>
                <c:ptCount val="1"/>
                <c:pt idx="0">
                  <c:v>Love</c:v>
                </c:pt>
              </c:strCache>
            </c:strRef>
          </c:tx>
          <c:spPr>
            <a:solidFill>
              <a:schemeClr val="accent2"/>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c:v>
                </c:pt>
                <c:pt idx="10">
                  <c:v>Banco Nación</c:v>
                </c:pt>
              </c:strCache>
            </c:strRef>
          </c:cat>
          <c:val>
            <c:numRef>
              <c:f>Sheet1!$C$2:$C$12</c:f>
              <c:numCache>
                <c:formatCode>General</c:formatCode>
                <c:ptCount val="11"/>
                <c:pt idx="0">
                  <c:v>39</c:v>
                </c:pt>
                <c:pt idx="1">
                  <c:v>4541</c:v>
                </c:pt>
                <c:pt idx="2">
                  <c:v>17583</c:v>
                </c:pt>
                <c:pt idx="3">
                  <c:v>82</c:v>
                </c:pt>
                <c:pt idx="4">
                  <c:v>115</c:v>
                </c:pt>
                <c:pt idx="5">
                  <c:v>78</c:v>
                </c:pt>
                <c:pt idx="6">
                  <c:v>47</c:v>
                </c:pt>
                <c:pt idx="7">
                  <c:v>1560</c:v>
                </c:pt>
                <c:pt idx="8">
                  <c:v>662</c:v>
                </c:pt>
                <c:pt idx="9">
                  <c:v>143</c:v>
                </c:pt>
                <c:pt idx="10">
                  <c:v>325</c:v>
                </c:pt>
              </c:numCache>
            </c:numRef>
          </c:val>
          <c:extLst>
            <c:ext xmlns:c16="http://schemas.microsoft.com/office/drawing/2014/chart" uri="{C3380CC4-5D6E-409C-BE32-E72D297353CC}">
              <c16:uniqueId val="{00000001-FF50-419E-9814-342566157BFC}"/>
            </c:ext>
          </c:extLst>
        </c:ser>
        <c:ser>
          <c:idx val="2"/>
          <c:order val="2"/>
          <c:tx>
            <c:strRef>
              <c:f>Sheet1!$D$1</c:f>
              <c:strCache>
                <c:ptCount val="1"/>
                <c:pt idx="0">
                  <c:v>Haha</c:v>
                </c:pt>
              </c:strCache>
            </c:strRef>
          </c:tx>
          <c:spPr>
            <a:solidFill>
              <a:schemeClr val="accent3"/>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c:v>
                </c:pt>
                <c:pt idx="10">
                  <c:v>Banco Nación</c:v>
                </c:pt>
              </c:strCache>
            </c:strRef>
          </c:cat>
          <c:val>
            <c:numRef>
              <c:f>Sheet1!$D$2:$D$12</c:f>
              <c:numCache>
                <c:formatCode>General</c:formatCode>
                <c:ptCount val="11"/>
                <c:pt idx="0">
                  <c:v>3</c:v>
                </c:pt>
                <c:pt idx="1">
                  <c:v>880</c:v>
                </c:pt>
                <c:pt idx="2">
                  <c:v>8744</c:v>
                </c:pt>
                <c:pt idx="3">
                  <c:v>6</c:v>
                </c:pt>
                <c:pt idx="4">
                  <c:v>14</c:v>
                </c:pt>
                <c:pt idx="5">
                  <c:v>18</c:v>
                </c:pt>
                <c:pt idx="6">
                  <c:v>1</c:v>
                </c:pt>
                <c:pt idx="7">
                  <c:v>257</c:v>
                </c:pt>
                <c:pt idx="8">
                  <c:v>30</c:v>
                </c:pt>
                <c:pt idx="9">
                  <c:v>5</c:v>
                </c:pt>
                <c:pt idx="10">
                  <c:v>9</c:v>
                </c:pt>
              </c:numCache>
            </c:numRef>
          </c:val>
          <c:extLst>
            <c:ext xmlns:c16="http://schemas.microsoft.com/office/drawing/2014/chart" uri="{C3380CC4-5D6E-409C-BE32-E72D297353CC}">
              <c16:uniqueId val="{00000002-FF50-419E-9814-342566157BFC}"/>
            </c:ext>
          </c:extLst>
        </c:ser>
        <c:ser>
          <c:idx val="3"/>
          <c:order val="3"/>
          <c:tx>
            <c:strRef>
              <c:f>Sheet1!$E$1</c:f>
              <c:strCache>
                <c:ptCount val="1"/>
                <c:pt idx="0">
                  <c:v>Wow</c:v>
                </c:pt>
              </c:strCache>
            </c:strRef>
          </c:tx>
          <c:spPr>
            <a:solidFill>
              <a:schemeClr val="accent4"/>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c:v>
                </c:pt>
                <c:pt idx="10">
                  <c:v>Banco Nación</c:v>
                </c:pt>
              </c:strCache>
            </c:strRef>
          </c:cat>
          <c:val>
            <c:numRef>
              <c:f>Sheet1!$E$2:$E$12</c:f>
              <c:numCache>
                <c:formatCode>General</c:formatCode>
                <c:ptCount val="11"/>
                <c:pt idx="0">
                  <c:v>0</c:v>
                </c:pt>
                <c:pt idx="1">
                  <c:v>229</c:v>
                </c:pt>
                <c:pt idx="2">
                  <c:v>2701</c:v>
                </c:pt>
                <c:pt idx="3">
                  <c:v>46</c:v>
                </c:pt>
                <c:pt idx="4">
                  <c:v>3</c:v>
                </c:pt>
                <c:pt idx="5">
                  <c:v>7</c:v>
                </c:pt>
                <c:pt idx="6">
                  <c:v>10</c:v>
                </c:pt>
                <c:pt idx="7">
                  <c:v>113</c:v>
                </c:pt>
                <c:pt idx="8">
                  <c:v>23</c:v>
                </c:pt>
                <c:pt idx="9">
                  <c:v>1</c:v>
                </c:pt>
                <c:pt idx="10">
                  <c:v>40</c:v>
                </c:pt>
              </c:numCache>
            </c:numRef>
          </c:val>
          <c:extLst>
            <c:ext xmlns:c16="http://schemas.microsoft.com/office/drawing/2014/chart" uri="{C3380CC4-5D6E-409C-BE32-E72D297353CC}">
              <c16:uniqueId val="{00000003-FF50-419E-9814-342566157BFC}"/>
            </c:ext>
          </c:extLst>
        </c:ser>
        <c:ser>
          <c:idx val="4"/>
          <c:order val="4"/>
          <c:tx>
            <c:strRef>
              <c:f>Sheet1!$F$1</c:f>
              <c:strCache>
                <c:ptCount val="1"/>
                <c:pt idx="0">
                  <c:v>Sad</c:v>
                </c:pt>
              </c:strCache>
            </c:strRef>
          </c:tx>
          <c:spPr>
            <a:solidFill>
              <a:schemeClr val="accent5"/>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c:v>
                </c:pt>
                <c:pt idx="10">
                  <c:v>Banco Nación</c:v>
                </c:pt>
              </c:strCache>
            </c:strRef>
          </c:cat>
          <c:val>
            <c:numRef>
              <c:f>Sheet1!$F$2:$F$12</c:f>
              <c:numCache>
                <c:formatCode>General</c:formatCode>
                <c:ptCount val="11"/>
                <c:pt idx="0">
                  <c:v>3</c:v>
                </c:pt>
                <c:pt idx="1">
                  <c:v>61</c:v>
                </c:pt>
                <c:pt idx="2">
                  <c:v>17</c:v>
                </c:pt>
                <c:pt idx="3">
                  <c:v>7</c:v>
                </c:pt>
                <c:pt idx="4">
                  <c:v>0</c:v>
                </c:pt>
                <c:pt idx="5">
                  <c:v>4</c:v>
                </c:pt>
                <c:pt idx="6">
                  <c:v>1</c:v>
                </c:pt>
                <c:pt idx="7">
                  <c:v>23</c:v>
                </c:pt>
                <c:pt idx="8">
                  <c:v>11</c:v>
                </c:pt>
                <c:pt idx="9">
                  <c:v>1</c:v>
                </c:pt>
                <c:pt idx="10">
                  <c:v>2</c:v>
                </c:pt>
              </c:numCache>
            </c:numRef>
          </c:val>
          <c:extLst>
            <c:ext xmlns:c16="http://schemas.microsoft.com/office/drawing/2014/chart" uri="{C3380CC4-5D6E-409C-BE32-E72D297353CC}">
              <c16:uniqueId val="{00000004-FF50-419E-9814-342566157BFC}"/>
            </c:ext>
          </c:extLst>
        </c:ser>
        <c:ser>
          <c:idx val="5"/>
          <c:order val="5"/>
          <c:tx>
            <c:strRef>
              <c:f>Sheet1!$G$1</c:f>
              <c:strCache>
                <c:ptCount val="1"/>
                <c:pt idx="0">
                  <c:v>Angry</c:v>
                </c:pt>
              </c:strCache>
            </c:strRef>
          </c:tx>
          <c:spPr>
            <a:solidFill>
              <a:schemeClr val="accent6"/>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c:v>
                </c:pt>
                <c:pt idx="10">
                  <c:v>Banco Nación</c:v>
                </c:pt>
              </c:strCache>
            </c:strRef>
          </c:cat>
          <c:val>
            <c:numRef>
              <c:f>Sheet1!$G$2:$G$12</c:f>
              <c:numCache>
                <c:formatCode>General</c:formatCode>
                <c:ptCount val="11"/>
                <c:pt idx="0">
                  <c:v>13</c:v>
                </c:pt>
                <c:pt idx="1">
                  <c:v>55</c:v>
                </c:pt>
                <c:pt idx="2">
                  <c:v>30</c:v>
                </c:pt>
                <c:pt idx="3">
                  <c:v>234</c:v>
                </c:pt>
                <c:pt idx="4">
                  <c:v>13</c:v>
                </c:pt>
                <c:pt idx="5">
                  <c:v>24</c:v>
                </c:pt>
                <c:pt idx="6">
                  <c:v>31</c:v>
                </c:pt>
                <c:pt idx="7">
                  <c:v>156</c:v>
                </c:pt>
                <c:pt idx="8">
                  <c:v>10</c:v>
                </c:pt>
                <c:pt idx="9">
                  <c:v>8</c:v>
                </c:pt>
                <c:pt idx="10">
                  <c:v>8</c:v>
                </c:pt>
              </c:numCache>
            </c:numRef>
          </c:val>
          <c:extLst>
            <c:ext xmlns:c16="http://schemas.microsoft.com/office/drawing/2014/chart" uri="{C3380CC4-5D6E-409C-BE32-E72D297353CC}">
              <c16:uniqueId val="{00000005-FF50-419E-9814-342566157BFC}"/>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c:v>
                </c:pt>
                <c:pt idx="10">
                  <c:v>Banco Nación</c:v>
                </c:pt>
              </c:strCache>
            </c:strRef>
          </c:cat>
          <c:val>
            <c:numRef>
              <c:f>Sheet1!$H$2:$H$12</c:f>
              <c:numCache>
                <c:formatCode>General</c:formatCode>
                <c:ptCount val="11"/>
                <c:pt idx="0">
                  <c:v>173</c:v>
                </c:pt>
                <c:pt idx="1">
                  <c:v>13518</c:v>
                </c:pt>
                <c:pt idx="2">
                  <c:v>1824</c:v>
                </c:pt>
                <c:pt idx="3">
                  <c:v>3656</c:v>
                </c:pt>
                <c:pt idx="4">
                  <c:v>188</c:v>
                </c:pt>
                <c:pt idx="5">
                  <c:v>922</c:v>
                </c:pt>
                <c:pt idx="6">
                  <c:v>661</c:v>
                </c:pt>
                <c:pt idx="7">
                  <c:v>5829</c:v>
                </c:pt>
                <c:pt idx="8">
                  <c:v>1750</c:v>
                </c:pt>
                <c:pt idx="9">
                  <c:v>548</c:v>
                </c:pt>
                <c:pt idx="10">
                  <c:v>1186</c:v>
                </c:pt>
              </c:numCache>
            </c:numRef>
          </c:val>
          <c:extLst>
            <c:ext xmlns:c16="http://schemas.microsoft.com/office/drawing/2014/chart" uri="{C3380CC4-5D6E-409C-BE32-E72D297353CC}">
              <c16:uniqueId val="{00000006-FF50-419E-9814-342566157BFC}"/>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c:v>
                </c:pt>
                <c:pt idx="10">
                  <c:v>Banco Nación</c:v>
                </c:pt>
              </c:strCache>
            </c:strRef>
          </c:cat>
          <c:val>
            <c:numRef>
              <c:f>Sheet1!$I$2:$I$12</c:f>
              <c:numCache>
                <c:formatCode>General</c:formatCode>
                <c:ptCount val="11"/>
                <c:pt idx="0">
                  <c:v>56</c:v>
                </c:pt>
                <c:pt idx="1">
                  <c:v>4156</c:v>
                </c:pt>
                <c:pt idx="2">
                  <c:v>368</c:v>
                </c:pt>
                <c:pt idx="3">
                  <c:v>366</c:v>
                </c:pt>
                <c:pt idx="4">
                  <c:v>92</c:v>
                </c:pt>
                <c:pt idx="5">
                  <c:v>335</c:v>
                </c:pt>
                <c:pt idx="6">
                  <c:v>208</c:v>
                </c:pt>
                <c:pt idx="7">
                  <c:v>5970</c:v>
                </c:pt>
                <c:pt idx="8">
                  <c:v>856</c:v>
                </c:pt>
                <c:pt idx="9">
                  <c:v>147</c:v>
                </c:pt>
                <c:pt idx="10">
                  <c:v>1925</c:v>
                </c:pt>
              </c:numCache>
            </c:numRef>
          </c:val>
          <c:extLst>
            <c:ext xmlns:c16="http://schemas.microsoft.com/office/drawing/2014/chart" uri="{C3380CC4-5D6E-409C-BE32-E72D297353CC}">
              <c16:uniqueId val="{00000007-FF50-419E-9814-342566157BFC}"/>
            </c:ext>
          </c:extLst>
        </c:ser>
        <c:dLbls>
          <c:showLegendKey val="0"/>
          <c:showVal val="0"/>
          <c:showCatName val="0"/>
          <c:showSerName val="0"/>
          <c:showPercent val="0"/>
          <c:showBubbleSize val="0"/>
        </c:dLbls>
        <c:gapWidth val="150"/>
        <c:overlap val="100"/>
        <c:axId val="320849440"/>
        <c:axId val="320849768"/>
      </c:barChart>
      <c:catAx>
        <c:axId val="320849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849768"/>
        <c:crosses val="autoZero"/>
        <c:auto val="1"/>
        <c:lblAlgn val="ctr"/>
        <c:lblOffset val="100"/>
        <c:noMultiLvlLbl val="0"/>
      </c:catAx>
      <c:valAx>
        <c:axId val="3208497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849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Supervielle</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05EB-4824-8ACA-592FEB3F9EB8}"/>
            </c:ext>
          </c:extLst>
        </c:ser>
        <c:ser>
          <c:idx val="1"/>
          <c:order val="1"/>
          <c:tx>
            <c:strRef>
              <c:f>Sheet1!$C$1</c:f>
              <c:strCache>
                <c:ptCount val="1"/>
                <c:pt idx="0">
                  <c:v>Banco Galicia</c:v>
                </c:pt>
              </c:strCache>
            </c:strRef>
          </c:tx>
          <c:spPr>
            <a:solidFill>
              <a:schemeClr val="accent2"/>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Sheet1!$C$2:$C$6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1-05EB-4824-8ACA-592FEB3F9EB8}"/>
            </c:ext>
          </c:extLst>
        </c:ser>
        <c:ser>
          <c:idx val="2"/>
          <c:order val="2"/>
          <c:tx>
            <c:strRef>
              <c:f>Sheet1!$D$1</c:f>
              <c:strCache>
                <c:ptCount val="1"/>
                <c:pt idx="0">
                  <c:v>BBVA Francés</c:v>
                </c:pt>
              </c:strCache>
            </c:strRef>
          </c:tx>
          <c:spPr>
            <a:solidFill>
              <a:schemeClr val="accent3"/>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Sheet1!$D$2:$D$6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2-05EB-4824-8ACA-592FEB3F9EB8}"/>
            </c:ext>
          </c:extLst>
        </c:ser>
        <c:ser>
          <c:idx val="3"/>
          <c:order val="3"/>
          <c:tx>
            <c:strRef>
              <c:f>Sheet1!$E$1</c:f>
              <c:strCache>
                <c:ptCount val="1"/>
                <c:pt idx="0">
                  <c:v>Santander Río</c:v>
                </c:pt>
              </c:strCache>
            </c:strRef>
          </c:tx>
          <c:spPr>
            <a:solidFill>
              <a:schemeClr val="accent4"/>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Sheet1!$E$2:$E$6</c:f>
              <c:numCache>
                <c:formatCode>General</c:formatCode>
                <c:ptCount val="5"/>
                <c:pt idx="0">
                  <c:v>98</c:v>
                </c:pt>
                <c:pt idx="1">
                  <c:v>47</c:v>
                </c:pt>
                <c:pt idx="2">
                  <c:v>52</c:v>
                </c:pt>
                <c:pt idx="3">
                  <c:v>8</c:v>
                </c:pt>
                <c:pt idx="4">
                  <c:v>16</c:v>
                </c:pt>
              </c:numCache>
            </c:numRef>
          </c:val>
          <c:extLst>
            <c:ext xmlns:c16="http://schemas.microsoft.com/office/drawing/2014/chart" uri="{C3380CC4-5D6E-409C-BE32-E72D297353CC}">
              <c16:uniqueId val="{00000003-05EB-4824-8ACA-592FEB3F9EB8}"/>
            </c:ext>
          </c:extLst>
        </c:ser>
        <c:ser>
          <c:idx val="4"/>
          <c:order val="4"/>
          <c:tx>
            <c:strRef>
              <c:f>Sheet1!$F$1</c:f>
              <c:strCache>
                <c:ptCount val="1"/>
                <c:pt idx="0">
                  <c:v>ICBC Argentina</c:v>
                </c:pt>
              </c:strCache>
            </c:strRef>
          </c:tx>
          <c:spPr>
            <a:solidFill>
              <a:schemeClr val="accent5"/>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Sheet1!$F$2:$F$6</c:f>
              <c:numCache>
                <c:formatCode>General</c:formatCode>
                <c:ptCount val="5"/>
                <c:pt idx="0">
                  <c:v>2</c:v>
                </c:pt>
                <c:pt idx="1">
                  <c:v>3</c:v>
                </c:pt>
                <c:pt idx="2">
                  <c:v>6</c:v>
                </c:pt>
                <c:pt idx="3">
                  <c:v>8</c:v>
                </c:pt>
                <c:pt idx="4">
                  <c:v>0</c:v>
                </c:pt>
              </c:numCache>
            </c:numRef>
          </c:val>
          <c:extLst>
            <c:ext xmlns:c16="http://schemas.microsoft.com/office/drawing/2014/chart" uri="{C3380CC4-5D6E-409C-BE32-E72D297353CC}">
              <c16:uniqueId val="{00000004-05EB-4824-8ACA-592FEB3F9EB8}"/>
            </c:ext>
          </c:extLst>
        </c:ser>
        <c:ser>
          <c:idx val="5"/>
          <c:order val="5"/>
          <c:tx>
            <c:strRef>
              <c:f>Sheet1!$G$1</c:f>
              <c:strCache>
                <c:ptCount val="1"/>
                <c:pt idx="0">
                  <c:v>Banco Hipotecario</c:v>
                </c:pt>
              </c:strCache>
            </c:strRef>
          </c:tx>
          <c:spPr>
            <a:solidFill>
              <a:schemeClr val="accent6"/>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Sheet1!$G$2:$G$6</c:f>
              <c:numCache>
                <c:formatCode>General</c:formatCode>
                <c:ptCount val="5"/>
                <c:pt idx="0">
                  <c:v>13</c:v>
                </c:pt>
                <c:pt idx="1">
                  <c:v>1</c:v>
                </c:pt>
                <c:pt idx="2">
                  <c:v>3</c:v>
                </c:pt>
                <c:pt idx="3">
                  <c:v>3</c:v>
                </c:pt>
                <c:pt idx="4">
                  <c:v>3</c:v>
                </c:pt>
              </c:numCache>
            </c:numRef>
          </c:val>
          <c:extLst>
            <c:ext xmlns:c16="http://schemas.microsoft.com/office/drawing/2014/chart" uri="{C3380CC4-5D6E-409C-BE32-E72D297353CC}">
              <c16:uniqueId val="{00000005-05EB-4824-8ACA-592FEB3F9EB8}"/>
            </c:ext>
          </c:extLst>
        </c:ser>
        <c:ser>
          <c:idx val="6"/>
          <c:order val="6"/>
          <c:tx>
            <c:strRef>
              <c:f>Sheet1!$H$1</c:f>
              <c:strCache>
                <c:ptCount val="1"/>
                <c:pt idx="0">
                  <c:v>Banco Ciudad</c:v>
                </c:pt>
              </c:strCache>
            </c:strRef>
          </c:tx>
          <c:spPr>
            <a:solidFill>
              <a:schemeClr val="accent1">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Sheet1!$H$2:$H$6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6-05EB-4824-8ACA-592FEB3F9EB8}"/>
            </c:ext>
          </c:extLst>
        </c:ser>
        <c:ser>
          <c:idx val="7"/>
          <c:order val="7"/>
          <c:tx>
            <c:strRef>
              <c:f>Sheet1!$I$1</c:f>
              <c:strCache>
                <c:ptCount val="1"/>
                <c:pt idx="0">
                  <c:v>Banco Provincia</c:v>
                </c:pt>
              </c:strCache>
            </c:strRef>
          </c:tx>
          <c:spPr>
            <a:solidFill>
              <a:schemeClr val="accent2">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Sheet1!$I$2:$I$6</c:f>
              <c:numCache>
                <c:formatCode>General</c:formatCode>
                <c:ptCount val="5"/>
                <c:pt idx="0">
                  <c:v>0</c:v>
                </c:pt>
                <c:pt idx="1">
                  <c:v>1</c:v>
                </c:pt>
                <c:pt idx="2">
                  <c:v>0</c:v>
                </c:pt>
                <c:pt idx="3">
                  <c:v>21</c:v>
                </c:pt>
                <c:pt idx="4">
                  <c:v>66</c:v>
                </c:pt>
              </c:numCache>
            </c:numRef>
          </c:val>
          <c:extLst>
            <c:ext xmlns:c16="http://schemas.microsoft.com/office/drawing/2014/chart" uri="{C3380CC4-5D6E-409C-BE32-E72D297353CC}">
              <c16:uniqueId val="{00000007-05EB-4824-8ACA-592FEB3F9EB8}"/>
            </c:ext>
          </c:extLst>
        </c:ser>
        <c:ser>
          <c:idx val="8"/>
          <c:order val="8"/>
          <c:tx>
            <c:strRef>
              <c:f>Sheet1!$J$1</c:f>
              <c:strCache>
                <c:ptCount val="1"/>
                <c:pt idx="0">
                  <c:v>Banco Macro</c:v>
                </c:pt>
              </c:strCache>
            </c:strRef>
          </c:tx>
          <c:spPr>
            <a:solidFill>
              <a:schemeClr val="accent3">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Sheet1!$J$2:$J$6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8-05EB-4824-8ACA-592FEB3F9EB8}"/>
            </c:ext>
          </c:extLst>
        </c:ser>
        <c:ser>
          <c:idx val="9"/>
          <c:order val="9"/>
          <c:tx>
            <c:strRef>
              <c:f>Sheet1!$K$1</c:f>
              <c:strCache>
                <c:ptCount val="1"/>
                <c:pt idx="0">
                  <c:v>HSBC</c:v>
                </c:pt>
              </c:strCache>
            </c:strRef>
          </c:tx>
          <c:spPr>
            <a:solidFill>
              <a:schemeClr val="accent4">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Sheet1!$K$2:$K$6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9-05EB-4824-8ACA-592FEB3F9EB8}"/>
            </c:ext>
          </c:extLst>
        </c:ser>
        <c:ser>
          <c:idx val="10"/>
          <c:order val="10"/>
          <c:tx>
            <c:strRef>
              <c:f>Sheet1!$L$1</c:f>
              <c:strCache>
                <c:ptCount val="1"/>
                <c:pt idx="0">
                  <c:v>Banco Nación</c:v>
                </c:pt>
              </c:strCache>
            </c:strRef>
          </c:tx>
          <c:spPr>
            <a:solidFill>
              <a:schemeClr val="accent5">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Sheet1!$L$2:$L$6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A-05EB-4824-8ACA-592FEB3F9EB8}"/>
            </c:ext>
          </c:extLst>
        </c:ser>
        <c:dLbls>
          <c:showLegendKey val="0"/>
          <c:showVal val="0"/>
          <c:showCatName val="0"/>
          <c:showSerName val="0"/>
          <c:showPercent val="0"/>
          <c:showBubbleSize val="0"/>
        </c:dLbls>
        <c:gapWidth val="219"/>
        <c:overlap val="-27"/>
        <c:axId val="406643144"/>
        <c:axId val="406642816"/>
      </c:barChart>
      <c:catAx>
        <c:axId val="406643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642816"/>
        <c:crosses val="autoZero"/>
        <c:auto val="1"/>
        <c:lblAlgn val="ctr"/>
        <c:lblOffset val="100"/>
        <c:noMultiLvlLbl val="0"/>
      </c:catAx>
      <c:valAx>
        <c:axId val="406642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643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9/13/2017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9/13/2017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9/13/2017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A80728-5EDD-4DD3-9477-48FC3DA1B69A}"/>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A0213633-F52E-44B0-BCAF-C18B346BE6B9}"/>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8313879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29D12A-EFD7-4EE1-B22B-E77D93DB3C1E}"/>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0C7125CC-7914-4116-BACF-91B405273EAC}"/>
              </a:ext>
            </a:extLst>
          </p:cNvPr>
          <p:cNvGraphicFramePr>
            <a:graphicFrameLocks noGrp="1"/>
          </p:cNvGraphicFramePr>
          <p:nvPr>
            <p:ph type="tbl" sz="quarter" idx="13"/>
            <p:extLst>
              <p:ext uri="{D42A27DB-BD31-4B8C-83A1-F6EECF244321}">
                <p14:modId xmlns:p14="http://schemas.microsoft.com/office/powerpoint/2010/main" val="27874250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656109756"/>
                    </a:ext>
                  </a:extLst>
                </a:gridCol>
                <a:gridCol w="740664">
                  <a:extLst>
                    <a:ext uri="{9D8B030D-6E8A-4147-A177-3AD203B41FA5}">
                      <a16:colId xmlns:a16="http://schemas.microsoft.com/office/drawing/2014/main" val="2463683215"/>
                    </a:ext>
                  </a:extLst>
                </a:gridCol>
                <a:gridCol w="740664">
                  <a:extLst>
                    <a:ext uri="{9D8B030D-6E8A-4147-A177-3AD203B41FA5}">
                      <a16:colId xmlns:a16="http://schemas.microsoft.com/office/drawing/2014/main" val="4183710152"/>
                    </a:ext>
                  </a:extLst>
                </a:gridCol>
                <a:gridCol w="740664">
                  <a:extLst>
                    <a:ext uri="{9D8B030D-6E8A-4147-A177-3AD203B41FA5}">
                      <a16:colId xmlns:a16="http://schemas.microsoft.com/office/drawing/2014/main" val="822728658"/>
                    </a:ext>
                  </a:extLst>
                </a:gridCol>
                <a:gridCol w="740664">
                  <a:extLst>
                    <a:ext uri="{9D8B030D-6E8A-4147-A177-3AD203B41FA5}">
                      <a16:colId xmlns:a16="http://schemas.microsoft.com/office/drawing/2014/main" val="1312017220"/>
                    </a:ext>
                  </a:extLst>
                </a:gridCol>
                <a:gridCol w="740664">
                  <a:extLst>
                    <a:ext uri="{9D8B030D-6E8A-4147-A177-3AD203B41FA5}">
                      <a16:colId xmlns:a16="http://schemas.microsoft.com/office/drawing/2014/main" val="2227430703"/>
                    </a:ext>
                  </a:extLst>
                </a:gridCol>
                <a:gridCol w="740664">
                  <a:extLst>
                    <a:ext uri="{9D8B030D-6E8A-4147-A177-3AD203B41FA5}">
                      <a16:colId xmlns:a16="http://schemas.microsoft.com/office/drawing/2014/main" val="948800655"/>
                    </a:ext>
                  </a:extLst>
                </a:gridCol>
                <a:gridCol w="740664">
                  <a:extLst>
                    <a:ext uri="{9D8B030D-6E8A-4147-A177-3AD203B41FA5}">
                      <a16:colId xmlns:a16="http://schemas.microsoft.com/office/drawing/2014/main" val="3091271813"/>
                    </a:ext>
                  </a:extLst>
                </a:gridCol>
                <a:gridCol w="740664">
                  <a:extLst>
                    <a:ext uri="{9D8B030D-6E8A-4147-A177-3AD203B41FA5}">
                      <a16:colId xmlns:a16="http://schemas.microsoft.com/office/drawing/2014/main" val="228084142"/>
                    </a:ext>
                  </a:extLst>
                </a:gridCol>
                <a:gridCol w="740664">
                  <a:extLst>
                    <a:ext uri="{9D8B030D-6E8A-4147-A177-3AD203B41FA5}">
                      <a16:colId xmlns:a16="http://schemas.microsoft.com/office/drawing/2014/main" val="297573362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177885363"/>
                  </a:ext>
                </a:extLst>
              </a:tr>
              <a:tr h="370840">
                <a:tc>
                  <a:txBody>
                    <a:bodyPr/>
                    <a:lstStyle/>
                    <a:p>
                      <a:r>
                        <a:rPr lang="en-US" sz="1000"/>
                        <a:t>Banco Supervielle</a:t>
                      </a:r>
                    </a:p>
                  </a:txBody>
                  <a:tcPr/>
                </a:tc>
                <a:tc>
                  <a:txBody>
                    <a:bodyPr/>
                    <a:lstStyle/>
                    <a:p>
                      <a:r>
                        <a:rPr lang="en-US" sz="1000"/>
                        <a:t>521228</a:t>
                      </a:r>
                    </a:p>
                  </a:txBody>
                  <a:tcPr/>
                </a:tc>
                <a:tc>
                  <a:txBody>
                    <a:bodyPr/>
                    <a:lstStyle/>
                    <a:p>
                      <a:r>
                        <a:rPr lang="en-US" sz="1000"/>
                        <a:t>2289</a:t>
                      </a:r>
                    </a:p>
                  </a:txBody>
                  <a:tcPr/>
                </a:tc>
                <a:tc>
                  <a:txBody>
                    <a:bodyPr/>
                    <a:lstStyle/>
                    <a:p>
                      <a:r>
                        <a:rPr lang="en-US" sz="1000"/>
                        <a:t>6</a:t>
                      </a:r>
                    </a:p>
                  </a:txBody>
                  <a:tcPr/>
                </a:tc>
                <a:tc>
                  <a:txBody>
                    <a:bodyPr/>
                    <a:lstStyle/>
                    <a:p>
                      <a:r>
                        <a:rPr lang="en-US" sz="1000"/>
                        <a:t>788</a:t>
                      </a:r>
                    </a:p>
                  </a:txBody>
                  <a:tcPr/>
                </a:tc>
                <a:tc>
                  <a:txBody>
                    <a:bodyPr/>
                    <a:lstStyle/>
                    <a:p>
                      <a:r>
                        <a:rPr lang="en-US" sz="1000"/>
                        <a:t>173</a:t>
                      </a:r>
                    </a:p>
                  </a:txBody>
                  <a:tcPr/>
                </a:tc>
                <a:tc>
                  <a:txBody>
                    <a:bodyPr/>
                    <a:lstStyle/>
                    <a:p>
                      <a:r>
                        <a:rPr lang="en-US" sz="1000"/>
                        <a:t>56</a:t>
                      </a:r>
                    </a:p>
                  </a:txBody>
                  <a:tcPr/>
                </a:tc>
                <a:tc>
                  <a:txBody>
                    <a:bodyPr/>
                    <a:lstStyle/>
                    <a:p>
                      <a:r>
                        <a:rPr lang="en-US" sz="1000"/>
                        <a:t>0</a:t>
                      </a:r>
                    </a:p>
                  </a:txBody>
                  <a:tcPr/>
                </a:tc>
                <a:tc>
                  <a:txBody>
                    <a:bodyPr/>
                    <a:lstStyle/>
                    <a:p>
                      <a:r>
                        <a:rPr lang="en-US" sz="1000"/>
                        <a:t>0.0326%</a:t>
                      </a:r>
                    </a:p>
                  </a:txBody>
                  <a:tcPr/>
                </a:tc>
                <a:tc>
                  <a:txBody>
                    <a:bodyPr/>
                    <a:lstStyle/>
                    <a:p>
                      <a:r>
                        <a:rPr lang="en-US" sz="1000"/>
                        <a:t>0.0%</a:t>
                      </a:r>
                    </a:p>
                  </a:txBody>
                  <a:tcPr/>
                </a:tc>
                <a:extLst>
                  <a:ext uri="{0D108BD9-81ED-4DB2-BD59-A6C34878D82A}">
                    <a16:rowId xmlns:a16="http://schemas.microsoft.com/office/drawing/2014/main" val="1975648127"/>
                  </a:ext>
                </a:extLst>
              </a:tr>
              <a:tr h="370840">
                <a:tc>
                  <a:txBody>
                    <a:bodyPr/>
                    <a:lstStyle/>
                    <a:p>
                      <a:r>
                        <a:rPr lang="en-US" sz="1000"/>
                        <a:t>Banco Galicia</a:t>
                      </a:r>
                    </a:p>
                  </a:txBody>
                  <a:tcPr/>
                </a:tc>
                <a:tc>
                  <a:txBody>
                    <a:bodyPr/>
                    <a:lstStyle/>
                    <a:p>
                      <a:r>
                        <a:rPr lang="en-US" sz="1000"/>
                        <a:t>1111578</a:t>
                      </a:r>
                    </a:p>
                  </a:txBody>
                  <a:tcPr/>
                </a:tc>
                <a:tc>
                  <a:txBody>
                    <a:bodyPr/>
                    <a:lstStyle/>
                    <a:p>
                      <a:r>
                        <a:rPr lang="en-US" sz="1000"/>
                        <a:t>12578</a:t>
                      </a:r>
                    </a:p>
                  </a:txBody>
                  <a:tcPr/>
                </a:tc>
                <a:tc>
                  <a:txBody>
                    <a:bodyPr/>
                    <a:lstStyle/>
                    <a:p>
                      <a:r>
                        <a:rPr lang="en-US" sz="1000"/>
                        <a:t>45</a:t>
                      </a:r>
                    </a:p>
                  </a:txBody>
                  <a:tcPr/>
                </a:tc>
                <a:tc>
                  <a:txBody>
                    <a:bodyPr/>
                    <a:lstStyle/>
                    <a:p>
                      <a:r>
                        <a:rPr lang="en-US" sz="1000"/>
                        <a:t>45620</a:t>
                      </a:r>
                    </a:p>
                  </a:txBody>
                  <a:tcPr/>
                </a:tc>
                <a:tc>
                  <a:txBody>
                    <a:bodyPr/>
                    <a:lstStyle/>
                    <a:p>
                      <a:r>
                        <a:rPr lang="en-US" sz="1000"/>
                        <a:t>13518</a:t>
                      </a:r>
                    </a:p>
                  </a:txBody>
                  <a:tcPr/>
                </a:tc>
                <a:tc>
                  <a:txBody>
                    <a:bodyPr/>
                    <a:lstStyle/>
                    <a:p>
                      <a:r>
                        <a:rPr lang="en-US" sz="1000"/>
                        <a:t>4156</a:t>
                      </a:r>
                    </a:p>
                  </a:txBody>
                  <a:tcPr/>
                </a:tc>
                <a:tc>
                  <a:txBody>
                    <a:bodyPr/>
                    <a:lstStyle/>
                    <a:p>
                      <a:r>
                        <a:rPr lang="en-US" sz="1000"/>
                        <a:t>0</a:t>
                      </a:r>
                    </a:p>
                  </a:txBody>
                  <a:tcPr/>
                </a:tc>
                <a:tc>
                  <a:txBody>
                    <a:bodyPr/>
                    <a:lstStyle/>
                    <a:p>
                      <a:r>
                        <a:rPr lang="en-US" sz="1000"/>
                        <a:t>0.1273%</a:t>
                      </a:r>
                    </a:p>
                  </a:txBody>
                  <a:tcPr/>
                </a:tc>
                <a:tc>
                  <a:txBody>
                    <a:bodyPr/>
                    <a:lstStyle/>
                    <a:p>
                      <a:r>
                        <a:rPr lang="en-US" sz="1000"/>
                        <a:t>0.0%</a:t>
                      </a:r>
                    </a:p>
                  </a:txBody>
                  <a:tcPr/>
                </a:tc>
                <a:extLst>
                  <a:ext uri="{0D108BD9-81ED-4DB2-BD59-A6C34878D82A}">
                    <a16:rowId xmlns:a16="http://schemas.microsoft.com/office/drawing/2014/main" val="477912983"/>
                  </a:ext>
                </a:extLst>
              </a:tr>
              <a:tr h="370840">
                <a:tc>
                  <a:txBody>
                    <a:bodyPr/>
                    <a:lstStyle/>
                    <a:p>
                      <a:r>
                        <a:rPr lang="en-US" sz="1000"/>
                        <a:t>BBVA Francés</a:t>
                      </a:r>
                    </a:p>
                  </a:txBody>
                  <a:tcPr/>
                </a:tc>
                <a:tc>
                  <a:txBody>
                    <a:bodyPr/>
                    <a:lstStyle/>
                    <a:p>
                      <a:r>
                        <a:rPr lang="en-US" sz="1000"/>
                        <a:t>1325325</a:t>
                      </a:r>
                    </a:p>
                  </a:txBody>
                  <a:tcPr/>
                </a:tc>
                <a:tc>
                  <a:txBody>
                    <a:bodyPr/>
                    <a:lstStyle/>
                    <a:p>
                      <a:r>
                        <a:rPr lang="en-US" sz="1000"/>
                        <a:t>7246</a:t>
                      </a:r>
                    </a:p>
                  </a:txBody>
                  <a:tcPr/>
                </a:tc>
                <a:tc>
                  <a:txBody>
                    <a:bodyPr/>
                    <a:lstStyle/>
                    <a:p>
                      <a:r>
                        <a:rPr lang="en-US" sz="1000"/>
                        <a:t>20</a:t>
                      </a:r>
                    </a:p>
                  </a:txBody>
                  <a:tcPr/>
                </a:tc>
                <a:tc>
                  <a:txBody>
                    <a:bodyPr/>
                    <a:lstStyle/>
                    <a:p>
                      <a:r>
                        <a:rPr lang="en-US" sz="1000"/>
                        <a:t>41774</a:t>
                      </a:r>
                    </a:p>
                  </a:txBody>
                  <a:tcPr/>
                </a:tc>
                <a:tc>
                  <a:txBody>
                    <a:bodyPr/>
                    <a:lstStyle/>
                    <a:p>
                      <a:r>
                        <a:rPr lang="en-US" sz="1000"/>
                        <a:t>1824</a:t>
                      </a:r>
                    </a:p>
                  </a:txBody>
                  <a:tcPr/>
                </a:tc>
                <a:tc>
                  <a:txBody>
                    <a:bodyPr/>
                    <a:lstStyle/>
                    <a:p>
                      <a:r>
                        <a:rPr lang="en-US" sz="1000"/>
                        <a:t>368</a:t>
                      </a:r>
                    </a:p>
                  </a:txBody>
                  <a:tcPr/>
                </a:tc>
                <a:tc>
                  <a:txBody>
                    <a:bodyPr/>
                    <a:lstStyle/>
                    <a:p>
                      <a:r>
                        <a:rPr lang="en-US" sz="1000"/>
                        <a:t>0</a:t>
                      </a:r>
                    </a:p>
                  </a:txBody>
                  <a:tcPr/>
                </a:tc>
                <a:tc>
                  <a:txBody>
                    <a:bodyPr/>
                    <a:lstStyle/>
                    <a:p>
                      <a:r>
                        <a:rPr lang="en-US" sz="1000"/>
                        <a:t>0.1663%</a:t>
                      </a:r>
                    </a:p>
                  </a:txBody>
                  <a:tcPr/>
                </a:tc>
                <a:tc>
                  <a:txBody>
                    <a:bodyPr/>
                    <a:lstStyle/>
                    <a:p>
                      <a:r>
                        <a:rPr lang="en-US" sz="1000"/>
                        <a:t>0.0%</a:t>
                      </a:r>
                    </a:p>
                  </a:txBody>
                  <a:tcPr/>
                </a:tc>
                <a:extLst>
                  <a:ext uri="{0D108BD9-81ED-4DB2-BD59-A6C34878D82A}">
                    <a16:rowId xmlns:a16="http://schemas.microsoft.com/office/drawing/2014/main" val="3751811167"/>
                  </a:ext>
                </a:extLst>
              </a:tr>
              <a:tr h="370840">
                <a:tc>
                  <a:txBody>
                    <a:bodyPr/>
                    <a:lstStyle/>
                    <a:p>
                      <a:r>
                        <a:rPr lang="en-US" sz="1000"/>
                        <a:t>Santander Río</a:t>
                      </a:r>
                    </a:p>
                  </a:txBody>
                  <a:tcPr/>
                </a:tc>
                <a:tc>
                  <a:txBody>
                    <a:bodyPr/>
                    <a:lstStyle/>
                    <a:p>
                      <a:r>
                        <a:rPr lang="en-US" sz="1000"/>
                        <a:t>532398</a:t>
                      </a:r>
                    </a:p>
                  </a:txBody>
                  <a:tcPr/>
                </a:tc>
                <a:tc>
                  <a:txBody>
                    <a:bodyPr/>
                    <a:lstStyle/>
                    <a:p>
                      <a:r>
                        <a:rPr lang="en-US" sz="1000"/>
                        <a:t>3417</a:t>
                      </a:r>
                    </a:p>
                  </a:txBody>
                  <a:tcPr/>
                </a:tc>
                <a:tc>
                  <a:txBody>
                    <a:bodyPr/>
                    <a:lstStyle/>
                    <a:p>
                      <a:r>
                        <a:rPr lang="en-US" sz="1000"/>
                        <a:t>10</a:t>
                      </a:r>
                    </a:p>
                  </a:txBody>
                  <a:tcPr/>
                </a:tc>
                <a:tc>
                  <a:txBody>
                    <a:bodyPr/>
                    <a:lstStyle/>
                    <a:p>
                      <a:r>
                        <a:rPr lang="en-US" sz="1000"/>
                        <a:t>1966</a:t>
                      </a:r>
                    </a:p>
                  </a:txBody>
                  <a:tcPr/>
                </a:tc>
                <a:tc>
                  <a:txBody>
                    <a:bodyPr/>
                    <a:lstStyle/>
                    <a:p>
                      <a:r>
                        <a:rPr lang="en-US" sz="1000"/>
                        <a:t>3656</a:t>
                      </a:r>
                    </a:p>
                  </a:txBody>
                  <a:tcPr/>
                </a:tc>
                <a:tc>
                  <a:txBody>
                    <a:bodyPr/>
                    <a:lstStyle/>
                    <a:p>
                      <a:r>
                        <a:rPr lang="en-US" sz="1000"/>
                        <a:t>366</a:t>
                      </a:r>
                    </a:p>
                  </a:txBody>
                  <a:tcPr/>
                </a:tc>
                <a:tc>
                  <a:txBody>
                    <a:bodyPr/>
                    <a:lstStyle/>
                    <a:p>
                      <a:r>
                        <a:rPr lang="en-US" sz="1000"/>
                        <a:t>543</a:t>
                      </a:r>
                    </a:p>
                  </a:txBody>
                  <a:tcPr/>
                </a:tc>
                <a:tc>
                  <a:txBody>
                    <a:bodyPr/>
                    <a:lstStyle/>
                    <a:p>
                      <a:r>
                        <a:rPr lang="en-US" sz="1000"/>
                        <a:t>0.1128%</a:t>
                      </a:r>
                    </a:p>
                  </a:txBody>
                  <a:tcPr/>
                </a:tc>
                <a:tc>
                  <a:txBody>
                    <a:bodyPr/>
                    <a:lstStyle/>
                    <a:p>
                      <a:r>
                        <a:rPr lang="en-US" sz="1000"/>
                        <a:t>92.8%</a:t>
                      </a:r>
                    </a:p>
                  </a:txBody>
                  <a:tcPr/>
                </a:tc>
                <a:extLst>
                  <a:ext uri="{0D108BD9-81ED-4DB2-BD59-A6C34878D82A}">
                    <a16:rowId xmlns:a16="http://schemas.microsoft.com/office/drawing/2014/main" val="1511795584"/>
                  </a:ext>
                </a:extLst>
              </a:tr>
              <a:tr h="370840">
                <a:tc>
                  <a:txBody>
                    <a:bodyPr/>
                    <a:lstStyle/>
                    <a:p>
                      <a:r>
                        <a:rPr lang="en-US" sz="1000"/>
                        <a:t>ICBC Argentina</a:t>
                      </a:r>
                    </a:p>
                  </a:txBody>
                  <a:tcPr/>
                </a:tc>
                <a:tc>
                  <a:txBody>
                    <a:bodyPr/>
                    <a:lstStyle/>
                    <a:p>
                      <a:r>
                        <a:rPr lang="en-US" sz="1000"/>
                        <a:t>241269</a:t>
                      </a:r>
                    </a:p>
                  </a:txBody>
                  <a:tcPr/>
                </a:tc>
                <a:tc>
                  <a:txBody>
                    <a:bodyPr/>
                    <a:lstStyle/>
                    <a:p>
                      <a:r>
                        <a:rPr lang="en-US" sz="1000"/>
                        <a:t>1754</a:t>
                      </a:r>
                    </a:p>
                  </a:txBody>
                  <a:tcPr/>
                </a:tc>
                <a:tc>
                  <a:txBody>
                    <a:bodyPr/>
                    <a:lstStyle/>
                    <a:p>
                      <a:r>
                        <a:rPr lang="en-US" sz="1000"/>
                        <a:t>25</a:t>
                      </a:r>
                    </a:p>
                  </a:txBody>
                  <a:tcPr/>
                </a:tc>
                <a:tc>
                  <a:txBody>
                    <a:bodyPr/>
                    <a:lstStyle/>
                    <a:p>
                      <a:r>
                        <a:rPr lang="en-US" sz="1000"/>
                        <a:t>9529</a:t>
                      </a:r>
                    </a:p>
                  </a:txBody>
                  <a:tcPr/>
                </a:tc>
                <a:tc>
                  <a:txBody>
                    <a:bodyPr/>
                    <a:lstStyle/>
                    <a:p>
                      <a:r>
                        <a:rPr lang="en-US" sz="1000"/>
                        <a:t>188</a:t>
                      </a:r>
                    </a:p>
                  </a:txBody>
                  <a:tcPr/>
                </a:tc>
                <a:tc>
                  <a:txBody>
                    <a:bodyPr/>
                    <a:lstStyle/>
                    <a:p>
                      <a:r>
                        <a:rPr lang="en-US" sz="1000"/>
                        <a:t>92</a:t>
                      </a:r>
                    </a:p>
                  </a:txBody>
                  <a:tcPr/>
                </a:tc>
                <a:tc>
                  <a:txBody>
                    <a:bodyPr/>
                    <a:lstStyle/>
                    <a:p>
                      <a:r>
                        <a:rPr lang="en-US" sz="1000"/>
                        <a:t>59</a:t>
                      </a:r>
                    </a:p>
                  </a:txBody>
                  <a:tcPr/>
                </a:tc>
                <a:tc>
                  <a:txBody>
                    <a:bodyPr/>
                    <a:lstStyle/>
                    <a:p>
                      <a:r>
                        <a:rPr lang="en-US" sz="1000"/>
                        <a:t>0.1632%</a:t>
                      </a:r>
                    </a:p>
                  </a:txBody>
                  <a:tcPr/>
                </a:tc>
                <a:tc>
                  <a:txBody>
                    <a:bodyPr/>
                    <a:lstStyle/>
                    <a:p>
                      <a:r>
                        <a:rPr lang="en-US" sz="1000"/>
                        <a:t>100.0%</a:t>
                      </a:r>
                    </a:p>
                  </a:txBody>
                  <a:tcPr/>
                </a:tc>
                <a:extLst>
                  <a:ext uri="{0D108BD9-81ED-4DB2-BD59-A6C34878D82A}">
                    <a16:rowId xmlns:a16="http://schemas.microsoft.com/office/drawing/2014/main" val="2066689154"/>
                  </a:ext>
                </a:extLst>
              </a:tr>
              <a:tr h="370840">
                <a:tc>
                  <a:txBody>
                    <a:bodyPr/>
                    <a:lstStyle/>
                    <a:p>
                      <a:r>
                        <a:rPr lang="en-US" sz="1000"/>
                        <a:t>Banco Hipotecario</a:t>
                      </a:r>
                    </a:p>
                  </a:txBody>
                  <a:tcPr/>
                </a:tc>
                <a:tc>
                  <a:txBody>
                    <a:bodyPr/>
                    <a:lstStyle/>
                    <a:p>
                      <a:r>
                        <a:rPr lang="en-US" sz="1000"/>
                        <a:t>784702</a:t>
                      </a:r>
                    </a:p>
                  </a:txBody>
                  <a:tcPr/>
                </a:tc>
                <a:tc>
                  <a:txBody>
                    <a:bodyPr/>
                    <a:lstStyle/>
                    <a:p>
                      <a:r>
                        <a:rPr lang="en-US" sz="1000"/>
                        <a:t>4480</a:t>
                      </a:r>
                    </a:p>
                  </a:txBody>
                  <a:tcPr/>
                </a:tc>
                <a:tc>
                  <a:txBody>
                    <a:bodyPr/>
                    <a:lstStyle/>
                    <a:p>
                      <a:r>
                        <a:rPr lang="en-US" sz="1000"/>
                        <a:t>12</a:t>
                      </a:r>
                    </a:p>
                  </a:txBody>
                  <a:tcPr/>
                </a:tc>
                <a:tc>
                  <a:txBody>
                    <a:bodyPr/>
                    <a:lstStyle/>
                    <a:p>
                      <a:r>
                        <a:rPr lang="en-US" sz="1000"/>
                        <a:t>1990</a:t>
                      </a:r>
                    </a:p>
                  </a:txBody>
                  <a:tcPr/>
                </a:tc>
                <a:tc>
                  <a:txBody>
                    <a:bodyPr/>
                    <a:lstStyle/>
                    <a:p>
                      <a:r>
                        <a:rPr lang="en-US" sz="1000"/>
                        <a:t>922</a:t>
                      </a:r>
                    </a:p>
                  </a:txBody>
                  <a:tcPr/>
                </a:tc>
                <a:tc>
                  <a:txBody>
                    <a:bodyPr/>
                    <a:lstStyle/>
                    <a:p>
                      <a:r>
                        <a:rPr lang="en-US" sz="1000"/>
                        <a:t>335</a:t>
                      </a:r>
                    </a:p>
                  </a:txBody>
                  <a:tcPr/>
                </a:tc>
                <a:tc>
                  <a:txBody>
                    <a:bodyPr/>
                    <a:lstStyle/>
                    <a:p>
                      <a:r>
                        <a:rPr lang="en-US" sz="1000"/>
                        <a:t>106</a:t>
                      </a:r>
                    </a:p>
                  </a:txBody>
                  <a:tcPr/>
                </a:tc>
                <a:tc>
                  <a:txBody>
                    <a:bodyPr/>
                    <a:lstStyle/>
                    <a:p>
                      <a:r>
                        <a:rPr lang="en-US" sz="1000"/>
                        <a:t>0.0346%</a:t>
                      </a:r>
                    </a:p>
                  </a:txBody>
                  <a:tcPr/>
                </a:tc>
                <a:tc>
                  <a:txBody>
                    <a:bodyPr/>
                    <a:lstStyle/>
                    <a:p>
                      <a:r>
                        <a:rPr lang="en-US" sz="1000"/>
                        <a:t>87.0%</a:t>
                      </a:r>
                    </a:p>
                  </a:txBody>
                  <a:tcPr/>
                </a:tc>
                <a:extLst>
                  <a:ext uri="{0D108BD9-81ED-4DB2-BD59-A6C34878D82A}">
                    <a16:rowId xmlns:a16="http://schemas.microsoft.com/office/drawing/2014/main" val="2069963643"/>
                  </a:ext>
                </a:extLst>
              </a:tr>
              <a:tr h="370840">
                <a:tc>
                  <a:txBody>
                    <a:bodyPr/>
                    <a:lstStyle/>
                    <a:p>
                      <a:r>
                        <a:rPr lang="en-US" sz="1000"/>
                        <a:t>Banco Ciudad</a:t>
                      </a:r>
                    </a:p>
                  </a:txBody>
                  <a:tcPr/>
                </a:tc>
                <a:tc>
                  <a:txBody>
                    <a:bodyPr/>
                    <a:lstStyle/>
                    <a:p>
                      <a:r>
                        <a:rPr lang="en-US" sz="1000"/>
                        <a:t>461259</a:t>
                      </a:r>
                    </a:p>
                  </a:txBody>
                  <a:tcPr/>
                </a:tc>
                <a:tc>
                  <a:txBody>
                    <a:bodyPr/>
                    <a:lstStyle/>
                    <a:p>
                      <a:r>
                        <a:rPr lang="en-US" sz="1000"/>
                        <a:t>8530</a:t>
                      </a:r>
                    </a:p>
                  </a:txBody>
                  <a:tcPr/>
                </a:tc>
                <a:tc>
                  <a:txBody>
                    <a:bodyPr/>
                    <a:lstStyle/>
                    <a:p>
                      <a:r>
                        <a:rPr lang="en-US" sz="1000"/>
                        <a:t>19</a:t>
                      </a:r>
                    </a:p>
                  </a:txBody>
                  <a:tcPr/>
                </a:tc>
                <a:tc>
                  <a:txBody>
                    <a:bodyPr/>
                    <a:lstStyle/>
                    <a:p>
                      <a:r>
                        <a:rPr lang="en-US" sz="1000"/>
                        <a:t>1036</a:t>
                      </a:r>
                    </a:p>
                  </a:txBody>
                  <a:tcPr/>
                </a:tc>
                <a:tc>
                  <a:txBody>
                    <a:bodyPr/>
                    <a:lstStyle/>
                    <a:p>
                      <a:r>
                        <a:rPr lang="en-US" sz="1000"/>
                        <a:t>661</a:t>
                      </a:r>
                    </a:p>
                  </a:txBody>
                  <a:tcPr/>
                </a:tc>
                <a:tc>
                  <a:txBody>
                    <a:bodyPr/>
                    <a:lstStyle/>
                    <a:p>
                      <a:r>
                        <a:rPr lang="en-US" sz="1000"/>
                        <a:t>208</a:t>
                      </a:r>
                    </a:p>
                  </a:txBody>
                  <a:tcPr/>
                </a:tc>
                <a:tc>
                  <a:txBody>
                    <a:bodyPr/>
                    <a:lstStyle/>
                    <a:p>
                      <a:r>
                        <a:rPr lang="en-US" sz="1000"/>
                        <a:t>0</a:t>
                      </a:r>
                    </a:p>
                  </a:txBody>
                  <a:tcPr/>
                </a:tc>
                <a:tc>
                  <a:txBody>
                    <a:bodyPr/>
                    <a:lstStyle/>
                    <a:p>
                      <a:r>
                        <a:rPr lang="en-US" sz="1000"/>
                        <a:t>0.0219%</a:t>
                      </a:r>
                    </a:p>
                  </a:txBody>
                  <a:tcPr/>
                </a:tc>
                <a:tc>
                  <a:txBody>
                    <a:bodyPr/>
                    <a:lstStyle/>
                    <a:p>
                      <a:r>
                        <a:rPr lang="en-US" sz="1000"/>
                        <a:t>0.0%</a:t>
                      </a:r>
                    </a:p>
                  </a:txBody>
                  <a:tcPr/>
                </a:tc>
                <a:extLst>
                  <a:ext uri="{0D108BD9-81ED-4DB2-BD59-A6C34878D82A}">
                    <a16:rowId xmlns:a16="http://schemas.microsoft.com/office/drawing/2014/main" val="2932830075"/>
                  </a:ext>
                </a:extLst>
              </a:tr>
              <a:tr h="370840">
                <a:tc>
                  <a:txBody>
                    <a:bodyPr/>
                    <a:lstStyle/>
                    <a:p>
                      <a:r>
                        <a:rPr lang="en-US" sz="1000"/>
                        <a:t>Banco Provincia</a:t>
                      </a:r>
                    </a:p>
                  </a:txBody>
                  <a:tcPr/>
                </a:tc>
                <a:tc>
                  <a:txBody>
                    <a:bodyPr/>
                    <a:lstStyle/>
                    <a:p>
                      <a:r>
                        <a:rPr lang="en-US" sz="1000"/>
                        <a:t>159673</a:t>
                      </a:r>
                    </a:p>
                  </a:txBody>
                  <a:tcPr/>
                </a:tc>
                <a:tc>
                  <a:txBody>
                    <a:bodyPr/>
                    <a:lstStyle/>
                    <a:p>
                      <a:r>
                        <a:rPr lang="en-US" sz="1000"/>
                        <a:t>10303</a:t>
                      </a:r>
                    </a:p>
                  </a:txBody>
                  <a:tcPr/>
                </a:tc>
                <a:tc>
                  <a:txBody>
                    <a:bodyPr/>
                    <a:lstStyle/>
                    <a:p>
                      <a:r>
                        <a:rPr lang="en-US" sz="1000"/>
                        <a:t>51</a:t>
                      </a:r>
                    </a:p>
                  </a:txBody>
                  <a:tcPr/>
                </a:tc>
                <a:tc>
                  <a:txBody>
                    <a:bodyPr/>
                    <a:lstStyle/>
                    <a:p>
                      <a:r>
                        <a:rPr lang="en-US" sz="1000"/>
                        <a:t>28425</a:t>
                      </a:r>
                    </a:p>
                  </a:txBody>
                  <a:tcPr/>
                </a:tc>
                <a:tc>
                  <a:txBody>
                    <a:bodyPr/>
                    <a:lstStyle/>
                    <a:p>
                      <a:r>
                        <a:rPr lang="en-US" sz="1000"/>
                        <a:t>5829</a:t>
                      </a:r>
                    </a:p>
                  </a:txBody>
                  <a:tcPr/>
                </a:tc>
                <a:tc>
                  <a:txBody>
                    <a:bodyPr/>
                    <a:lstStyle/>
                    <a:p>
                      <a:r>
                        <a:rPr lang="en-US" sz="1000"/>
                        <a:t>5970</a:t>
                      </a:r>
                    </a:p>
                  </a:txBody>
                  <a:tcPr/>
                </a:tc>
                <a:tc>
                  <a:txBody>
                    <a:bodyPr/>
                    <a:lstStyle/>
                    <a:p>
                      <a:r>
                        <a:rPr lang="en-US" sz="1000"/>
                        <a:t>181</a:t>
                      </a:r>
                    </a:p>
                  </a:txBody>
                  <a:tcPr/>
                </a:tc>
                <a:tc>
                  <a:txBody>
                    <a:bodyPr/>
                    <a:lstStyle/>
                    <a:p>
                      <a:r>
                        <a:rPr lang="en-US" sz="1000"/>
                        <a:t>0.5104%</a:t>
                      </a:r>
                    </a:p>
                  </a:txBody>
                  <a:tcPr/>
                </a:tc>
                <a:tc>
                  <a:txBody>
                    <a:bodyPr/>
                    <a:lstStyle/>
                    <a:p>
                      <a:r>
                        <a:rPr lang="en-US" sz="1000"/>
                        <a:t>25.0%</a:t>
                      </a:r>
                    </a:p>
                  </a:txBody>
                  <a:tcPr/>
                </a:tc>
                <a:extLst>
                  <a:ext uri="{0D108BD9-81ED-4DB2-BD59-A6C34878D82A}">
                    <a16:rowId xmlns:a16="http://schemas.microsoft.com/office/drawing/2014/main" val="3536197328"/>
                  </a:ext>
                </a:extLst>
              </a:tr>
              <a:tr h="370840">
                <a:tc>
                  <a:txBody>
                    <a:bodyPr/>
                    <a:lstStyle/>
                    <a:p>
                      <a:r>
                        <a:rPr lang="en-US" sz="1000"/>
                        <a:t>Banco Macro</a:t>
                      </a:r>
                    </a:p>
                  </a:txBody>
                  <a:tcPr/>
                </a:tc>
                <a:tc>
                  <a:txBody>
                    <a:bodyPr/>
                    <a:lstStyle/>
                    <a:p>
                      <a:r>
                        <a:rPr lang="en-US" sz="1000"/>
                        <a:t>441190</a:t>
                      </a:r>
                    </a:p>
                  </a:txBody>
                  <a:tcPr/>
                </a:tc>
                <a:tc>
                  <a:txBody>
                    <a:bodyPr/>
                    <a:lstStyle/>
                    <a:p>
                      <a:r>
                        <a:rPr lang="en-US" sz="1000"/>
                        <a:t>1626</a:t>
                      </a:r>
                    </a:p>
                  </a:txBody>
                  <a:tcPr/>
                </a:tc>
                <a:tc>
                  <a:txBody>
                    <a:bodyPr/>
                    <a:lstStyle/>
                    <a:p>
                      <a:r>
                        <a:rPr lang="en-US" sz="1000"/>
                        <a:t>29</a:t>
                      </a:r>
                    </a:p>
                  </a:txBody>
                  <a:tcPr/>
                </a:tc>
                <a:tc>
                  <a:txBody>
                    <a:bodyPr/>
                    <a:lstStyle/>
                    <a:p>
                      <a:r>
                        <a:rPr lang="en-US" sz="1000"/>
                        <a:t>7061</a:t>
                      </a:r>
                    </a:p>
                  </a:txBody>
                  <a:tcPr/>
                </a:tc>
                <a:tc>
                  <a:txBody>
                    <a:bodyPr/>
                    <a:lstStyle/>
                    <a:p>
                      <a:r>
                        <a:rPr lang="en-US" sz="1000"/>
                        <a:t>1750</a:t>
                      </a:r>
                    </a:p>
                  </a:txBody>
                  <a:tcPr/>
                </a:tc>
                <a:tc>
                  <a:txBody>
                    <a:bodyPr/>
                    <a:lstStyle/>
                    <a:p>
                      <a:r>
                        <a:rPr lang="en-US" sz="1000"/>
                        <a:t>856</a:t>
                      </a:r>
                    </a:p>
                  </a:txBody>
                  <a:tcPr/>
                </a:tc>
                <a:tc>
                  <a:txBody>
                    <a:bodyPr/>
                    <a:lstStyle/>
                    <a:p>
                      <a:r>
                        <a:rPr lang="en-US" sz="1000"/>
                        <a:t>0</a:t>
                      </a:r>
                    </a:p>
                  </a:txBody>
                  <a:tcPr/>
                </a:tc>
                <a:tc>
                  <a:txBody>
                    <a:bodyPr/>
                    <a:lstStyle/>
                    <a:p>
                      <a:r>
                        <a:rPr lang="en-US" sz="1000"/>
                        <a:t>0.0757%</a:t>
                      </a:r>
                    </a:p>
                  </a:txBody>
                  <a:tcPr/>
                </a:tc>
                <a:tc>
                  <a:txBody>
                    <a:bodyPr/>
                    <a:lstStyle/>
                    <a:p>
                      <a:r>
                        <a:rPr lang="en-US" sz="1000"/>
                        <a:t>0.0%</a:t>
                      </a:r>
                    </a:p>
                  </a:txBody>
                  <a:tcPr/>
                </a:tc>
                <a:extLst>
                  <a:ext uri="{0D108BD9-81ED-4DB2-BD59-A6C34878D82A}">
                    <a16:rowId xmlns:a16="http://schemas.microsoft.com/office/drawing/2014/main" val="2406868891"/>
                  </a:ext>
                </a:extLst>
              </a:tr>
              <a:tr h="370840">
                <a:tc>
                  <a:txBody>
                    <a:bodyPr/>
                    <a:lstStyle/>
                    <a:p>
                      <a:r>
                        <a:rPr lang="en-US" sz="1000"/>
                        <a:t>HSBC</a:t>
                      </a:r>
                    </a:p>
                  </a:txBody>
                  <a:tcPr/>
                </a:tc>
                <a:tc>
                  <a:txBody>
                    <a:bodyPr/>
                    <a:lstStyle/>
                    <a:p>
                      <a:r>
                        <a:rPr lang="en-US" sz="1000"/>
                        <a:t>168372</a:t>
                      </a:r>
                    </a:p>
                  </a:txBody>
                  <a:tcPr/>
                </a:tc>
                <a:tc>
                  <a:txBody>
                    <a:bodyPr/>
                    <a:lstStyle/>
                    <a:p>
                      <a:r>
                        <a:rPr lang="en-US" sz="1000"/>
                        <a:t>1108</a:t>
                      </a:r>
                    </a:p>
                  </a:txBody>
                  <a:tcPr/>
                </a:tc>
                <a:tc>
                  <a:txBody>
                    <a:bodyPr/>
                    <a:lstStyle/>
                    <a:p>
                      <a:r>
                        <a:rPr lang="en-US" sz="1000"/>
                        <a:t>58</a:t>
                      </a:r>
                    </a:p>
                  </a:txBody>
                  <a:tcPr/>
                </a:tc>
                <a:tc>
                  <a:txBody>
                    <a:bodyPr/>
                    <a:lstStyle/>
                    <a:p>
                      <a:r>
                        <a:rPr lang="en-US" sz="1000"/>
                        <a:t>2947</a:t>
                      </a:r>
                    </a:p>
                  </a:txBody>
                  <a:tcPr/>
                </a:tc>
                <a:tc>
                  <a:txBody>
                    <a:bodyPr/>
                    <a:lstStyle/>
                    <a:p>
                      <a:r>
                        <a:rPr lang="en-US" sz="1000"/>
                        <a:t>548</a:t>
                      </a:r>
                    </a:p>
                  </a:txBody>
                  <a:tcPr/>
                </a:tc>
                <a:tc>
                  <a:txBody>
                    <a:bodyPr/>
                    <a:lstStyle/>
                    <a:p>
                      <a:r>
                        <a:rPr lang="en-US" sz="1000"/>
                        <a:t>147</a:t>
                      </a:r>
                    </a:p>
                  </a:txBody>
                  <a:tcPr/>
                </a:tc>
                <a:tc>
                  <a:txBody>
                    <a:bodyPr/>
                    <a:lstStyle/>
                    <a:p>
                      <a:r>
                        <a:rPr lang="en-US" sz="1000"/>
                        <a:t>0</a:t>
                      </a:r>
                    </a:p>
                  </a:txBody>
                  <a:tcPr/>
                </a:tc>
                <a:tc>
                  <a:txBody>
                    <a:bodyPr/>
                    <a:lstStyle/>
                    <a:p>
                      <a:r>
                        <a:rPr lang="en-US" sz="1000"/>
                        <a:t>0.0374%</a:t>
                      </a:r>
                    </a:p>
                  </a:txBody>
                  <a:tcPr/>
                </a:tc>
                <a:tc>
                  <a:txBody>
                    <a:bodyPr/>
                    <a:lstStyle/>
                    <a:p>
                      <a:r>
                        <a:rPr lang="en-US" sz="1000"/>
                        <a:t>0.0%</a:t>
                      </a:r>
                    </a:p>
                  </a:txBody>
                  <a:tcPr/>
                </a:tc>
                <a:extLst>
                  <a:ext uri="{0D108BD9-81ED-4DB2-BD59-A6C34878D82A}">
                    <a16:rowId xmlns:a16="http://schemas.microsoft.com/office/drawing/2014/main" val="4172157356"/>
                  </a:ext>
                </a:extLst>
              </a:tr>
              <a:tr h="370840">
                <a:tc>
                  <a:txBody>
                    <a:bodyPr/>
                    <a:lstStyle/>
                    <a:p>
                      <a:r>
                        <a:rPr lang="en-US" sz="1000"/>
                        <a:t>Banco Nación</a:t>
                      </a:r>
                    </a:p>
                  </a:txBody>
                  <a:tcPr/>
                </a:tc>
                <a:tc>
                  <a:txBody>
                    <a:bodyPr/>
                    <a:lstStyle/>
                    <a:p>
                      <a:r>
                        <a:rPr lang="en-US" sz="1000"/>
                        <a:t>71675</a:t>
                      </a:r>
                    </a:p>
                  </a:txBody>
                  <a:tcPr/>
                </a:tc>
                <a:tc>
                  <a:txBody>
                    <a:bodyPr/>
                    <a:lstStyle/>
                    <a:p>
                      <a:r>
                        <a:rPr lang="en-US" sz="1000"/>
                        <a:t>5360</a:t>
                      </a:r>
                    </a:p>
                  </a:txBody>
                  <a:tcPr/>
                </a:tc>
                <a:tc>
                  <a:txBody>
                    <a:bodyPr/>
                    <a:lstStyle/>
                    <a:p>
                      <a:r>
                        <a:rPr lang="en-US" sz="1000"/>
                        <a:t>41</a:t>
                      </a:r>
                    </a:p>
                  </a:txBody>
                  <a:tcPr/>
                </a:tc>
                <a:tc>
                  <a:txBody>
                    <a:bodyPr/>
                    <a:lstStyle/>
                    <a:p>
                      <a:r>
                        <a:rPr lang="en-US" sz="1000"/>
                        <a:t>4989</a:t>
                      </a:r>
                    </a:p>
                  </a:txBody>
                  <a:tcPr/>
                </a:tc>
                <a:tc>
                  <a:txBody>
                    <a:bodyPr/>
                    <a:lstStyle/>
                    <a:p>
                      <a:r>
                        <a:rPr lang="en-US" sz="1000"/>
                        <a:t>1186</a:t>
                      </a:r>
                    </a:p>
                  </a:txBody>
                  <a:tcPr/>
                </a:tc>
                <a:tc>
                  <a:txBody>
                    <a:bodyPr/>
                    <a:lstStyle/>
                    <a:p>
                      <a:r>
                        <a:rPr lang="en-US" sz="1000"/>
                        <a:t>1925</a:t>
                      </a:r>
                    </a:p>
                  </a:txBody>
                  <a:tcPr/>
                </a:tc>
                <a:tc>
                  <a:txBody>
                    <a:bodyPr/>
                    <a:lstStyle/>
                    <a:p>
                      <a:r>
                        <a:rPr lang="en-US" sz="1000"/>
                        <a:t>0</a:t>
                      </a:r>
                    </a:p>
                  </a:txBody>
                  <a:tcPr/>
                </a:tc>
                <a:tc>
                  <a:txBody>
                    <a:bodyPr/>
                    <a:lstStyle/>
                    <a:p>
                      <a:r>
                        <a:rPr lang="en-US" sz="1000"/>
                        <a:t>0.2863%</a:t>
                      </a:r>
                    </a:p>
                  </a:txBody>
                  <a:tcPr/>
                </a:tc>
                <a:tc>
                  <a:txBody>
                    <a:bodyPr/>
                    <a:lstStyle/>
                    <a:p>
                      <a:r>
                        <a:rPr lang="en-US" sz="1000"/>
                        <a:t>0.0%</a:t>
                      </a:r>
                    </a:p>
                  </a:txBody>
                  <a:tcPr/>
                </a:tc>
                <a:extLst>
                  <a:ext uri="{0D108BD9-81ED-4DB2-BD59-A6C34878D82A}">
                    <a16:rowId xmlns:a16="http://schemas.microsoft.com/office/drawing/2014/main" val="2064294337"/>
                  </a:ext>
                </a:extLst>
              </a:tr>
            </a:tbl>
          </a:graphicData>
        </a:graphic>
      </p:graphicFrame>
      <p:sp>
        <p:nvSpPr>
          <p:cNvPr id="4" name="Text Placeholder 3">
            <a:extLst>
              <a:ext uri="{FF2B5EF4-FFF2-40B4-BE49-F238E27FC236}">
                <a16:creationId xmlns:a16="http://schemas.microsoft.com/office/drawing/2014/main" id="{B34F7CCB-2EF8-4B87-A3CC-BDEDA8BEB0FD}"/>
              </a:ext>
            </a:extLst>
          </p:cNvPr>
          <p:cNvSpPr>
            <a:spLocks noGrp="1"/>
          </p:cNvSpPr>
          <p:nvPr>
            <p:ph type="body" sz="quarter" idx="14"/>
          </p:nvPr>
        </p:nvSpPr>
        <p:spPr/>
        <p:txBody>
          <a:bodyPr/>
          <a:lstStyle/>
          <a:p>
            <a:r>
              <a:rPr lang="en-US"/>
              <a:t>08/11/2017 - 09/10/2017</a:t>
            </a:r>
          </a:p>
        </p:txBody>
      </p:sp>
    </p:spTree>
    <p:extLst>
      <p:ext uri="{BB962C8B-B14F-4D97-AF65-F5344CB8AC3E}">
        <p14:creationId xmlns:p14="http://schemas.microsoft.com/office/powerpoint/2010/main" val="18300184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FF66A2-8D23-4C9D-9526-DE471EDAEFFE}"/>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8502C197-236D-4F88-888D-DE80156804BD}"/>
              </a:ext>
            </a:extLst>
          </p:cNvPr>
          <p:cNvGraphicFramePr>
            <a:graphicFrameLocks noGrp="1"/>
          </p:cNvGraphicFramePr>
          <p:nvPr>
            <p:ph type="chart" sz="quarter" idx="13"/>
            <p:extLst>
              <p:ext uri="{D42A27DB-BD31-4B8C-83A1-F6EECF244321}">
                <p14:modId xmlns:p14="http://schemas.microsoft.com/office/powerpoint/2010/main" val="26478106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ADF6B69-89F9-494A-BAEB-BB9F40E45E06}"/>
              </a:ext>
            </a:extLst>
          </p:cNvPr>
          <p:cNvSpPr>
            <a:spLocks noGrp="1"/>
          </p:cNvSpPr>
          <p:nvPr>
            <p:ph type="body" sz="quarter" idx="14"/>
          </p:nvPr>
        </p:nvSpPr>
        <p:spPr/>
        <p:txBody>
          <a:bodyPr/>
          <a:lstStyle/>
          <a:p>
            <a:r>
              <a:rPr lang="en-US"/>
              <a:t>08/11/2017 - 09/10/2017</a:t>
            </a:r>
          </a:p>
        </p:txBody>
      </p:sp>
      <p:sp>
        <p:nvSpPr>
          <p:cNvPr id="5" name="Footer Placeholder 4">
            <a:extLst>
              <a:ext uri="{FF2B5EF4-FFF2-40B4-BE49-F238E27FC236}">
                <a16:creationId xmlns:a16="http://schemas.microsoft.com/office/drawing/2014/main" id="{DAB8B832-F20F-47D7-8471-A0ADFE15CF3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250455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DC0913-D99E-49F6-9482-4170CAF9EFCC}"/>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0F12F31D-1F9B-41D9-AC75-D2B450974DC0}"/>
              </a:ext>
            </a:extLst>
          </p:cNvPr>
          <p:cNvGraphicFramePr>
            <a:graphicFrameLocks noGrp="1"/>
          </p:cNvGraphicFramePr>
          <p:nvPr>
            <p:ph type="chart" sz="quarter" idx="13"/>
            <p:extLst>
              <p:ext uri="{D42A27DB-BD31-4B8C-83A1-F6EECF244321}">
                <p14:modId xmlns:p14="http://schemas.microsoft.com/office/powerpoint/2010/main" val="33701563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2CBC5E9-9550-44AB-9E44-4410BDEB0940}"/>
              </a:ext>
            </a:extLst>
          </p:cNvPr>
          <p:cNvSpPr>
            <a:spLocks noGrp="1"/>
          </p:cNvSpPr>
          <p:nvPr>
            <p:ph type="body" sz="quarter" idx="14"/>
          </p:nvPr>
        </p:nvSpPr>
        <p:spPr/>
        <p:txBody>
          <a:bodyPr/>
          <a:lstStyle/>
          <a:p>
            <a:r>
              <a:rPr lang="en-US"/>
              <a:t>08/11/2017 - 09/10/2017</a:t>
            </a:r>
          </a:p>
        </p:txBody>
      </p:sp>
      <p:sp>
        <p:nvSpPr>
          <p:cNvPr id="5" name="Footer Placeholder 4">
            <a:extLst>
              <a:ext uri="{FF2B5EF4-FFF2-40B4-BE49-F238E27FC236}">
                <a16:creationId xmlns:a16="http://schemas.microsoft.com/office/drawing/2014/main" id="{77E90B6E-7DE6-401F-9042-B5513531F7E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139442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AD0CF4-ED94-4888-846F-6ADEF1872D6E}"/>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1C2D3212-59FE-482B-805D-B7348E85254D}"/>
              </a:ext>
            </a:extLst>
          </p:cNvPr>
          <p:cNvGraphicFramePr>
            <a:graphicFrameLocks noGrp="1"/>
          </p:cNvGraphicFramePr>
          <p:nvPr>
            <p:ph type="chart" sz="quarter" idx="13"/>
            <p:extLst>
              <p:ext uri="{D42A27DB-BD31-4B8C-83A1-F6EECF244321}">
                <p14:modId xmlns:p14="http://schemas.microsoft.com/office/powerpoint/2010/main" val="40668109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3E66977-8F84-43C9-9FE1-DAF003FE7690}"/>
              </a:ext>
            </a:extLst>
          </p:cNvPr>
          <p:cNvSpPr>
            <a:spLocks noGrp="1"/>
          </p:cNvSpPr>
          <p:nvPr>
            <p:ph type="body" sz="quarter" idx="14"/>
          </p:nvPr>
        </p:nvSpPr>
        <p:spPr/>
        <p:txBody>
          <a:bodyPr/>
          <a:lstStyle/>
          <a:p>
            <a:r>
              <a:rPr lang="en-US"/>
              <a:t>08/11/2017 - 09/10/2017</a:t>
            </a:r>
          </a:p>
        </p:txBody>
      </p:sp>
      <p:sp>
        <p:nvSpPr>
          <p:cNvPr id="5" name="Footer Placeholder 4">
            <a:extLst>
              <a:ext uri="{FF2B5EF4-FFF2-40B4-BE49-F238E27FC236}">
                <a16:creationId xmlns:a16="http://schemas.microsoft.com/office/drawing/2014/main" id="{8F443D5A-2EA5-44C4-AFDE-99211DB800D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596413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24CD44-FEBD-4924-838A-793EC5CCBD00}"/>
              </a:ext>
            </a:extLst>
          </p:cNvPr>
          <p:cNvSpPr>
            <a:spLocks noGrp="1"/>
          </p:cNvSpPr>
          <p:nvPr>
            <p:ph type="title"/>
          </p:nvPr>
        </p:nvSpPr>
        <p:spPr/>
        <p:txBody>
          <a:bodyPr/>
          <a:lstStyle/>
          <a:p>
            <a:r>
              <a:rPr lang="en-US"/>
              <a:t>Facebook Fans Change Per Weekday</a:t>
            </a:r>
          </a:p>
        </p:txBody>
      </p:sp>
      <p:graphicFrame>
        <p:nvGraphicFramePr>
          <p:cNvPr id="6" name="Chart Placeholder 5">
            <a:extLst>
              <a:ext uri="{FF2B5EF4-FFF2-40B4-BE49-F238E27FC236}">
                <a16:creationId xmlns:a16="http://schemas.microsoft.com/office/drawing/2014/main" id="{C4CAC456-89B8-4032-A98E-1FB93873A39D}"/>
              </a:ext>
            </a:extLst>
          </p:cNvPr>
          <p:cNvGraphicFramePr>
            <a:graphicFrameLocks noGrp="1"/>
          </p:cNvGraphicFramePr>
          <p:nvPr>
            <p:ph type="chart" sz="quarter" idx="13"/>
            <p:extLst>
              <p:ext uri="{D42A27DB-BD31-4B8C-83A1-F6EECF244321}">
                <p14:modId xmlns:p14="http://schemas.microsoft.com/office/powerpoint/2010/main" val="39852070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B657314-F1BC-444C-BCB6-CCE14D3B7C8E}"/>
              </a:ext>
            </a:extLst>
          </p:cNvPr>
          <p:cNvSpPr>
            <a:spLocks noGrp="1"/>
          </p:cNvSpPr>
          <p:nvPr>
            <p:ph type="body" sz="quarter" idx="14"/>
          </p:nvPr>
        </p:nvSpPr>
        <p:spPr/>
        <p:txBody>
          <a:bodyPr/>
          <a:lstStyle/>
          <a:p>
            <a:r>
              <a:rPr lang="en-US"/>
              <a:t>08/11/2017 - 09/10/2017</a:t>
            </a:r>
          </a:p>
        </p:txBody>
      </p:sp>
      <p:sp>
        <p:nvSpPr>
          <p:cNvPr id="5" name="Footer Placeholder 4">
            <a:extLst>
              <a:ext uri="{FF2B5EF4-FFF2-40B4-BE49-F238E27FC236}">
                <a16:creationId xmlns:a16="http://schemas.microsoft.com/office/drawing/2014/main" id="{D18BDDDD-39AE-4FFB-81F1-C5FD7DAD099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205475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2F11E9-5102-4787-ACE5-6528777C6779}"/>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96BDB049-02CC-49B6-8859-8CBB7EF4EF69}"/>
              </a:ext>
            </a:extLst>
          </p:cNvPr>
          <p:cNvGraphicFramePr>
            <a:graphicFrameLocks noGrp="1"/>
          </p:cNvGraphicFramePr>
          <p:nvPr>
            <p:ph type="chart" sz="quarter" idx="13"/>
            <p:extLst>
              <p:ext uri="{D42A27DB-BD31-4B8C-83A1-F6EECF244321}">
                <p14:modId xmlns:p14="http://schemas.microsoft.com/office/powerpoint/2010/main" val="38075690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AAC155D-3DDF-4A18-8DE8-ED29085E7C5E}"/>
              </a:ext>
            </a:extLst>
          </p:cNvPr>
          <p:cNvSpPr>
            <a:spLocks noGrp="1"/>
          </p:cNvSpPr>
          <p:nvPr>
            <p:ph type="body" sz="quarter" idx="14"/>
          </p:nvPr>
        </p:nvSpPr>
        <p:spPr/>
        <p:txBody>
          <a:bodyPr/>
          <a:lstStyle/>
          <a:p>
            <a:r>
              <a:rPr lang="en-US"/>
              <a:t>08/11/2017 - 09/10/2017</a:t>
            </a:r>
          </a:p>
        </p:txBody>
      </p:sp>
      <p:sp>
        <p:nvSpPr>
          <p:cNvPr id="5" name="Footer Placeholder 4">
            <a:extLst>
              <a:ext uri="{FF2B5EF4-FFF2-40B4-BE49-F238E27FC236}">
                <a16:creationId xmlns:a16="http://schemas.microsoft.com/office/drawing/2014/main" id="{907E34C9-EF0D-4727-9218-83FA4BEA2AC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476494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CCD584-C72A-4B33-9C52-618A39BC89BA}"/>
              </a:ext>
            </a:extLst>
          </p:cNvPr>
          <p:cNvSpPr>
            <a:spLocks noGrp="1"/>
          </p:cNvSpPr>
          <p:nvPr>
            <p:ph type="title"/>
          </p:nvPr>
        </p:nvSpPr>
        <p:spPr/>
        <p:txBody>
          <a:bodyPr/>
          <a:lstStyle/>
          <a:p>
            <a:r>
              <a:rPr lang="en-US"/>
              <a:t>Facebook Own Posts Table - 1 of 6</a:t>
            </a:r>
          </a:p>
        </p:txBody>
      </p:sp>
      <p:graphicFrame>
        <p:nvGraphicFramePr>
          <p:cNvPr id="5" name="Table Placeholder 4">
            <a:extLst>
              <a:ext uri="{FF2B5EF4-FFF2-40B4-BE49-F238E27FC236}">
                <a16:creationId xmlns:a16="http://schemas.microsoft.com/office/drawing/2014/main" id="{23B60E5B-13CA-4DAB-B5EE-6186271A0B85}"/>
              </a:ext>
            </a:extLst>
          </p:cNvPr>
          <p:cNvGraphicFramePr>
            <a:graphicFrameLocks noGrp="1"/>
          </p:cNvGraphicFramePr>
          <p:nvPr>
            <p:ph type="tbl" sz="quarter" idx="13"/>
            <p:extLst>
              <p:ext uri="{D42A27DB-BD31-4B8C-83A1-F6EECF244321}">
                <p14:modId xmlns:p14="http://schemas.microsoft.com/office/powerpoint/2010/main" val="24594288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10260625"/>
                    </a:ext>
                  </a:extLst>
                </a:gridCol>
                <a:gridCol w="658368">
                  <a:extLst>
                    <a:ext uri="{9D8B030D-6E8A-4147-A177-3AD203B41FA5}">
                      <a16:colId xmlns:a16="http://schemas.microsoft.com/office/drawing/2014/main" val="2177741644"/>
                    </a:ext>
                  </a:extLst>
                </a:gridCol>
                <a:gridCol w="658368">
                  <a:extLst>
                    <a:ext uri="{9D8B030D-6E8A-4147-A177-3AD203B41FA5}">
                      <a16:colId xmlns:a16="http://schemas.microsoft.com/office/drawing/2014/main" val="1812578084"/>
                    </a:ext>
                  </a:extLst>
                </a:gridCol>
                <a:gridCol w="658368">
                  <a:extLst>
                    <a:ext uri="{9D8B030D-6E8A-4147-A177-3AD203B41FA5}">
                      <a16:colId xmlns:a16="http://schemas.microsoft.com/office/drawing/2014/main" val="3425793345"/>
                    </a:ext>
                  </a:extLst>
                </a:gridCol>
                <a:gridCol w="658368">
                  <a:extLst>
                    <a:ext uri="{9D8B030D-6E8A-4147-A177-3AD203B41FA5}">
                      <a16:colId xmlns:a16="http://schemas.microsoft.com/office/drawing/2014/main" val="850448756"/>
                    </a:ext>
                  </a:extLst>
                </a:gridCol>
                <a:gridCol w="658368">
                  <a:extLst>
                    <a:ext uri="{9D8B030D-6E8A-4147-A177-3AD203B41FA5}">
                      <a16:colId xmlns:a16="http://schemas.microsoft.com/office/drawing/2014/main" val="2525739243"/>
                    </a:ext>
                  </a:extLst>
                </a:gridCol>
                <a:gridCol w="658368">
                  <a:extLst>
                    <a:ext uri="{9D8B030D-6E8A-4147-A177-3AD203B41FA5}">
                      <a16:colId xmlns:a16="http://schemas.microsoft.com/office/drawing/2014/main" val="1277873427"/>
                    </a:ext>
                  </a:extLst>
                </a:gridCol>
                <a:gridCol w="658368">
                  <a:extLst>
                    <a:ext uri="{9D8B030D-6E8A-4147-A177-3AD203B41FA5}">
                      <a16:colId xmlns:a16="http://schemas.microsoft.com/office/drawing/2014/main" val="28821522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373492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BBVA Francés - 2017-09-02 12:00:00</a:t>
                      </a:r>
                      <a:r>
                        <a:rPr kumimoji="0" lang="es-ES" sz="1000" b="0" i="0" u="none" strike="noStrike" kern="1200" cap="none" spc="0" normalizeH="0" baseline="0" noProof="0">
                          <a:ln>
                            <a:noFill/>
                          </a:ln>
                          <a:solidFill>
                            <a:prstClr val="black"/>
                          </a:solidFill>
                          <a:effectLst/>
                          <a:uLnTx/>
                          <a:uFillTx/>
                          <a:latin typeface="+mn-lt"/>
                          <a:ea typeface="+mn-ea"/>
                          <a:cs typeface="+mn-cs"/>
                        </a:rPr>
                        <a:t>
River y Boca llegan a San Juan para disputar la Copa BBVA Francés. ¿Quién pensás que va a hacer el primer gol?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5103192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Galicia - 2017-08-20 11:00:00</a:t>
                      </a:r>
                      <a:r>
                        <a:rPr kumimoji="0" lang="es-ES" sz="1000" b="0" i="0" u="none" strike="noStrike" kern="1200" cap="none" spc="0" normalizeH="0" baseline="0" noProof="0">
                          <a:ln>
                            <a:noFill/>
                          </a:ln>
                          <a:solidFill>
                            <a:prstClr val="black"/>
                          </a:solidFill>
                          <a:effectLst/>
                          <a:uLnTx/>
                          <a:uFillTx/>
                          <a:latin typeface="+mn-lt"/>
                          <a:ea typeface="+mn-ea"/>
                          <a:cs typeface="+mn-cs"/>
                        </a:rPr>
                        <a:t>
¡Feliz #DíaDelNiño! A celebrar este amor tan grande con muchos ❤️ y mensajes para ellos en los comentarios.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402362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BBVA Francés - 2017-08-25 16:00:00</a:t>
                      </a:r>
                      <a:r>
                        <a:rPr kumimoji="0" lang="es-ES" sz="1000" b="0" i="0" u="none" strike="noStrike" kern="1200" cap="none" spc="0" normalizeH="0" baseline="0" noProof="0">
                          <a:ln>
                            <a:noFill/>
                          </a:ln>
                          <a:solidFill>
                            <a:prstClr val="black"/>
                          </a:solidFill>
                          <a:effectLst/>
                          <a:uLnTx/>
                          <a:uFillTx/>
                          <a:latin typeface="+mn-lt"/>
                          <a:ea typeface="+mn-ea"/>
                          <a:cs typeface="+mn-cs"/>
                        </a:rPr>
                        <a:t>
¡Empezó el torneo! ¿Quién crees que va a arrancar mejor?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530719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Galicia - 2017-08-19 13:00:00</a:t>
                      </a:r>
                      <a:r>
                        <a:rPr kumimoji="0" lang="es-ES" sz="1000" b="0" i="0" u="none" strike="noStrike" kern="1200" cap="none" spc="0" normalizeH="0" baseline="0" noProof="0">
                          <a:ln>
                            <a:noFill/>
                          </a:ln>
                          <a:solidFill>
                            <a:prstClr val="black"/>
                          </a:solidFill>
                          <a:effectLst/>
                          <a:uLnTx/>
                          <a:uFillTx/>
                          <a:latin typeface="+mn-lt"/>
                          <a:ea typeface="+mn-ea"/>
                          <a:cs typeface="+mn-cs"/>
                        </a:rPr>
                        <a:t>
¡Nos preparamos para el #DíaDelNiño con esta encuesta! ¿Qué preferís vos?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721316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Galicia - 2017-08-15 15:00:07</a:t>
                      </a:r>
                      <a:r>
                        <a:rPr kumimoji="0" lang="es-ES" sz="1000" b="0" i="0" u="none" strike="noStrike" kern="1200" cap="none" spc="0" normalizeH="0" baseline="0" noProof="0">
                          <a:ln>
                            <a:noFill/>
                          </a:ln>
                          <a:solidFill>
                            <a:prstClr val="black"/>
                          </a:solidFill>
                          <a:effectLst/>
                          <a:uLnTx/>
                          <a:uFillTx/>
                          <a:latin typeface="+mn-lt"/>
                          <a:ea typeface="+mn-ea"/>
                          <a:cs typeface="+mn-cs"/>
                        </a:rPr>
                        <a:t>
Se viene un nuevo sorteo para celebrar el #DíaDelNiño a las 15hs. ¡Avisale a todos tus amigos!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2296971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Galicia - 2017-08-15 15:00:07</a:t>
                      </a:r>
                      <a:r>
                        <a:rPr kumimoji="0" lang="es-ES" sz="1000" b="0" i="0" u="none" strike="noStrike" kern="1200" cap="none" spc="0" normalizeH="0" baseline="0" noProof="0">
                          <a:ln>
                            <a:noFill/>
                          </a:ln>
                          <a:solidFill>
                            <a:prstClr val="black"/>
                          </a:solidFill>
                          <a:effectLst/>
                          <a:uLnTx/>
                          <a:uFillTx/>
                          <a:latin typeface="+mn-lt"/>
                          <a:ea typeface="+mn-ea"/>
                          <a:cs typeface="+mn-cs"/>
                        </a:rPr>
                        <a:t>
Se viene un nuevo sorteo para celebrar el #DíaDelNiño a las 15hs. ¡Avisale a todos tus amigos!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977717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Provincia - 2017-08-11 10:00:00</a:t>
                      </a:r>
                      <a:r>
                        <a:rPr kumimoji="0" lang="es-ES" sz="1000" b="0" i="0" u="none" strike="noStrike" kern="1200" cap="none" spc="0" normalizeH="0" baseline="0" noProof="0">
                          <a:ln>
                            <a:noFill/>
                          </a:ln>
                          <a:solidFill>
                            <a:prstClr val="black"/>
                          </a:solidFill>
                          <a:effectLst/>
                          <a:uLnTx/>
                          <a:uFillTx/>
                          <a:latin typeface="+mn-lt"/>
                          <a:ea typeface="+mn-ea"/>
                          <a:cs typeface="+mn-cs"/>
                        </a:rPr>
                        <a:t>
¿Necesitás información sobre nuestros Créditos Hipotecarios? Tenemos una línea exclusiva para atender tus consultas.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764971502"/>
                  </a:ext>
                </a:extLst>
              </a:tr>
            </a:tbl>
          </a:graphicData>
        </a:graphic>
      </p:graphicFrame>
      <p:sp>
        <p:nvSpPr>
          <p:cNvPr id="4" name="Text Placeholder 3">
            <a:extLst>
              <a:ext uri="{FF2B5EF4-FFF2-40B4-BE49-F238E27FC236}">
                <a16:creationId xmlns:a16="http://schemas.microsoft.com/office/drawing/2014/main" id="{4D9740D2-C1E6-4B65-86E0-73277B41B890}"/>
              </a:ext>
            </a:extLst>
          </p:cNvPr>
          <p:cNvSpPr>
            <a:spLocks noGrp="1"/>
          </p:cNvSpPr>
          <p:nvPr>
            <p:ph type="body" sz="quarter" idx="14"/>
          </p:nvPr>
        </p:nvSpPr>
        <p:spPr/>
        <p:txBody>
          <a:bodyPr/>
          <a:lstStyle/>
          <a:p>
            <a:r>
              <a:rPr lang="en-US"/>
              <a:t>08/11/2017 - 09/10/2017</a:t>
            </a:r>
          </a:p>
        </p:txBody>
      </p:sp>
    </p:spTree>
    <p:extLst>
      <p:ext uri="{BB962C8B-B14F-4D97-AF65-F5344CB8AC3E}">
        <p14:creationId xmlns:p14="http://schemas.microsoft.com/office/powerpoint/2010/main" val="28269317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C770E2-1FCE-4984-91F9-A5E14FF7D4DF}"/>
              </a:ext>
            </a:extLst>
          </p:cNvPr>
          <p:cNvSpPr>
            <a:spLocks noGrp="1"/>
          </p:cNvSpPr>
          <p:nvPr>
            <p:ph type="title"/>
          </p:nvPr>
        </p:nvSpPr>
        <p:spPr/>
        <p:txBody>
          <a:bodyPr/>
          <a:lstStyle/>
          <a:p>
            <a:r>
              <a:rPr lang="en-US"/>
              <a:t>Facebook Own Posts Table - 2 of 6</a:t>
            </a:r>
          </a:p>
        </p:txBody>
      </p:sp>
      <p:graphicFrame>
        <p:nvGraphicFramePr>
          <p:cNvPr id="5" name="Table Placeholder 4">
            <a:extLst>
              <a:ext uri="{FF2B5EF4-FFF2-40B4-BE49-F238E27FC236}">
                <a16:creationId xmlns:a16="http://schemas.microsoft.com/office/drawing/2014/main" id="{2097B615-6E35-4164-A523-4148C5048CC2}"/>
              </a:ext>
            </a:extLst>
          </p:cNvPr>
          <p:cNvGraphicFramePr>
            <a:graphicFrameLocks noGrp="1"/>
          </p:cNvGraphicFramePr>
          <p:nvPr>
            <p:ph type="tbl" sz="quarter" idx="13"/>
            <p:extLst>
              <p:ext uri="{D42A27DB-BD31-4B8C-83A1-F6EECF244321}">
                <p14:modId xmlns:p14="http://schemas.microsoft.com/office/powerpoint/2010/main" val="32514440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99934187"/>
                    </a:ext>
                  </a:extLst>
                </a:gridCol>
                <a:gridCol w="658368">
                  <a:extLst>
                    <a:ext uri="{9D8B030D-6E8A-4147-A177-3AD203B41FA5}">
                      <a16:colId xmlns:a16="http://schemas.microsoft.com/office/drawing/2014/main" val="115803060"/>
                    </a:ext>
                  </a:extLst>
                </a:gridCol>
                <a:gridCol w="658368">
                  <a:extLst>
                    <a:ext uri="{9D8B030D-6E8A-4147-A177-3AD203B41FA5}">
                      <a16:colId xmlns:a16="http://schemas.microsoft.com/office/drawing/2014/main" val="1234546936"/>
                    </a:ext>
                  </a:extLst>
                </a:gridCol>
                <a:gridCol w="658368">
                  <a:extLst>
                    <a:ext uri="{9D8B030D-6E8A-4147-A177-3AD203B41FA5}">
                      <a16:colId xmlns:a16="http://schemas.microsoft.com/office/drawing/2014/main" val="3990244815"/>
                    </a:ext>
                  </a:extLst>
                </a:gridCol>
                <a:gridCol w="658368">
                  <a:extLst>
                    <a:ext uri="{9D8B030D-6E8A-4147-A177-3AD203B41FA5}">
                      <a16:colId xmlns:a16="http://schemas.microsoft.com/office/drawing/2014/main" val="264576927"/>
                    </a:ext>
                  </a:extLst>
                </a:gridCol>
                <a:gridCol w="658368">
                  <a:extLst>
                    <a:ext uri="{9D8B030D-6E8A-4147-A177-3AD203B41FA5}">
                      <a16:colId xmlns:a16="http://schemas.microsoft.com/office/drawing/2014/main" val="1053989687"/>
                    </a:ext>
                  </a:extLst>
                </a:gridCol>
                <a:gridCol w="658368">
                  <a:extLst>
                    <a:ext uri="{9D8B030D-6E8A-4147-A177-3AD203B41FA5}">
                      <a16:colId xmlns:a16="http://schemas.microsoft.com/office/drawing/2014/main" val="2703062309"/>
                    </a:ext>
                  </a:extLst>
                </a:gridCol>
                <a:gridCol w="658368">
                  <a:extLst>
                    <a:ext uri="{9D8B030D-6E8A-4147-A177-3AD203B41FA5}">
                      <a16:colId xmlns:a16="http://schemas.microsoft.com/office/drawing/2014/main" val="20667642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04965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Galicia - 2017-09-04 13:00:30</a:t>
                      </a:r>
                      <a:r>
                        <a:rPr kumimoji="0" lang="es-ES" sz="1000" b="0" i="0" u="none" strike="noStrike" kern="1200" cap="none" spc="0" normalizeH="0" baseline="0" noProof="0">
                          <a:ln>
                            <a:noFill/>
                          </a:ln>
                          <a:solidFill>
                            <a:prstClr val="black"/>
                          </a:solidFill>
                          <a:effectLst/>
                          <a:uLnTx/>
                          <a:uFillTx/>
                          <a:latin typeface="+mn-lt"/>
                          <a:ea typeface="+mn-ea"/>
                          <a:cs typeface="+mn-cs"/>
                        </a:rPr>
                        <a:t>
Frená el gif y animate a #CrearHogar escribiendo en un comentario la combinación que te tocó junto al hashtag. ¡Participás por una orden de compra de $2.000 en Arredo! Bases y condiciones: http://bit.ly/2xJQ57Y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307364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Galicia - 2017-08-17 13:00:00</a:t>
                      </a:r>
                      <a:r>
                        <a:rPr kumimoji="0" lang="es-ES" sz="1000" b="0" i="0" u="none" strike="noStrike" kern="1200" cap="none" spc="0" normalizeH="0" baseline="0" noProof="0">
                          <a:ln>
                            <a:noFill/>
                          </a:ln>
                          <a:solidFill>
                            <a:prstClr val="black"/>
                          </a:solidFill>
                          <a:effectLst/>
                          <a:uLnTx/>
                          <a:uFillTx/>
                          <a:latin typeface="+mn-lt"/>
                          <a:ea typeface="+mn-ea"/>
                          <a:cs typeface="+mn-cs"/>
                        </a:rPr>
                        <a:t>
#Concurso ¿En qué parte de la casita está la giftcard de Juguetería Cebra? ¡Arriesgá en un comentario! No te olvides de etiquetar a un amigo para duplicar chances en el sorteo. ¡Tenés tiempo hasta las 17hs! Bases y condiciones 👉 http://bit.ly/2fNB8gv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495850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BBVA Francés - 2017-08-25 16:57:49</a:t>
                      </a:r>
                      <a:r>
                        <a:rPr kumimoji="0" lang="es-ES" sz="1000" b="0" i="0" u="none" strike="noStrike" kern="1200" cap="none" spc="0" normalizeH="0" baseline="0" noProof="0">
                          <a:ln>
                            <a:noFill/>
                          </a:ln>
                          <a:solidFill>
                            <a:prstClr val="black"/>
                          </a:solidFill>
                          <a:effectLst/>
                          <a:uLnTx/>
                          <a:uFillTx/>
                          <a:latin typeface="+mn-lt"/>
                          <a:ea typeface="+mn-ea"/>
                          <a:cs typeface="+mn-cs"/>
                        </a:rPr>
                        <a:t>
Se acerca la Copa BBVA Francés y vos podés estar ahí. Participá del sorteo en FrancésGo para viajar a San Juan y disfrutar el Superclásico desde cerca. ¿Todavía no tenés la app? ¡Descargala! http://bbva.info/baja-fgo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846417531"/>
                  </a:ext>
                </a:extLst>
              </a:tr>
            </a:tbl>
          </a:graphicData>
        </a:graphic>
      </p:graphicFrame>
      <p:sp>
        <p:nvSpPr>
          <p:cNvPr id="4" name="Text Placeholder 3">
            <a:extLst>
              <a:ext uri="{FF2B5EF4-FFF2-40B4-BE49-F238E27FC236}">
                <a16:creationId xmlns:a16="http://schemas.microsoft.com/office/drawing/2014/main" id="{CE3B0209-9810-408C-A56C-AE8C0660F134}"/>
              </a:ext>
            </a:extLst>
          </p:cNvPr>
          <p:cNvSpPr>
            <a:spLocks noGrp="1"/>
          </p:cNvSpPr>
          <p:nvPr>
            <p:ph type="body" sz="quarter" idx="14"/>
          </p:nvPr>
        </p:nvSpPr>
        <p:spPr/>
        <p:txBody>
          <a:bodyPr/>
          <a:lstStyle/>
          <a:p>
            <a:r>
              <a:rPr lang="en-US"/>
              <a:t>08/11/2017 - 09/10/2017</a:t>
            </a:r>
          </a:p>
        </p:txBody>
      </p:sp>
    </p:spTree>
    <p:extLst>
      <p:ext uri="{BB962C8B-B14F-4D97-AF65-F5344CB8AC3E}">
        <p14:creationId xmlns:p14="http://schemas.microsoft.com/office/powerpoint/2010/main" val="1283238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8766D2-29CE-4B36-89DC-76BBC4DC128C}"/>
              </a:ext>
            </a:extLst>
          </p:cNvPr>
          <p:cNvSpPr>
            <a:spLocks noGrp="1"/>
          </p:cNvSpPr>
          <p:nvPr>
            <p:ph type="title"/>
          </p:nvPr>
        </p:nvSpPr>
        <p:spPr/>
        <p:txBody>
          <a:bodyPr/>
          <a:lstStyle/>
          <a:p>
            <a:r>
              <a:rPr lang="en-US"/>
              <a:t>Facebook Own Posts Table - 3 of 6</a:t>
            </a:r>
          </a:p>
        </p:txBody>
      </p:sp>
      <p:graphicFrame>
        <p:nvGraphicFramePr>
          <p:cNvPr id="5" name="Table Placeholder 4">
            <a:extLst>
              <a:ext uri="{FF2B5EF4-FFF2-40B4-BE49-F238E27FC236}">
                <a16:creationId xmlns:a16="http://schemas.microsoft.com/office/drawing/2014/main" id="{050B862D-61FD-4238-9D43-0271DB1E83F0}"/>
              </a:ext>
            </a:extLst>
          </p:cNvPr>
          <p:cNvGraphicFramePr>
            <a:graphicFrameLocks noGrp="1"/>
          </p:cNvGraphicFramePr>
          <p:nvPr>
            <p:ph type="tbl" sz="quarter" idx="13"/>
            <p:extLst>
              <p:ext uri="{D42A27DB-BD31-4B8C-83A1-F6EECF244321}">
                <p14:modId xmlns:p14="http://schemas.microsoft.com/office/powerpoint/2010/main" val="28518573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68817406"/>
                    </a:ext>
                  </a:extLst>
                </a:gridCol>
                <a:gridCol w="658368">
                  <a:extLst>
                    <a:ext uri="{9D8B030D-6E8A-4147-A177-3AD203B41FA5}">
                      <a16:colId xmlns:a16="http://schemas.microsoft.com/office/drawing/2014/main" val="1936345223"/>
                    </a:ext>
                  </a:extLst>
                </a:gridCol>
                <a:gridCol w="658368">
                  <a:extLst>
                    <a:ext uri="{9D8B030D-6E8A-4147-A177-3AD203B41FA5}">
                      <a16:colId xmlns:a16="http://schemas.microsoft.com/office/drawing/2014/main" val="3927713418"/>
                    </a:ext>
                  </a:extLst>
                </a:gridCol>
                <a:gridCol w="658368">
                  <a:extLst>
                    <a:ext uri="{9D8B030D-6E8A-4147-A177-3AD203B41FA5}">
                      <a16:colId xmlns:a16="http://schemas.microsoft.com/office/drawing/2014/main" val="2810465058"/>
                    </a:ext>
                  </a:extLst>
                </a:gridCol>
                <a:gridCol w="658368">
                  <a:extLst>
                    <a:ext uri="{9D8B030D-6E8A-4147-A177-3AD203B41FA5}">
                      <a16:colId xmlns:a16="http://schemas.microsoft.com/office/drawing/2014/main" val="1792711265"/>
                    </a:ext>
                  </a:extLst>
                </a:gridCol>
                <a:gridCol w="658368">
                  <a:extLst>
                    <a:ext uri="{9D8B030D-6E8A-4147-A177-3AD203B41FA5}">
                      <a16:colId xmlns:a16="http://schemas.microsoft.com/office/drawing/2014/main" val="4078463214"/>
                    </a:ext>
                  </a:extLst>
                </a:gridCol>
                <a:gridCol w="658368">
                  <a:extLst>
                    <a:ext uri="{9D8B030D-6E8A-4147-A177-3AD203B41FA5}">
                      <a16:colId xmlns:a16="http://schemas.microsoft.com/office/drawing/2014/main" val="692919596"/>
                    </a:ext>
                  </a:extLst>
                </a:gridCol>
                <a:gridCol w="658368">
                  <a:extLst>
                    <a:ext uri="{9D8B030D-6E8A-4147-A177-3AD203B41FA5}">
                      <a16:colId xmlns:a16="http://schemas.microsoft.com/office/drawing/2014/main" val="20018364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26349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Nación - 2017-08-17 12:00:32</a:t>
                      </a:r>
                      <a:r>
                        <a:rPr kumimoji="0" lang="es-ES" sz="1000" b="0" i="0" u="none" strike="noStrike" kern="1200" cap="none" spc="0" normalizeH="0" baseline="0" noProof="0">
                          <a:ln>
                            <a:noFill/>
                          </a:ln>
                          <a:solidFill>
                            <a:prstClr val="black"/>
                          </a:solidFill>
                          <a:effectLst/>
                          <a:uLnTx/>
                          <a:uFillTx/>
                          <a:latin typeface="+mn-lt"/>
                          <a:ea typeface="+mn-ea"/>
                          <a:cs typeface="+mn-cs"/>
                        </a:rPr>
                        <a:t>
¡LANZAMOS UNA NUEVA PROMOCIÓN!
Ahora, por usar tu tarjeta de débito, podés ganar importantes premios 👀 Desde smartphones, smart TVs y hasta una Ford Ecosport. Mirá el video y descubrí los beneficios de no utilizar efectivo ☺️ 👏 👏 👏
Registrate en www.tuladopractico.com.ar o enviá un SMS con la palabra práctico al 22210. #DespertáTuLadoPráctico #BancoNación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28281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Galicia - 2017-09-03 11:00:00</a:t>
                      </a:r>
                      <a:r>
                        <a:rPr kumimoji="0" lang="es-ES" sz="1000" b="0" i="0" u="none" strike="noStrike" kern="1200" cap="none" spc="0" normalizeH="0" baseline="0" noProof="0">
                          <a:ln>
                            <a:noFill/>
                          </a:ln>
                          <a:solidFill>
                            <a:prstClr val="black"/>
                          </a:solidFill>
                          <a:effectLst/>
                          <a:uLnTx/>
                          <a:uFillTx/>
                          <a:latin typeface="+mn-lt"/>
                          <a:ea typeface="+mn-ea"/>
                          <a:cs typeface="+mn-cs"/>
                        </a:rPr>
                        <a:t>
¡Feliz #DíaDeLasTías! Sean como sean, ¡siempre son lo más y nos bancan en todas! A celebrarlas etiquetándolas en un comentario.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601422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ICBC Argentina - 2017-08-14 09:00:01</a:t>
                      </a:r>
                      <a:r>
                        <a:rPr kumimoji="0" lang="en-US" sz="1000" b="0" i="0" u="none" strike="noStrike" kern="1200" cap="none" spc="0" normalizeH="0" baseline="0" noProof="0">
                          <a:ln>
                            <a:noFill/>
                          </a:ln>
                          <a:solidFill>
                            <a:prstClr val="black"/>
                          </a:solidFill>
                          <a:effectLst/>
                          <a:uLnTx/>
                          <a:uFillTx/>
                          <a:latin typeface="+mn-lt"/>
                          <a:ea typeface="+mn-ea"/>
                          <a:cs typeface="+mn-cs"/>
                        </a:rPr>
                        <a:t>
¡Con #ICBCMobileBanking, podés consultar tus inversiones desde tu celular! Descargate la app y hacé tu primer login📱👍.
▶ https://goo.gl/uH2F4o.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842301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 - 2017-08-17 19:59:03</a:t>
                      </a:r>
                      <a:r>
                        <a:rPr kumimoji="0" lang="es-ES" sz="1000" b="0" i="0" u="none" strike="noStrike" kern="1200" cap="none" spc="0" normalizeH="0" baseline="0" noProof="0">
                          <a:ln>
                            <a:noFill/>
                          </a:ln>
                          <a:solidFill>
                            <a:prstClr val="black"/>
                          </a:solidFill>
                          <a:effectLst/>
                          <a:uLnTx/>
                          <a:uFillTx/>
                          <a:latin typeface="+mn-lt"/>
                          <a:ea typeface="+mn-ea"/>
                          <a:cs typeface="+mn-cs"/>
                        </a:rPr>
                        <a:t>
Una nueva etapa para todos en Santander Río. 
Más información: http://bit.ly/2i9qEsy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561052916"/>
                  </a:ext>
                </a:extLst>
              </a:tr>
            </a:tbl>
          </a:graphicData>
        </a:graphic>
      </p:graphicFrame>
      <p:sp>
        <p:nvSpPr>
          <p:cNvPr id="4" name="Text Placeholder 3">
            <a:extLst>
              <a:ext uri="{FF2B5EF4-FFF2-40B4-BE49-F238E27FC236}">
                <a16:creationId xmlns:a16="http://schemas.microsoft.com/office/drawing/2014/main" id="{E5895B47-1F17-4580-9D9A-9BEC9FA96C47}"/>
              </a:ext>
            </a:extLst>
          </p:cNvPr>
          <p:cNvSpPr>
            <a:spLocks noGrp="1"/>
          </p:cNvSpPr>
          <p:nvPr>
            <p:ph type="body" sz="quarter" idx="14"/>
          </p:nvPr>
        </p:nvSpPr>
        <p:spPr/>
        <p:txBody>
          <a:bodyPr/>
          <a:lstStyle/>
          <a:p>
            <a:r>
              <a:rPr lang="en-US"/>
              <a:t>08/11/2017 - 09/10/2017</a:t>
            </a:r>
          </a:p>
        </p:txBody>
      </p:sp>
    </p:spTree>
    <p:extLst>
      <p:ext uri="{BB962C8B-B14F-4D97-AF65-F5344CB8AC3E}">
        <p14:creationId xmlns:p14="http://schemas.microsoft.com/office/powerpoint/2010/main" val="25692255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4033F2-C2B3-4032-8BC1-039560BFB58D}"/>
              </a:ext>
            </a:extLst>
          </p:cNvPr>
          <p:cNvSpPr>
            <a:spLocks noGrp="1"/>
          </p:cNvSpPr>
          <p:nvPr>
            <p:ph type="title"/>
          </p:nvPr>
        </p:nvSpPr>
        <p:spPr/>
        <p:txBody>
          <a:bodyPr/>
          <a:lstStyle/>
          <a:p>
            <a:r>
              <a:rPr lang="en-US"/>
              <a:t>Facebook Own Posts Table - 4 of 6</a:t>
            </a:r>
          </a:p>
        </p:txBody>
      </p:sp>
      <p:graphicFrame>
        <p:nvGraphicFramePr>
          <p:cNvPr id="5" name="Table Placeholder 4">
            <a:extLst>
              <a:ext uri="{FF2B5EF4-FFF2-40B4-BE49-F238E27FC236}">
                <a16:creationId xmlns:a16="http://schemas.microsoft.com/office/drawing/2014/main" id="{0D939D87-4BC8-4341-AEAF-6F0BFF795EDB}"/>
              </a:ext>
            </a:extLst>
          </p:cNvPr>
          <p:cNvGraphicFramePr>
            <a:graphicFrameLocks noGrp="1"/>
          </p:cNvGraphicFramePr>
          <p:nvPr>
            <p:ph type="tbl" sz="quarter" idx="13"/>
            <p:extLst>
              <p:ext uri="{D42A27DB-BD31-4B8C-83A1-F6EECF244321}">
                <p14:modId xmlns:p14="http://schemas.microsoft.com/office/powerpoint/2010/main" val="8826400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67040026"/>
                    </a:ext>
                  </a:extLst>
                </a:gridCol>
                <a:gridCol w="658368">
                  <a:extLst>
                    <a:ext uri="{9D8B030D-6E8A-4147-A177-3AD203B41FA5}">
                      <a16:colId xmlns:a16="http://schemas.microsoft.com/office/drawing/2014/main" val="1253953219"/>
                    </a:ext>
                  </a:extLst>
                </a:gridCol>
                <a:gridCol w="658368">
                  <a:extLst>
                    <a:ext uri="{9D8B030D-6E8A-4147-A177-3AD203B41FA5}">
                      <a16:colId xmlns:a16="http://schemas.microsoft.com/office/drawing/2014/main" val="1925993604"/>
                    </a:ext>
                  </a:extLst>
                </a:gridCol>
                <a:gridCol w="658368">
                  <a:extLst>
                    <a:ext uri="{9D8B030D-6E8A-4147-A177-3AD203B41FA5}">
                      <a16:colId xmlns:a16="http://schemas.microsoft.com/office/drawing/2014/main" val="583311329"/>
                    </a:ext>
                  </a:extLst>
                </a:gridCol>
                <a:gridCol w="658368">
                  <a:extLst>
                    <a:ext uri="{9D8B030D-6E8A-4147-A177-3AD203B41FA5}">
                      <a16:colId xmlns:a16="http://schemas.microsoft.com/office/drawing/2014/main" val="672195096"/>
                    </a:ext>
                  </a:extLst>
                </a:gridCol>
                <a:gridCol w="658368">
                  <a:extLst>
                    <a:ext uri="{9D8B030D-6E8A-4147-A177-3AD203B41FA5}">
                      <a16:colId xmlns:a16="http://schemas.microsoft.com/office/drawing/2014/main" val="2787868609"/>
                    </a:ext>
                  </a:extLst>
                </a:gridCol>
                <a:gridCol w="658368">
                  <a:extLst>
                    <a:ext uri="{9D8B030D-6E8A-4147-A177-3AD203B41FA5}">
                      <a16:colId xmlns:a16="http://schemas.microsoft.com/office/drawing/2014/main" val="732072508"/>
                    </a:ext>
                  </a:extLst>
                </a:gridCol>
                <a:gridCol w="658368">
                  <a:extLst>
                    <a:ext uri="{9D8B030D-6E8A-4147-A177-3AD203B41FA5}">
                      <a16:colId xmlns:a16="http://schemas.microsoft.com/office/drawing/2014/main" val="22508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88802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Provincia - 2017-08-17 14:00:00</a:t>
                      </a:r>
                      <a:r>
                        <a:rPr kumimoji="0" lang="es-ES" sz="1000" b="0" i="0" u="none" strike="noStrike" kern="1200" cap="none" spc="0" normalizeH="0" baseline="0" noProof="0">
                          <a:ln>
                            <a:noFill/>
                          </a:ln>
                          <a:solidFill>
                            <a:prstClr val="black"/>
                          </a:solidFill>
                          <a:effectLst/>
                          <a:uLnTx/>
                          <a:uFillTx/>
                          <a:latin typeface="+mn-lt"/>
                          <a:ea typeface="+mn-ea"/>
                          <a:cs typeface="+mn-cs"/>
                        </a:rPr>
                        <a:t>
¿Ya pensaste cómo vas a reformar tu casa? 🏡 No esperes más, conocé el #HipotecarioSocial de Banco Provincia. 
Consultá toda la información acá: https://goo.gl/kVpR8f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6651506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Hipotecario - 2017-08-15 10:05:12</a:t>
                      </a:r>
                      <a:r>
                        <a:rPr kumimoji="0" lang="es-ES" sz="1000" b="0" i="0" u="none" strike="noStrike" kern="1200" cap="none" spc="0" normalizeH="0" baseline="0" noProof="0">
                          <a:ln>
                            <a:noFill/>
                          </a:ln>
                          <a:solidFill>
                            <a:prstClr val="black"/>
                          </a:solidFill>
                          <a:effectLst/>
                          <a:uLnTx/>
                          <a:uFillTx/>
                          <a:latin typeface="+mn-lt"/>
                          <a:ea typeface="+mn-ea"/>
                          <a:cs typeface="+mn-cs"/>
                        </a:rPr>
                        <a:t>
Sacá un crédito UVA para comprar tu casa en el Hipotecario y sentí el poder de ser dueño.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5304830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Galicia - 2017-08-25 13:33:00</a:t>
                      </a:r>
                      <a:r>
                        <a:rPr kumimoji="0" lang="es-ES" sz="1000" b="0" i="0" u="none" strike="noStrike" kern="1200" cap="none" spc="0" normalizeH="0" baseline="0" noProof="0">
                          <a:ln>
                            <a:noFill/>
                          </a:ln>
                          <a:solidFill>
                            <a:prstClr val="black"/>
                          </a:solidFill>
                          <a:effectLst/>
                          <a:uLnTx/>
                          <a:uFillTx/>
                          <a:latin typeface="+mn-lt"/>
                          <a:ea typeface="+mn-ea"/>
                          <a:cs typeface="+mn-cs"/>
                        </a:rPr>
                        <a:t>
Seguramente ya canjeaste #PuntosQuiero! por ahorros en las peluquerías del país. Ahora contanos, ¿qué corte o peinado te vas a hacer? ¡Frená el gif para inspirarte!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246832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Galicia - 2017-09-08 13:00:00</a:t>
                      </a:r>
                      <a:r>
                        <a:rPr kumimoji="0" lang="es-ES" sz="1000" b="0" i="0" u="none" strike="noStrike" kern="1200" cap="none" spc="0" normalizeH="0" baseline="0" noProof="0">
                          <a:ln>
                            <a:noFill/>
                          </a:ln>
                          <a:solidFill>
                            <a:prstClr val="black"/>
                          </a:solidFill>
                          <a:effectLst/>
                          <a:uLnTx/>
                          <a:uFillTx/>
                          <a:latin typeface="+mn-lt"/>
                          <a:ea typeface="+mn-ea"/>
                          <a:cs typeface="+mn-cs"/>
                        </a:rPr>
                        <a:t>
Disfrutá el nuevo comercial de la pareja de Banco Galicia ¡y dale Me Encanta 💟 si una vez más te hicieron sonreír! #LAquaLAceite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50026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ICBC Argentina - 2017-08-23 09:00:00</a:t>
                      </a:r>
                      <a:r>
                        <a:rPr kumimoji="0" lang="es-ES" sz="1000" b="0" i="0" u="none" strike="noStrike" kern="1200" cap="none" spc="0" normalizeH="0" baseline="0" noProof="0">
                          <a:ln>
                            <a:noFill/>
                          </a:ln>
                          <a:solidFill>
                            <a:prstClr val="black"/>
                          </a:solidFill>
                          <a:effectLst/>
                          <a:uLnTx/>
                          <a:uFillTx/>
                          <a:latin typeface="+mn-lt"/>
                          <a:ea typeface="+mn-ea"/>
                          <a:cs typeface="+mn-cs"/>
                        </a:rPr>
                        <a:t>
Con el servicio Extra Cash, después de hacer tu compra, podés retirar hasta $3.000 con tu tarjeta de débito Visa #ICBC en más de 10.000 locales adheridos 🤗😎 Encontralos en: http://goo.gl/mAebrY.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857873417"/>
                  </a:ext>
                </a:extLst>
              </a:tr>
            </a:tbl>
          </a:graphicData>
        </a:graphic>
      </p:graphicFrame>
      <p:sp>
        <p:nvSpPr>
          <p:cNvPr id="4" name="Text Placeholder 3">
            <a:extLst>
              <a:ext uri="{FF2B5EF4-FFF2-40B4-BE49-F238E27FC236}">
                <a16:creationId xmlns:a16="http://schemas.microsoft.com/office/drawing/2014/main" id="{D94EDF52-D1A8-4F27-96BC-2C19B9C4BB96}"/>
              </a:ext>
            </a:extLst>
          </p:cNvPr>
          <p:cNvSpPr>
            <a:spLocks noGrp="1"/>
          </p:cNvSpPr>
          <p:nvPr>
            <p:ph type="body" sz="quarter" idx="14"/>
          </p:nvPr>
        </p:nvSpPr>
        <p:spPr/>
        <p:txBody>
          <a:bodyPr/>
          <a:lstStyle/>
          <a:p>
            <a:r>
              <a:rPr lang="en-US"/>
              <a:t>08/11/2017 - 09/10/2017</a:t>
            </a:r>
          </a:p>
        </p:txBody>
      </p:sp>
    </p:spTree>
    <p:extLst>
      <p:ext uri="{BB962C8B-B14F-4D97-AF65-F5344CB8AC3E}">
        <p14:creationId xmlns:p14="http://schemas.microsoft.com/office/powerpoint/2010/main" val="3607363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9FBE3E-039D-476E-AA1B-3CF530C846C0}"/>
              </a:ext>
            </a:extLst>
          </p:cNvPr>
          <p:cNvSpPr>
            <a:spLocks noGrp="1"/>
          </p:cNvSpPr>
          <p:nvPr>
            <p:ph type="title"/>
          </p:nvPr>
        </p:nvSpPr>
        <p:spPr/>
        <p:txBody>
          <a:bodyPr/>
          <a:lstStyle/>
          <a:p>
            <a:r>
              <a:rPr lang="en-US"/>
              <a:t>Facebook Own Posts Table - 5 of 6</a:t>
            </a:r>
          </a:p>
        </p:txBody>
      </p:sp>
      <p:graphicFrame>
        <p:nvGraphicFramePr>
          <p:cNvPr id="5" name="Table Placeholder 4">
            <a:extLst>
              <a:ext uri="{FF2B5EF4-FFF2-40B4-BE49-F238E27FC236}">
                <a16:creationId xmlns:a16="http://schemas.microsoft.com/office/drawing/2014/main" id="{E4B59F61-FEAF-42F5-9528-7C9A9E5D2269}"/>
              </a:ext>
            </a:extLst>
          </p:cNvPr>
          <p:cNvGraphicFramePr>
            <a:graphicFrameLocks noGrp="1"/>
          </p:cNvGraphicFramePr>
          <p:nvPr>
            <p:ph type="tbl" sz="quarter" idx="13"/>
            <p:extLst>
              <p:ext uri="{D42A27DB-BD31-4B8C-83A1-F6EECF244321}">
                <p14:modId xmlns:p14="http://schemas.microsoft.com/office/powerpoint/2010/main" val="9202767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90009123"/>
                    </a:ext>
                  </a:extLst>
                </a:gridCol>
                <a:gridCol w="658368">
                  <a:extLst>
                    <a:ext uri="{9D8B030D-6E8A-4147-A177-3AD203B41FA5}">
                      <a16:colId xmlns:a16="http://schemas.microsoft.com/office/drawing/2014/main" val="1342779844"/>
                    </a:ext>
                  </a:extLst>
                </a:gridCol>
                <a:gridCol w="658368">
                  <a:extLst>
                    <a:ext uri="{9D8B030D-6E8A-4147-A177-3AD203B41FA5}">
                      <a16:colId xmlns:a16="http://schemas.microsoft.com/office/drawing/2014/main" val="389645001"/>
                    </a:ext>
                  </a:extLst>
                </a:gridCol>
                <a:gridCol w="658368">
                  <a:extLst>
                    <a:ext uri="{9D8B030D-6E8A-4147-A177-3AD203B41FA5}">
                      <a16:colId xmlns:a16="http://schemas.microsoft.com/office/drawing/2014/main" val="3961199155"/>
                    </a:ext>
                  </a:extLst>
                </a:gridCol>
                <a:gridCol w="658368">
                  <a:extLst>
                    <a:ext uri="{9D8B030D-6E8A-4147-A177-3AD203B41FA5}">
                      <a16:colId xmlns:a16="http://schemas.microsoft.com/office/drawing/2014/main" val="3807026074"/>
                    </a:ext>
                  </a:extLst>
                </a:gridCol>
                <a:gridCol w="658368">
                  <a:extLst>
                    <a:ext uri="{9D8B030D-6E8A-4147-A177-3AD203B41FA5}">
                      <a16:colId xmlns:a16="http://schemas.microsoft.com/office/drawing/2014/main" val="1387322116"/>
                    </a:ext>
                  </a:extLst>
                </a:gridCol>
                <a:gridCol w="658368">
                  <a:extLst>
                    <a:ext uri="{9D8B030D-6E8A-4147-A177-3AD203B41FA5}">
                      <a16:colId xmlns:a16="http://schemas.microsoft.com/office/drawing/2014/main" val="2176913627"/>
                    </a:ext>
                  </a:extLst>
                </a:gridCol>
                <a:gridCol w="658368">
                  <a:extLst>
                    <a:ext uri="{9D8B030D-6E8A-4147-A177-3AD203B41FA5}">
                      <a16:colId xmlns:a16="http://schemas.microsoft.com/office/drawing/2014/main" val="42497222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3303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Provincia - 2017-09-08 13:50:33</a:t>
                      </a:r>
                      <a:r>
                        <a:rPr kumimoji="0" lang="es-ES" sz="1000" b="0" i="0" u="none" strike="noStrike" kern="1200" cap="none" spc="0" normalizeH="0" baseline="0" noProof="0">
                          <a:ln>
                            <a:noFill/>
                          </a:ln>
                          <a:solidFill>
                            <a:prstClr val="black"/>
                          </a:solidFill>
                          <a:effectLst/>
                          <a:uLnTx/>
                          <a:uFillTx/>
                          <a:latin typeface="+mn-lt"/>
                          <a:ea typeface="+mn-ea"/>
                          <a:cs typeface="+mn-cs"/>
                        </a:rPr>
                        <a:t>
¡Feliz día de la agricultura y del productor agropecuario! Gracias por trabajar cada día por la grandeza del campo argentino.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518062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Macro - 2017-08-14 16:03:39</a:t>
                      </a:r>
                      <a:r>
                        <a:rPr kumimoji="0" lang="es-ES" sz="1000" b="0" i="0" u="none" strike="noStrike" kern="1200" cap="none" spc="0" normalizeH="0" baseline="0" noProof="0">
                          <a:ln>
                            <a:noFill/>
                          </a:ln>
                          <a:solidFill>
                            <a:prstClr val="black"/>
                          </a:solidFill>
                          <a:effectLst/>
                          <a:uLnTx/>
                          <a:uFillTx/>
                          <a:latin typeface="+mn-lt"/>
                          <a:ea typeface="+mn-ea"/>
                          <a:cs typeface="+mn-cs"/>
                        </a:rPr>
                        <a:t>
¿Querés ir a ver a Luis Fonsi en Córdoba, Mendoza o Rosario? ¡Participá del concurso hasta el 17 de agosto a las 11 hs.! Contanos en qué momento del día cantás “Despacito” y por qué, y a qué recital querés ir. Las respuestas más creativas por provincia ganan. Tenemos 5 pares de entradas para Mendoza, 5 para Córdoba y 3 para Rosario.
El show en Mendoza es el 23 de agosto, en Córdoba el 25 de agosto y en Rosario el 26. #ExperienciaMacro
Bases y condiciones en http://bit.ly/2uDsHel 
Conocé más en http://bit.ly/2qyUS82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943877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ICBC Argentina - 2017-08-22 09:00:00</a:t>
                      </a:r>
                      <a:r>
                        <a:rPr kumimoji="0" lang="es-ES" sz="1000" b="0" i="0" u="none" strike="noStrike" kern="1200" cap="none" spc="0" normalizeH="0" baseline="0" noProof="0">
                          <a:ln>
                            <a:noFill/>
                          </a:ln>
                          <a:solidFill>
                            <a:prstClr val="black"/>
                          </a:solidFill>
                          <a:effectLst/>
                          <a:uLnTx/>
                          <a:uFillTx/>
                          <a:latin typeface="+mn-lt"/>
                          <a:ea typeface="+mn-ea"/>
                          <a:cs typeface="+mn-cs"/>
                        </a:rPr>
                        <a:t>
¿Todavía no usás la app ICBCTokenVirtual 👍😉? Podés validar tus transferencias en ICBC Access Banking www.accessbanking.com.ar de forma rápida y segura desde tu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299569407"/>
                  </a:ext>
                </a:extLst>
              </a:tr>
            </a:tbl>
          </a:graphicData>
        </a:graphic>
      </p:graphicFrame>
      <p:sp>
        <p:nvSpPr>
          <p:cNvPr id="4" name="Text Placeholder 3">
            <a:extLst>
              <a:ext uri="{FF2B5EF4-FFF2-40B4-BE49-F238E27FC236}">
                <a16:creationId xmlns:a16="http://schemas.microsoft.com/office/drawing/2014/main" id="{13BA7BE2-ADEC-4A72-AF7F-A3B49F8CF3B7}"/>
              </a:ext>
            </a:extLst>
          </p:cNvPr>
          <p:cNvSpPr>
            <a:spLocks noGrp="1"/>
          </p:cNvSpPr>
          <p:nvPr>
            <p:ph type="body" sz="quarter" idx="14"/>
          </p:nvPr>
        </p:nvSpPr>
        <p:spPr/>
        <p:txBody>
          <a:bodyPr/>
          <a:lstStyle/>
          <a:p>
            <a:r>
              <a:rPr lang="en-US"/>
              <a:t>08/11/2017 - 09/10/2017</a:t>
            </a:r>
          </a:p>
        </p:txBody>
      </p:sp>
    </p:spTree>
    <p:extLst>
      <p:ext uri="{BB962C8B-B14F-4D97-AF65-F5344CB8AC3E}">
        <p14:creationId xmlns:p14="http://schemas.microsoft.com/office/powerpoint/2010/main" val="1208519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17431B-5721-43E5-A101-866BFC305E1C}"/>
              </a:ext>
            </a:extLst>
          </p:cNvPr>
          <p:cNvSpPr>
            <a:spLocks noGrp="1"/>
          </p:cNvSpPr>
          <p:nvPr>
            <p:ph type="title"/>
          </p:nvPr>
        </p:nvSpPr>
        <p:spPr/>
        <p:txBody>
          <a:bodyPr/>
          <a:lstStyle/>
          <a:p>
            <a:r>
              <a:rPr lang="en-US"/>
              <a:t>Facebook Own Posts Table - 6 of 6</a:t>
            </a:r>
          </a:p>
        </p:txBody>
      </p:sp>
      <p:graphicFrame>
        <p:nvGraphicFramePr>
          <p:cNvPr id="5" name="Table Placeholder 4">
            <a:extLst>
              <a:ext uri="{FF2B5EF4-FFF2-40B4-BE49-F238E27FC236}">
                <a16:creationId xmlns:a16="http://schemas.microsoft.com/office/drawing/2014/main" id="{42D8A9A1-0C1C-4193-A7DE-EACE95ECC849}"/>
              </a:ext>
            </a:extLst>
          </p:cNvPr>
          <p:cNvGraphicFramePr>
            <a:graphicFrameLocks noGrp="1"/>
          </p:cNvGraphicFramePr>
          <p:nvPr>
            <p:ph type="tbl" sz="quarter" idx="13"/>
            <p:extLst>
              <p:ext uri="{D42A27DB-BD31-4B8C-83A1-F6EECF244321}">
                <p14:modId xmlns:p14="http://schemas.microsoft.com/office/powerpoint/2010/main" val="17958619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28403108"/>
                    </a:ext>
                  </a:extLst>
                </a:gridCol>
                <a:gridCol w="658368">
                  <a:extLst>
                    <a:ext uri="{9D8B030D-6E8A-4147-A177-3AD203B41FA5}">
                      <a16:colId xmlns:a16="http://schemas.microsoft.com/office/drawing/2014/main" val="207924442"/>
                    </a:ext>
                  </a:extLst>
                </a:gridCol>
                <a:gridCol w="658368">
                  <a:extLst>
                    <a:ext uri="{9D8B030D-6E8A-4147-A177-3AD203B41FA5}">
                      <a16:colId xmlns:a16="http://schemas.microsoft.com/office/drawing/2014/main" val="1314432578"/>
                    </a:ext>
                  </a:extLst>
                </a:gridCol>
                <a:gridCol w="658368">
                  <a:extLst>
                    <a:ext uri="{9D8B030D-6E8A-4147-A177-3AD203B41FA5}">
                      <a16:colId xmlns:a16="http://schemas.microsoft.com/office/drawing/2014/main" val="832032829"/>
                    </a:ext>
                  </a:extLst>
                </a:gridCol>
                <a:gridCol w="658368">
                  <a:extLst>
                    <a:ext uri="{9D8B030D-6E8A-4147-A177-3AD203B41FA5}">
                      <a16:colId xmlns:a16="http://schemas.microsoft.com/office/drawing/2014/main" val="1930093004"/>
                    </a:ext>
                  </a:extLst>
                </a:gridCol>
                <a:gridCol w="658368">
                  <a:extLst>
                    <a:ext uri="{9D8B030D-6E8A-4147-A177-3AD203B41FA5}">
                      <a16:colId xmlns:a16="http://schemas.microsoft.com/office/drawing/2014/main" val="3431779212"/>
                    </a:ext>
                  </a:extLst>
                </a:gridCol>
                <a:gridCol w="658368">
                  <a:extLst>
                    <a:ext uri="{9D8B030D-6E8A-4147-A177-3AD203B41FA5}">
                      <a16:colId xmlns:a16="http://schemas.microsoft.com/office/drawing/2014/main" val="614804122"/>
                    </a:ext>
                  </a:extLst>
                </a:gridCol>
                <a:gridCol w="658368">
                  <a:extLst>
                    <a:ext uri="{9D8B030D-6E8A-4147-A177-3AD203B41FA5}">
                      <a16:colId xmlns:a16="http://schemas.microsoft.com/office/drawing/2014/main" val="31124678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69253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Provincia - 2017-08-24 14:00:00</a:t>
                      </a:r>
                      <a:r>
                        <a:rPr kumimoji="0" lang="es-ES" sz="1000" b="0" i="0" u="none" strike="noStrike" kern="1200" cap="none" spc="0" normalizeH="0" baseline="0" noProof="0">
                          <a:ln>
                            <a:noFill/>
                          </a:ln>
                          <a:solidFill>
                            <a:prstClr val="black"/>
                          </a:solidFill>
                          <a:effectLst/>
                          <a:uLnTx/>
                          <a:uFillTx/>
                          <a:latin typeface="+mn-lt"/>
                          <a:ea typeface="+mn-ea"/>
                          <a:cs typeface="+mn-cs"/>
                        </a:rPr>
                        <a:t>
¿Sabías que con tus tarjetas 💳 de crédito Banco Provincia tenés hasta 50 cuotas en comercios adheridos de empresas participantes? 🎉 Ingresá en https://goo.gl/4sKgIK y conocé las opciones de financiación hasta el 31/12/2017 en librerías 📚, indumentaria 👖, viajes y turismo 🚌, construcción 🔨, bicicletas 🚲 y motos 🛵, electro 🔨 y mueblerías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4393648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Provincia - 2017-09-04 10:00:00</a:t>
                      </a:r>
                      <a:r>
                        <a:rPr kumimoji="0" lang="es-ES" sz="1000" b="0" i="0" u="none" strike="noStrike" kern="1200" cap="none" spc="0" normalizeH="0" baseline="0" noProof="0">
                          <a:ln>
                            <a:noFill/>
                          </a:ln>
                          <a:solidFill>
                            <a:prstClr val="black"/>
                          </a:solidFill>
                          <a:effectLst/>
                          <a:uLnTx/>
                          <a:uFillTx/>
                          <a:latin typeface="+mn-lt"/>
                          <a:ea typeface="+mn-ea"/>
                          <a:cs typeface="+mn-cs"/>
                        </a:rPr>
                        <a:t>
Germán tiene un hobby que le permite divertirse en su trabajo y sacarle una sonrisa a todos sus clientes. 🙋‍♂️
 #MiHistoriaMiBanco
Si sos cliente o empleado del Banco envianos tu historia a bancodehistorias@bpba.com.ar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9297408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Macro - 2017-08-25 13:59:49</a:t>
                      </a:r>
                      <a:r>
                        <a:rPr kumimoji="0" lang="es-ES" sz="1000" b="0" i="0" u="none" strike="noStrike" kern="1200" cap="none" spc="0" normalizeH="0" baseline="0" noProof="0">
                          <a:ln>
                            <a:noFill/>
                          </a:ln>
                          <a:solidFill>
                            <a:prstClr val="black"/>
                          </a:solidFill>
                          <a:effectLst/>
                          <a:uLnTx/>
                          <a:uFillTx/>
                          <a:latin typeface="+mn-lt"/>
                          <a:ea typeface="+mn-ea"/>
                          <a:cs typeface="+mn-cs"/>
                        </a:rPr>
                        <a:t>
Cantó con Daddy Yankee y también con Justin Bieber. Ahora, ¿con qué otro artista te gustaría que Luis Fonsi cantara una nueva versión de “Despacito” y por qué? Respondé a la consigna de forma creativa e indicá la fecha del show de CABA a la que querés ir. Tenemos 5 pares de entradas para el viernes 1, 5 para el sábado 2 y 5 para el domingo 3 de septiembre. #ExperienciaMacro
¡Tenés tiempo de participar hasta el lunes 28 de agosto!
Bases y condiciones en http://bit.ly/2vdek0L 
Conocé más en http://bit.ly/2qyUS82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546685431"/>
                  </a:ext>
                </a:extLst>
              </a:tr>
            </a:tbl>
          </a:graphicData>
        </a:graphic>
      </p:graphicFrame>
      <p:sp>
        <p:nvSpPr>
          <p:cNvPr id="4" name="Text Placeholder 3">
            <a:extLst>
              <a:ext uri="{FF2B5EF4-FFF2-40B4-BE49-F238E27FC236}">
                <a16:creationId xmlns:a16="http://schemas.microsoft.com/office/drawing/2014/main" id="{175DC065-8123-4837-A8FC-94D2BD50732B}"/>
              </a:ext>
            </a:extLst>
          </p:cNvPr>
          <p:cNvSpPr>
            <a:spLocks noGrp="1"/>
          </p:cNvSpPr>
          <p:nvPr>
            <p:ph type="body" sz="quarter" idx="14"/>
          </p:nvPr>
        </p:nvSpPr>
        <p:spPr/>
        <p:txBody>
          <a:bodyPr/>
          <a:lstStyle/>
          <a:p>
            <a:r>
              <a:rPr lang="en-US"/>
              <a:t>08/11/2017 - 09/10/2017</a:t>
            </a:r>
          </a:p>
        </p:txBody>
      </p:sp>
    </p:spTree>
    <p:extLst>
      <p:ext uri="{BB962C8B-B14F-4D97-AF65-F5344CB8AC3E}">
        <p14:creationId xmlns:p14="http://schemas.microsoft.com/office/powerpoint/2010/main" val="3149750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209E0E-1A75-43D4-A311-331A20A4D9CB}"/>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F73C1AB5-FF89-4B55-AAAA-594A5E24F64C}"/>
              </a:ext>
            </a:extLst>
          </p:cNvPr>
          <p:cNvGraphicFramePr>
            <a:graphicFrameLocks noGrp="1"/>
          </p:cNvGraphicFramePr>
          <p:nvPr>
            <p:ph type="chart" sz="quarter" idx="13"/>
            <p:extLst>
              <p:ext uri="{D42A27DB-BD31-4B8C-83A1-F6EECF244321}">
                <p14:modId xmlns:p14="http://schemas.microsoft.com/office/powerpoint/2010/main" val="13645100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9BB2AEF-0626-400C-9DC2-60D66D7744E3}"/>
              </a:ext>
            </a:extLst>
          </p:cNvPr>
          <p:cNvSpPr>
            <a:spLocks noGrp="1"/>
          </p:cNvSpPr>
          <p:nvPr>
            <p:ph type="body" sz="quarter" idx="14"/>
          </p:nvPr>
        </p:nvSpPr>
        <p:spPr/>
        <p:txBody>
          <a:bodyPr/>
          <a:lstStyle/>
          <a:p>
            <a:r>
              <a:rPr lang="en-US"/>
              <a:t>08/11/2017 - 09/10/2017</a:t>
            </a:r>
          </a:p>
        </p:txBody>
      </p:sp>
      <p:sp>
        <p:nvSpPr>
          <p:cNvPr id="5" name="Footer Placeholder 4">
            <a:extLst>
              <a:ext uri="{FF2B5EF4-FFF2-40B4-BE49-F238E27FC236}">
                <a16:creationId xmlns:a16="http://schemas.microsoft.com/office/drawing/2014/main" id="{868B0B7F-4EAC-4262-91D1-8CE3F7BA2ED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767802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B8692E-D28B-4ECA-BE9C-F62733EE0F2C}"/>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9DFBC241-1AC2-4463-91EA-3226D0228F65}"/>
              </a:ext>
            </a:extLst>
          </p:cNvPr>
          <p:cNvGraphicFramePr>
            <a:graphicFrameLocks noGrp="1"/>
          </p:cNvGraphicFramePr>
          <p:nvPr>
            <p:ph type="chart" sz="quarter" idx="13"/>
            <p:extLst>
              <p:ext uri="{D42A27DB-BD31-4B8C-83A1-F6EECF244321}">
                <p14:modId xmlns:p14="http://schemas.microsoft.com/office/powerpoint/2010/main" val="38943421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BAEDA21-6439-4FF3-B5C0-3392CA476144}"/>
              </a:ext>
            </a:extLst>
          </p:cNvPr>
          <p:cNvSpPr>
            <a:spLocks noGrp="1"/>
          </p:cNvSpPr>
          <p:nvPr>
            <p:ph type="body" sz="quarter" idx="14"/>
          </p:nvPr>
        </p:nvSpPr>
        <p:spPr/>
        <p:txBody>
          <a:bodyPr/>
          <a:lstStyle/>
          <a:p>
            <a:r>
              <a:rPr lang="en-US"/>
              <a:t>08/11/2017 - 09/10/2017</a:t>
            </a:r>
          </a:p>
        </p:txBody>
      </p:sp>
      <p:sp>
        <p:nvSpPr>
          <p:cNvPr id="5" name="Footer Placeholder 4">
            <a:extLst>
              <a:ext uri="{FF2B5EF4-FFF2-40B4-BE49-F238E27FC236}">
                <a16:creationId xmlns:a16="http://schemas.microsoft.com/office/drawing/2014/main" id="{24CE6650-33E7-45F3-A096-412063E09B7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104121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94A763-9691-4A95-BFA2-9525677648EF}"/>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241FFDFF-8A6E-4737-9338-A03611853700}"/>
              </a:ext>
            </a:extLst>
          </p:cNvPr>
          <p:cNvGraphicFramePr>
            <a:graphicFrameLocks noGrp="1"/>
          </p:cNvGraphicFramePr>
          <p:nvPr>
            <p:ph type="chart" sz="quarter" idx="13"/>
            <p:extLst>
              <p:ext uri="{D42A27DB-BD31-4B8C-83A1-F6EECF244321}">
                <p14:modId xmlns:p14="http://schemas.microsoft.com/office/powerpoint/2010/main" val="22953902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B9E34ED-5722-428B-8B99-810D8D692DF7}"/>
              </a:ext>
            </a:extLst>
          </p:cNvPr>
          <p:cNvSpPr>
            <a:spLocks noGrp="1"/>
          </p:cNvSpPr>
          <p:nvPr>
            <p:ph type="body" sz="quarter" idx="14"/>
          </p:nvPr>
        </p:nvSpPr>
        <p:spPr/>
        <p:txBody>
          <a:bodyPr/>
          <a:lstStyle/>
          <a:p>
            <a:r>
              <a:rPr lang="en-US"/>
              <a:t>08/11/2017 - 09/10/2017</a:t>
            </a:r>
          </a:p>
        </p:txBody>
      </p:sp>
      <p:sp>
        <p:nvSpPr>
          <p:cNvPr id="5" name="Footer Placeholder 4">
            <a:extLst>
              <a:ext uri="{FF2B5EF4-FFF2-40B4-BE49-F238E27FC236}">
                <a16:creationId xmlns:a16="http://schemas.microsoft.com/office/drawing/2014/main" id="{B52AAC8A-746C-44CB-BE9F-B9B711C1A16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802807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DE0F82-9087-4BC4-9600-163EC723DC71}"/>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B39429B3-E54F-4C66-A628-A3A8F35A61B7}"/>
              </a:ext>
            </a:extLst>
          </p:cNvPr>
          <p:cNvGraphicFramePr>
            <a:graphicFrameLocks noGrp="1"/>
          </p:cNvGraphicFramePr>
          <p:nvPr>
            <p:ph type="chart" sz="quarter" idx="13"/>
            <p:extLst>
              <p:ext uri="{D42A27DB-BD31-4B8C-83A1-F6EECF244321}">
                <p14:modId xmlns:p14="http://schemas.microsoft.com/office/powerpoint/2010/main" val="5457668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13F32D1-658D-42B3-98A9-047A413926E8}"/>
              </a:ext>
            </a:extLst>
          </p:cNvPr>
          <p:cNvSpPr>
            <a:spLocks noGrp="1"/>
          </p:cNvSpPr>
          <p:nvPr>
            <p:ph type="body" sz="quarter" idx="14"/>
          </p:nvPr>
        </p:nvSpPr>
        <p:spPr/>
        <p:txBody>
          <a:bodyPr/>
          <a:lstStyle/>
          <a:p>
            <a:r>
              <a:rPr lang="en-US"/>
              <a:t>08/11/2017 - 09/10/2017</a:t>
            </a:r>
          </a:p>
        </p:txBody>
      </p:sp>
      <p:sp>
        <p:nvSpPr>
          <p:cNvPr id="5" name="Footer Placeholder 4">
            <a:extLst>
              <a:ext uri="{FF2B5EF4-FFF2-40B4-BE49-F238E27FC236}">
                <a16:creationId xmlns:a16="http://schemas.microsoft.com/office/drawing/2014/main" id="{20221DBC-DC93-452A-86DB-51766C77383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833633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36DE1E-9A19-4DCC-8928-55DFC09BC24F}"/>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FD3D4691-5907-405B-BEC0-B53C3D8D940E}"/>
              </a:ext>
            </a:extLst>
          </p:cNvPr>
          <p:cNvGraphicFramePr>
            <a:graphicFrameLocks noGrp="1"/>
          </p:cNvGraphicFramePr>
          <p:nvPr>
            <p:ph type="chart" sz="quarter" idx="13"/>
            <p:extLst>
              <p:ext uri="{D42A27DB-BD31-4B8C-83A1-F6EECF244321}">
                <p14:modId xmlns:p14="http://schemas.microsoft.com/office/powerpoint/2010/main" val="1434011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C8EE13E-6C4D-4508-9D00-5718D879B327}"/>
              </a:ext>
            </a:extLst>
          </p:cNvPr>
          <p:cNvSpPr>
            <a:spLocks noGrp="1"/>
          </p:cNvSpPr>
          <p:nvPr>
            <p:ph type="body" sz="quarter" idx="14"/>
          </p:nvPr>
        </p:nvSpPr>
        <p:spPr/>
        <p:txBody>
          <a:bodyPr/>
          <a:lstStyle/>
          <a:p>
            <a:r>
              <a:rPr lang="en-US"/>
              <a:t>08/11/2017 - 09/10/2017</a:t>
            </a:r>
          </a:p>
        </p:txBody>
      </p:sp>
      <p:sp>
        <p:nvSpPr>
          <p:cNvPr id="5" name="Footer Placeholder 4">
            <a:extLst>
              <a:ext uri="{FF2B5EF4-FFF2-40B4-BE49-F238E27FC236}">
                <a16:creationId xmlns:a16="http://schemas.microsoft.com/office/drawing/2014/main" id="{905B9053-981D-49F4-8C9D-09DE5DDE54C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791720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AB229F-E806-4CD2-9281-49889D59FAC6}"/>
              </a:ext>
            </a:extLst>
          </p:cNvPr>
          <p:cNvSpPr>
            <a:spLocks noGrp="1"/>
          </p:cNvSpPr>
          <p:nvPr>
            <p:ph type="title"/>
          </p:nvPr>
        </p:nvSpPr>
        <p:spPr/>
        <p:txBody>
          <a:bodyPr/>
          <a:lstStyle/>
          <a:p>
            <a:r>
              <a:rPr lang="en-US"/>
              <a:t>Facebook Own Posts By Hour</a:t>
            </a:r>
          </a:p>
        </p:txBody>
      </p:sp>
      <p:graphicFrame>
        <p:nvGraphicFramePr>
          <p:cNvPr id="6" name="Chart Placeholder 5">
            <a:extLst>
              <a:ext uri="{FF2B5EF4-FFF2-40B4-BE49-F238E27FC236}">
                <a16:creationId xmlns:a16="http://schemas.microsoft.com/office/drawing/2014/main" id="{D162E041-ECAD-4896-8878-BB178D757576}"/>
              </a:ext>
            </a:extLst>
          </p:cNvPr>
          <p:cNvGraphicFramePr>
            <a:graphicFrameLocks noGrp="1"/>
          </p:cNvGraphicFramePr>
          <p:nvPr>
            <p:ph type="chart" sz="quarter" idx="13"/>
            <p:extLst>
              <p:ext uri="{D42A27DB-BD31-4B8C-83A1-F6EECF244321}">
                <p14:modId xmlns:p14="http://schemas.microsoft.com/office/powerpoint/2010/main" val="36936523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A0A65F7-C4A7-4677-8473-59CD846510C4}"/>
              </a:ext>
            </a:extLst>
          </p:cNvPr>
          <p:cNvSpPr>
            <a:spLocks noGrp="1"/>
          </p:cNvSpPr>
          <p:nvPr>
            <p:ph type="body" sz="quarter" idx="14"/>
          </p:nvPr>
        </p:nvSpPr>
        <p:spPr/>
        <p:txBody>
          <a:bodyPr/>
          <a:lstStyle/>
          <a:p>
            <a:r>
              <a:rPr lang="en-US"/>
              <a:t>08/11/2017 - 09/10/2017</a:t>
            </a:r>
          </a:p>
        </p:txBody>
      </p:sp>
      <p:sp>
        <p:nvSpPr>
          <p:cNvPr id="5" name="Footer Placeholder 4">
            <a:extLst>
              <a:ext uri="{FF2B5EF4-FFF2-40B4-BE49-F238E27FC236}">
                <a16:creationId xmlns:a16="http://schemas.microsoft.com/office/drawing/2014/main" id="{E8C1E9ED-57AB-4FE8-9FCE-B6FB6D275D6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234340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DA2543-2E4D-455B-ABBF-6D29AAC3FC1D}"/>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60C414CD-9A67-4C74-B01A-5B4B67D5D66E}"/>
              </a:ext>
            </a:extLst>
          </p:cNvPr>
          <p:cNvGraphicFramePr>
            <a:graphicFrameLocks noGrp="1"/>
          </p:cNvGraphicFramePr>
          <p:nvPr>
            <p:ph type="chart" sz="quarter" idx="13"/>
            <p:extLst>
              <p:ext uri="{D42A27DB-BD31-4B8C-83A1-F6EECF244321}">
                <p14:modId xmlns:p14="http://schemas.microsoft.com/office/powerpoint/2010/main" val="22305597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2931713-8009-42F6-8231-BDFF781351DC}"/>
              </a:ext>
            </a:extLst>
          </p:cNvPr>
          <p:cNvSpPr>
            <a:spLocks noGrp="1"/>
          </p:cNvSpPr>
          <p:nvPr>
            <p:ph type="body" sz="quarter" idx="14"/>
          </p:nvPr>
        </p:nvSpPr>
        <p:spPr/>
        <p:txBody>
          <a:bodyPr/>
          <a:lstStyle/>
          <a:p>
            <a:r>
              <a:rPr lang="en-US"/>
              <a:t>08/11/2017 - 09/10/2017</a:t>
            </a:r>
          </a:p>
        </p:txBody>
      </p:sp>
      <p:sp>
        <p:nvSpPr>
          <p:cNvPr id="5" name="Footer Placeholder 4">
            <a:extLst>
              <a:ext uri="{FF2B5EF4-FFF2-40B4-BE49-F238E27FC236}">
                <a16:creationId xmlns:a16="http://schemas.microsoft.com/office/drawing/2014/main" id="{C3C6A475-D9B5-4F9E-AE61-46FC6C709EB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631434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1A0703-88AD-49FB-8C96-C262B2AE3AF8}"/>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49B698AC-D24F-428E-A39F-4C1716DB4C2D}"/>
              </a:ext>
            </a:extLst>
          </p:cNvPr>
          <p:cNvGraphicFramePr>
            <a:graphicFrameLocks noGrp="1"/>
          </p:cNvGraphicFramePr>
          <p:nvPr>
            <p:ph type="chart" sz="quarter" idx="13"/>
            <p:extLst>
              <p:ext uri="{D42A27DB-BD31-4B8C-83A1-F6EECF244321}">
                <p14:modId xmlns:p14="http://schemas.microsoft.com/office/powerpoint/2010/main" val="10365304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23135F1-BD76-4F4D-A18D-F7BEFE8F447C}"/>
              </a:ext>
            </a:extLst>
          </p:cNvPr>
          <p:cNvSpPr>
            <a:spLocks noGrp="1"/>
          </p:cNvSpPr>
          <p:nvPr>
            <p:ph type="body" sz="quarter" idx="14"/>
          </p:nvPr>
        </p:nvSpPr>
        <p:spPr/>
        <p:txBody>
          <a:bodyPr/>
          <a:lstStyle/>
          <a:p>
            <a:r>
              <a:rPr lang="en-US"/>
              <a:t>08/11/2017 - 09/10/2017</a:t>
            </a:r>
          </a:p>
        </p:txBody>
      </p:sp>
      <p:sp>
        <p:nvSpPr>
          <p:cNvPr id="5" name="Footer Placeholder 4">
            <a:extLst>
              <a:ext uri="{FF2B5EF4-FFF2-40B4-BE49-F238E27FC236}">
                <a16:creationId xmlns:a16="http://schemas.microsoft.com/office/drawing/2014/main" id="{079FF4F4-53E5-4351-8DB2-CEDC3E1DEE9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214140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5C8A2B-5EFA-4B66-AEE0-A3D2FFCCF6D0}"/>
              </a:ext>
            </a:extLst>
          </p:cNvPr>
          <p:cNvSpPr>
            <a:spLocks noGrp="1"/>
          </p:cNvSpPr>
          <p:nvPr>
            <p:ph type="title"/>
          </p:nvPr>
        </p:nvSpPr>
        <p:spPr/>
        <p:txBody>
          <a:bodyPr/>
          <a:lstStyle/>
          <a:p>
            <a:r>
              <a:rPr lang="en-US"/>
              <a:t>Facebook Key Influencers - 1 of 2</a:t>
            </a:r>
          </a:p>
        </p:txBody>
      </p:sp>
      <p:graphicFrame>
        <p:nvGraphicFramePr>
          <p:cNvPr id="5" name="Table Placeholder 4">
            <a:extLst>
              <a:ext uri="{FF2B5EF4-FFF2-40B4-BE49-F238E27FC236}">
                <a16:creationId xmlns:a16="http://schemas.microsoft.com/office/drawing/2014/main" id="{EFD7A127-C8E2-44A3-9A70-FB43015E2C99}"/>
              </a:ext>
            </a:extLst>
          </p:cNvPr>
          <p:cNvGraphicFramePr>
            <a:graphicFrameLocks noGrp="1"/>
          </p:cNvGraphicFramePr>
          <p:nvPr>
            <p:ph type="tbl" sz="quarter" idx="13"/>
            <p:extLst>
              <p:ext uri="{D42A27DB-BD31-4B8C-83A1-F6EECF244321}">
                <p14:modId xmlns:p14="http://schemas.microsoft.com/office/powerpoint/2010/main" val="5696546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129857565"/>
                    </a:ext>
                  </a:extLst>
                </a:gridCol>
                <a:gridCol w="2468880">
                  <a:extLst>
                    <a:ext uri="{9D8B030D-6E8A-4147-A177-3AD203B41FA5}">
                      <a16:colId xmlns:a16="http://schemas.microsoft.com/office/drawing/2014/main" val="4060273424"/>
                    </a:ext>
                  </a:extLst>
                </a:gridCol>
                <a:gridCol w="822960">
                  <a:extLst>
                    <a:ext uri="{9D8B030D-6E8A-4147-A177-3AD203B41FA5}">
                      <a16:colId xmlns:a16="http://schemas.microsoft.com/office/drawing/2014/main" val="1557801144"/>
                    </a:ext>
                  </a:extLst>
                </a:gridCol>
                <a:gridCol w="822960">
                  <a:extLst>
                    <a:ext uri="{9D8B030D-6E8A-4147-A177-3AD203B41FA5}">
                      <a16:colId xmlns:a16="http://schemas.microsoft.com/office/drawing/2014/main" val="1314515052"/>
                    </a:ext>
                  </a:extLst>
                </a:gridCol>
                <a:gridCol w="822960">
                  <a:extLst>
                    <a:ext uri="{9D8B030D-6E8A-4147-A177-3AD203B41FA5}">
                      <a16:colId xmlns:a16="http://schemas.microsoft.com/office/drawing/2014/main" val="27558276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2846731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Marilina Baungarner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Banco Provincia (116), Banco Nación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extLst>
                  <a:ext uri="{0D108BD9-81ED-4DB2-BD59-A6C34878D82A}">
                    <a16:rowId xmlns:a16="http://schemas.microsoft.com/office/drawing/2014/main" val="4175298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Silvia Fornaguera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Provincia (88)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extLst>
                  <a:ext uri="{0D108BD9-81ED-4DB2-BD59-A6C34878D82A}">
                    <a16:rowId xmlns:a16="http://schemas.microsoft.com/office/drawing/2014/main" val="3429432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Tamii Enriquez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Galicia (82)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extLst>
                  <a:ext uri="{0D108BD9-81ED-4DB2-BD59-A6C34878D82A}">
                    <a16:rowId xmlns:a16="http://schemas.microsoft.com/office/drawing/2014/main" val="1424880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Norma Beatriz Fernandez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Galicia (68)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extLst>
                  <a:ext uri="{0D108BD9-81ED-4DB2-BD59-A6C34878D82A}">
                    <a16:rowId xmlns:a16="http://schemas.microsoft.com/office/drawing/2014/main" val="5287833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Mariana Beltran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Galicia (58)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extLst>
                  <a:ext uri="{0D108BD9-81ED-4DB2-BD59-A6C34878D82A}">
                    <a16:rowId xmlns:a16="http://schemas.microsoft.com/office/drawing/2014/main" val="1557059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Maria Cristina Plencovich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Galicia (48)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extLst>
                  <a:ext uri="{0D108BD9-81ED-4DB2-BD59-A6C34878D82A}">
                    <a16:rowId xmlns:a16="http://schemas.microsoft.com/office/drawing/2014/main" val="1574345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Maribel Wilson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Galicia (44)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extLst>
                  <a:ext uri="{0D108BD9-81ED-4DB2-BD59-A6C34878D82A}">
                    <a16:rowId xmlns:a16="http://schemas.microsoft.com/office/drawing/2014/main" val="38299224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Paola Matteucci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Galicia (42)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extLst>
                  <a:ext uri="{0D108BD9-81ED-4DB2-BD59-A6C34878D82A}">
                    <a16:rowId xmlns:a16="http://schemas.microsoft.com/office/drawing/2014/main" val="3281827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Alejandra Ponce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Galicia (40)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extLst>
                  <a:ext uri="{0D108BD9-81ED-4DB2-BD59-A6C34878D82A}">
                    <a16:rowId xmlns:a16="http://schemas.microsoft.com/office/drawing/2014/main" val="3340353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Angel Naty Jena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Galicia (38)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extLst>
                  <a:ext uri="{0D108BD9-81ED-4DB2-BD59-A6C34878D82A}">
                    <a16:rowId xmlns:a16="http://schemas.microsoft.com/office/drawing/2014/main" val="1095120003"/>
                  </a:ext>
                </a:extLst>
              </a:tr>
            </a:tbl>
          </a:graphicData>
        </a:graphic>
      </p:graphicFrame>
      <p:sp>
        <p:nvSpPr>
          <p:cNvPr id="4" name="Text Placeholder 3">
            <a:extLst>
              <a:ext uri="{FF2B5EF4-FFF2-40B4-BE49-F238E27FC236}">
                <a16:creationId xmlns:a16="http://schemas.microsoft.com/office/drawing/2014/main" id="{B1717FB5-8BB1-4489-BE93-439C6CF30AA6}"/>
              </a:ext>
            </a:extLst>
          </p:cNvPr>
          <p:cNvSpPr>
            <a:spLocks noGrp="1"/>
          </p:cNvSpPr>
          <p:nvPr>
            <p:ph type="body" sz="quarter" idx="14"/>
          </p:nvPr>
        </p:nvSpPr>
        <p:spPr/>
        <p:txBody>
          <a:bodyPr/>
          <a:lstStyle/>
          <a:p>
            <a:r>
              <a:rPr lang="en-US"/>
              <a:t>08/11/2017 - 09/10/2017</a:t>
            </a:r>
          </a:p>
        </p:txBody>
      </p:sp>
    </p:spTree>
    <p:extLst>
      <p:ext uri="{BB962C8B-B14F-4D97-AF65-F5344CB8AC3E}">
        <p14:creationId xmlns:p14="http://schemas.microsoft.com/office/powerpoint/2010/main" val="10561143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EC9DD5-348E-4831-AD87-AA8BAD33D760}"/>
              </a:ext>
            </a:extLst>
          </p:cNvPr>
          <p:cNvSpPr>
            <a:spLocks noGrp="1"/>
          </p:cNvSpPr>
          <p:nvPr>
            <p:ph type="title"/>
          </p:nvPr>
        </p:nvSpPr>
        <p:spPr/>
        <p:txBody>
          <a:bodyPr/>
          <a:lstStyle/>
          <a:p>
            <a:r>
              <a:rPr lang="en-US"/>
              <a:t>Facebook Key Influencers - 2 of 2</a:t>
            </a:r>
          </a:p>
        </p:txBody>
      </p:sp>
      <p:graphicFrame>
        <p:nvGraphicFramePr>
          <p:cNvPr id="5" name="Table Placeholder 4">
            <a:extLst>
              <a:ext uri="{FF2B5EF4-FFF2-40B4-BE49-F238E27FC236}">
                <a16:creationId xmlns:a16="http://schemas.microsoft.com/office/drawing/2014/main" id="{C62BFED7-1D08-4F85-965F-A70A05CCE8A6}"/>
              </a:ext>
            </a:extLst>
          </p:cNvPr>
          <p:cNvGraphicFramePr>
            <a:graphicFrameLocks noGrp="1"/>
          </p:cNvGraphicFramePr>
          <p:nvPr>
            <p:ph type="tbl" sz="quarter" idx="13"/>
            <p:extLst>
              <p:ext uri="{D42A27DB-BD31-4B8C-83A1-F6EECF244321}">
                <p14:modId xmlns:p14="http://schemas.microsoft.com/office/powerpoint/2010/main" val="2241929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059109804"/>
                    </a:ext>
                  </a:extLst>
                </a:gridCol>
                <a:gridCol w="2468880">
                  <a:extLst>
                    <a:ext uri="{9D8B030D-6E8A-4147-A177-3AD203B41FA5}">
                      <a16:colId xmlns:a16="http://schemas.microsoft.com/office/drawing/2014/main" val="1317554718"/>
                    </a:ext>
                  </a:extLst>
                </a:gridCol>
                <a:gridCol w="822960">
                  <a:extLst>
                    <a:ext uri="{9D8B030D-6E8A-4147-A177-3AD203B41FA5}">
                      <a16:colId xmlns:a16="http://schemas.microsoft.com/office/drawing/2014/main" val="10667499"/>
                    </a:ext>
                  </a:extLst>
                </a:gridCol>
                <a:gridCol w="822960">
                  <a:extLst>
                    <a:ext uri="{9D8B030D-6E8A-4147-A177-3AD203B41FA5}">
                      <a16:colId xmlns:a16="http://schemas.microsoft.com/office/drawing/2014/main" val="3620748382"/>
                    </a:ext>
                  </a:extLst>
                </a:gridCol>
                <a:gridCol w="822960">
                  <a:extLst>
                    <a:ext uri="{9D8B030D-6E8A-4147-A177-3AD203B41FA5}">
                      <a16:colId xmlns:a16="http://schemas.microsoft.com/office/drawing/2014/main" val="21982686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2426684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Paula Casaroli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Galicia (38)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extLst>
                  <a:ext uri="{0D108BD9-81ED-4DB2-BD59-A6C34878D82A}">
                    <a16:rowId xmlns:a16="http://schemas.microsoft.com/office/drawing/2014/main" val="37692855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Joacomar 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Galicia (38)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extLst>
                  <a:ext uri="{0D108BD9-81ED-4DB2-BD59-A6C34878D82A}">
                    <a16:rowId xmlns:a16="http://schemas.microsoft.com/office/drawing/2014/main" val="34979241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Cecilia Coronel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Galicia (37)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extLst>
                  <a:ext uri="{0D108BD9-81ED-4DB2-BD59-A6C34878D82A}">
                    <a16:rowId xmlns:a16="http://schemas.microsoft.com/office/drawing/2014/main" val="21349937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Kiara Aaron Santi Elian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Galicia (36)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extLst>
                  <a:ext uri="{0D108BD9-81ED-4DB2-BD59-A6C34878D82A}">
                    <a16:rowId xmlns:a16="http://schemas.microsoft.com/office/drawing/2014/main" val="41720142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Marta Chernomoretz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Galicia (34)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extLst>
                  <a:ext uri="{0D108BD9-81ED-4DB2-BD59-A6C34878D82A}">
                    <a16:rowId xmlns:a16="http://schemas.microsoft.com/office/drawing/2014/main" val="4264512693"/>
                  </a:ext>
                </a:extLst>
              </a:tr>
            </a:tbl>
          </a:graphicData>
        </a:graphic>
      </p:graphicFrame>
      <p:sp>
        <p:nvSpPr>
          <p:cNvPr id="4" name="Text Placeholder 3">
            <a:extLst>
              <a:ext uri="{FF2B5EF4-FFF2-40B4-BE49-F238E27FC236}">
                <a16:creationId xmlns:a16="http://schemas.microsoft.com/office/drawing/2014/main" id="{07C0AA3F-BE8A-4671-8731-9C15A28FAAEB}"/>
              </a:ext>
            </a:extLst>
          </p:cNvPr>
          <p:cNvSpPr>
            <a:spLocks noGrp="1"/>
          </p:cNvSpPr>
          <p:nvPr>
            <p:ph type="body" sz="quarter" idx="14"/>
          </p:nvPr>
        </p:nvSpPr>
        <p:spPr/>
        <p:txBody>
          <a:bodyPr/>
          <a:lstStyle/>
          <a:p>
            <a:r>
              <a:rPr lang="en-US"/>
              <a:t>08/11/2017 - 09/10/2017</a:t>
            </a:r>
          </a:p>
        </p:txBody>
      </p:sp>
    </p:spTree>
    <p:extLst>
      <p:ext uri="{BB962C8B-B14F-4D97-AF65-F5344CB8AC3E}">
        <p14:creationId xmlns:p14="http://schemas.microsoft.com/office/powerpoint/2010/main" val="6716837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91D86A-F1C9-4C81-9C0B-86DF20521606}"/>
              </a:ext>
            </a:extLst>
          </p:cNvPr>
          <p:cNvSpPr>
            <a:spLocks noGrp="1"/>
          </p:cNvSpPr>
          <p:nvPr>
            <p:ph type="title"/>
          </p:nvPr>
        </p:nvSpPr>
        <p:spPr/>
        <p:txBody>
          <a:bodyPr/>
          <a:lstStyle/>
          <a:p>
            <a:r>
              <a:rPr lang="en-US"/>
              <a:t>Facebook User Posts Table - 1 of 6</a:t>
            </a:r>
          </a:p>
        </p:txBody>
      </p:sp>
      <p:graphicFrame>
        <p:nvGraphicFramePr>
          <p:cNvPr id="5" name="Table Placeholder 4">
            <a:extLst>
              <a:ext uri="{FF2B5EF4-FFF2-40B4-BE49-F238E27FC236}">
                <a16:creationId xmlns:a16="http://schemas.microsoft.com/office/drawing/2014/main" id="{4153704C-E25C-4C24-AB08-C7D7AD79DD30}"/>
              </a:ext>
            </a:extLst>
          </p:cNvPr>
          <p:cNvGraphicFramePr>
            <a:graphicFrameLocks noGrp="1"/>
          </p:cNvGraphicFramePr>
          <p:nvPr>
            <p:ph type="tbl" sz="quarter" idx="13"/>
            <p:extLst>
              <p:ext uri="{D42A27DB-BD31-4B8C-83A1-F6EECF244321}">
                <p14:modId xmlns:p14="http://schemas.microsoft.com/office/powerpoint/2010/main" val="35303632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106756026"/>
                    </a:ext>
                  </a:extLst>
                </a:gridCol>
                <a:gridCol w="822960">
                  <a:extLst>
                    <a:ext uri="{9D8B030D-6E8A-4147-A177-3AD203B41FA5}">
                      <a16:colId xmlns:a16="http://schemas.microsoft.com/office/drawing/2014/main" val="1955998188"/>
                    </a:ext>
                  </a:extLst>
                </a:gridCol>
                <a:gridCol w="822960">
                  <a:extLst>
                    <a:ext uri="{9D8B030D-6E8A-4147-A177-3AD203B41FA5}">
                      <a16:colId xmlns:a16="http://schemas.microsoft.com/office/drawing/2014/main" val="1925795433"/>
                    </a:ext>
                  </a:extLst>
                </a:gridCol>
                <a:gridCol w="822960">
                  <a:extLst>
                    <a:ext uri="{9D8B030D-6E8A-4147-A177-3AD203B41FA5}">
                      <a16:colId xmlns:a16="http://schemas.microsoft.com/office/drawing/2014/main" val="3270979723"/>
                    </a:ext>
                  </a:extLst>
                </a:gridCol>
                <a:gridCol w="822960">
                  <a:extLst>
                    <a:ext uri="{9D8B030D-6E8A-4147-A177-3AD203B41FA5}">
                      <a16:colId xmlns:a16="http://schemas.microsoft.com/office/drawing/2014/main" val="1139511472"/>
                    </a:ext>
                  </a:extLst>
                </a:gridCol>
                <a:gridCol w="822960">
                  <a:extLst>
                    <a:ext uri="{9D8B030D-6E8A-4147-A177-3AD203B41FA5}">
                      <a16:colId xmlns:a16="http://schemas.microsoft.com/office/drawing/2014/main" val="40919794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4234488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Hipotecario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Eli Med Medina - 2017-09-10 22:54:35</a:t>
                      </a:r>
                      <a:r>
                        <a:rPr kumimoji="0" lang="es-ES" sz="1000" b="0" i="0" u="none" strike="noStrike" kern="1200" cap="none" spc="0" normalizeH="0" baseline="0" noProof="0">
                          <a:ln>
                            <a:noFill/>
                          </a:ln>
                          <a:solidFill>
                            <a:prstClr val="black"/>
                          </a:solidFill>
                          <a:effectLst/>
                          <a:uLnTx/>
                          <a:uFillTx/>
                          <a:latin typeface="+mn-lt"/>
                          <a:ea typeface="+mn-ea"/>
                          <a:cs typeface="+mn-cs"/>
                        </a:rPr>
                        <a:t>
ME GUSTARÍA  QUE EXPLIQUEN EL PORQUE NO HAY MAS PUNTOS PARA CANJEAR  SIN QUE TENGAMOS QUE PONER PESOS $$ , LOS ARTICULOS QUE ESTAN PARA CANJEAR MAS LOS PESOS QUE HAY QUE AGREGAR SON MUCHO MAS CAROS QUE COMPRAR EN CUALQUIER COMERCIO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09/11/2017 08:34:43</a:t>
                      </a:r>
                    </a:p>
                  </a:txBody>
                  <a:tcPr/>
                </a:tc>
                <a:extLst>
                  <a:ext uri="{0D108BD9-81ED-4DB2-BD59-A6C34878D82A}">
                    <a16:rowId xmlns:a16="http://schemas.microsoft.com/office/drawing/2014/main" val="29958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Larry Gonzalez - 2017-09-10 22:16:19</a:t>
                      </a:r>
                      <a:r>
                        <a:rPr kumimoji="0" lang="es-ES" sz="1000" b="0" i="0" u="none" strike="noStrike" kern="1200" cap="none" spc="0" normalizeH="0" baseline="0" noProof="0">
                          <a:ln>
                            <a:noFill/>
                          </a:ln>
                          <a:solidFill>
                            <a:prstClr val="black"/>
                          </a:solidFill>
                          <a:effectLst/>
                          <a:uLnTx/>
                          <a:uFillTx/>
                          <a:latin typeface="+mn-lt"/>
                          <a:ea typeface="+mn-ea"/>
                          <a:cs typeface="+mn-cs"/>
                        </a:rPr>
                        <a:t>
En un gran banco, sos un mosquito.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51895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Hipotecario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Nestor Yanz - 2017-09-10 21:21:28</a:t>
                      </a:r>
                      <a:r>
                        <a:rPr kumimoji="0" lang="es-ES" sz="1000" b="0" i="0" u="none" strike="noStrike" kern="1200" cap="none" spc="0" normalizeH="0" baseline="0" noProof="0">
                          <a:ln>
                            <a:noFill/>
                          </a:ln>
                          <a:solidFill>
                            <a:prstClr val="black"/>
                          </a:solidFill>
                          <a:effectLst/>
                          <a:uLnTx/>
                          <a:uFillTx/>
                          <a:latin typeface="+mn-lt"/>
                          <a:ea typeface="+mn-ea"/>
                          <a:cs typeface="+mn-cs"/>
                        </a:rPr>
                        <a:t>
Hola. Quisiera saber cuándo van a tomar cartas en el asunto en el Procrear de san Nicolás de los Arroyos.. no tenemos respuesta ni del banco , ni de Pecam que es la empresa constructora. Hay falencias de consideración, techos que se llueven , patios que se inundan lo cual ingresa toda el agua a la vivienda. Esto es por falta de Desagües pluviales. Una vergüenza, incumplidores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09/11/2017 08:35:16</a:t>
                      </a:r>
                    </a:p>
                  </a:txBody>
                  <a:tcPr/>
                </a:tc>
                <a:extLst>
                  <a:ext uri="{0D108BD9-81ED-4DB2-BD59-A6C34878D82A}">
                    <a16:rowId xmlns:a16="http://schemas.microsoft.com/office/drawing/2014/main" val="4023543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Hipotecario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Toujours Vous Aimer - 2017-09-10 20:37:03</a:t>
                      </a:r>
                      <a:r>
                        <a:rPr kumimoji="0" lang="es-ES" sz="1000" b="0" i="0" u="none" strike="noStrike" kern="1200" cap="none" spc="0" normalizeH="0" baseline="0" noProof="0">
                          <a:ln>
                            <a:noFill/>
                          </a:ln>
                          <a:solidFill>
                            <a:prstClr val="black"/>
                          </a:solidFill>
                          <a:effectLst/>
                          <a:uLnTx/>
                          <a:uFillTx/>
                          <a:latin typeface="+mn-lt"/>
                          <a:ea typeface="+mn-ea"/>
                          <a:cs typeface="+mn-cs"/>
                        </a:rPr>
                        <a:t>
Hola yo solicite un préstamo para el procrear y quisiera que me lo cancelen antes de que me sea otorgado con suma hurgencia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09/11/2017 08:35:47</a:t>
                      </a:r>
                    </a:p>
                  </a:txBody>
                  <a:tcPr/>
                </a:tc>
                <a:extLst>
                  <a:ext uri="{0D108BD9-81ED-4DB2-BD59-A6C34878D82A}">
                    <a16:rowId xmlns:a16="http://schemas.microsoft.com/office/drawing/2014/main" val="1813129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Hipotecario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Kari Vera - 2017-09-10 20:24:39</a:t>
                      </a:r>
                      <a:r>
                        <a:rPr kumimoji="0" lang="es-ES" sz="1000" b="0" i="0" u="none" strike="noStrike" kern="1200" cap="none" spc="0" normalizeH="0" baseline="0" noProof="0">
                          <a:ln>
                            <a:noFill/>
                          </a:ln>
                          <a:solidFill>
                            <a:prstClr val="black"/>
                          </a:solidFill>
                          <a:effectLst/>
                          <a:uLnTx/>
                          <a:uFillTx/>
                          <a:latin typeface="+mn-lt"/>
                          <a:ea typeface="+mn-ea"/>
                          <a:cs typeface="+mn-cs"/>
                        </a:rPr>
                        <a:t>
Buenas noches hace 5 meses que inicie un reclamo y aun no tengo respuesta.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09/11/2017 08:36:12</a:t>
                      </a:r>
                    </a:p>
                  </a:txBody>
                  <a:tcPr/>
                </a:tc>
                <a:extLst>
                  <a:ext uri="{0D108BD9-81ED-4DB2-BD59-A6C34878D82A}">
                    <a16:rowId xmlns:a16="http://schemas.microsoft.com/office/drawing/2014/main" val="28219525"/>
                  </a:ext>
                </a:extLst>
              </a:tr>
            </a:tbl>
          </a:graphicData>
        </a:graphic>
      </p:graphicFrame>
      <p:sp>
        <p:nvSpPr>
          <p:cNvPr id="4" name="Text Placeholder 3">
            <a:extLst>
              <a:ext uri="{FF2B5EF4-FFF2-40B4-BE49-F238E27FC236}">
                <a16:creationId xmlns:a16="http://schemas.microsoft.com/office/drawing/2014/main" id="{FF87CB82-654B-4663-A6C9-7BB443202DEE}"/>
              </a:ext>
            </a:extLst>
          </p:cNvPr>
          <p:cNvSpPr>
            <a:spLocks noGrp="1"/>
          </p:cNvSpPr>
          <p:nvPr>
            <p:ph type="body" sz="quarter" idx="14"/>
          </p:nvPr>
        </p:nvSpPr>
        <p:spPr/>
        <p:txBody>
          <a:bodyPr/>
          <a:lstStyle/>
          <a:p>
            <a:r>
              <a:rPr lang="en-US"/>
              <a:t>08/11/2017 - 09/10/2017</a:t>
            </a:r>
          </a:p>
        </p:txBody>
      </p:sp>
    </p:spTree>
    <p:extLst>
      <p:ext uri="{BB962C8B-B14F-4D97-AF65-F5344CB8AC3E}">
        <p14:creationId xmlns:p14="http://schemas.microsoft.com/office/powerpoint/2010/main" val="9828575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9689B9-CABC-424B-B352-E1DA8BA2C026}"/>
              </a:ext>
            </a:extLst>
          </p:cNvPr>
          <p:cNvSpPr>
            <a:spLocks noGrp="1"/>
          </p:cNvSpPr>
          <p:nvPr>
            <p:ph type="title"/>
          </p:nvPr>
        </p:nvSpPr>
        <p:spPr/>
        <p:txBody>
          <a:bodyPr/>
          <a:lstStyle/>
          <a:p>
            <a:r>
              <a:rPr lang="en-US"/>
              <a:t>Facebook User Posts Table - 2 of 6</a:t>
            </a:r>
          </a:p>
        </p:txBody>
      </p:sp>
      <p:graphicFrame>
        <p:nvGraphicFramePr>
          <p:cNvPr id="5" name="Table Placeholder 4">
            <a:extLst>
              <a:ext uri="{FF2B5EF4-FFF2-40B4-BE49-F238E27FC236}">
                <a16:creationId xmlns:a16="http://schemas.microsoft.com/office/drawing/2014/main" id="{D5F9AC2B-C351-4B23-B84C-4EB7F17E99BD}"/>
              </a:ext>
            </a:extLst>
          </p:cNvPr>
          <p:cNvGraphicFramePr>
            <a:graphicFrameLocks noGrp="1"/>
          </p:cNvGraphicFramePr>
          <p:nvPr>
            <p:ph type="tbl" sz="quarter" idx="13"/>
            <p:extLst>
              <p:ext uri="{D42A27DB-BD31-4B8C-83A1-F6EECF244321}">
                <p14:modId xmlns:p14="http://schemas.microsoft.com/office/powerpoint/2010/main" val="5118213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329887609"/>
                    </a:ext>
                  </a:extLst>
                </a:gridCol>
                <a:gridCol w="822960">
                  <a:extLst>
                    <a:ext uri="{9D8B030D-6E8A-4147-A177-3AD203B41FA5}">
                      <a16:colId xmlns:a16="http://schemas.microsoft.com/office/drawing/2014/main" val="1098013815"/>
                    </a:ext>
                  </a:extLst>
                </a:gridCol>
                <a:gridCol w="822960">
                  <a:extLst>
                    <a:ext uri="{9D8B030D-6E8A-4147-A177-3AD203B41FA5}">
                      <a16:colId xmlns:a16="http://schemas.microsoft.com/office/drawing/2014/main" val="2693427359"/>
                    </a:ext>
                  </a:extLst>
                </a:gridCol>
                <a:gridCol w="822960">
                  <a:extLst>
                    <a:ext uri="{9D8B030D-6E8A-4147-A177-3AD203B41FA5}">
                      <a16:colId xmlns:a16="http://schemas.microsoft.com/office/drawing/2014/main" val="2394268534"/>
                    </a:ext>
                  </a:extLst>
                </a:gridCol>
                <a:gridCol w="822960">
                  <a:extLst>
                    <a:ext uri="{9D8B030D-6E8A-4147-A177-3AD203B41FA5}">
                      <a16:colId xmlns:a16="http://schemas.microsoft.com/office/drawing/2014/main" val="824672508"/>
                    </a:ext>
                  </a:extLst>
                </a:gridCol>
                <a:gridCol w="822960">
                  <a:extLst>
                    <a:ext uri="{9D8B030D-6E8A-4147-A177-3AD203B41FA5}">
                      <a16:colId xmlns:a16="http://schemas.microsoft.com/office/drawing/2014/main" val="37286152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119782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Marcelo Valderrey - 2017-09-10 10:40:32</a:t>
                      </a:r>
                      <a:r>
                        <a:rPr kumimoji="0" lang="es-ES" sz="1000" b="0" i="0" u="none" strike="noStrike" kern="1200" cap="none" spc="0" normalizeH="0" baseline="0" noProof="0">
                          <a:ln>
                            <a:noFill/>
                          </a:ln>
                          <a:solidFill>
                            <a:prstClr val="black"/>
                          </a:solidFill>
                          <a:effectLst/>
                          <a:uLnTx/>
                          <a:uFillTx/>
                          <a:latin typeface="+mn-lt"/>
                          <a:ea typeface="+mn-ea"/>
                          <a:cs typeface="+mn-cs"/>
                        </a:rPr>
                        <a:t>
Consulta acerca del Superclub:
Es la primera vez que intento canjear mis puntos Superclub, a modo de prueba con un artículo que figura en "Autos y herramientas"... pero HACE TRES SEMANAS que esto resulta imposible desde el Online Banking ya que en el último paso de confirmación siempre sale un cartel que indica "No es posible acceder a la información solicitada. Por favor, reintente más tarde." 
Tampoco logro comunicarme con el 0-800-999-2400.
Agradeceré cualquier orientación en este tema.
Muchas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09/10/2017 12:23:33</a:t>
                      </a:r>
                    </a:p>
                  </a:txBody>
                  <a:tcPr/>
                </a:tc>
                <a:extLst>
                  <a:ext uri="{0D108BD9-81ED-4DB2-BD59-A6C34878D82A}">
                    <a16:rowId xmlns:a16="http://schemas.microsoft.com/office/drawing/2014/main" val="1606910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Santander Río</a:t>
                      </a:r>
                      <a:r>
                        <a:rPr kumimoji="0" lang="pt-BR" sz="1000" b="0" i="0" u="none" strike="noStrike" kern="1200" cap="none" spc="0" normalizeH="0" baseline="0" noProof="0">
                          <a:ln>
                            <a:noFill/>
                          </a:ln>
                          <a:solidFill>
                            <a:prstClr val="black"/>
                          </a:solidFill>
                          <a:effectLst/>
                          <a:uLnTx/>
                          <a:uFillTx/>
                          <a:latin typeface="+mn-lt"/>
                          <a:ea typeface="+mn-ea"/>
                          <a:cs typeface="+mn-cs"/>
                        </a:rPr>
                        <a:t> got a post by </a:t>
                      </a:r>
                      <a:r>
                        <a:rPr kumimoji="0" lang="pt-BR" sz="1000" b="1" i="0" u="none" strike="noStrike" kern="1200" cap="none" spc="0" normalizeH="0" baseline="0" noProof="0">
                          <a:ln>
                            <a:noFill/>
                          </a:ln>
                          <a:solidFill>
                            <a:prstClr val="black"/>
                          </a:solidFill>
                          <a:effectLst/>
                          <a:uLnTx/>
                          <a:uFillTx/>
                          <a:latin typeface="+mn-lt"/>
                          <a:ea typeface="+mn-ea"/>
                          <a:cs typeface="+mn-cs"/>
                        </a:rPr>
                        <a:t>Diego Gabriel - 2017-09-10 09:01:24</a:t>
                      </a:r>
                      <a:r>
                        <a:rPr kumimoji="0" lang="pt-BR" sz="1000" b="0" i="0" u="none" strike="noStrike" kern="1200" cap="none" spc="0" normalizeH="0" baseline="0" noProof="0">
                          <a:ln>
                            <a:noFill/>
                          </a:ln>
                          <a:solidFill>
                            <a:prstClr val="black"/>
                          </a:solidFill>
                          <a:effectLst/>
                          <a:uLnTx/>
                          <a:uFillTx/>
                          <a:latin typeface="+mn-lt"/>
                          <a:ea typeface="+mn-ea"/>
                          <a:cs typeface="+mn-cs"/>
                        </a:rPr>
                        <a:t>
Mas que barbaridade vocês estão fazendo, Santander? Uma exposição com apologia à pedofilia, zoofilia, putaria e promiscuidades? Enlouqueceram? Deviam cancelar já essa porcaria de exposição e vir a público se retratarem!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09/10/2017 12:22:53</a:t>
                      </a:r>
                    </a:p>
                  </a:txBody>
                  <a:tcPr/>
                </a:tc>
                <a:extLst>
                  <a:ext uri="{0D108BD9-81ED-4DB2-BD59-A6C34878D82A}">
                    <a16:rowId xmlns:a16="http://schemas.microsoft.com/office/drawing/2014/main" val="321216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Rodrigo Carballeiro - 2017-09-09 20:06:08</a:t>
                      </a:r>
                      <a:r>
                        <a:rPr kumimoji="0" lang="es-ES" sz="1000" b="0" i="0" u="none" strike="noStrike" kern="1200" cap="none" spc="0" normalizeH="0" baseline="0" noProof="0">
                          <a:ln>
                            <a:noFill/>
                          </a:ln>
                          <a:solidFill>
                            <a:prstClr val="black"/>
                          </a:solidFill>
                          <a:effectLst/>
                          <a:uLnTx/>
                          <a:uFillTx/>
                          <a:latin typeface="+mn-lt"/>
                          <a:ea typeface="+mn-ea"/>
                          <a:cs typeface="+mn-cs"/>
                        </a:rPr>
                        <a:t>
Quiero darme de baja de Sorpresa. Como debo hacer?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09/10/2017 12:20:53</a:t>
                      </a:r>
                    </a:p>
                  </a:txBody>
                  <a:tcPr/>
                </a:tc>
                <a:extLst>
                  <a:ext uri="{0D108BD9-81ED-4DB2-BD59-A6C34878D82A}">
                    <a16:rowId xmlns:a16="http://schemas.microsoft.com/office/drawing/2014/main" val="14434499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Nydia Perotti - 2017-09-09 17:27:12</a:t>
                      </a:r>
                      <a:r>
                        <a:rPr kumimoji="0" lang="es-ES" sz="1000" b="0" i="0" u="none" strike="noStrike" kern="1200" cap="none" spc="0" normalizeH="0" baseline="0" noProof="0">
                          <a:ln>
                            <a:noFill/>
                          </a:ln>
                          <a:solidFill>
                            <a:prstClr val="black"/>
                          </a:solidFill>
                          <a:effectLst/>
                          <a:uLnTx/>
                          <a:uFillTx/>
                          <a:latin typeface="+mn-lt"/>
                          <a:ea typeface="+mn-ea"/>
                          <a:cs typeface="+mn-cs"/>
                        </a:rPr>
                        <a:t>
No es normal que un Banco mande el resumen de cuenta de su tarjeta? parece que hay que pedirlo.Nunca oí nada igual..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09/10/2017 12:18:26</a:t>
                      </a:r>
                    </a:p>
                  </a:txBody>
                  <a:tcPr/>
                </a:tc>
                <a:extLst>
                  <a:ext uri="{0D108BD9-81ED-4DB2-BD59-A6C34878D82A}">
                    <a16:rowId xmlns:a16="http://schemas.microsoft.com/office/drawing/2014/main" val="31294715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Hipotecario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Vir Medina - 2017-09-09 16:51:06</a:t>
                      </a:r>
                      <a:r>
                        <a:rPr kumimoji="0" lang="es-ES" sz="1000" b="0" i="0" u="none" strike="noStrike" kern="1200" cap="none" spc="0" normalizeH="0" baseline="0" noProof="0">
                          <a:ln>
                            <a:noFill/>
                          </a:ln>
                          <a:solidFill>
                            <a:prstClr val="black"/>
                          </a:solidFill>
                          <a:effectLst/>
                          <a:uLnTx/>
                          <a:uFillTx/>
                          <a:latin typeface="+mn-lt"/>
                          <a:ea typeface="+mn-ea"/>
                          <a:cs typeface="+mn-cs"/>
                        </a:rPr>
                        <a:t>
Por que se me debita el concepto DEBITO FISCAL IVA BASICO en la caja de ahorro?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09/11/2017 09:02:46</a:t>
                      </a:r>
                    </a:p>
                  </a:txBody>
                  <a:tcPr/>
                </a:tc>
                <a:extLst>
                  <a:ext uri="{0D108BD9-81ED-4DB2-BD59-A6C34878D82A}">
                    <a16:rowId xmlns:a16="http://schemas.microsoft.com/office/drawing/2014/main" val="4005593548"/>
                  </a:ext>
                </a:extLst>
              </a:tr>
            </a:tbl>
          </a:graphicData>
        </a:graphic>
      </p:graphicFrame>
      <p:sp>
        <p:nvSpPr>
          <p:cNvPr id="4" name="Text Placeholder 3">
            <a:extLst>
              <a:ext uri="{FF2B5EF4-FFF2-40B4-BE49-F238E27FC236}">
                <a16:creationId xmlns:a16="http://schemas.microsoft.com/office/drawing/2014/main" id="{53C3CAC3-06C9-49AE-AF0F-D772DF23660E}"/>
              </a:ext>
            </a:extLst>
          </p:cNvPr>
          <p:cNvSpPr>
            <a:spLocks noGrp="1"/>
          </p:cNvSpPr>
          <p:nvPr>
            <p:ph type="body" sz="quarter" idx="14"/>
          </p:nvPr>
        </p:nvSpPr>
        <p:spPr/>
        <p:txBody>
          <a:bodyPr/>
          <a:lstStyle/>
          <a:p>
            <a:r>
              <a:rPr lang="en-US"/>
              <a:t>08/11/2017 - 09/10/2017</a:t>
            </a:r>
          </a:p>
        </p:txBody>
      </p:sp>
    </p:spTree>
    <p:extLst>
      <p:ext uri="{BB962C8B-B14F-4D97-AF65-F5344CB8AC3E}">
        <p14:creationId xmlns:p14="http://schemas.microsoft.com/office/powerpoint/2010/main" val="7764510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38BDC7-E27B-4CEA-8CB1-8B5E4598BC2E}"/>
              </a:ext>
            </a:extLst>
          </p:cNvPr>
          <p:cNvSpPr>
            <a:spLocks noGrp="1"/>
          </p:cNvSpPr>
          <p:nvPr>
            <p:ph type="title"/>
          </p:nvPr>
        </p:nvSpPr>
        <p:spPr/>
        <p:txBody>
          <a:bodyPr/>
          <a:lstStyle/>
          <a:p>
            <a:r>
              <a:rPr lang="en-US"/>
              <a:t>Facebook User Posts Table - 3 of 6</a:t>
            </a:r>
          </a:p>
        </p:txBody>
      </p:sp>
      <p:graphicFrame>
        <p:nvGraphicFramePr>
          <p:cNvPr id="5" name="Table Placeholder 4">
            <a:extLst>
              <a:ext uri="{FF2B5EF4-FFF2-40B4-BE49-F238E27FC236}">
                <a16:creationId xmlns:a16="http://schemas.microsoft.com/office/drawing/2014/main" id="{820C6F90-E7DB-4BFE-AF9C-239A9EA4C36E}"/>
              </a:ext>
            </a:extLst>
          </p:cNvPr>
          <p:cNvGraphicFramePr>
            <a:graphicFrameLocks noGrp="1"/>
          </p:cNvGraphicFramePr>
          <p:nvPr>
            <p:ph type="tbl" sz="quarter" idx="13"/>
            <p:extLst>
              <p:ext uri="{D42A27DB-BD31-4B8C-83A1-F6EECF244321}">
                <p14:modId xmlns:p14="http://schemas.microsoft.com/office/powerpoint/2010/main" val="13777525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784659921"/>
                    </a:ext>
                  </a:extLst>
                </a:gridCol>
                <a:gridCol w="822960">
                  <a:extLst>
                    <a:ext uri="{9D8B030D-6E8A-4147-A177-3AD203B41FA5}">
                      <a16:colId xmlns:a16="http://schemas.microsoft.com/office/drawing/2014/main" val="1633334013"/>
                    </a:ext>
                  </a:extLst>
                </a:gridCol>
                <a:gridCol w="822960">
                  <a:extLst>
                    <a:ext uri="{9D8B030D-6E8A-4147-A177-3AD203B41FA5}">
                      <a16:colId xmlns:a16="http://schemas.microsoft.com/office/drawing/2014/main" val="1389822418"/>
                    </a:ext>
                  </a:extLst>
                </a:gridCol>
                <a:gridCol w="822960">
                  <a:extLst>
                    <a:ext uri="{9D8B030D-6E8A-4147-A177-3AD203B41FA5}">
                      <a16:colId xmlns:a16="http://schemas.microsoft.com/office/drawing/2014/main" val="615100207"/>
                    </a:ext>
                  </a:extLst>
                </a:gridCol>
                <a:gridCol w="822960">
                  <a:extLst>
                    <a:ext uri="{9D8B030D-6E8A-4147-A177-3AD203B41FA5}">
                      <a16:colId xmlns:a16="http://schemas.microsoft.com/office/drawing/2014/main" val="1902679095"/>
                    </a:ext>
                  </a:extLst>
                </a:gridCol>
                <a:gridCol w="822960">
                  <a:extLst>
                    <a:ext uri="{9D8B030D-6E8A-4147-A177-3AD203B41FA5}">
                      <a16:colId xmlns:a16="http://schemas.microsoft.com/office/drawing/2014/main" val="39513211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4943313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Eugenio Dimier - 2017-09-09 16:38:07</a:t>
                      </a:r>
                      <a:r>
                        <a:rPr kumimoji="0" lang="es-ES" sz="1000" b="0" i="0" u="none" strike="noStrike" kern="1200" cap="none" spc="0" normalizeH="0" baseline="0" noProof="0">
                          <a:ln>
                            <a:noFill/>
                          </a:ln>
                          <a:solidFill>
                            <a:prstClr val="black"/>
                          </a:solidFill>
                          <a:effectLst/>
                          <a:uLnTx/>
                          <a:uFillTx/>
                          <a:latin typeface="+mn-lt"/>
                          <a:ea typeface="+mn-ea"/>
                          <a:cs typeface="+mn-cs"/>
                        </a:rPr>
                        <a:t>
Por qué mi detallado desagrado por haber caído en este banco que me cobra por un servicio que no da, no aparece en esta página? O sea que además de estafarme por cobrarme lo que no me dan, me censuran????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09/10/2017 12:15:52</a:t>
                      </a:r>
                    </a:p>
                  </a:txBody>
                  <a:tcPr/>
                </a:tc>
                <a:extLst>
                  <a:ext uri="{0D108BD9-81ED-4DB2-BD59-A6C34878D82A}">
                    <a16:rowId xmlns:a16="http://schemas.microsoft.com/office/drawing/2014/main" val="40712364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Sol Sconza - 2017-09-09 14:52:22</a:t>
                      </a:r>
                      <a:r>
                        <a:rPr kumimoji="0" lang="es-ES" sz="1000" b="0" i="0" u="none" strike="noStrike" kern="1200" cap="none" spc="0" normalizeH="0" baseline="0" noProof="0">
                          <a:ln>
                            <a:noFill/>
                          </a:ln>
                          <a:solidFill>
                            <a:prstClr val="black"/>
                          </a:solidFill>
                          <a:effectLst/>
                          <a:uLnTx/>
                          <a:uFillTx/>
                          <a:latin typeface="+mn-lt"/>
                          <a:ea typeface="+mn-ea"/>
                          <a:cs typeface="+mn-cs"/>
                        </a:rPr>
                        <a:t>
Que les pasó en el último tiempo? Pésima atención, resolución cero sea el canal que sea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09/10/2017 12:07:03</a:t>
                      </a:r>
                    </a:p>
                  </a:txBody>
                  <a:tcPr/>
                </a:tc>
                <a:extLst>
                  <a:ext uri="{0D108BD9-81ED-4DB2-BD59-A6C34878D82A}">
                    <a16:rowId xmlns:a16="http://schemas.microsoft.com/office/drawing/2014/main" val="1651376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Nydia Perotti - 2017-09-09 11:41:25</a:t>
                      </a:r>
                      <a:r>
                        <a:rPr kumimoji="0" lang="es-ES" sz="1000" b="0" i="0" u="none" strike="noStrike" kern="1200" cap="none" spc="0" normalizeH="0" baseline="0" noProof="0">
                          <a:ln>
                            <a:noFill/>
                          </a:ln>
                          <a:solidFill>
                            <a:prstClr val="black"/>
                          </a:solidFill>
                          <a:effectLst/>
                          <a:uLnTx/>
                          <a:uFillTx/>
                          <a:latin typeface="+mn-lt"/>
                          <a:ea typeface="+mn-ea"/>
                          <a:cs typeface="+mn-cs"/>
                        </a:rPr>
                        <a:t>
Se vence el resumen de Mastercard el 12 y todavía no lo mandaron, está el total pero no los movimientos, quiero verlos..No voy a pagar algo sin saber qué 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09/09/2017 11:49:07</a:t>
                      </a:r>
                    </a:p>
                  </a:txBody>
                  <a:tcPr/>
                </a:tc>
                <a:extLst>
                  <a:ext uri="{0D108BD9-81ED-4DB2-BD59-A6C34878D82A}">
                    <a16:rowId xmlns:a16="http://schemas.microsoft.com/office/drawing/2014/main" val="1132922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Vicky Etchebarne Llorente - 2017-09-09 11:13:03</a:t>
                      </a:r>
                      <a:r>
                        <a:rPr kumimoji="0" lang="es-ES" sz="1000" b="0" i="0" u="none" strike="noStrike" kern="1200" cap="none" spc="0" normalizeH="0" baseline="0" noProof="0">
                          <a:ln>
                            <a:noFill/>
                          </a:ln>
                          <a:solidFill>
                            <a:prstClr val="black"/>
                          </a:solidFill>
                          <a:effectLst/>
                          <a:uLnTx/>
                          <a:uFillTx/>
                          <a:latin typeface="+mn-lt"/>
                          <a:ea typeface="+mn-ea"/>
                          <a:cs typeface="+mn-cs"/>
                        </a:rPr>
                        <a:t>
Qué complicado es todo con el cambio.... Cómo se hace para hacer transferencia entre mis cuentas. Comprar dólares x ejemplo...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09/09/2017 11:27:54</a:t>
                      </a:r>
                    </a:p>
                  </a:txBody>
                  <a:tcPr/>
                </a:tc>
                <a:extLst>
                  <a:ext uri="{0D108BD9-81ED-4DB2-BD59-A6C34878D82A}">
                    <a16:rowId xmlns:a16="http://schemas.microsoft.com/office/drawing/2014/main" val="2825274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Hipotecario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Cecilia Balduzzi - 2017-09-09 10:24:19</a:t>
                      </a:r>
                      <a:r>
                        <a:rPr kumimoji="0" lang="es-ES" sz="1000" b="0" i="0" u="none" strike="noStrike" kern="1200" cap="none" spc="0" normalizeH="0" baseline="0" noProof="0">
                          <a:ln>
                            <a:noFill/>
                          </a:ln>
                          <a:solidFill>
                            <a:prstClr val="black"/>
                          </a:solidFill>
                          <a:effectLst/>
                          <a:uLnTx/>
                          <a:uFillTx/>
                          <a:latin typeface="+mn-lt"/>
                          <a:ea typeface="+mn-ea"/>
                          <a:cs typeface="+mn-cs"/>
                        </a:rPr>
                        <a:t>
Pésima atención telefónica! Particularmente de la Señorita Brenda Leithold.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09/11/2017 09:03:55</a:t>
                      </a:r>
                    </a:p>
                  </a:txBody>
                  <a:tcPr/>
                </a:tc>
                <a:extLst>
                  <a:ext uri="{0D108BD9-81ED-4DB2-BD59-A6C34878D82A}">
                    <a16:rowId xmlns:a16="http://schemas.microsoft.com/office/drawing/2014/main" val="1376859918"/>
                  </a:ext>
                </a:extLst>
              </a:tr>
            </a:tbl>
          </a:graphicData>
        </a:graphic>
      </p:graphicFrame>
      <p:sp>
        <p:nvSpPr>
          <p:cNvPr id="4" name="Text Placeholder 3">
            <a:extLst>
              <a:ext uri="{FF2B5EF4-FFF2-40B4-BE49-F238E27FC236}">
                <a16:creationId xmlns:a16="http://schemas.microsoft.com/office/drawing/2014/main" id="{DAE15C7A-01F9-437D-B26F-CCE8D1C2993F}"/>
              </a:ext>
            </a:extLst>
          </p:cNvPr>
          <p:cNvSpPr>
            <a:spLocks noGrp="1"/>
          </p:cNvSpPr>
          <p:nvPr>
            <p:ph type="body" sz="quarter" idx="14"/>
          </p:nvPr>
        </p:nvSpPr>
        <p:spPr/>
        <p:txBody>
          <a:bodyPr/>
          <a:lstStyle/>
          <a:p>
            <a:r>
              <a:rPr lang="en-US"/>
              <a:t>08/11/2017 - 09/10/2017</a:t>
            </a:r>
          </a:p>
        </p:txBody>
      </p:sp>
    </p:spTree>
    <p:extLst>
      <p:ext uri="{BB962C8B-B14F-4D97-AF65-F5344CB8AC3E}">
        <p14:creationId xmlns:p14="http://schemas.microsoft.com/office/powerpoint/2010/main" val="23690643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175B4C-4154-4C72-9E74-1FDA235099B1}"/>
              </a:ext>
            </a:extLst>
          </p:cNvPr>
          <p:cNvSpPr>
            <a:spLocks noGrp="1"/>
          </p:cNvSpPr>
          <p:nvPr>
            <p:ph type="title"/>
          </p:nvPr>
        </p:nvSpPr>
        <p:spPr/>
        <p:txBody>
          <a:bodyPr/>
          <a:lstStyle/>
          <a:p>
            <a:r>
              <a:rPr lang="en-US"/>
              <a:t>Facebook User Posts Table - 4 of 6</a:t>
            </a:r>
          </a:p>
        </p:txBody>
      </p:sp>
      <p:graphicFrame>
        <p:nvGraphicFramePr>
          <p:cNvPr id="5" name="Table Placeholder 4">
            <a:extLst>
              <a:ext uri="{FF2B5EF4-FFF2-40B4-BE49-F238E27FC236}">
                <a16:creationId xmlns:a16="http://schemas.microsoft.com/office/drawing/2014/main" id="{BFD3D6E8-A55C-452B-975F-BCC9E2F20B24}"/>
              </a:ext>
            </a:extLst>
          </p:cNvPr>
          <p:cNvGraphicFramePr>
            <a:graphicFrameLocks noGrp="1"/>
          </p:cNvGraphicFramePr>
          <p:nvPr>
            <p:ph type="tbl" sz="quarter" idx="13"/>
            <p:extLst>
              <p:ext uri="{D42A27DB-BD31-4B8C-83A1-F6EECF244321}">
                <p14:modId xmlns:p14="http://schemas.microsoft.com/office/powerpoint/2010/main" val="11218782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850637232"/>
                    </a:ext>
                  </a:extLst>
                </a:gridCol>
                <a:gridCol w="822960">
                  <a:extLst>
                    <a:ext uri="{9D8B030D-6E8A-4147-A177-3AD203B41FA5}">
                      <a16:colId xmlns:a16="http://schemas.microsoft.com/office/drawing/2014/main" val="3692399926"/>
                    </a:ext>
                  </a:extLst>
                </a:gridCol>
                <a:gridCol w="822960">
                  <a:extLst>
                    <a:ext uri="{9D8B030D-6E8A-4147-A177-3AD203B41FA5}">
                      <a16:colId xmlns:a16="http://schemas.microsoft.com/office/drawing/2014/main" val="21859441"/>
                    </a:ext>
                  </a:extLst>
                </a:gridCol>
                <a:gridCol w="822960">
                  <a:extLst>
                    <a:ext uri="{9D8B030D-6E8A-4147-A177-3AD203B41FA5}">
                      <a16:colId xmlns:a16="http://schemas.microsoft.com/office/drawing/2014/main" val="4294941453"/>
                    </a:ext>
                  </a:extLst>
                </a:gridCol>
                <a:gridCol w="822960">
                  <a:extLst>
                    <a:ext uri="{9D8B030D-6E8A-4147-A177-3AD203B41FA5}">
                      <a16:colId xmlns:a16="http://schemas.microsoft.com/office/drawing/2014/main" val="2625510035"/>
                    </a:ext>
                  </a:extLst>
                </a:gridCol>
                <a:gridCol w="822960">
                  <a:extLst>
                    <a:ext uri="{9D8B030D-6E8A-4147-A177-3AD203B41FA5}">
                      <a16:colId xmlns:a16="http://schemas.microsoft.com/office/drawing/2014/main" val="26387285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3807370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Hipotecario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Lucas Arias - 2017-09-08 21:43:15</a:t>
                      </a:r>
                      <a:r>
                        <a:rPr kumimoji="0" lang="es-ES" sz="1000" b="0" i="0" u="none" strike="noStrike" kern="1200" cap="none" spc="0" normalizeH="0" baseline="0" noProof="0">
                          <a:ln>
                            <a:noFill/>
                          </a:ln>
                          <a:solidFill>
                            <a:prstClr val="black"/>
                          </a:solidFill>
                          <a:effectLst/>
                          <a:uLnTx/>
                          <a:uFillTx/>
                          <a:latin typeface="+mn-lt"/>
                          <a:ea typeface="+mn-ea"/>
                          <a:cs typeface="+mn-cs"/>
                        </a:rPr>
                        <a:t>
Recomiendo no utilizar los servicios del Banco
 La verdad ni por facebook dan respuestas, dan vergüenza, lo único que uno quiere es la factura en papel y no solo eso, me mienten diciendo  que la enviaron al correo, ni en spam, ni social ni promociones, la verdad si no pueden hacer llegar una factura que se espera  para los demás servicios.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321289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Hipotecario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Carolina Tangerine Meyer - 2017-09-08 19:14:58</a:t>
                      </a:r>
                      <a:r>
                        <a:rPr kumimoji="0" lang="es-ES" sz="1000" b="0" i="0" u="none" strike="noStrike" kern="1200" cap="none" spc="0" normalizeH="0" baseline="0" noProof="0">
                          <a:ln>
                            <a:noFill/>
                          </a:ln>
                          <a:solidFill>
                            <a:prstClr val="black"/>
                          </a:solidFill>
                          <a:effectLst/>
                          <a:uLnTx/>
                          <a:uFillTx/>
                          <a:latin typeface="+mn-lt"/>
                          <a:ea typeface="+mn-ea"/>
                          <a:cs typeface="+mn-cs"/>
                        </a:rPr>
                        <a:t>
Me mandan un mail que dice ''Carolina vos sos dueño de tu tiempo'' y eso no es verdad, el Banco Hipotecario es dueño de mi tiempo y dispone de el como se le da la gana, ya que me obligan a tomarme un colectivo para dirigirme a una sucursal a pagar mi tarjeta de credito, cuando hasta ahora la podia pagar comodamente a 20mts de mi trabajo, creen que me estan haciendo un favor o que me estan facilitando la vida de alguna manera?????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09/08/2017 19:23:07</a:t>
                      </a:r>
                    </a:p>
                  </a:txBody>
                  <a:tcPr/>
                </a:tc>
                <a:extLst>
                  <a:ext uri="{0D108BD9-81ED-4DB2-BD59-A6C34878D82A}">
                    <a16:rowId xmlns:a16="http://schemas.microsoft.com/office/drawing/2014/main" val="3810210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Alejandra Carrera - 2017-09-08 18:24:19</a:t>
                      </a:r>
                      <a:r>
                        <a:rPr kumimoji="0" lang="es-ES" sz="1000" b="0" i="0" u="none" strike="noStrike" kern="1200" cap="none" spc="0" normalizeH="0" baseline="0" noProof="0">
                          <a:ln>
                            <a:noFill/>
                          </a:ln>
                          <a:solidFill>
                            <a:prstClr val="black"/>
                          </a:solidFill>
                          <a:effectLst/>
                          <a:uLnTx/>
                          <a:uFillTx/>
                          <a:latin typeface="+mn-lt"/>
                          <a:ea typeface="+mn-ea"/>
                          <a:cs typeface="+mn-cs"/>
                        </a:rPr>
                        <a:t>
Todas las quejas son por la mala atencion telefonica , podrian evaluarlo por favor y atendernos como corresponde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09/08/2017 18:46:32</a:t>
                      </a:r>
                    </a:p>
                  </a:txBody>
                  <a:tcPr/>
                </a:tc>
                <a:extLst>
                  <a:ext uri="{0D108BD9-81ED-4DB2-BD59-A6C34878D82A}">
                    <a16:rowId xmlns:a16="http://schemas.microsoft.com/office/drawing/2014/main" val="2739018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Hipotecario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Leo Lescano - 2017-09-08 17:03:58</a:t>
                      </a:r>
                      <a:r>
                        <a:rPr kumimoji="0" lang="es-ES" sz="1000" b="0" i="0" u="none" strike="noStrike" kern="1200" cap="none" spc="0" normalizeH="0" baseline="0" noProof="0">
                          <a:ln>
                            <a:noFill/>
                          </a:ln>
                          <a:solidFill>
                            <a:prstClr val="black"/>
                          </a:solidFill>
                          <a:effectLst/>
                          <a:uLnTx/>
                          <a:uFillTx/>
                          <a:latin typeface="+mn-lt"/>
                          <a:ea typeface="+mn-ea"/>
                          <a:cs typeface="+mn-cs"/>
                        </a:rPr>
                        <a:t>
Hola. Quiero enviar un mje por la pagina oficial y me da error al enviar la consulta. Es importante. Pasenme un email por privado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09/08/2017 17:07:07</a:t>
                      </a:r>
                    </a:p>
                  </a:txBody>
                  <a:tcPr/>
                </a:tc>
                <a:extLst>
                  <a:ext uri="{0D108BD9-81ED-4DB2-BD59-A6C34878D82A}">
                    <a16:rowId xmlns:a16="http://schemas.microsoft.com/office/drawing/2014/main" val="1009918257"/>
                  </a:ext>
                </a:extLst>
              </a:tr>
            </a:tbl>
          </a:graphicData>
        </a:graphic>
      </p:graphicFrame>
      <p:sp>
        <p:nvSpPr>
          <p:cNvPr id="4" name="Text Placeholder 3">
            <a:extLst>
              <a:ext uri="{FF2B5EF4-FFF2-40B4-BE49-F238E27FC236}">
                <a16:creationId xmlns:a16="http://schemas.microsoft.com/office/drawing/2014/main" id="{387BBAC4-6635-46C0-AE06-479C07C26471}"/>
              </a:ext>
            </a:extLst>
          </p:cNvPr>
          <p:cNvSpPr>
            <a:spLocks noGrp="1"/>
          </p:cNvSpPr>
          <p:nvPr>
            <p:ph type="body" sz="quarter" idx="14"/>
          </p:nvPr>
        </p:nvSpPr>
        <p:spPr/>
        <p:txBody>
          <a:bodyPr/>
          <a:lstStyle/>
          <a:p>
            <a:r>
              <a:rPr lang="en-US"/>
              <a:t>08/11/2017 - 09/10/2017</a:t>
            </a:r>
          </a:p>
        </p:txBody>
      </p:sp>
    </p:spTree>
    <p:extLst>
      <p:ext uri="{BB962C8B-B14F-4D97-AF65-F5344CB8AC3E}">
        <p14:creationId xmlns:p14="http://schemas.microsoft.com/office/powerpoint/2010/main" val="28260558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4C52C0-940D-4133-BBBC-0DB83AE809B7}"/>
              </a:ext>
            </a:extLst>
          </p:cNvPr>
          <p:cNvSpPr>
            <a:spLocks noGrp="1"/>
          </p:cNvSpPr>
          <p:nvPr>
            <p:ph type="title"/>
          </p:nvPr>
        </p:nvSpPr>
        <p:spPr/>
        <p:txBody>
          <a:bodyPr/>
          <a:lstStyle/>
          <a:p>
            <a:r>
              <a:rPr lang="en-US"/>
              <a:t>Facebook User Posts Table - 5 of 6</a:t>
            </a:r>
          </a:p>
        </p:txBody>
      </p:sp>
      <p:graphicFrame>
        <p:nvGraphicFramePr>
          <p:cNvPr id="5" name="Table Placeholder 4">
            <a:extLst>
              <a:ext uri="{FF2B5EF4-FFF2-40B4-BE49-F238E27FC236}">
                <a16:creationId xmlns:a16="http://schemas.microsoft.com/office/drawing/2014/main" id="{BB2049B6-E7A6-44F6-9295-B55CED738B47}"/>
              </a:ext>
            </a:extLst>
          </p:cNvPr>
          <p:cNvGraphicFramePr>
            <a:graphicFrameLocks noGrp="1"/>
          </p:cNvGraphicFramePr>
          <p:nvPr>
            <p:ph type="tbl" sz="quarter" idx="13"/>
            <p:extLst>
              <p:ext uri="{D42A27DB-BD31-4B8C-83A1-F6EECF244321}">
                <p14:modId xmlns:p14="http://schemas.microsoft.com/office/powerpoint/2010/main" val="2976176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150063852"/>
                    </a:ext>
                  </a:extLst>
                </a:gridCol>
                <a:gridCol w="822960">
                  <a:extLst>
                    <a:ext uri="{9D8B030D-6E8A-4147-A177-3AD203B41FA5}">
                      <a16:colId xmlns:a16="http://schemas.microsoft.com/office/drawing/2014/main" val="3457579640"/>
                    </a:ext>
                  </a:extLst>
                </a:gridCol>
                <a:gridCol w="822960">
                  <a:extLst>
                    <a:ext uri="{9D8B030D-6E8A-4147-A177-3AD203B41FA5}">
                      <a16:colId xmlns:a16="http://schemas.microsoft.com/office/drawing/2014/main" val="3175508524"/>
                    </a:ext>
                  </a:extLst>
                </a:gridCol>
                <a:gridCol w="822960">
                  <a:extLst>
                    <a:ext uri="{9D8B030D-6E8A-4147-A177-3AD203B41FA5}">
                      <a16:colId xmlns:a16="http://schemas.microsoft.com/office/drawing/2014/main" val="2582637664"/>
                    </a:ext>
                  </a:extLst>
                </a:gridCol>
                <a:gridCol w="822960">
                  <a:extLst>
                    <a:ext uri="{9D8B030D-6E8A-4147-A177-3AD203B41FA5}">
                      <a16:colId xmlns:a16="http://schemas.microsoft.com/office/drawing/2014/main" val="805808763"/>
                    </a:ext>
                  </a:extLst>
                </a:gridCol>
                <a:gridCol w="822960">
                  <a:extLst>
                    <a:ext uri="{9D8B030D-6E8A-4147-A177-3AD203B41FA5}">
                      <a16:colId xmlns:a16="http://schemas.microsoft.com/office/drawing/2014/main" val="6729199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057735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Ana Julia Hoban - 2017-09-08 16:09:53</a:t>
                      </a:r>
                      <a:r>
                        <a:rPr kumimoji="0" lang="es-ES" sz="1000" b="0" i="0" u="none" strike="noStrike" kern="1200" cap="none" spc="0" normalizeH="0" baseline="0" noProof="0">
                          <a:ln>
                            <a:noFill/>
                          </a:ln>
                          <a:solidFill>
                            <a:prstClr val="black"/>
                          </a:solidFill>
                          <a:effectLst/>
                          <a:uLnTx/>
                          <a:uFillTx/>
                          <a:latin typeface="+mn-lt"/>
                          <a:ea typeface="+mn-ea"/>
                          <a:cs typeface="+mn-cs"/>
                        </a:rPr>
                        <a:t>
Hola amigos de Santander! Prometi saludarlos luego de la ayuda de la ultima gestion, gracias por la ayuda personalizada!! 
Ahora, tengo graves problemas luego del traspaso al nuevo sitio. Podrian porfa darme una mano? Me estaria faltando dinero..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09/08/2017 17:10:05</a:t>
                      </a:r>
                    </a:p>
                  </a:txBody>
                  <a:tcPr/>
                </a:tc>
                <a:extLst>
                  <a:ext uri="{0D108BD9-81ED-4DB2-BD59-A6C34878D82A}">
                    <a16:rowId xmlns:a16="http://schemas.microsoft.com/office/drawing/2014/main" val="409308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Mati Del Valle - 2017-09-08 15:49:20</a:t>
                      </a:r>
                      <a:r>
                        <a:rPr kumimoji="0" lang="es-ES" sz="1000" b="0" i="0" u="none" strike="noStrike" kern="1200" cap="none" spc="0" normalizeH="0" baseline="0" noProof="0">
                          <a:ln>
                            <a:noFill/>
                          </a:ln>
                          <a:solidFill>
                            <a:prstClr val="black"/>
                          </a:solidFill>
                          <a:effectLst/>
                          <a:uLnTx/>
                          <a:uFillTx/>
                          <a:latin typeface="+mn-lt"/>
                          <a:ea typeface="+mn-ea"/>
                          <a:cs typeface="+mn-cs"/>
                        </a:rPr>
                        <a:t>
hola queria saber xq no me han mandado la tarjeta de debito..yo era cliente citi y ahora me pasaron a santander pero no me mandaron tarjeta de debito ni nada. y no puedo cobrar mi sueldo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09/08/2017 17:20:01</a:t>
                      </a:r>
                    </a:p>
                  </a:txBody>
                  <a:tcPr/>
                </a:tc>
                <a:extLst>
                  <a:ext uri="{0D108BD9-81ED-4DB2-BD59-A6C34878D82A}">
                    <a16:rowId xmlns:a16="http://schemas.microsoft.com/office/drawing/2014/main" val="27782407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Christian A Iberra - 2017-09-08 14:57:56</a:t>
                      </a:r>
                      <a:r>
                        <a:rPr kumimoji="0" lang="es-ES" sz="1000" b="0" i="0" u="none" strike="noStrike" kern="1200" cap="none" spc="0" normalizeH="0" baseline="0" noProof="0">
                          <a:ln>
                            <a:noFill/>
                          </a:ln>
                          <a:solidFill>
                            <a:prstClr val="black"/>
                          </a:solidFill>
                          <a:effectLst/>
                          <a:uLnTx/>
                          <a:uFillTx/>
                          <a:latin typeface="+mn-lt"/>
                          <a:ea typeface="+mn-ea"/>
                          <a:cs typeface="+mn-cs"/>
                        </a:rPr>
                        <a:t>
HOLA BUENAS TARDES, MANDE UN MENSAJE PRIVADO PODRAN CONTESTARME POR FAVOR, mUCHAS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09/08/2017 16:13:08</a:t>
                      </a:r>
                    </a:p>
                  </a:txBody>
                  <a:tcPr/>
                </a:tc>
                <a:extLst>
                  <a:ext uri="{0D108BD9-81ED-4DB2-BD59-A6C34878D82A}">
                    <a16:rowId xmlns:a16="http://schemas.microsoft.com/office/drawing/2014/main" val="3419002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Vane D'Antona - 2017-09-08 14:31:03</a:t>
                      </a:r>
                      <a:r>
                        <a:rPr kumimoji="0" lang="es-ES" sz="1000" b="0" i="0" u="none" strike="noStrike" kern="1200" cap="none" spc="0" normalizeH="0" baseline="0" noProof="0">
                          <a:ln>
                            <a:noFill/>
                          </a:ln>
                          <a:solidFill>
                            <a:prstClr val="black"/>
                          </a:solidFill>
                          <a:effectLst/>
                          <a:uLnTx/>
                          <a:uFillTx/>
                          <a:latin typeface="+mn-lt"/>
                          <a:ea typeface="+mn-ea"/>
                          <a:cs typeface="+mn-cs"/>
                        </a:rPr>
                        <a:t>
Tienen tantos quilombos que ya dejaron descolgados los teléfonos!? No puede ser que en todo el día no me haya podido comunicar porque no deja de darme ocupado!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09/08/2017 14:41:16</a:t>
                      </a:r>
                    </a:p>
                  </a:txBody>
                  <a:tcPr/>
                </a:tc>
                <a:extLst>
                  <a:ext uri="{0D108BD9-81ED-4DB2-BD59-A6C34878D82A}">
                    <a16:rowId xmlns:a16="http://schemas.microsoft.com/office/drawing/2014/main" val="26270116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ICBC Argentina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Federico Antonucci - 2017-09-08 14:29:49</a:t>
                      </a:r>
                      <a:r>
                        <a:rPr kumimoji="0" lang="es-ES" sz="1000" b="0" i="0" u="none" strike="noStrike" kern="1200" cap="none" spc="0" normalizeH="0" baseline="0" noProof="0">
                          <a:ln>
                            <a:noFill/>
                          </a:ln>
                          <a:solidFill>
                            <a:prstClr val="black"/>
                          </a:solidFill>
                          <a:effectLst/>
                          <a:uLnTx/>
                          <a:uFillTx/>
                          <a:latin typeface="+mn-lt"/>
                          <a:ea typeface="+mn-ea"/>
                          <a:cs typeface="+mn-cs"/>
                        </a:rPr>
                        <a:t>
La verdad que es lamentable el servicio de este banco. Estuve hace 2 semanas 2:15hs para tramitar la baja de mis cuentas y productos!!! Despues de finalmente terminar el trámite, me dijeron que no puedo dar de baja mis tarjetas y que me tengo que comunicar al 0810-777-3632. Resulta que cuando llamo, me pide el dni y me dice que no soy cliente!!! NO PUEDO DAR DE BAJA MIS TARJETAS Y NECESITO UNA SOLUCION YA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09/11/2017 10:24:53</a:t>
                      </a:r>
                    </a:p>
                  </a:txBody>
                  <a:tcPr/>
                </a:tc>
                <a:extLst>
                  <a:ext uri="{0D108BD9-81ED-4DB2-BD59-A6C34878D82A}">
                    <a16:rowId xmlns:a16="http://schemas.microsoft.com/office/drawing/2014/main" val="2389280007"/>
                  </a:ext>
                </a:extLst>
              </a:tr>
            </a:tbl>
          </a:graphicData>
        </a:graphic>
      </p:graphicFrame>
      <p:sp>
        <p:nvSpPr>
          <p:cNvPr id="4" name="Text Placeholder 3">
            <a:extLst>
              <a:ext uri="{FF2B5EF4-FFF2-40B4-BE49-F238E27FC236}">
                <a16:creationId xmlns:a16="http://schemas.microsoft.com/office/drawing/2014/main" id="{0B877256-F0CB-4BF6-98CC-76F5832D2686}"/>
              </a:ext>
            </a:extLst>
          </p:cNvPr>
          <p:cNvSpPr>
            <a:spLocks noGrp="1"/>
          </p:cNvSpPr>
          <p:nvPr>
            <p:ph type="body" sz="quarter" idx="14"/>
          </p:nvPr>
        </p:nvSpPr>
        <p:spPr/>
        <p:txBody>
          <a:bodyPr/>
          <a:lstStyle/>
          <a:p>
            <a:r>
              <a:rPr lang="en-US"/>
              <a:t>08/11/2017 - 09/10/2017</a:t>
            </a:r>
          </a:p>
        </p:txBody>
      </p:sp>
    </p:spTree>
    <p:extLst>
      <p:ext uri="{BB962C8B-B14F-4D97-AF65-F5344CB8AC3E}">
        <p14:creationId xmlns:p14="http://schemas.microsoft.com/office/powerpoint/2010/main" val="36838911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0DE376-D74C-4431-A95C-964A0AEDD0E0}"/>
              </a:ext>
            </a:extLst>
          </p:cNvPr>
          <p:cNvSpPr>
            <a:spLocks noGrp="1"/>
          </p:cNvSpPr>
          <p:nvPr>
            <p:ph type="title"/>
          </p:nvPr>
        </p:nvSpPr>
        <p:spPr/>
        <p:txBody>
          <a:bodyPr/>
          <a:lstStyle/>
          <a:p>
            <a:r>
              <a:rPr lang="en-US"/>
              <a:t>Facebook User Posts Table - 6 of 6</a:t>
            </a:r>
          </a:p>
        </p:txBody>
      </p:sp>
      <p:graphicFrame>
        <p:nvGraphicFramePr>
          <p:cNvPr id="5" name="Table Placeholder 4">
            <a:extLst>
              <a:ext uri="{FF2B5EF4-FFF2-40B4-BE49-F238E27FC236}">
                <a16:creationId xmlns:a16="http://schemas.microsoft.com/office/drawing/2014/main" id="{2A90CD76-32FD-497F-ABC3-D17FDFC62F2A}"/>
              </a:ext>
            </a:extLst>
          </p:cNvPr>
          <p:cNvGraphicFramePr>
            <a:graphicFrameLocks noGrp="1"/>
          </p:cNvGraphicFramePr>
          <p:nvPr>
            <p:ph type="tbl" sz="quarter" idx="13"/>
            <p:extLst>
              <p:ext uri="{D42A27DB-BD31-4B8C-83A1-F6EECF244321}">
                <p14:modId xmlns:p14="http://schemas.microsoft.com/office/powerpoint/2010/main" val="20512470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546991937"/>
                    </a:ext>
                  </a:extLst>
                </a:gridCol>
                <a:gridCol w="822960">
                  <a:extLst>
                    <a:ext uri="{9D8B030D-6E8A-4147-A177-3AD203B41FA5}">
                      <a16:colId xmlns:a16="http://schemas.microsoft.com/office/drawing/2014/main" val="1222069985"/>
                    </a:ext>
                  </a:extLst>
                </a:gridCol>
                <a:gridCol w="822960">
                  <a:extLst>
                    <a:ext uri="{9D8B030D-6E8A-4147-A177-3AD203B41FA5}">
                      <a16:colId xmlns:a16="http://schemas.microsoft.com/office/drawing/2014/main" val="3742547228"/>
                    </a:ext>
                  </a:extLst>
                </a:gridCol>
                <a:gridCol w="822960">
                  <a:extLst>
                    <a:ext uri="{9D8B030D-6E8A-4147-A177-3AD203B41FA5}">
                      <a16:colId xmlns:a16="http://schemas.microsoft.com/office/drawing/2014/main" val="2855608892"/>
                    </a:ext>
                  </a:extLst>
                </a:gridCol>
                <a:gridCol w="822960">
                  <a:extLst>
                    <a:ext uri="{9D8B030D-6E8A-4147-A177-3AD203B41FA5}">
                      <a16:colId xmlns:a16="http://schemas.microsoft.com/office/drawing/2014/main" val="2746438075"/>
                    </a:ext>
                  </a:extLst>
                </a:gridCol>
                <a:gridCol w="822960">
                  <a:extLst>
                    <a:ext uri="{9D8B030D-6E8A-4147-A177-3AD203B41FA5}">
                      <a16:colId xmlns:a16="http://schemas.microsoft.com/office/drawing/2014/main" val="31484129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7817166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Romina Cacchione - 2017-09-08 14:23:51</a:t>
                      </a:r>
                      <a:r>
                        <a:rPr kumimoji="0" lang="es-ES" sz="1000" b="0" i="0" u="none" strike="noStrike" kern="1200" cap="none" spc="0" normalizeH="0" baseline="0" noProof="0">
                          <a:ln>
                            <a:noFill/>
                          </a:ln>
                          <a:solidFill>
                            <a:prstClr val="black"/>
                          </a:solidFill>
                          <a:effectLst/>
                          <a:uLnTx/>
                          <a:uFillTx/>
                          <a:latin typeface="+mn-lt"/>
                          <a:ea typeface="+mn-ea"/>
                          <a:cs typeface="+mn-cs"/>
                        </a:rPr>
                        <a:t>
NO ATIENDE NINGUN SER HUMANO LOS TELÉFONOS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09/08/2017 14:30:59</a:t>
                      </a:r>
                    </a:p>
                  </a:txBody>
                  <a:tcPr/>
                </a:tc>
                <a:extLst>
                  <a:ext uri="{0D108BD9-81ED-4DB2-BD59-A6C34878D82A}">
                    <a16:rowId xmlns:a16="http://schemas.microsoft.com/office/drawing/2014/main" val="1564895900"/>
                  </a:ext>
                </a:extLst>
              </a:tr>
            </a:tbl>
          </a:graphicData>
        </a:graphic>
      </p:graphicFrame>
      <p:sp>
        <p:nvSpPr>
          <p:cNvPr id="4" name="Text Placeholder 3">
            <a:extLst>
              <a:ext uri="{FF2B5EF4-FFF2-40B4-BE49-F238E27FC236}">
                <a16:creationId xmlns:a16="http://schemas.microsoft.com/office/drawing/2014/main" id="{B49AD801-50DD-4E3E-8CA8-2AA86BF50AFB}"/>
              </a:ext>
            </a:extLst>
          </p:cNvPr>
          <p:cNvSpPr>
            <a:spLocks noGrp="1"/>
          </p:cNvSpPr>
          <p:nvPr>
            <p:ph type="body" sz="quarter" idx="14"/>
          </p:nvPr>
        </p:nvSpPr>
        <p:spPr/>
        <p:txBody>
          <a:bodyPr/>
          <a:lstStyle/>
          <a:p>
            <a:r>
              <a:rPr lang="en-US"/>
              <a:t>08/11/2017 - 09/10/2017</a:t>
            </a:r>
          </a:p>
        </p:txBody>
      </p:sp>
    </p:spTree>
    <p:extLst>
      <p:ext uri="{BB962C8B-B14F-4D97-AF65-F5344CB8AC3E}">
        <p14:creationId xmlns:p14="http://schemas.microsoft.com/office/powerpoint/2010/main" val="30226325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9B2722-311B-464E-8F86-08595076518F}"/>
              </a:ext>
            </a:extLst>
          </p:cNvPr>
          <p:cNvSpPr>
            <a:spLocks noGrp="1"/>
          </p:cNvSpPr>
          <p:nvPr>
            <p:ph type="title"/>
          </p:nvPr>
        </p:nvSpPr>
        <p:spPr/>
        <p:txBody>
          <a:bodyPr/>
          <a:lstStyle/>
          <a:p>
            <a:r>
              <a:rPr lang="en-US"/>
              <a:t>Facebook Questions Table - 1 of 2</a:t>
            </a:r>
          </a:p>
        </p:txBody>
      </p:sp>
      <p:graphicFrame>
        <p:nvGraphicFramePr>
          <p:cNvPr id="5" name="Table Placeholder 4">
            <a:extLst>
              <a:ext uri="{FF2B5EF4-FFF2-40B4-BE49-F238E27FC236}">
                <a16:creationId xmlns:a16="http://schemas.microsoft.com/office/drawing/2014/main" id="{7F80BBB4-9CAD-4D29-9BAE-4B47A4552FF2}"/>
              </a:ext>
            </a:extLst>
          </p:cNvPr>
          <p:cNvGraphicFramePr>
            <a:graphicFrameLocks noGrp="1"/>
          </p:cNvGraphicFramePr>
          <p:nvPr>
            <p:ph type="tbl" sz="quarter" idx="13"/>
            <p:extLst>
              <p:ext uri="{D42A27DB-BD31-4B8C-83A1-F6EECF244321}">
                <p14:modId xmlns:p14="http://schemas.microsoft.com/office/powerpoint/2010/main" val="2295163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496829563"/>
                    </a:ext>
                  </a:extLst>
                </a:gridCol>
                <a:gridCol w="1645920">
                  <a:extLst>
                    <a:ext uri="{9D8B030D-6E8A-4147-A177-3AD203B41FA5}">
                      <a16:colId xmlns:a16="http://schemas.microsoft.com/office/drawing/2014/main" val="1229451898"/>
                    </a:ext>
                  </a:extLst>
                </a:gridCol>
                <a:gridCol w="822960">
                  <a:extLst>
                    <a:ext uri="{9D8B030D-6E8A-4147-A177-3AD203B41FA5}">
                      <a16:colId xmlns:a16="http://schemas.microsoft.com/office/drawing/2014/main" val="781945562"/>
                    </a:ext>
                  </a:extLst>
                </a:gridCol>
                <a:gridCol w="822960">
                  <a:extLst>
                    <a:ext uri="{9D8B030D-6E8A-4147-A177-3AD203B41FA5}">
                      <a16:colId xmlns:a16="http://schemas.microsoft.com/office/drawing/2014/main" val="4129789820"/>
                    </a:ext>
                  </a:extLst>
                </a:gridCol>
                <a:gridCol w="822960">
                  <a:extLst>
                    <a:ext uri="{9D8B030D-6E8A-4147-A177-3AD203B41FA5}">
                      <a16:colId xmlns:a16="http://schemas.microsoft.com/office/drawing/2014/main" val="31730199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297256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Santander Río</a:t>
                      </a:r>
                      <a:r>
                        <a:rPr kumimoji="0" lang="pt-BR" sz="1000" b="0" i="0" u="none" strike="noStrike" kern="1200" cap="none" spc="0" normalizeH="0" baseline="0" noProof="0">
                          <a:ln>
                            <a:noFill/>
                          </a:ln>
                          <a:solidFill>
                            <a:prstClr val="black"/>
                          </a:solidFill>
                          <a:effectLst/>
                          <a:uLnTx/>
                          <a:uFillTx/>
                          <a:latin typeface="+mn-lt"/>
                          <a:ea typeface="+mn-ea"/>
                          <a:cs typeface="+mn-cs"/>
                        </a:rPr>
                        <a:t> was asked by </a:t>
                      </a:r>
                      <a:r>
                        <a:rPr kumimoji="0" lang="pt-BR" sz="1000" b="1" i="0" u="none" strike="noStrike" kern="1200" cap="none" spc="0" normalizeH="0" baseline="0" noProof="0">
                          <a:ln>
                            <a:noFill/>
                          </a:ln>
                          <a:solidFill>
                            <a:prstClr val="black"/>
                          </a:solidFill>
                          <a:effectLst/>
                          <a:uLnTx/>
                          <a:uFillTx/>
                          <a:latin typeface="+mn-lt"/>
                          <a:ea typeface="+mn-ea"/>
                          <a:cs typeface="+mn-cs"/>
                        </a:rPr>
                        <a:t>Diego Gabriel - 2017-09-10 09:01:24</a:t>
                      </a:r>
                      <a:r>
                        <a:rPr kumimoji="0" lang="pt-BR" sz="1000" b="0" i="0" u="none" strike="noStrike" kern="1200" cap="none" spc="0" normalizeH="0" baseline="0" noProof="0">
                          <a:ln>
                            <a:noFill/>
                          </a:ln>
                          <a:solidFill>
                            <a:prstClr val="black"/>
                          </a:solidFill>
                          <a:effectLst/>
                          <a:uLnTx/>
                          <a:uFillTx/>
                          <a:latin typeface="+mn-lt"/>
                          <a:ea typeface="+mn-ea"/>
                          <a:cs typeface="+mn-cs"/>
                        </a:rPr>
                        <a:t>
Mas que barbaridade vocês estão fazendo, Santander? Uma exposição com apologia à pedofilia, zoofilia, putaria e promiscuidades? Enlouqueceram? Deviam cancelar já essa porcaria de exposição e vir a público se retratarem!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09/10/2017 12:22:53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103033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Rodrigo Carballeiro - 2017-09-09 20:06:08</a:t>
                      </a:r>
                      <a:r>
                        <a:rPr kumimoji="0" lang="es-ES" sz="1000" b="0" i="0" u="none" strike="noStrike" kern="1200" cap="none" spc="0" normalizeH="0" baseline="0" noProof="0">
                          <a:ln>
                            <a:noFill/>
                          </a:ln>
                          <a:solidFill>
                            <a:prstClr val="black"/>
                          </a:solidFill>
                          <a:effectLst/>
                          <a:uLnTx/>
                          <a:uFillTx/>
                          <a:latin typeface="+mn-lt"/>
                          <a:ea typeface="+mn-ea"/>
                          <a:cs typeface="+mn-cs"/>
                        </a:rPr>
                        <a:t>
Quiero darme de baja de Sorpresa. Como debo hacer?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09/10/2017 12:20:53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949035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Nydia Perotti - 2017-09-09 17:27:12</a:t>
                      </a:r>
                      <a:r>
                        <a:rPr kumimoji="0" lang="es-ES" sz="1000" b="0" i="0" u="none" strike="noStrike" kern="1200" cap="none" spc="0" normalizeH="0" baseline="0" noProof="0">
                          <a:ln>
                            <a:noFill/>
                          </a:ln>
                          <a:solidFill>
                            <a:prstClr val="black"/>
                          </a:solidFill>
                          <a:effectLst/>
                          <a:uLnTx/>
                          <a:uFillTx/>
                          <a:latin typeface="+mn-lt"/>
                          <a:ea typeface="+mn-ea"/>
                          <a:cs typeface="+mn-cs"/>
                        </a:rPr>
                        <a:t>
No es normal que un Banco mande el resumen de cuenta de su tarjeta? parece que hay que pedirlo.Nunca oí nada igual..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09/10/2017 12:18:26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037724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Hipotecario</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Vir Medina - 2017-09-09 16:51:06</a:t>
                      </a:r>
                      <a:r>
                        <a:rPr kumimoji="0" lang="es-ES" sz="1000" b="0" i="0" u="none" strike="noStrike" kern="1200" cap="none" spc="0" normalizeH="0" baseline="0" noProof="0">
                          <a:ln>
                            <a:noFill/>
                          </a:ln>
                          <a:solidFill>
                            <a:prstClr val="black"/>
                          </a:solidFill>
                          <a:effectLst/>
                          <a:uLnTx/>
                          <a:uFillTx/>
                          <a:latin typeface="+mn-lt"/>
                          <a:ea typeface="+mn-ea"/>
                          <a:cs typeface="+mn-cs"/>
                        </a:rPr>
                        <a:t>
Por que se me debita el concepto DEBITO FISCAL IVA BASICO en la caja de ahorro?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09/11/2017 09:02:46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59838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Eugenio Dimier - 2017-09-09 16:38:07</a:t>
                      </a:r>
                      <a:r>
                        <a:rPr kumimoji="0" lang="es-ES" sz="1000" b="0" i="0" u="none" strike="noStrike" kern="1200" cap="none" spc="0" normalizeH="0" baseline="0" noProof="0">
                          <a:ln>
                            <a:noFill/>
                          </a:ln>
                          <a:solidFill>
                            <a:prstClr val="black"/>
                          </a:solidFill>
                          <a:effectLst/>
                          <a:uLnTx/>
                          <a:uFillTx/>
                          <a:latin typeface="+mn-lt"/>
                          <a:ea typeface="+mn-ea"/>
                          <a:cs typeface="+mn-cs"/>
                        </a:rPr>
                        <a:t>
Por qué mi detallado desagrado por haber caído en este banco que me cobra por un servicio que no da, no aparece en esta página? O sea que además de estafarme por cobrarme lo que no me dan, me censuran????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09/10/2017 12:15:52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79553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Sol Sconza - 2017-09-09 14:52:22</a:t>
                      </a:r>
                      <a:r>
                        <a:rPr kumimoji="0" lang="es-ES" sz="1000" b="0" i="0" u="none" strike="noStrike" kern="1200" cap="none" spc="0" normalizeH="0" baseline="0" noProof="0">
                          <a:ln>
                            <a:noFill/>
                          </a:ln>
                          <a:solidFill>
                            <a:prstClr val="black"/>
                          </a:solidFill>
                          <a:effectLst/>
                          <a:uLnTx/>
                          <a:uFillTx/>
                          <a:latin typeface="+mn-lt"/>
                          <a:ea typeface="+mn-ea"/>
                          <a:cs typeface="+mn-cs"/>
                        </a:rPr>
                        <a:t>
Que les pasó en el último tiempo? Pésima atención, resolución cero sea el canal que sea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09/10/2017 12:07:03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090896980"/>
                  </a:ext>
                </a:extLst>
              </a:tr>
            </a:tbl>
          </a:graphicData>
        </a:graphic>
      </p:graphicFrame>
      <p:sp>
        <p:nvSpPr>
          <p:cNvPr id="4" name="Text Placeholder 3">
            <a:extLst>
              <a:ext uri="{FF2B5EF4-FFF2-40B4-BE49-F238E27FC236}">
                <a16:creationId xmlns:a16="http://schemas.microsoft.com/office/drawing/2014/main" id="{028F09FD-D09C-4D7C-80F9-2068B85254A3}"/>
              </a:ext>
            </a:extLst>
          </p:cNvPr>
          <p:cNvSpPr>
            <a:spLocks noGrp="1"/>
          </p:cNvSpPr>
          <p:nvPr>
            <p:ph type="body" sz="quarter" idx="14"/>
          </p:nvPr>
        </p:nvSpPr>
        <p:spPr/>
        <p:txBody>
          <a:bodyPr/>
          <a:lstStyle/>
          <a:p>
            <a:r>
              <a:rPr lang="en-US"/>
              <a:t>08/11/2017 - 09/10/2017</a:t>
            </a:r>
          </a:p>
        </p:txBody>
      </p:sp>
    </p:spTree>
    <p:extLst>
      <p:ext uri="{BB962C8B-B14F-4D97-AF65-F5344CB8AC3E}">
        <p14:creationId xmlns:p14="http://schemas.microsoft.com/office/powerpoint/2010/main" val="38277588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C6D835-9B55-4B7C-A060-4500B6166EBE}"/>
              </a:ext>
            </a:extLst>
          </p:cNvPr>
          <p:cNvSpPr>
            <a:spLocks noGrp="1"/>
          </p:cNvSpPr>
          <p:nvPr>
            <p:ph type="title"/>
          </p:nvPr>
        </p:nvSpPr>
        <p:spPr/>
        <p:txBody>
          <a:bodyPr/>
          <a:lstStyle/>
          <a:p>
            <a:r>
              <a:rPr lang="en-US"/>
              <a:t>Facebook Questions Table - 2 of 2</a:t>
            </a:r>
          </a:p>
        </p:txBody>
      </p:sp>
      <p:graphicFrame>
        <p:nvGraphicFramePr>
          <p:cNvPr id="5" name="Table Placeholder 4">
            <a:extLst>
              <a:ext uri="{FF2B5EF4-FFF2-40B4-BE49-F238E27FC236}">
                <a16:creationId xmlns:a16="http://schemas.microsoft.com/office/drawing/2014/main" id="{F1FA0037-4F24-4D23-9F5C-0389296560CE}"/>
              </a:ext>
            </a:extLst>
          </p:cNvPr>
          <p:cNvGraphicFramePr>
            <a:graphicFrameLocks noGrp="1"/>
          </p:cNvGraphicFramePr>
          <p:nvPr>
            <p:ph type="tbl" sz="quarter" idx="13"/>
            <p:extLst>
              <p:ext uri="{D42A27DB-BD31-4B8C-83A1-F6EECF244321}">
                <p14:modId xmlns:p14="http://schemas.microsoft.com/office/powerpoint/2010/main" val="10340505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518984981"/>
                    </a:ext>
                  </a:extLst>
                </a:gridCol>
                <a:gridCol w="1645920">
                  <a:extLst>
                    <a:ext uri="{9D8B030D-6E8A-4147-A177-3AD203B41FA5}">
                      <a16:colId xmlns:a16="http://schemas.microsoft.com/office/drawing/2014/main" val="4290835720"/>
                    </a:ext>
                  </a:extLst>
                </a:gridCol>
                <a:gridCol w="822960">
                  <a:extLst>
                    <a:ext uri="{9D8B030D-6E8A-4147-A177-3AD203B41FA5}">
                      <a16:colId xmlns:a16="http://schemas.microsoft.com/office/drawing/2014/main" val="2861975837"/>
                    </a:ext>
                  </a:extLst>
                </a:gridCol>
                <a:gridCol w="822960">
                  <a:extLst>
                    <a:ext uri="{9D8B030D-6E8A-4147-A177-3AD203B41FA5}">
                      <a16:colId xmlns:a16="http://schemas.microsoft.com/office/drawing/2014/main" val="1573814390"/>
                    </a:ext>
                  </a:extLst>
                </a:gridCol>
                <a:gridCol w="822960">
                  <a:extLst>
                    <a:ext uri="{9D8B030D-6E8A-4147-A177-3AD203B41FA5}">
                      <a16:colId xmlns:a16="http://schemas.microsoft.com/office/drawing/2014/main" val="17040792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440499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Hipotecario</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Carolina Tangerine Meyer - 2017-09-08 19:14:58</a:t>
                      </a:r>
                      <a:r>
                        <a:rPr kumimoji="0" lang="es-ES" sz="1000" b="0" i="0" u="none" strike="noStrike" kern="1200" cap="none" spc="0" normalizeH="0" baseline="0" noProof="0">
                          <a:ln>
                            <a:noFill/>
                          </a:ln>
                          <a:solidFill>
                            <a:prstClr val="black"/>
                          </a:solidFill>
                          <a:effectLst/>
                          <a:uLnTx/>
                          <a:uFillTx/>
                          <a:latin typeface="+mn-lt"/>
                          <a:ea typeface="+mn-ea"/>
                          <a:cs typeface="+mn-cs"/>
                        </a:rPr>
                        <a:t>
Me mandan un mail que dice ''Carolina vos sos dueño de tu tiempo'' y eso no es verdad, el Banco Hipotecario es dueño de mi tiempo y dispone de el como se le da la gana, ya que me obligan a tomarme un colectivo para dirigirme a una sucursal a pagar mi tarjeta de credito, cuando hasta ahora la podia pagar comodamente a 20mts de mi trabajo, creen que me estan haciendo un favor o que me estan facilitando la vida de alguna manera?????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09/08/2017 19:23:07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9451930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Alejandra Carrera - 2017-09-08 18:24:19</a:t>
                      </a:r>
                      <a:r>
                        <a:rPr kumimoji="0" lang="es-ES" sz="1000" b="0" i="0" u="none" strike="noStrike" kern="1200" cap="none" spc="0" normalizeH="0" baseline="0" noProof="0">
                          <a:ln>
                            <a:noFill/>
                          </a:ln>
                          <a:solidFill>
                            <a:prstClr val="black"/>
                          </a:solidFill>
                          <a:effectLst/>
                          <a:uLnTx/>
                          <a:uFillTx/>
                          <a:latin typeface="+mn-lt"/>
                          <a:ea typeface="+mn-ea"/>
                          <a:cs typeface="+mn-cs"/>
                        </a:rPr>
                        <a:t>
Todas las quejas son por la mala atencion telefonica , podrian evaluarlo por favor y atendernos como corresponde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09/08/2017 18:46:32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880350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Ana Julia Hoban - 2017-09-08 16:09:53</a:t>
                      </a:r>
                      <a:r>
                        <a:rPr kumimoji="0" lang="es-ES" sz="1000" b="0" i="0" u="none" strike="noStrike" kern="1200" cap="none" spc="0" normalizeH="0" baseline="0" noProof="0">
                          <a:ln>
                            <a:noFill/>
                          </a:ln>
                          <a:solidFill>
                            <a:prstClr val="black"/>
                          </a:solidFill>
                          <a:effectLst/>
                          <a:uLnTx/>
                          <a:uFillTx/>
                          <a:latin typeface="+mn-lt"/>
                          <a:ea typeface="+mn-ea"/>
                          <a:cs typeface="+mn-cs"/>
                        </a:rPr>
                        <a:t>
Hola amigos de Santander! Prometi saludarlos luego de la ayuda de la ultima gestion, gracias por la ayuda personalizada!! 
Ahora, tengo graves problemas luego del traspaso al nuevo sitio. Podrian porfa darme una mano? Me estaria faltando dinero..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09/08/2017 17:10:05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530151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Vane D'Antona - 2017-09-08 14:31:03</a:t>
                      </a:r>
                      <a:r>
                        <a:rPr kumimoji="0" lang="es-ES" sz="1000" b="0" i="0" u="none" strike="noStrike" kern="1200" cap="none" spc="0" normalizeH="0" baseline="0" noProof="0">
                          <a:ln>
                            <a:noFill/>
                          </a:ln>
                          <a:solidFill>
                            <a:prstClr val="black"/>
                          </a:solidFill>
                          <a:effectLst/>
                          <a:uLnTx/>
                          <a:uFillTx/>
                          <a:latin typeface="+mn-lt"/>
                          <a:ea typeface="+mn-ea"/>
                          <a:cs typeface="+mn-cs"/>
                        </a:rPr>
                        <a:t>
Tienen tantos quilombos que ya dejaron descolgados los teléfonos!? No puede ser que en todo el día no me haya podido comunicar porque no deja de darme ocupado!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09/08/2017 14:41:16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252481756"/>
                  </a:ext>
                </a:extLst>
              </a:tr>
            </a:tbl>
          </a:graphicData>
        </a:graphic>
      </p:graphicFrame>
      <p:sp>
        <p:nvSpPr>
          <p:cNvPr id="4" name="Text Placeholder 3">
            <a:extLst>
              <a:ext uri="{FF2B5EF4-FFF2-40B4-BE49-F238E27FC236}">
                <a16:creationId xmlns:a16="http://schemas.microsoft.com/office/drawing/2014/main" id="{38159545-BA15-449C-BAF7-AAF641A735F8}"/>
              </a:ext>
            </a:extLst>
          </p:cNvPr>
          <p:cNvSpPr>
            <a:spLocks noGrp="1"/>
          </p:cNvSpPr>
          <p:nvPr>
            <p:ph type="body" sz="quarter" idx="14"/>
          </p:nvPr>
        </p:nvSpPr>
        <p:spPr/>
        <p:txBody>
          <a:bodyPr/>
          <a:lstStyle/>
          <a:p>
            <a:r>
              <a:rPr lang="en-US"/>
              <a:t>08/11/2017 - 09/10/2017</a:t>
            </a:r>
          </a:p>
        </p:txBody>
      </p:sp>
    </p:spTree>
    <p:extLst>
      <p:ext uri="{BB962C8B-B14F-4D97-AF65-F5344CB8AC3E}">
        <p14:creationId xmlns:p14="http://schemas.microsoft.com/office/powerpoint/2010/main" val="36867646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7A586F-9D68-4DC8-A92A-112928E004F1}"/>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7F75A4F6-EB30-4C10-B288-0BBEC005FF23}"/>
              </a:ext>
            </a:extLst>
          </p:cNvPr>
          <p:cNvGraphicFramePr>
            <a:graphicFrameLocks noGrp="1"/>
          </p:cNvGraphicFramePr>
          <p:nvPr>
            <p:ph type="chart" sz="quarter" idx="13"/>
            <p:extLst>
              <p:ext uri="{D42A27DB-BD31-4B8C-83A1-F6EECF244321}">
                <p14:modId xmlns:p14="http://schemas.microsoft.com/office/powerpoint/2010/main" val="5285646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895AB11-5EE4-4E16-9935-863CADBD219D}"/>
              </a:ext>
            </a:extLst>
          </p:cNvPr>
          <p:cNvSpPr>
            <a:spLocks noGrp="1"/>
          </p:cNvSpPr>
          <p:nvPr>
            <p:ph type="body" sz="quarter" idx="14"/>
          </p:nvPr>
        </p:nvSpPr>
        <p:spPr/>
        <p:txBody>
          <a:bodyPr/>
          <a:lstStyle/>
          <a:p>
            <a:r>
              <a:rPr lang="en-US"/>
              <a:t>08/11/2017 - 09/10/2017</a:t>
            </a:r>
          </a:p>
        </p:txBody>
      </p:sp>
      <p:sp>
        <p:nvSpPr>
          <p:cNvPr id="5" name="Footer Placeholder 4">
            <a:extLst>
              <a:ext uri="{FF2B5EF4-FFF2-40B4-BE49-F238E27FC236}">
                <a16:creationId xmlns:a16="http://schemas.microsoft.com/office/drawing/2014/main" id="{AFEDD684-8979-4362-91A5-074B28DA7EA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2071732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1701</Words>
  <Application>Microsoft Office PowerPoint</Application>
  <PresentationFormat>On-screen Show (4:3)</PresentationFormat>
  <Paragraphs>777</Paragraphs>
  <Slides>32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Calibri</vt:lpstr>
      <vt:lpstr>Arial</vt:lpstr>
      <vt:lpstr>quintly_template</vt:lpstr>
      <vt:lpstr>Reporte Facebook</vt:lpstr>
      <vt:lpstr>Facebook Key Metrics Table</vt:lpstr>
      <vt:lpstr>Facebook Fans Total</vt:lpstr>
      <vt:lpstr>Facebook Key Metrics Radar</vt:lpstr>
      <vt:lpstr>Facebook Interaction Rate</vt:lpstr>
      <vt:lpstr>Facebook Fans Change Per Weekday</vt:lpstr>
      <vt:lpstr>Facebook Fans Change</vt:lpstr>
      <vt:lpstr>Facebook Own Posts Table - 1 of 6</vt:lpstr>
      <vt:lpstr>Facebook Own Posts Table - 2 of 6</vt:lpstr>
      <vt:lpstr>Facebook Own Posts Table - 3 of 6</vt:lpstr>
      <vt:lpstr>Facebook Own Posts Table - 4 of 6</vt:lpstr>
      <vt:lpstr>Facebook Own Posts Table - 5 of 6</vt:lpstr>
      <vt:lpstr>Facebook Own Posts Table - 6 of 6</vt:lpstr>
      <vt:lpstr>Facebook Own Posts</vt:lpstr>
      <vt:lpstr>Facebook Own Posts By Weekday</vt:lpstr>
      <vt:lpstr>Facebook Interaction Rate By Weekday</vt:lpstr>
      <vt:lpstr>Facebook Post Type Distribution</vt:lpstr>
      <vt:lpstr>Facebook Interaction Rate By Hour</vt:lpstr>
      <vt:lpstr>Facebook Own Posts By Hour</vt:lpstr>
      <vt:lpstr>Facebook Interaction Rate By Post Type</vt:lpstr>
      <vt:lpstr>Facebook Interactions Distribution</vt:lpstr>
      <vt:lpstr>Facebook Key Influencers - 1 of 2</vt:lpstr>
      <vt:lpstr>Facebook Key Influencers - 2 of 2</vt:lpstr>
      <vt:lpstr>Facebook User Posts Table - 1 of 6</vt:lpstr>
      <vt:lpstr>Facebook User Posts Table - 2 of 6</vt:lpstr>
      <vt:lpstr>Facebook User Posts Table - 3 of 6</vt:lpstr>
      <vt:lpstr>Facebook User Posts Table - 4 of 6</vt:lpstr>
      <vt:lpstr>Facebook User Posts Table - 5 of 6</vt:lpstr>
      <vt:lpstr>Facebook User Posts Table - 6 of 6</vt:lpstr>
      <vt:lpstr>Facebook Questions Table - 1 of 2</vt:lpstr>
      <vt:lpstr>Facebook Questions Table - 2 of 2</vt:lpstr>
      <vt:lpstr>Facebook 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2017-09-13T16:21:17Z</dcterms:created>
  <dcterms:modified xsi:type="dcterms:W3CDTF">2017-09-13T16:22:42Z</dcterms:modified>
</cp:coreProperties>
</file>