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San Cristóbal Seguros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42975</c:v>
                </c:pt>
                <c:pt idx="1">
                  <c:v>42976</c:v>
                </c:pt>
                <c:pt idx="2">
                  <c:v>42977</c:v>
                </c:pt>
                <c:pt idx="3">
                  <c:v>42978</c:v>
                </c:pt>
                <c:pt idx="4">
                  <c:v>42979</c:v>
                </c:pt>
                <c:pt idx="5">
                  <c:v>42980</c:v>
                </c:pt>
                <c:pt idx="6">
                  <c:v>42981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197</c:v>
                </c:pt>
                <c:pt idx="1">
                  <c:v>201</c:v>
                </c:pt>
                <c:pt idx="2">
                  <c:v>206</c:v>
                </c:pt>
                <c:pt idx="3">
                  <c:v>208</c:v>
                </c:pt>
                <c:pt idx="4">
                  <c:v>215</c:v>
                </c:pt>
                <c:pt idx="5">
                  <c:v>221</c:v>
                </c:pt>
                <c:pt idx="6">
                  <c:v>235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5C7-4771-AAEB-4669A43C061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5177720"/>
        <c:axId val="230238760"/>
      </c:lineChart>
      <c:dateAx>
        <c:axId val="2351777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0238760"/>
        <c:crosses val="autoZero"/>
        <c:auto val="1"/>
        <c:lblOffset val="100"/>
        <c:baseTimeUnit val="days"/>
      </c:dateAx>
      <c:valAx>
        <c:axId val="230238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5177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San Cristóbal Seguros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Subscribers</c:v>
                </c:pt>
                <c:pt idx="1">
                  <c:v>Videos</c:v>
                </c:pt>
                <c:pt idx="2">
                  <c:v>Views</c:v>
                </c:pt>
                <c:pt idx="3">
                  <c:v>Interactions</c:v>
                </c:pt>
                <c:pt idx="4">
                  <c:v>Views Change Rate</c:v>
                </c:pt>
                <c:pt idx="5">
                  <c:v>Interaction Rate</c:v>
                </c:pt>
                <c:pt idx="6">
                  <c:v>Subscribers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D0B-44D8-9FF5-EFED75F98F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35786952"/>
        <c:axId val="235787608"/>
      </c:radarChart>
      <c:catAx>
        <c:axId val="2357869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5787608"/>
        <c:crosses val="autoZero"/>
        <c:auto val="1"/>
        <c:lblAlgn val="ctr"/>
        <c:lblOffset val="100"/>
        <c:noMultiLvlLbl val="0"/>
      </c:catAx>
      <c:valAx>
        <c:axId val="235787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5786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San Cristóbal Seguros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7</c:v>
                </c:pt>
                <c:pt idx="1">
                  <c:v>4</c:v>
                </c:pt>
                <c:pt idx="2">
                  <c:v>5</c:v>
                </c:pt>
                <c:pt idx="3">
                  <c:v>2</c:v>
                </c:pt>
                <c:pt idx="4">
                  <c:v>7</c:v>
                </c:pt>
                <c:pt idx="5">
                  <c:v>6</c:v>
                </c:pt>
                <c:pt idx="6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CEF-47A1-BE12-62DD640414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9320208"/>
        <c:axId val="299318896"/>
      </c:barChart>
      <c:catAx>
        <c:axId val="2993202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318896"/>
        <c:crosses val="autoZero"/>
        <c:auto val="1"/>
        <c:lblAlgn val="ctr"/>
        <c:lblOffset val="100"/>
        <c:noMultiLvlLbl val="0"/>
      </c:catAx>
      <c:valAx>
        <c:axId val="2993188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3202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San Cristóbal Seguros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42975</c:v>
                </c:pt>
                <c:pt idx="1">
                  <c:v>42976</c:v>
                </c:pt>
                <c:pt idx="2">
                  <c:v>42977</c:v>
                </c:pt>
                <c:pt idx="3">
                  <c:v>42978</c:v>
                </c:pt>
                <c:pt idx="4">
                  <c:v>42979</c:v>
                </c:pt>
                <c:pt idx="5">
                  <c:v>42980</c:v>
                </c:pt>
                <c:pt idx="6">
                  <c:v>42981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63</c:v>
                </c:pt>
                <c:pt idx="1">
                  <c:v>64</c:v>
                </c:pt>
                <c:pt idx="2">
                  <c:v>64</c:v>
                </c:pt>
                <c:pt idx="3">
                  <c:v>64</c:v>
                </c:pt>
                <c:pt idx="4">
                  <c:v>64</c:v>
                </c:pt>
                <c:pt idx="5">
                  <c:v>64</c:v>
                </c:pt>
                <c:pt idx="6">
                  <c:v>63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F29-4D5D-BFBC-669CD878084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9323816"/>
        <c:axId val="299320536"/>
      </c:lineChart>
      <c:dateAx>
        <c:axId val="2993238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320536"/>
        <c:crosses val="autoZero"/>
        <c:auto val="1"/>
        <c:lblOffset val="100"/>
        <c:baseTimeUnit val="days"/>
      </c:dateAx>
      <c:valAx>
        <c:axId val="299320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323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San Cristóbal Seguros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42975</c:v>
                </c:pt>
                <c:pt idx="1">
                  <c:v>42976</c:v>
                </c:pt>
                <c:pt idx="2">
                  <c:v>42977</c:v>
                </c:pt>
                <c:pt idx="3">
                  <c:v>42978</c:v>
                </c:pt>
                <c:pt idx="4">
                  <c:v>42979</c:v>
                </c:pt>
                <c:pt idx="5">
                  <c:v>42980</c:v>
                </c:pt>
                <c:pt idx="6">
                  <c:v>42981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1380730</c:v>
                </c:pt>
                <c:pt idx="1">
                  <c:v>1405812</c:v>
                </c:pt>
                <c:pt idx="2">
                  <c:v>1439774</c:v>
                </c:pt>
                <c:pt idx="3">
                  <c:v>1472117</c:v>
                </c:pt>
                <c:pt idx="4">
                  <c:v>1501996</c:v>
                </c:pt>
                <c:pt idx="5">
                  <c:v>1534214</c:v>
                </c:pt>
                <c:pt idx="6">
                  <c:v>1587122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068-49DF-AC19-E9ADF2EA42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9804064"/>
        <c:axId val="299808328"/>
      </c:lineChart>
      <c:dateAx>
        <c:axId val="2998040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808328"/>
        <c:crosses val="autoZero"/>
        <c:auto val="1"/>
        <c:lblOffset val="100"/>
        <c:baseTimeUnit val="days"/>
      </c:dateAx>
      <c:valAx>
        <c:axId val="2998083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804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San Cristóbal Seguros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42975</c:v>
                </c:pt>
                <c:pt idx="1">
                  <c:v>42976</c:v>
                </c:pt>
                <c:pt idx="2">
                  <c:v>42977</c:v>
                </c:pt>
                <c:pt idx="3">
                  <c:v>42978</c:v>
                </c:pt>
                <c:pt idx="4">
                  <c:v>42979</c:v>
                </c:pt>
                <c:pt idx="5">
                  <c:v>42980</c:v>
                </c:pt>
                <c:pt idx="6">
                  <c:v>42981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26312</c:v>
                </c:pt>
                <c:pt idx="1">
                  <c:v>33833</c:v>
                </c:pt>
                <c:pt idx="2">
                  <c:v>32283</c:v>
                </c:pt>
                <c:pt idx="3">
                  <c:v>30450</c:v>
                </c:pt>
                <c:pt idx="4">
                  <c:v>30117</c:v>
                </c:pt>
                <c:pt idx="5">
                  <c:v>50693</c:v>
                </c:pt>
                <c:pt idx="6">
                  <c:v>64496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4B6-4A69-AC68-6AB1D7B1A4C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1010928"/>
        <c:axId val="301014864"/>
      </c:lineChart>
      <c:dateAx>
        <c:axId val="3010109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014864"/>
        <c:crosses val="autoZero"/>
        <c:auto val="1"/>
        <c:lblOffset val="100"/>
        <c:baseTimeUnit val="days"/>
      </c:dateAx>
      <c:valAx>
        <c:axId val="301014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0109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San Cristóbal Seguros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42975</c:v>
                </c:pt>
                <c:pt idx="1">
                  <c:v>42976</c:v>
                </c:pt>
                <c:pt idx="2">
                  <c:v>42977</c:v>
                </c:pt>
                <c:pt idx="3">
                  <c:v>42978</c:v>
                </c:pt>
                <c:pt idx="4">
                  <c:v>42979</c:v>
                </c:pt>
                <c:pt idx="5">
                  <c:v>42980</c:v>
                </c:pt>
                <c:pt idx="6">
                  <c:v>42981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424.38709999999998</c:v>
                </c:pt>
                <c:pt idx="1">
                  <c:v>545.69349999999997</c:v>
                </c:pt>
                <c:pt idx="2">
                  <c:v>520.69349999999997</c:v>
                </c:pt>
                <c:pt idx="3">
                  <c:v>483.33330000000001</c:v>
                </c:pt>
                <c:pt idx="4">
                  <c:v>478.04759999999999</c:v>
                </c:pt>
                <c:pt idx="5">
                  <c:v>804.6508</c:v>
                </c:pt>
                <c:pt idx="6">
                  <c:v>1023.746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A36-422E-855C-0C4F4A69BD6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1012896"/>
        <c:axId val="301017816"/>
      </c:lineChart>
      <c:dateAx>
        <c:axId val="3010128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017816"/>
        <c:crosses val="autoZero"/>
        <c:auto val="1"/>
        <c:lblOffset val="100"/>
        <c:baseTimeUnit val="days"/>
      </c:dateAx>
      <c:valAx>
        <c:axId val="3010178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012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San Cristóbal Seguros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42975</c:v>
                </c:pt>
                <c:pt idx="1">
                  <c:v>42976</c:v>
                </c:pt>
                <c:pt idx="2">
                  <c:v>42977</c:v>
                </c:pt>
                <c:pt idx="3">
                  <c:v>42978</c:v>
                </c:pt>
                <c:pt idx="4">
                  <c:v>42979</c:v>
                </c:pt>
                <c:pt idx="5">
                  <c:v>42980</c:v>
                </c:pt>
                <c:pt idx="6">
                  <c:v>42981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2.5906735751294998</c:v>
                </c:pt>
                <c:pt idx="1">
                  <c:v>2.5125628140703999</c:v>
                </c:pt>
                <c:pt idx="2">
                  <c:v>0.98522167487684997</c:v>
                </c:pt>
                <c:pt idx="3">
                  <c:v>0.96618357487923001</c:v>
                </c:pt>
                <c:pt idx="4">
                  <c:v>0.94786729857819996</c:v>
                </c:pt>
                <c:pt idx="5">
                  <c:v>1.8348623853210999</c:v>
                </c:pt>
                <c:pt idx="6">
                  <c:v>1.7543859649122999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E91-490A-B9B2-D9A3C5A4CF5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0344256"/>
        <c:axId val="230344584"/>
      </c:lineChart>
      <c:dateAx>
        <c:axId val="2303442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0344584"/>
        <c:crosses val="autoZero"/>
        <c:auto val="1"/>
        <c:lblOffset val="100"/>
        <c:baseTimeUnit val="days"/>
      </c:dateAx>
      <c:valAx>
        <c:axId val="2303445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03442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San Cristóbal Seguros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42975</c:v>
                </c:pt>
                <c:pt idx="1">
                  <c:v>42976</c:v>
                </c:pt>
                <c:pt idx="2">
                  <c:v>42977</c:v>
                </c:pt>
                <c:pt idx="3">
                  <c:v>42978</c:v>
                </c:pt>
                <c:pt idx="4">
                  <c:v>42979</c:v>
                </c:pt>
                <c:pt idx="5">
                  <c:v>42980</c:v>
                </c:pt>
                <c:pt idx="6">
                  <c:v>42981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8.0600000000000005E-2</c:v>
                </c:pt>
                <c:pt idx="1">
                  <c:v>8.0600000000000005E-2</c:v>
                </c:pt>
                <c:pt idx="2">
                  <c:v>3.2300000000000002E-2</c:v>
                </c:pt>
                <c:pt idx="3">
                  <c:v>3.1699999999999999E-2</c:v>
                </c:pt>
                <c:pt idx="4">
                  <c:v>3.1699999999999999E-2</c:v>
                </c:pt>
                <c:pt idx="5">
                  <c:v>6.3500000000000001E-2</c:v>
                </c:pt>
                <c:pt idx="6">
                  <c:v>6.3500000000000001E-2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7B9-40BF-9AE7-053D0084D80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0875776"/>
        <c:axId val="300869872"/>
      </c:lineChart>
      <c:dateAx>
        <c:axId val="3008757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869872"/>
        <c:crosses val="autoZero"/>
        <c:auto val="1"/>
        <c:lblOffset val="100"/>
        <c:baseTimeUnit val="days"/>
      </c:dateAx>
      <c:valAx>
        <c:axId val="300869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875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E1ED71-A823-434F-8CA8-A4EF44E874F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YouTube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130F3A9-318B-4339-9283-A0AB41CF164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22810402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ECEAC0-BE2C-4B02-BCF3-680F82DC58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2019A62-8F17-4803-8755-06DC137DE01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3407996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DF77B0-F276-41DE-BA16-2BB514F8A3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08/28/2017 - 09/03/2017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B265CC-C1B5-4FD1-B1E1-2466905D8B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79800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17D922-E45E-4A03-B0AB-078F626448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0C84CBD-42FF-4EB0-B220-5AEBB647F5F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0534259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716053-0887-43DB-A062-B51B8A9B23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08/28/2017 - 09/03/2017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ABF7E0-798B-4266-95A9-31954CC47C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54351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4F7BDF-C431-4B9E-98E9-7C868318BF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D0B4B97-EA31-4C98-AD68-D216F76C152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30177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5977639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431050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918671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765926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072473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633002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670209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385500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034603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613559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827421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891510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Change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Subscriber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38742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San Cristóbal Seguros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268184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19.8275%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11.3208%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1265.0189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27835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7E21A0-F2A2-435E-875C-733F29B9653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08/28/2017 - 09/03/2017</a:t>
            </a:r>
          </a:p>
        </p:txBody>
      </p:sp>
    </p:spTree>
    <p:extLst>
      <p:ext uri="{BB962C8B-B14F-4D97-AF65-F5344CB8AC3E}">
        <p14:creationId xmlns:p14="http://schemas.microsoft.com/office/powerpoint/2010/main" val="15141495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2B73C5-B0F4-4C91-9D75-711137F0DF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AD56EBB-A26F-4EE7-8AE9-CA9CEF0C33D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0751196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603E05-AA70-47AA-9BEA-0CA39CCAA6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08/28/2017 - 09/03/2017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EB3D43-C2E6-4B8C-B9DE-A9042590DC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05278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46EA82-05A4-4467-8DF4-DE295A7753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A1C6D3D-F426-4D02-B5EE-A9887E39B6F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0145963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CCD18D-A382-4C12-B153-440EBEC3341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08/28/2017 - 09/03/2017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55011A-EA60-4CD5-BBC4-52C4CEC498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99784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17B05D-EAAC-4A85-BD04-26E6783A1A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A1C9396-6393-46A4-BCF2-645625CEB87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152892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6920133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428384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783405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193457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66032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335986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92142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San Cristóbal Seguros - 2017-08-29 10:36:21</a:t>
                      </a:r>
                      <a:r>
                        <a:rPr lang="es-ES" sz="1000"/>
                        <a:t>
Spot "Peloteo", campaña Despreocupate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1.4925%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0873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6A6FB3-A67F-49E7-955C-08A59CD1FE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08/28/2017 - 09/03/2017</a:t>
            </a:r>
          </a:p>
        </p:txBody>
      </p:sp>
    </p:spTree>
    <p:extLst>
      <p:ext uri="{BB962C8B-B14F-4D97-AF65-F5344CB8AC3E}">
        <p14:creationId xmlns:p14="http://schemas.microsoft.com/office/powerpoint/2010/main" val="6881013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0DAC31-C803-49D2-B196-B02F319A8B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Views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3A95239-0EB8-4750-8CBB-FC643D83F17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6817588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9D6739-CA89-4829-9125-E862198630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08/28/2017 - 09/03/2017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E53077-BE46-4138-8515-B5552AC0C3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77017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9E800B-9179-4AD0-9E3B-783A8CA4AE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Views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4689C07-5601-4EB7-B3E0-A0CF1BF4634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548302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8B3003-68EC-422E-ACFF-0E58BB52FEB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08/28/2017 - 09/03/2017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8CDE02-9058-455D-89AD-554E72C75F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90593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DF8336-3FA5-4F42-A1A0-67764AD21A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Average Views Per Video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F1B25FC-60A9-4EF9-B93D-45909406CEB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4944732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C1E88B-2015-4DD6-9DB4-3A1C651DA1C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08/28/2017 - 09/03/2017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C3270E-C8B3-4550-A0AF-7E69798E94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80426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D43E07-50D9-48E2-BC42-DB57312FDD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A5B3A59-F01E-4006-91FD-27422A52544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4845278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610ABD-78DB-4B49-BBEF-7A7A97FF77B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08/28/2017 - 09/03/2017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F83877-4852-4AB8-9DA4-2779F6033F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63781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703DE1-BABC-4CF6-A9F5-D1E0A35106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Average Interactions Per Video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36EBD46-4F4A-49A0-9A05-E1B2FFD3097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5621155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949ADC-ECC2-4A66-8EB4-EFA52D8BDC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08/28/2017 - 09/03/2017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85D2A8-EA9B-4680-9128-FB21CF2B22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538738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154</Words>
  <Application>Microsoft Office PowerPoint</Application>
  <PresentationFormat>On-screen Show (4:3)</PresentationFormat>
  <Paragraphs>69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quintly_template</vt:lpstr>
      <vt:lpstr>Reporte YouTube</vt:lpstr>
      <vt:lpstr>Youtube Subscribers Total</vt:lpstr>
      <vt:lpstr>Youtube Key Metrics Radar</vt:lpstr>
      <vt:lpstr>Youtube Key Metrics Table</vt:lpstr>
      <vt:lpstr>Youtube Subscribers Change Per Weekday</vt:lpstr>
      <vt:lpstr>Youtube Videos Total</vt:lpstr>
      <vt:lpstr>Youtube Videos Table</vt:lpstr>
      <vt:lpstr>Youtube Views Total</vt:lpstr>
      <vt:lpstr>Youtube Views Change</vt:lpstr>
      <vt:lpstr>Youtube Average Views Per Video</vt:lpstr>
      <vt:lpstr>Youtube Interaction Rate</vt:lpstr>
      <vt:lpstr>Youtube Average Interactions Per Video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YouTube</dc:title>
  <dc:creator>Administrator</dc:creator>
  <cp:lastModifiedBy>Administrator</cp:lastModifiedBy>
  <cp:revision>1</cp:revision>
  <dcterms:created xsi:type="dcterms:W3CDTF">2017-09-04T15:43:37Z</dcterms:created>
  <dcterms:modified xsi:type="dcterms:W3CDTF">2017-09-04T15:43:57Z</dcterms:modified>
</cp:coreProperties>
</file>