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20847</c:v>
                </c:pt>
                <c:pt idx="1">
                  <c:v>21013</c:v>
                </c:pt>
                <c:pt idx="2">
                  <c:v>21125</c:v>
                </c:pt>
                <c:pt idx="3">
                  <c:v>21240</c:v>
                </c:pt>
                <c:pt idx="4">
                  <c:v>21255</c:v>
                </c:pt>
                <c:pt idx="5">
                  <c:v>21277</c:v>
                </c:pt>
                <c:pt idx="6">
                  <c:v>21290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9E-4229-B46E-2E7990117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502560"/>
        <c:axId val="284502888"/>
      </c:lineChart>
      <c:dateAx>
        <c:axId val="28450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02888"/>
        <c:crosses val="autoZero"/>
        <c:auto val="1"/>
        <c:lblOffset val="100"/>
        <c:baseTimeUnit val="days"/>
      </c:dateAx>
      <c:valAx>
        <c:axId val="28450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0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A3-456A-812D-6B8C19B45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859096"/>
        <c:axId val="284853520"/>
      </c:radarChart>
      <c:catAx>
        <c:axId val="28485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53520"/>
        <c:crosses val="autoZero"/>
        <c:auto val="1"/>
        <c:lblAlgn val="ctr"/>
        <c:lblOffset val="100"/>
        <c:noMultiLvlLbl val="0"/>
      </c:catAx>
      <c:valAx>
        <c:axId val="28485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5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0.79182263173048995</c:v>
                </c:pt>
                <c:pt idx="1">
                  <c:v>0.76445293836598005</c:v>
                </c:pt>
                <c:pt idx="2">
                  <c:v>4.2716787697564998E-2</c:v>
                </c:pt>
                <c:pt idx="3">
                  <c:v>0.13690869606268999</c:v>
                </c:pt>
                <c:pt idx="4">
                  <c:v>0.18355532545771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1B-4C57-943F-E5D3654A0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81184"/>
        <c:axId val="285983808"/>
      </c:lineChart>
      <c:dateAx>
        <c:axId val="285981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3808"/>
        <c:crosses val="autoZero"/>
        <c:auto val="1"/>
        <c:lblOffset val="100"/>
        <c:baseTimeUnit val="days"/>
      </c:dateAx>
      <c:valAx>
        <c:axId val="28598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166</c:v>
                </c:pt>
                <c:pt idx="2">
                  <c:v>112</c:v>
                </c:pt>
                <c:pt idx="3">
                  <c:v>115</c:v>
                </c:pt>
                <c:pt idx="4">
                  <c:v>15</c:v>
                </c:pt>
                <c:pt idx="5">
                  <c:v>22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2-471C-B1F0-42486463D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857456"/>
        <c:axId val="284858112"/>
      </c:barChart>
      <c:catAx>
        <c:axId val="28485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58112"/>
        <c:crosses val="autoZero"/>
        <c:auto val="1"/>
        <c:lblAlgn val="ctr"/>
        <c:lblOffset val="100"/>
        <c:noMultiLvlLbl val="0"/>
      </c:catAx>
      <c:valAx>
        <c:axId val="28485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5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166</c:v>
                </c:pt>
                <c:pt idx="2">
                  <c:v>112</c:v>
                </c:pt>
                <c:pt idx="3">
                  <c:v>115</c:v>
                </c:pt>
                <c:pt idx="4">
                  <c:v>15</c:v>
                </c:pt>
                <c:pt idx="5">
                  <c:v>22</c:v>
                </c:pt>
                <c:pt idx="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F7-4131-B07B-F008D7BAF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24848"/>
        <c:axId val="285020256"/>
      </c:lineChart>
      <c:dateAx>
        <c:axId val="28502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0256"/>
        <c:crosses val="autoZero"/>
        <c:auto val="1"/>
        <c:lblOffset val="100"/>
        <c:baseTimeUnit val="days"/>
      </c:dateAx>
      <c:valAx>
        <c:axId val="28502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77-44DB-AD6E-9CD631553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50328"/>
        <c:axId val="292153608"/>
      </c:lineChart>
      <c:dateAx>
        <c:axId val="29215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53608"/>
        <c:crosses val="autoZero"/>
        <c:auto val="1"/>
        <c:lblOffset val="100"/>
        <c:baseTimeUnit val="days"/>
      </c:dateAx>
      <c:valAx>
        <c:axId val="29215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5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0-49B2-9490-25AAB4067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117352"/>
        <c:axId val="297114072"/>
      </c:barChart>
      <c:catAx>
        <c:axId val="29711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14072"/>
        <c:crosses val="autoZero"/>
        <c:auto val="1"/>
        <c:lblAlgn val="ctr"/>
        <c:lblOffset val="100"/>
        <c:noMultiLvlLbl val="0"/>
      </c:catAx>
      <c:valAx>
        <c:axId val="29711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1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0.78317827985570998</c:v>
                </c:pt>
                <c:pt idx="1">
                  <c:v>0.75944560470856004</c:v>
                </c:pt>
                <c:pt idx="2">
                  <c:v>4.2718815264856998E-2</c:v>
                </c:pt>
                <c:pt idx="3">
                  <c:v>0.13764951585342999</c:v>
                </c:pt>
                <c:pt idx="4">
                  <c:v>0.18511486614771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8-481E-9E53-6A81D798CB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114728"/>
        <c:axId val="297108168"/>
      </c:barChart>
      <c:catAx>
        <c:axId val="29711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08168"/>
        <c:crosses val="autoZero"/>
        <c:auto val="1"/>
        <c:lblAlgn val="ctr"/>
        <c:lblOffset val="100"/>
        <c:noMultiLvlLbl val="0"/>
      </c:catAx>
      <c:valAx>
        <c:axId val="29710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1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A-40BA-A5D8-866931D00F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2A-40BA-A5D8-866931D00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121944"/>
        <c:axId val="297119648"/>
      </c:barChart>
      <c:catAx>
        <c:axId val="29712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19648"/>
        <c:crosses val="autoZero"/>
        <c:auto val="1"/>
        <c:lblAlgn val="ctr"/>
        <c:lblOffset val="100"/>
        <c:noMultiLvlLbl val="0"/>
      </c:catAx>
      <c:valAx>
        <c:axId val="29711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2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0.78347578347577995</c:v>
                </c:pt>
                <c:pt idx="10">
                  <c:v>0</c:v>
                </c:pt>
                <c:pt idx="11">
                  <c:v>0</c:v>
                </c:pt>
                <c:pt idx="12">
                  <c:v>3.3238366571699998E-2</c:v>
                </c:pt>
                <c:pt idx="13">
                  <c:v>0</c:v>
                </c:pt>
                <c:pt idx="14">
                  <c:v>0</c:v>
                </c:pt>
                <c:pt idx="15">
                  <c:v>0.23741690408357</c:v>
                </c:pt>
                <c:pt idx="16">
                  <c:v>0</c:v>
                </c:pt>
                <c:pt idx="17">
                  <c:v>0.40123456790123002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1D-4089-A983-2B54CB49B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121616"/>
        <c:axId val="297118664"/>
      </c:lineChart>
      <c:catAx>
        <c:axId val="29712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18664"/>
        <c:crosses val="autoZero"/>
        <c:auto val="1"/>
        <c:lblAlgn val="ctr"/>
        <c:lblOffset val="100"/>
        <c:noMultiLvlLbl val="0"/>
      </c:catAx>
      <c:valAx>
        <c:axId val="29711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2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99-46E6-9823-3DD97402F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632704"/>
        <c:axId val="292148688"/>
      </c:lineChart>
      <c:catAx>
        <c:axId val="23063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48688"/>
        <c:crosses val="autoZero"/>
        <c:auto val="1"/>
        <c:lblAlgn val="ctr"/>
        <c:lblOffset val="100"/>
        <c:noMultiLvlLbl val="0"/>
      </c:catAx>
      <c:valAx>
        <c:axId val="29214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3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0.18832129996562</c:v>
                </c:pt>
                <c:pt idx="2">
                  <c:v>0</c:v>
                </c:pt>
                <c:pt idx="3">
                  <c:v>0</c:v>
                </c:pt>
                <c:pt idx="4">
                  <c:v>0.43059561358215998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7-43DE-B7DF-15A24642A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636664"/>
        <c:axId val="297635680"/>
      </c:barChart>
      <c:catAx>
        <c:axId val="29763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35680"/>
        <c:crosses val="autoZero"/>
        <c:auto val="1"/>
        <c:lblAlgn val="ctr"/>
        <c:lblOffset val="100"/>
        <c:noMultiLvlLbl val="0"/>
      </c:catAx>
      <c:valAx>
        <c:axId val="29763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3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6A-4016-999F-566C455A5B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6A-4016-999F-566C455A5B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6A-4016-999F-566C455A5B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6A-4016-999F-566C455A5B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6A-4016-999F-566C455A5B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B6A-4016-999F-566C455A5B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6A-4016-999F-566C455A5B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B6A-4016-999F-566C455A5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020912"/>
        <c:axId val="285021240"/>
      </c:barChart>
      <c:catAx>
        <c:axId val="28502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1240"/>
        <c:crosses val="autoZero"/>
        <c:auto val="1"/>
        <c:lblAlgn val="ctr"/>
        <c:lblOffset val="100"/>
        <c:noMultiLvlLbl val="0"/>
      </c:catAx>
      <c:valAx>
        <c:axId val="28502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F8-4215-8633-529AC5779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791824"/>
        <c:axId val="230792152"/>
      </c:barChart>
      <c:catAx>
        <c:axId val="23079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792152"/>
        <c:crosses val="autoZero"/>
        <c:auto val="1"/>
        <c:lblAlgn val="ctr"/>
        <c:lblOffset val="100"/>
        <c:noMultiLvlLbl val="0"/>
      </c:catAx>
      <c:valAx>
        <c:axId val="23079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79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E6CF3-8438-4E24-851C-60A0D32D8F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5A809-AF59-4FFB-8391-E7E3A195F2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81075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AD9B-7B7B-4CC3-A204-38CF2890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87255-44A3-4503-8065-CF21F342E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301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74309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5873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244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6591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5586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29552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0170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8144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2270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6566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26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75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527B3-3889-44AF-AA98-F70D1EF09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20001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E8330-D3F9-42EB-BD7D-03FDCEAEE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46FE5-FE6A-43FF-9BE6-6934891F4F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4942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574F8-00A4-4D39-B9E0-3FD0AC5BC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FCE99-4850-4DE8-B77D-21105C959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52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26067-9EDC-4889-99AB-43EE6373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E3FB5E-473E-4772-B5B2-31AD402D4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3236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27FA5-6A16-4BB4-B110-6D8CD099D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7D71-4E1B-4946-A029-57F6A810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500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6B16-211D-4906-98B4-F2EA92F1B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30C73-DF75-49BB-B0CA-D868475E98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9659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68D4E-A14E-45AF-BE88-0602FB37E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C8A1A-32F8-402E-934A-71D467C7E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84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A0946-087D-4CF2-AC5E-40BBD23F6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B353D1-CC9D-4FC3-8C2E-3FBFA0417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896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9D6A6-EDB6-45A8-B225-9C72D06AF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349FD-6183-4F8C-9836-2A8C08851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062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8FC51-0205-4EB9-98B5-731097BB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2900A1-63E3-458F-BD91-693ED41C6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6447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46DBE-BCCE-424B-8239-82418CD57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C2FEB-8C06-4617-870E-18510172A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4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442B3-8A27-46EB-8307-E4A374EB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34C3E-1F49-4F08-9904-F6A1DEEF6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742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63182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902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915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638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001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204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714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51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7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- 2017-08-28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su preparación para el #USOpen, Delpo enfrentó a su rival más intenso. Con ustedes, el segundo spot de nuestra campaña. Despreocupate, #NosotrosTeCubrimos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60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- 2017-08-29 17:37:55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Nuestros asegurados y productores ahora tienen una herramienta más para agilizar sus gestiones. Conocé la nueva app de San Cristóbal Seguros. #NosotrosTeCubrimos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36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- 2017-09-01 15:57:41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Simplificá tus gestiones con la nueva app de San Cristóbal Seguros. Tu compañía siempre a mano.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31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- 2017-08-31 15:09:34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nuestro compromiso con el tenis argentino, visitamos a los equipos 🇦🇷 de Jr. Copa Davis y FedCup 🏆 de la Asociación Argentina de Tenis para conversar acerca de lo que representa para ellos este hermoso deporte. Lejos de los exitismos, ponemos de relieve los #Valores de estos jóvenes y te invitamos a conocerlos. 👇
#HayPresente #HayFuturo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88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B9A7D-E3E5-40C8-99F2-24EB31334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974591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30779-FF5F-4617-A6F4-597EC45E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5E231-E090-4B92-9ED8-4DC63ED42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152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00024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173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3336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0986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550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307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232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28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0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- 2017-08-30 17:53:56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#Delpo puso primera  y avanzó a la siguiente ronda del #USOPEN 💪🎾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1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- 2017-09-01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nuestro compromiso con el tenis argentino, visitamos a los equipos 🇦🇷 de Jr. Copa Davis y FedCup 🏆 de la Asociación Argentina de Tenis para conversar sobre la importancia del trabajo en equipo y el valor de la experiencia compartida. ¡Te invitamos a Conocerlos! 👇
#HayPresente #HayFuturo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898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08466-A7DC-4E2D-B0D0-0A86AB43D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6039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EEC0D-8697-4D17-8F1C-FDEB8800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317B0-D113-4244-ABD6-58D2521D5C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4789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EC2B2-A7A7-4AA0-B6BE-B57E6453F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0B48D-C6C1-40CC-9B07-E730F775B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483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A07E4-A843-4032-892C-D8B786583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E3C61-0DB6-4B5C-A892-57B6F73B09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0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17BC4-655F-43C1-984E-92EB60607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2218D-6459-4BE0-B903-8BCB28FA4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28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E448-7EC3-43B9-9F72-0957B7BD7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FE71F1-A3A9-464D-B0C3-1A50F2A6E0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6825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726F1-FE42-4EE9-BEB6-911D38D3D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CD957-F6AE-4E51-A6B6-67B7B7BE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375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5F48-5E68-4678-AD62-3422E77C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7FB03F-3621-4502-A67D-A61A421675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786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5B3C6-7935-4D1C-9E40-8B4C6B773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45004-2295-479E-8DC8-CE00468D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99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305B-B7A4-4E79-A2BD-1C2919F3D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CDB0ED-1382-43EC-93F2-CA58610FF6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105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4FE79-A534-412C-8F99-DD95007DC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30F81-46C7-4489-860D-582AD7F87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03830-0099-439F-AEB2-3C2BE9EB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6A380F-97B5-4762-9F0A-FBC13EF2B6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533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A4FD5-7103-4352-AF7E-EB8222B3A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48FA2-32B2-40F4-BFD9-204434E14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240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E21FD-65B3-404D-AFB8-CC9E43B5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7A51DF-BA32-4EBE-89CD-D81B8901D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687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EAA40-E82E-402D-AA05-C6A132FFF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7D27C-6ACA-4C9C-82C6-E05947121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76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6092D-D704-4005-A70E-6A030197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E7F30-8FF1-49B2-A30A-4765B8075A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3982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C77A4-B7C8-4E13-9B7F-2C297BDC8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35ACB-B105-418E-8204-62D64E34F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830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C22CB-F2F6-4FA6-A9CD-CC5947AC0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D6EE5-B7BC-4ABC-AC34-B9A5E536E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662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42068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9858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26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8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50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Andres Taranto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3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Elena Olivera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87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Fausto Korin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2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Diego Schneider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92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Santillan Cyn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90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A79F2-FDE8-4DB5-A242-9C939B8A2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056592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64674-C688-4AC9-A92B-891FB435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70D758-A1CD-49F8-9F14-629B5E30B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0393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0538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455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872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6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647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87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0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Fausto Korin - 2017-08-31 16:35:37</a:t>
                      </a:r>
                      <a:r>
                        <a:rPr lang="es-ES" sz="1000"/>
                        <a:t>
Estoy intentando comunicarme hace mas de dos horas!! con que sentido ponen las lineas si no van a atender???????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08/31/2017 16:45:03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22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Diego Schneider - 2017-08-28 23:03:01</a:t>
                      </a:r>
                      <a:r>
                        <a:rPr lang="es-ES" sz="1000"/>
                        <a:t>
El Santo debe hacer mochilas mas pequeñas!! Jeje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08/29/2017 11:14:33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8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Santillan Cyn - 2017-08-28 11:27:26</a:t>
                      </a:r>
                      <a:r>
                        <a:rPr lang="es-ES" sz="1000"/>
                        <a:t>
En algun momento ustedes atienden los telefonos???? No atienden nunca y si te atienden nuca es el sector responsable!!!! Hace 1 mes que tengo su seguro y ya me doy cuenta que fue una mala elección!!!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08/28/2017 11:45:12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28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06BD4-FF83-4EEC-A6C4-7CFDB3290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388588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AD3E-F006-41A0-B161-9E639531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BC9AC-3CEA-4AAF-920B-8C905BE4B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129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972546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705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180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196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86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5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Fausto Korin - 2017-08-31 16:35:37</a:t>
                      </a:r>
                      <a:r>
                        <a:rPr lang="es-ES" sz="1000"/>
                        <a:t>
Estoy intentando comunicarme hace mas de dos horas!! con que sentido ponen las lineas si no van a atender???????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08/31/2017 16:45:03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2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Santillan Cyn - 2017-08-28 11:27:26</a:t>
                      </a:r>
                      <a:r>
                        <a:rPr lang="es-ES" sz="1000"/>
                        <a:t>
En algun momento ustedes atienden los telefonos???? No atienden nunca y si te atienden nuca es el sector responsable!!!! Hace 1 mes que tengo su seguro y ya me doy cuenta que fue una mala elección!!!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08/28/2017 11:45:12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068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FE8CB-6EA7-45ED-98D6-8C38720BB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422634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66C44-4101-4DC7-B007-16F4FD7D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2ABEF6-C4AD-4475-9FD3-2839D90422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317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81793-12A4-4748-B32B-EF4839F32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CC5D6-D20F-4E91-8B3B-92C866127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05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488</Words>
  <Application>Microsoft Office PowerPoint</Application>
  <PresentationFormat>On-screen Show (4:3)</PresentationFormat>
  <Paragraphs>209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2</vt:lpstr>
      <vt:lpstr>Facebook Own Posts Table - 2 of 2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User Posts Table</vt:lpstr>
      <vt:lpstr>Facebook Questions Table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2017-09-04T15:05:09Z</dcterms:created>
  <dcterms:modified xsi:type="dcterms:W3CDTF">2017-09-04T15:05:39Z</dcterms:modified>
</cp:coreProperties>
</file>