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1" r:id="rId25"/>
    <p:sldId id="282" r:id="rId26"/>
    <p:sldId id="284" r:id="rId27"/>
    <p:sldId id="285" r:id="rId28"/>
    <p:sldId id="286" r:id="rId29"/>
    <p:sldId id="287" r:id="rId30"/>
    <p:sldId id="288" r:id="rId31"/>
    <p:sldId id="289" r:id="rId32"/>
    <p:sldId id="290" r:id="rId33"/>
    <p:sldId id="291" r:id="rId34"/>
  </p:sldIdLst>
  <p:sldSz cx="9144000" cy="6858000" type="screen4x3"/>
  <p:notesSz cx="6858000" cy="9144000"/>
  <p:embeddedFontLst>
    <p:embeddedFont>
      <p:font typeface="Calibri" panose="020F0502020204030204" pitchFamily="34" charset="0"/>
      <p:regular r:id="rId35"/>
      <p:bold r:id="rId36"/>
      <p:italic r:id="rId37"/>
      <p:boldItalic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La Radio de Martin Grande</c:v>
                </c:pt>
              </c:strCache>
            </c:strRef>
          </c:tx>
          <c:spPr>
            <a:ln w="28575" cap="rnd">
              <a:solidFill>
                <a:schemeClr val="accent1"/>
              </a:solidFill>
              <a:round/>
            </a:ln>
            <a:effectLst/>
          </c:spPr>
          <c:marker>
            <c:symbol val="none"/>
          </c:marker>
          <c:cat>
            <c:numRef>
              <c:f>Sheet1!$A$2:$A$32</c:f>
              <c:numCache>
                <c:formatCode>m/d/yyyy</c:formatCode>
                <c:ptCount val="31"/>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pt idx="28">
                  <c:v>42976</c:v>
                </c:pt>
                <c:pt idx="29">
                  <c:v>42977</c:v>
                </c:pt>
                <c:pt idx="30">
                  <c:v>42978</c:v>
                </c:pt>
              </c:numCache>
            </c:numRef>
          </c:cat>
          <c:val>
            <c:numRef>
              <c:f>Sheet1!$B$2:$B$32</c:f>
              <c:numCache>
                <c:formatCode>General</c:formatCode>
                <c:ptCount val="31"/>
                <c:pt idx="0">
                  <c:v>69937</c:v>
                </c:pt>
                <c:pt idx="1">
                  <c:v>69958</c:v>
                </c:pt>
                <c:pt idx="2">
                  <c:v>69983</c:v>
                </c:pt>
                <c:pt idx="3">
                  <c:v>70001</c:v>
                </c:pt>
                <c:pt idx="4">
                  <c:v>70007</c:v>
                </c:pt>
                <c:pt idx="5">
                  <c:v>70030</c:v>
                </c:pt>
                <c:pt idx="6">
                  <c:v>70051</c:v>
                </c:pt>
                <c:pt idx="8">
                  <c:v>70057</c:v>
                </c:pt>
                <c:pt idx="9">
                  <c:v>70078</c:v>
                </c:pt>
                <c:pt idx="10">
                  <c:v>70097</c:v>
                </c:pt>
                <c:pt idx="11">
                  <c:v>70109</c:v>
                </c:pt>
                <c:pt idx="12">
                  <c:v>70119</c:v>
                </c:pt>
                <c:pt idx="13">
                  <c:v>70144</c:v>
                </c:pt>
                <c:pt idx="14">
                  <c:v>70163</c:v>
                </c:pt>
                <c:pt idx="15">
                  <c:v>70179</c:v>
                </c:pt>
                <c:pt idx="16">
                  <c:v>70216</c:v>
                </c:pt>
                <c:pt idx="17">
                  <c:v>70258</c:v>
                </c:pt>
                <c:pt idx="18">
                  <c:v>70303</c:v>
                </c:pt>
                <c:pt idx="19">
                  <c:v>70309</c:v>
                </c:pt>
                <c:pt idx="20">
                  <c:v>70316</c:v>
                </c:pt>
                <c:pt idx="21">
                  <c:v>70322</c:v>
                </c:pt>
                <c:pt idx="22">
                  <c:v>70364</c:v>
                </c:pt>
                <c:pt idx="23">
                  <c:v>70442</c:v>
                </c:pt>
                <c:pt idx="24">
                  <c:v>70523</c:v>
                </c:pt>
                <c:pt idx="25">
                  <c:v>70545</c:v>
                </c:pt>
                <c:pt idx="26">
                  <c:v>70619</c:v>
                </c:pt>
                <c:pt idx="27">
                  <c:v>70693</c:v>
                </c:pt>
                <c:pt idx="28">
                  <c:v>70712</c:v>
                </c:pt>
                <c:pt idx="29">
                  <c:v>70709</c:v>
                </c:pt>
                <c:pt idx="30">
                  <c:v>70709</c:v>
                </c:pt>
              </c:numCache>
            </c:numRef>
          </c:val>
          <c:smooth val="0"/>
          <c:extLst>
            <c:ext xmlns:c16="http://schemas.microsoft.com/office/drawing/2014/chart" uri="{C3380CC4-5D6E-409C-BE32-E72D297353CC}">
              <c16:uniqueId val="{00000000-CC43-4F59-9E9A-00D3A5CB6338}"/>
            </c:ext>
          </c:extLst>
        </c:ser>
        <c:dLbls>
          <c:showLegendKey val="0"/>
          <c:showVal val="0"/>
          <c:showCatName val="0"/>
          <c:showSerName val="0"/>
          <c:showPercent val="0"/>
          <c:showBubbleSize val="0"/>
        </c:dLbls>
        <c:smooth val="0"/>
        <c:axId val="233957808"/>
        <c:axId val="276776184"/>
      </c:lineChart>
      <c:dateAx>
        <c:axId val="233957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776184"/>
        <c:crosses val="autoZero"/>
        <c:auto val="1"/>
        <c:lblOffset val="100"/>
        <c:baseTimeUnit val="days"/>
      </c:dateAx>
      <c:valAx>
        <c:axId val="276776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3957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La Radio de Martin Grande</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6904-4EEC-B021-B68DA7EA0E4A}"/>
            </c:ext>
          </c:extLst>
        </c:ser>
        <c:dLbls>
          <c:showLegendKey val="0"/>
          <c:showVal val="0"/>
          <c:showCatName val="0"/>
          <c:showSerName val="0"/>
          <c:showPercent val="0"/>
          <c:showBubbleSize val="0"/>
        </c:dLbls>
        <c:axId val="278147008"/>
        <c:axId val="278146024"/>
      </c:radarChart>
      <c:catAx>
        <c:axId val="278147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146024"/>
        <c:crosses val="autoZero"/>
        <c:auto val="1"/>
        <c:lblAlgn val="ctr"/>
        <c:lblOffset val="100"/>
        <c:noMultiLvlLbl val="0"/>
      </c:catAx>
      <c:valAx>
        <c:axId val="278146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147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La Radio de Martin Grande</c:v>
                </c:pt>
              </c:strCache>
            </c:strRef>
          </c:tx>
          <c:spPr>
            <a:ln w="28575" cap="rnd">
              <a:solidFill>
                <a:schemeClr val="accent1"/>
              </a:solidFill>
              <a:round/>
            </a:ln>
            <a:effectLst/>
          </c:spPr>
          <c:marker>
            <c:symbol val="none"/>
          </c:marker>
          <c:cat>
            <c:numRef>
              <c:f>Sheet1!$A$2:$A$32</c:f>
              <c:numCache>
                <c:formatCode>m/d/yyyy</c:formatCode>
                <c:ptCount val="31"/>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pt idx="28">
                  <c:v>42976</c:v>
                </c:pt>
                <c:pt idx="29">
                  <c:v>42977</c:v>
                </c:pt>
                <c:pt idx="30">
                  <c:v>42978</c:v>
                </c:pt>
              </c:numCache>
            </c:numRef>
          </c:cat>
          <c:val>
            <c:numRef>
              <c:f>Sheet1!$B$2:$B$32</c:f>
              <c:numCache>
                <c:formatCode>General</c:formatCode>
                <c:ptCount val="31"/>
                <c:pt idx="0">
                  <c:v>4.6896824602300997E-2</c:v>
                </c:pt>
                <c:pt idx="1">
                  <c:v>8.7815406556739001E-2</c:v>
                </c:pt>
                <c:pt idx="2">
                  <c:v>2.673957041497E-2</c:v>
                </c:pt>
                <c:pt idx="3">
                  <c:v>2.6788775860098001E-2</c:v>
                </c:pt>
                <c:pt idx="4">
                  <c:v>0</c:v>
                </c:pt>
                <c:pt idx="5">
                  <c:v>0</c:v>
                </c:pt>
                <c:pt idx="6">
                  <c:v>3.7804484394010997E-2</c:v>
                </c:pt>
                <c:pt idx="7">
                  <c:v>0</c:v>
                </c:pt>
                <c:pt idx="8">
                  <c:v>9.2309742008545997E-2</c:v>
                </c:pt>
                <c:pt idx="9">
                  <c:v>6.3785102391008E-2</c:v>
                </c:pt>
                <c:pt idx="10">
                  <c:v>8.3655426751563997E-2</c:v>
                </c:pt>
                <c:pt idx="11">
                  <c:v>3.2016382243905003E-2</c:v>
                </c:pt>
                <c:pt idx="12">
                  <c:v>0.12493938443107</c:v>
                </c:pt>
                <c:pt idx="13">
                  <c:v>0.12512298412969999</c:v>
                </c:pt>
                <c:pt idx="14">
                  <c:v>4.1684950384507001E-2</c:v>
                </c:pt>
                <c:pt idx="15">
                  <c:v>0.15322816994262001</c:v>
                </c:pt>
                <c:pt idx="16">
                  <c:v>6.2395828881576E-2</c:v>
                </c:pt>
                <c:pt idx="17">
                  <c:v>9.8879507951649001E-2</c:v>
                </c:pt>
                <c:pt idx="18">
                  <c:v>2.3524947827737001E-2</c:v>
                </c:pt>
                <c:pt idx="19">
                  <c:v>2.0308050205925E-2</c:v>
                </c:pt>
                <c:pt idx="20">
                  <c:v>5.4782282567013001E-2</c:v>
                </c:pt>
                <c:pt idx="21">
                  <c:v>0.16242749655760999</c:v>
                </c:pt>
                <c:pt idx="22">
                  <c:v>9.6774482285477997E-2</c:v>
                </c:pt>
                <c:pt idx="23">
                  <c:v>0.11340118721906001</c:v>
                </c:pt>
                <c:pt idx="24">
                  <c:v>8.9074160778639E-2</c:v>
                </c:pt>
                <c:pt idx="25">
                  <c:v>0.48298220243665002</c:v>
                </c:pt>
                <c:pt idx="26">
                  <c:v>2.8335836332209E-2</c:v>
                </c:pt>
                <c:pt idx="27">
                  <c:v>2.3080406911928999E-2</c:v>
                </c:pt>
                <c:pt idx="28">
                  <c:v>4.4641594297191001E-2</c:v>
                </c:pt>
                <c:pt idx="29">
                  <c:v>5.0866556265710003E-2</c:v>
                </c:pt>
                <c:pt idx="30">
                  <c:v>3.1986942339481003E-2</c:v>
                </c:pt>
              </c:numCache>
            </c:numRef>
          </c:val>
          <c:smooth val="0"/>
          <c:extLst>
            <c:ext xmlns:c16="http://schemas.microsoft.com/office/drawing/2014/chart" uri="{C3380CC4-5D6E-409C-BE32-E72D297353CC}">
              <c16:uniqueId val="{00000000-11BA-4611-ACD0-67B088475F21}"/>
            </c:ext>
          </c:extLst>
        </c:ser>
        <c:dLbls>
          <c:showLegendKey val="0"/>
          <c:showVal val="0"/>
          <c:showCatName val="0"/>
          <c:showSerName val="0"/>
          <c:showPercent val="0"/>
          <c:showBubbleSize val="0"/>
        </c:dLbls>
        <c:smooth val="0"/>
        <c:axId val="39572064"/>
        <c:axId val="39575672"/>
      </c:lineChart>
      <c:dateAx>
        <c:axId val="39572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75672"/>
        <c:crosses val="autoZero"/>
        <c:auto val="1"/>
        <c:lblOffset val="100"/>
        <c:baseTimeUnit val="days"/>
      </c:dateAx>
      <c:valAx>
        <c:axId val="39575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72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La Radio de Martin Grande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32</c:v>
                </c:pt>
                <c:pt idx="1">
                  <c:v>18</c:v>
                </c:pt>
                <c:pt idx="2">
                  <c:v>16</c:v>
                </c:pt>
                <c:pt idx="3">
                  <c:v>32</c:v>
                </c:pt>
                <c:pt idx="4">
                  <c:v>40</c:v>
                </c:pt>
                <c:pt idx="5">
                  <c:v>21</c:v>
                </c:pt>
                <c:pt idx="6">
                  <c:v>28</c:v>
                </c:pt>
              </c:numCache>
            </c:numRef>
          </c:val>
          <c:extLst>
            <c:ext xmlns:c16="http://schemas.microsoft.com/office/drawing/2014/chart" uri="{C3380CC4-5D6E-409C-BE32-E72D297353CC}">
              <c16:uniqueId val="{00000000-BA02-4689-9B10-619D03DB07B2}"/>
            </c:ext>
          </c:extLst>
        </c:ser>
        <c:dLbls>
          <c:showLegendKey val="0"/>
          <c:showVal val="0"/>
          <c:showCatName val="0"/>
          <c:showSerName val="0"/>
          <c:showPercent val="0"/>
          <c:showBubbleSize val="0"/>
        </c:dLbls>
        <c:gapWidth val="219"/>
        <c:overlap val="-27"/>
        <c:axId val="39324160"/>
        <c:axId val="39574688"/>
      </c:barChart>
      <c:catAx>
        <c:axId val="39324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74688"/>
        <c:crosses val="autoZero"/>
        <c:auto val="1"/>
        <c:lblAlgn val="ctr"/>
        <c:lblOffset val="100"/>
        <c:noMultiLvlLbl val="0"/>
      </c:catAx>
      <c:valAx>
        <c:axId val="39574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24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La Radio de Martin Grande</c:v>
                </c:pt>
              </c:strCache>
            </c:strRef>
          </c:tx>
          <c:spPr>
            <a:ln w="28575" cap="rnd">
              <a:solidFill>
                <a:schemeClr val="accent1"/>
              </a:solidFill>
              <a:round/>
            </a:ln>
            <a:effectLst/>
          </c:spPr>
          <c:marker>
            <c:symbol val="none"/>
          </c:marker>
          <c:cat>
            <c:numRef>
              <c:f>Sheet1!$A$2:$A$32</c:f>
              <c:numCache>
                <c:formatCode>m/d/yyyy</c:formatCode>
                <c:ptCount val="31"/>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pt idx="28">
                  <c:v>42976</c:v>
                </c:pt>
                <c:pt idx="29">
                  <c:v>42977</c:v>
                </c:pt>
                <c:pt idx="30">
                  <c:v>42978</c:v>
                </c:pt>
              </c:numCache>
            </c:numRef>
          </c:cat>
          <c:val>
            <c:numRef>
              <c:f>Sheet1!$B$2:$B$32</c:f>
              <c:numCache>
                <c:formatCode>General</c:formatCode>
                <c:ptCount val="31"/>
                <c:pt idx="0">
                  <c:v>27</c:v>
                </c:pt>
                <c:pt idx="1">
                  <c:v>21</c:v>
                </c:pt>
                <c:pt idx="2">
                  <c:v>25</c:v>
                </c:pt>
                <c:pt idx="3">
                  <c:v>18</c:v>
                </c:pt>
                <c:pt idx="4">
                  <c:v>6</c:v>
                </c:pt>
                <c:pt idx="5">
                  <c:v>23</c:v>
                </c:pt>
                <c:pt idx="6">
                  <c:v>21</c:v>
                </c:pt>
                <c:pt idx="8">
                  <c:v>6</c:v>
                </c:pt>
                <c:pt idx="9">
                  <c:v>21</c:v>
                </c:pt>
                <c:pt idx="10">
                  <c:v>19</c:v>
                </c:pt>
                <c:pt idx="11">
                  <c:v>12</c:v>
                </c:pt>
                <c:pt idx="12">
                  <c:v>10</c:v>
                </c:pt>
                <c:pt idx="13">
                  <c:v>25</c:v>
                </c:pt>
                <c:pt idx="14">
                  <c:v>19</c:v>
                </c:pt>
                <c:pt idx="15">
                  <c:v>16</c:v>
                </c:pt>
                <c:pt idx="16">
                  <c:v>37</c:v>
                </c:pt>
                <c:pt idx="17">
                  <c:v>42</c:v>
                </c:pt>
                <c:pt idx="18">
                  <c:v>45</c:v>
                </c:pt>
                <c:pt idx="19">
                  <c:v>6</c:v>
                </c:pt>
                <c:pt idx="20">
                  <c:v>7</c:v>
                </c:pt>
                <c:pt idx="21">
                  <c:v>6</c:v>
                </c:pt>
                <c:pt idx="22">
                  <c:v>42</c:v>
                </c:pt>
                <c:pt idx="23">
                  <c:v>78</c:v>
                </c:pt>
                <c:pt idx="24">
                  <c:v>81</c:v>
                </c:pt>
                <c:pt idx="25">
                  <c:v>22</c:v>
                </c:pt>
                <c:pt idx="26">
                  <c:v>74</c:v>
                </c:pt>
                <c:pt idx="27">
                  <c:v>74</c:v>
                </c:pt>
                <c:pt idx="28">
                  <c:v>19</c:v>
                </c:pt>
                <c:pt idx="29">
                  <c:v>-3</c:v>
                </c:pt>
                <c:pt idx="30">
                  <c:v>0</c:v>
                </c:pt>
              </c:numCache>
            </c:numRef>
          </c:val>
          <c:smooth val="0"/>
          <c:extLst>
            <c:ext xmlns:c16="http://schemas.microsoft.com/office/drawing/2014/chart" uri="{C3380CC4-5D6E-409C-BE32-E72D297353CC}">
              <c16:uniqueId val="{00000000-218A-482E-8BD5-C4678CAC6902}"/>
            </c:ext>
          </c:extLst>
        </c:ser>
        <c:dLbls>
          <c:showLegendKey val="0"/>
          <c:showVal val="0"/>
          <c:showCatName val="0"/>
          <c:showSerName val="0"/>
          <c:showPercent val="0"/>
          <c:showBubbleSize val="0"/>
        </c:dLbls>
        <c:smooth val="0"/>
        <c:axId val="229606912"/>
        <c:axId val="229612160"/>
      </c:lineChart>
      <c:dateAx>
        <c:axId val="229606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9612160"/>
        <c:crosses val="autoZero"/>
        <c:auto val="1"/>
        <c:lblOffset val="100"/>
        <c:baseTimeUnit val="days"/>
      </c:dateAx>
      <c:valAx>
        <c:axId val="229612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9606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La Radio de Martin Grande</c:v>
                </c:pt>
              </c:strCache>
            </c:strRef>
          </c:tx>
          <c:spPr>
            <a:ln w="28575" cap="rnd">
              <a:solidFill>
                <a:schemeClr val="accent1"/>
              </a:solidFill>
              <a:round/>
            </a:ln>
            <a:effectLst/>
          </c:spPr>
          <c:marker>
            <c:symbol val="none"/>
          </c:marker>
          <c:cat>
            <c:numRef>
              <c:f>Sheet1!$A$2:$A$32</c:f>
              <c:numCache>
                <c:formatCode>m/d/yyyy</c:formatCode>
                <c:ptCount val="31"/>
                <c:pt idx="0">
                  <c:v>42948</c:v>
                </c:pt>
                <c:pt idx="1">
                  <c:v>42949</c:v>
                </c:pt>
                <c:pt idx="2">
                  <c:v>42950</c:v>
                </c:pt>
                <c:pt idx="3">
                  <c:v>42951</c:v>
                </c:pt>
                <c:pt idx="4">
                  <c:v>42952</c:v>
                </c:pt>
                <c:pt idx="5">
                  <c:v>42953</c:v>
                </c:pt>
                <c:pt idx="6">
                  <c:v>42954</c:v>
                </c:pt>
                <c:pt idx="7">
                  <c:v>42955</c:v>
                </c:pt>
                <c:pt idx="8">
                  <c:v>42956</c:v>
                </c:pt>
                <c:pt idx="9">
                  <c:v>42957</c:v>
                </c:pt>
                <c:pt idx="10">
                  <c:v>42958</c:v>
                </c:pt>
                <c:pt idx="11">
                  <c:v>42959</c:v>
                </c:pt>
                <c:pt idx="12">
                  <c:v>42960</c:v>
                </c:pt>
                <c:pt idx="13">
                  <c:v>42961</c:v>
                </c:pt>
                <c:pt idx="14">
                  <c:v>42962</c:v>
                </c:pt>
                <c:pt idx="15">
                  <c:v>42963</c:v>
                </c:pt>
                <c:pt idx="16">
                  <c:v>42964</c:v>
                </c:pt>
                <c:pt idx="17">
                  <c:v>42965</c:v>
                </c:pt>
                <c:pt idx="18">
                  <c:v>42966</c:v>
                </c:pt>
                <c:pt idx="19">
                  <c:v>42967</c:v>
                </c:pt>
                <c:pt idx="20">
                  <c:v>42968</c:v>
                </c:pt>
                <c:pt idx="21">
                  <c:v>42969</c:v>
                </c:pt>
                <c:pt idx="22">
                  <c:v>42970</c:v>
                </c:pt>
                <c:pt idx="23">
                  <c:v>42971</c:v>
                </c:pt>
                <c:pt idx="24">
                  <c:v>42972</c:v>
                </c:pt>
                <c:pt idx="25">
                  <c:v>42973</c:v>
                </c:pt>
                <c:pt idx="26">
                  <c:v>42974</c:v>
                </c:pt>
                <c:pt idx="27">
                  <c:v>42975</c:v>
                </c:pt>
                <c:pt idx="28">
                  <c:v>42976</c:v>
                </c:pt>
                <c:pt idx="29">
                  <c:v>42977</c:v>
                </c:pt>
                <c:pt idx="30">
                  <c:v>42978</c:v>
                </c:pt>
              </c:numCache>
            </c:numRef>
          </c:cat>
          <c:val>
            <c:numRef>
              <c:f>Sheet1!$B$2:$B$32</c:f>
              <c:numCache>
                <c:formatCode>General</c:formatCode>
                <c:ptCount val="31"/>
                <c:pt idx="0">
                  <c:v>24</c:v>
                </c:pt>
                <c:pt idx="1">
                  <c:v>33</c:v>
                </c:pt>
                <c:pt idx="2">
                  <c:v>31</c:v>
                </c:pt>
                <c:pt idx="3">
                  <c:v>16</c:v>
                </c:pt>
                <c:pt idx="4">
                  <c:v>0</c:v>
                </c:pt>
                <c:pt idx="5">
                  <c:v>0</c:v>
                </c:pt>
                <c:pt idx="6">
                  <c:v>23</c:v>
                </c:pt>
                <c:pt idx="7">
                  <c:v>32</c:v>
                </c:pt>
                <c:pt idx="8">
                  <c:v>21</c:v>
                </c:pt>
                <c:pt idx="9">
                  <c:v>39</c:v>
                </c:pt>
                <c:pt idx="10">
                  <c:v>19</c:v>
                </c:pt>
                <c:pt idx="11">
                  <c:v>18</c:v>
                </c:pt>
                <c:pt idx="12">
                  <c:v>40</c:v>
                </c:pt>
                <c:pt idx="13">
                  <c:v>12</c:v>
                </c:pt>
                <c:pt idx="14">
                  <c:v>37</c:v>
                </c:pt>
                <c:pt idx="15">
                  <c:v>23</c:v>
                </c:pt>
                <c:pt idx="16">
                  <c:v>20</c:v>
                </c:pt>
                <c:pt idx="17">
                  <c:v>20</c:v>
                </c:pt>
                <c:pt idx="18">
                  <c:v>15</c:v>
                </c:pt>
                <c:pt idx="19">
                  <c:v>18</c:v>
                </c:pt>
                <c:pt idx="20">
                  <c:v>27</c:v>
                </c:pt>
                <c:pt idx="21">
                  <c:v>23</c:v>
                </c:pt>
                <c:pt idx="22">
                  <c:v>27</c:v>
                </c:pt>
                <c:pt idx="23">
                  <c:v>37</c:v>
                </c:pt>
                <c:pt idx="24">
                  <c:v>32</c:v>
                </c:pt>
                <c:pt idx="25">
                  <c:v>6</c:v>
                </c:pt>
                <c:pt idx="26">
                  <c:v>1</c:v>
                </c:pt>
                <c:pt idx="27">
                  <c:v>26</c:v>
                </c:pt>
                <c:pt idx="28">
                  <c:v>32</c:v>
                </c:pt>
                <c:pt idx="29">
                  <c:v>31</c:v>
                </c:pt>
                <c:pt idx="30">
                  <c:v>34</c:v>
                </c:pt>
              </c:numCache>
            </c:numRef>
          </c:val>
          <c:smooth val="0"/>
          <c:extLst>
            <c:ext xmlns:c16="http://schemas.microsoft.com/office/drawing/2014/chart" uri="{C3380CC4-5D6E-409C-BE32-E72D297353CC}">
              <c16:uniqueId val="{00000000-D8E8-427C-B6CF-98B267C0E22C}"/>
            </c:ext>
          </c:extLst>
        </c:ser>
        <c:dLbls>
          <c:showLegendKey val="0"/>
          <c:showVal val="0"/>
          <c:showCatName val="0"/>
          <c:showSerName val="0"/>
          <c:showPercent val="0"/>
          <c:showBubbleSize val="0"/>
        </c:dLbls>
        <c:smooth val="0"/>
        <c:axId val="348353944"/>
        <c:axId val="348357552"/>
      </c:lineChart>
      <c:dateAx>
        <c:axId val="348353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357552"/>
        <c:crosses val="autoZero"/>
        <c:auto val="1"/>
        <c:lblOffset val="100"/>
        <c:baseTimeUnit val="days"/>
      </c:dateAx>
      <c:valAx>
        <c:axId val="348357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353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La Radio de Martin Grande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88</c:v>
                </c:pt>
                <c:pt idx="1">
                  <c:v>148</c:v>
                </c:pt>
                <c:pt idx="2">
                  <c:v>135</c:v>
                </c:pt>
                <c:pt idx="3">
                  <c:v>161</c:v>
                </c:pt>
                <c:pt idx="4">
                  <c:v>87</c:v>
                </c:pt>
                <c:pt idx="5">
                  <c:v>39</c:v>
                </c:pt>
                <c:pt idx="6">
                  <c:v>59</c:v>
                </c:pt>
              </c:numCache>
            </c:numRef>
          </c:val>
          <c:extLst>
            <c:ext xmlns:c16="http://schemas.microsoft.com/office/drawing/2014/chart" uri="{C3380CC4-5D6E-409C-BE32-E72D297353CC}">
              <c16:uniqueId val="{00000000-CBB1-4857-B6CE-672A9FE116EA}"/>
            </c:ext>
          </c:extLst>
        </c:ser>
        <c:dLbls>
          <c:showLegendKey val="0"/>
          <c:showVal val="0"/>
          <c:showCatName val="0"/>
          <c:showSerName val="0"/>
          <c:showPercent val="0"/>
          <c:showBubbleSize val="0"/>
        </c:dLbls>
        <c:gapWidth val="219"/>
        <c:overlap val="-27"/>
        <c:axId val="348363128"/>
        <c:axId val="348371984"/>
      </c:barChart>
      <c:catAx>
        <c:axId val="348363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371984"/>
        <c:crosses val="autoZero"/>
        <c:auto val="1"/>
        <c:lblAlgn val="ctr"/>
        <c:lblOffset val="100"/>
        <c:noMultiLvlLbl val="0"/>
      </c:catAx>
      <c:valAx>
        <c:axId val="348371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363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La Radio de Martin Grande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5.0513668746679001E-2</c:v>
                </c:pt>
                <c:pt idx="1">
                  <c:v>6.3529251703817999E-2</c:v>
                </c:pt>
                <c:pt idx="2">
                  <c:v>9.2809844100318006E-2</c:v>
                </c:pt>
                <c:pt idx="3">
                  <c:v>6.1137591996751998E-2</c:v>
                </c:pt>
                <c:pt idx="4">
                  <c:v>7.8651856188709998E-2</c:v>
                </c:pt>
                <c:pt idx="5">
                  <c:v>9.8300989901177999E-2</c:v>
                </c:pt>
                <c:pt idx="6">
                  <c:v>9.1129140910814005E-2</c:v>
                </c:pt>
              </c:numCache>
            </c:numRef>
          </c:val>
          <c:extLst>
            <c:ext xmlns:c16="http://schemas.microsoft.com/office/drawing/2014/chart" uri="{C3380CC4-5D6E-409C-BE32-E72D297353CC}">
              <c16:uniqueId val="{00000000-33B4-4F0C-B6A3-66FB94E6B28C}"/>
            </c:ext>
          </c:extLst>
        </c:ser>
        <c:dLbls>
          <c:showLegendKey val="0"/>
          <c:showVal val="0"/>
          <c:showCatName val="0"/>
          <c:showSerName val="0"/>
          <c:showPercent val="0"/>
          <c:showBubbleSize val="0"/>
        </c:dLbls>
        <c:gapWidth val="219"/>
        <c:overlap val="-27"/>
        <c:axId val="348365424"/>
        <c:axId val="348366080"/>
      </c:barChart>
      <c:catAx>
        <c:axId val="348365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366080"/>
        <c:crosses val="autoZero"/>
        <c:auto val="1"/>
        <c:lblAlgn val="ctr"/>
        <c:lblOffset val="100"/>
        <c:noMultiLvlLbl val="0"/>
      </c:catAx>
      <c:valAx>
        <c:axId val="348366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365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Event</c:v>
                </c:pt>
              </c:strCache>
            </c:strRef>
          </c:tx>
          <c:spPr>
            <a:solidFill>
              <a:schemeClr val="accent1"/>
            </a:solidFill>
            <a:ln>
              <a:noFill/>
            </a:ln>
            <a:effectLst/>
          </c:spPr>
          <c:invertIfNegative val="0"/>
          <c:cat>
            <c:strRef>
              <c:f>Sheet1!$A$2</c:f>
              <c:strCache>
                <c:ptCount val="1"/>
                <c:pt idx="0">
                  <c:v>La Radio de Martin Grande</c:v>
                </c:pt>
              </c:strCache>
            </c:strRef>
          </c:cat>
          <c:val>
            <c:numRef>
              <c:f>Sheet1!$B$2</c:f>
              <c:numCache>
                <c:formatCode>General</c:formatCode>
                <c:ptCount val="1"/>
                <c:pt idx="0">
                  <c:v>1</c:v>
                </c:pt>
              </c:numCache>
            </c:numRef>
          </c:val>
          <c:extLst>
            <c:ext xmlns:c16="http://schemas.microsoft.com/office/drawing/2014/chart" uri="{C3380CC4-5D6E-409C-BE32-E72D297353CC}">
              <c16:uniqueId val="{00000000-C194-43A6-9D78-6DC12CC364B4}"/>
            </c:ext>
          </c:extLst>
        </c:ser>
        <c:ser>
          <c:idx val="1"/>
          <c:order val="1"/>
          <c:tx>
            <c:strRef>
              <c:f>Sheet1!$C$1</c:f>
              <c:strCache>
                <c:ptCount val="1"/>
                <c:pt idx="0">
                  <c:v>Link</c:v>
                </c:pt>
              </c:strCache>
            </c:strRef>
          </c:tx>
          <c:spPr>
            <a:solidFill>
              <a:schemeClr val="accent2"/>
            </a:solidFill>
            <a:ln>
              <a:noFill/>
            </a:ln>
            <a:effectLst/>
          </c:spPr>
          <c:invertIfNegative val="0"/>
          <c:cat>
            <c:strRef>
              <c:f>Sheet1!$A$2</c:f>
              <c:strCache>
                <c:ptCount val="1"/>
                <c:pt idx="0">
                  <c:v>La Radio de Martin Grande</c:v>
                </c:pt>
              </c:strCache>
            </c:strRef>
          </c:cat>
          <c:val>
            <c:numRef>
              <c:f>Sheet1!$C$2</c:f>
              <c:numCache>
                <c:formatCode>General</c:formatCode>
                <c:ptCount val="1"/>
                <c:pt idx="0">
                  <c:v>532</c:v>
                </c:pt>
              </c:numCache>
            </c:numRef>
          </c:val>
          <c:extLst>
            <c:ext xmlns:c16="http://schemas.microsoft.com/office/drawing/2014/chart" uri="{C3380CC4-5D6E-409C-BE32-E72D297353CC}">
              <c16:uniqueId val="{00000001-C194-43A6-9D78-6DC12CC364B4}"/>
            </c:ext>
          </c:extLst>
        </c:ser>
        <c:ser>
          <c:idx val="2"/>
          <c:order val="2"/>
          <c:tx>
            <c:strRef>
              <c:f>Sheet1!$D$1</c:f>
              <c:strCache>
                <c:ptCount val="1"/>
                <c:pt idx="0">
                  <c:v>Live Video</c:v>
                </c:pt>
              </c:strCache>
            </c:strRef>
          </c:tx>
          <c:spPr>
            <a:solidFill>
              <a:schemeClr val="accent3"/>
            </a:solidFill>
            <a:ln>
              <a:noFill/>
            </a:ln>
            <a:effectLst/>
          </c:spPr>
          <c:invertIfNegative val="0"/>
          <c:cat>
            <c:strRef>
              <c:f>Sheet1!$A$2</c:f>
              <c:strCache>
                <c:ptCount val="1"/>
                <c:pt idx="0">
                  <c:v>La Radio de Martin Grande</c:v>
                </c:pt>
              </c:strCache>
            </c:strRef>
          </c:cat>
          <c:val>
            <c:numRef>
              <c:f>Sheet1!$D$2</c:f>
              <c:numCache>
                <c:formatCode>General</c:formatCode>
                <c:ptCount val="1"/>
                <c:pt idx="0">
                  <c:v>68</c:v>
                </c:pt>
              </c:numCache>
            </c:numRef>
          </c:val>
          <c:extLst>
            <c:ext xmlns:c16="http://schemas.microsoft.com/office/drawing/2014/chart" uri="{C3380CC4-5D6E-409C-BE32-E72D297353CC}">
              <c16:uniqueId val="{00000002-C194-43A6-9D78-6DC12CC364B4}"/>
            </c:ext>
          </c:extLst>
        </c:ser>
        <c:ser>
          <c:idx val="3"/>
          <c:order val="3"/>
          <c:tx>
            <c:strRef>
              <c:f>Sheet1!$E$1</c:f>
              <c:strCache>
                <c:ptCount val="1"/>
                <c:pt idx="0">
                  <c:v>Photo</c:v>
                </c:pt>
              </c:strCache>
            </c:strRef>
          </c:tx>
          <c:spPr>
            <a:solidFill>
              <a:schemeClr val="accent4"/>
            </a:solidFill>
            <a:ln>
              <a:noFill/>
            </a:ln>
            <a:effectLst/>
          </c:spPr>
          <c:invertIfNegative val="0"/>
          <c:cat>
            <c:strRef>
              <c:f>Sheet1!$A$2</c:f>
              <c:strCache>
                <c:ptCount val="1"/>
                <c:pt idx="0">
                  <c:v>La Radio de Martin Grande</c:v>
                </c:pt>
              </c:strCache>
            </c:strRef>
          </c:cat>
          <c:val>
            <c:numRef>
              <c:f>Sheet1!$E$2</c:f>
              <c:numCache>
                <c:formatCode>General</c:formatCode>
                <c:ptCount val="1"/>
                <c:pt idx="0">
                  <c:v>56</c:v>
                </c:pt>
              </c:numCache>
            </c:numRef>
          </c:val>
          <c:extLst>
            <c:ext xmlns:c16="http://schemas.microsoft.com/office/drawing/2014/chart" uri="{C3380CC4-5D6E-409C-BE32-E72D297353CC}">
              <c16:uniqueId val="{00000003-C194-43A6-9D78-6DC12CC364B4}"/>
            </c:ext>
          </c:extLst>
        </c:ser>
        <c:ser>
          <c:idx val="4"/>
          <c:order val="4"/>
          <c:tx>
            <c:strRef>
              <c:f>Sheet1!$F$1</c:f>
              <c:strCache>
                <c:ptCount val="1"/>
                <c:pt idx="0">
                  <c:v>Status</c:v>
                </c:pt>
              </c:strCache>
            </c:strRef>
          </c:tx>
          <c:spPr>
            <a:solidFill>
              <a:schemeClr val="accent5"/>
            </a:solidFill>
            <a:ln>
              <a:noFill/>
            </a:ln>
            <a:effectLst/>
          </c:spPr>
          <c:invertIfNegative val="0"/>
          <c:cat>
            <c:strRef>
              <c:f>Sheet1!$A$2</c:f>
              <c:strCache>
                <c:ptCount val="1"/>
                <c:pt idx="0">
                  <c:v>La Radio de Martin Grande</c:v>
                </c:pt>
              </c:strCache>
            </c:strRef>
          </c:cat>
          <c:val>
            <c:numRef>
              <c:f>Sheet1!$F$2</c:f>
              <c:numCache>
                <c:formatCode>General</c:formatCode>
                <c:ptCount val="1"/>
                <c:pt idx="0">
                  <c:v>6</c:v>
                </c:pt>
              </c:numCache>
            </c:numRef>
          </c:val>
          <c:extLst>
            <c:ext xmlns:c16="http://schemas.microsoft.com/office/drawing/2014/chart" uri="{C3380CC4-5D6E-409C-BE32-E72D297353CC}">
              <c16:uniqueId val="{00000004-C194-43A6-9D78-6DC12CC364B4}"/>
            </c:ext>
          </c:extLst>
        </c:ser>
        <c:ser>
          <c:idx val="5"/>
          <c:order val="5"/>
          <c:tx>
            <c:strRef>
              <c:f>Sheet1!$G$1</c:f>
              <c:strCache>
                <c:ptCount val="1"/>
                <c:pt idx="0">
                  <c:v>Video</c:v>
                </c:pt>
              </c:strCache>
            </c:strRef>
          </c:tx>
          <c:spPr>
            <a:solidFill>
              <a:schemeClr val="accent6"/>
            </a:solidFill>
            <a:ln>
              <a:noFill/>
            </a:ln>
            <a:effectLst/>
          </c:spPr>
          <c:invertIfNegative val="0"/>
          <c:cat>
            <c:strRef>
              <c:f>Sheet1!$A$2</c:f>
              <c:strCache>
                <c:ptCount val="1"/>
                <c:pt idx="0">
                  <c:v>La Radio de Martin Grande</c:v>
                </c:pt>
              </c:strCache>
            </c:strRef>
          </c:cat>
          <c:val>
            <c:numRef>
              <c:f>Sheet1!$G$2</c:f>
              <c:numCache>
                <c:formatCode>General</c:formatCode>
                <c:ptCount val="1"/>
                <c:pt idx="0">
                  <c:v>54</c:v>
                </c:pt>
              </c:numCache>
            </c:numRef>
          </c:val>
          <c:extLst>
            <c:ext xmlns:c16="http://schemas.microsoft.com/office/drawing/2014/chart" uri="{C3380CC4-5D6E-409C-BE32-E72D297353CC}">
              <c16:uniqueId val="{00000005-C194-43A6-9D78-6DC12CC364B4}"/>
            </c:ext>
          </c:extLst>
        </c:ser>
        <c:dLbls>
          <c:showLegendKey val="0"/>
          <c:showVal val="0"/>
          <c:showCatName val="0"/>
          <c:showSerName val="0"/>
          <c:showPercent val="0"/>
          <c:showBubbleSize val="0"/>
        </c:dLbls>
        <c:gapWidth val="150"/>
        <c:overlap val="100"/>
        <c:axId val="348370016"/>
        <c:axId val="348371328"/>
      </c:barChart>
      <c:catAx>
        <c:axId val="348370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371328"/>
        <c:crosses val="autoZero"/>
        <c:auto val="1"/>
        <c:lblAlgn val="ctr"/>
        <c:lblOffset val="100"/>
        <c:noMultiLvlLbl val="0"/>
      </c:catAx>
      <c:valAx>
        <c:axId val="3483713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370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La Radio de Martin Grande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6.4911746262167003E-2</c:v>
                </c:pt>
                <c:pt idx="8">
                  <c:v>0.11607568928621</c:v>
                </c:pt>
                <c:pt idx="9">
                  <c:v>0.10121364359916001</c:v>
                </c:pt>
                <c:pt idx="10">
                  <c:v>5.9610653697936999E-2</c:v>
                </c:pt>
                <c:pt idx="11">
                  <c:v>3.8682511699874002E-2</c:v>
                </c:pt>
                <c:pt idx="12">
                  <c:v>7.5344645968766E-2</c:v>
                </c:pt>
                <c:pt idx="13">
                  <c:v>9.4563656271775001E-2</c:v>
                </c:pt>
                <c:pt idx="14">
                  <c:v>2.7966194085386999E-2</c:v>
                </c:pt>
                <c:pt idx="15">
                  <c:v>3.1047215467674999E-2</c:v>
                </c:pt>
                <c:pt idx="16">
                  <c:v>2.7698279182579E-2</c:v>
                </c:pt>
                <c:pt idx="17">
                  <c:v>7.0336821470874E-2</c:v>
                </c:pt>
                <c:pt idx="18">
                  <c:v>8.7359700615945002E-2</c:v>
                </c:pt>
                <c:pt idx="19">
                  <c:v>4.6302637129774997E-2</c:v>
                </c:pt>
                <c:pt idx="20">
                  <c:v>5.2821741582887001E-2</c:v>
                </c:pt>
                <c:pt idx="21">
                  <c:v>5.6005311753787E-2</c:v>
                </c:pt>
                <c:pt idx="22">
                  <c:v>2.4174167768724001E-2</c:v>
                </c:pt>
                <c:pt idx="23">
                  <c:v>0.44082305931202997</c:v>
                </c:pt>
              </c:numCache>
            </c:numRef>
          </c:val>
          <c:smooth val="0"/>
          <c:extLst>
            <c:ext xmlns:c16="http://schemas.microsoft.com/office/drawing/2014/chart" uri="{C3380CC4-5D6E-409C-BE32-E72D297353CC}">
              <c16:uniqueId val="{00000000-6C9B-4AC5-9530-C054AC714DD9}"/>
            </c:ext>
          </c:extLst>
        </c:ser>
        <c:dLbls>
          <c:showLegendKey val="0"/>
          <c:showVal val="0"/>
          <c:showCatName val="0"/>
          <c:showSerName val="0"/>
          <c:showPercent val="0"/>
          <c:showBubbleSize val="0"/>
        </c:dLbls>
        <c:smooth val="0"/>
        <c:axId val="348383136"/>
        <c:axId val="348375592"/>
      </c:lineChart>
      <c:catAx>
        <c:axId val="348383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375592"/>
        <c:crosses val="autoZero"/>
        <c:auto val="1"/>
        <c:lblAlgn val="ctr"/>
        <c:lblOffset val="100"/>
        <c:noMultiLvlLbl val="0"/>
      </c:catAx>
      <c:valAx>
        <c:axId val="348375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383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La Radio de Martin Grande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71</c:v>
                </c:pt>
                <c:pt idx="8">
                  <c:v>86</c:v>
                </c:pt>
                <c:pt idx="9">
                  <c:v>68</c:v>
                </c:pt>
                <c:pt idx="10">
                  <c:v>75</c:v>
                </c:pt>
                <c:pt idx="11">
                  <c:v>74</c:v>
                </c:pt>
                <c:pt idx="12">
                  <c:v>65</c:v>
                </c:pt>
                <c:pt idx="13">
                  <c:v>4</c:v>
                </c:pt>
                <c:pt idx="14">
                  <c:v>3</c:v>
                </c:pt>
                <c:pt idx="15">
                  <c:v>12</c:v>
                </c:pt>
                <c:pt idx="16">
                  <c:v>23</c:v>
                </c:pt>
                <c:pt idx="17">
                  <c:v>54</c:v>
                </c:pt>
                <c:pt idx="18">
                  <c:v>53</c:v>
                </c:pt>
                <c:pt idx="19">
                  <c:v>57</c:v>
                </c:pt>
                <c:pt idx="20">
                  <c:v>48</c:v>
                </c:pt>
                <c:pt idx="21">
                  <c:v>13</c:v>
                </c:pt>
                <c:pt idx="22">
                  <c:v>5</c:v>
                </c:pt>
                <c:pt idx="23">
                  <c:v>6</c:v>
                </c:pt>
              </c:numCache>
            </c:numRef>
          </c:val>
          <c:smooth val="0"/>
          <c:extLst>
            <c:ext xmlns:c16="http://schemas.microsoft.com/office/drawing/2014/chart" uri="{C3380CC4-5D6E-409C-BE32-E72D297353CC}">
              <c16:uniqueId val="{00000000-AD2B-4169-9518-33C38C99DFBB}"/>
            </c:ext>
          </c:extLst>
        </c:ser>
        <c:dLbls>
          <c:showLegendKey val="0"/>
          <c:showVal val="0"/>
          <c:showCatName val="0"/>
          <c:showSerName val="0"/>
          <c:showPercent val="0"/>
          <c:showBubbleSize val="0"/>
        </c:dLbls>
        <c:smooth val="0"/>
        <c:axId val="348382808"/>
        <c:axId val="348378872"/>
      </c:lineChart>
      <c:catAx>
        <c:axId val="348382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378872"/>
        <c:crosses val="autoZero"/>
        <c:auto val="1"/>
        <c:lblAlgn val="ctr"/>
        <c:lblOffset val="100"/>
        <c:noMultiLvlLbl val="0"/>
      </c:catAx>
      <c:valAx>
        <c:axId val="348378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382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La Radio de Martin Grande</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4.3438884251255999E-2</c:v>
                </c:pt>
                <c:pt idx="1">
                  <c:v>4.8920454855458997E-2</c:v>
                </c:pt>
                <c:pt idx="2">
                  <c:v>0.35901514769228998</c:v>
                </c:pt>
                <c:pt idx="3">
                  <c:v>0</c:v>
                </c:pt>
                <c:pt idx="4">
                  <c:v>5.5655116188621997E-2</c:v>
                </c:pt>
                <c:pt idx="5">
                  <c:v>0</c:v>
                </c:pt>
                <c:pt idx="6">
                  <c:v>0.10374623386959</c:v>
                </c:pt>
              </c:numCache>
            </c:numRef>
          </c:val>
          <c:extLst>
            <c:ext xmlns:c16="http://schemas.microsoft.com/office/drawing/2014/chart" uri="{C3380CC4-5D6E-409C-BE32-E72D297353CC}">
              <c16:uniqueId val="{00000000-EEE4-49EB-84A2-8DBE26E43F75}"/>
            </c:ext>
          </c:extLst>
        </c:ser>
        <c:dLbls>
          <c:showLegendKey val="0"/>
          <c:showVal val="0"/>
          <c:showCatName val="0"/>
          <c:showSerName val="0"/>
          <c:showPercent val="0"/>
          <c:showBubbleSize val="0"/>
        </c:dLbls>
        <c:gapWidth val="219"/>
        <c:overlap val="-27"/>
        <c:axId val="348376576"/>
        <c:axId val="348380840"/>
      </c:barChart>
      <c:catAx>
        <c:axId val="348376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380840"/>
        <c:crosses val="autoZero"/>
        <c:auto val="1"/>
        <c:lblAlgn val="ctr"/>
        <c:lblOffset val="100"/>
        <c:noMultiLvlLbl val="0"/>
      </c:catAx>
      <c:valAx>
        <c:axId val="348380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376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La Radio de Martin Grande</c:v>
                </c:pt>
              </c:strCache>
            </c:strRef>
          </c:cat>
          <c:val>
            <c:numRef>
              <c:f>Sheet1!$B$2</c:f>
              <c:numCache>
                <c:formatCode>General</c:formatCode>
                <c:ptCount val="1"/>
                <c:pt idx="0">
                  <c:v>18740</c:v>
                </c:pt>
              </c:numCache>
            </c:numRef>
          </c:val>
          <c:extLst>
            <c:ext xmlns:c16="http://schemas.microsoft.com/office/drawing/2014/chart" uri="{C3380CC4-5D6E-409C-BE32-E72D297353CC}">
              <c16:uniqueId val="{00000000-1B8E-4228-B5A3-2248039F6E0D}"/>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La Radio de Martin Grande</c:v>
                </c:pt>
              </c:strCache>
            </c:strRef>
          </c:cat>
          <c:val>
            <c:numRef>
              <c:f>Sheet1!$C$2</c:f>
              <c:numCache>
                <c:formatCode>General</c:formatCode>
                <c:ptCount val="1"/>
                <c:pt idx="0">
                  <c:v>1566</c:v>
                </c:pt>
              </c:numCache>
            </c:numRef>
          </c:val>
          <c:extLst>
            <c:ext xmlns:c16="http://schemas.microsoft.com/office/drawing/2014/chart" uri="{C3380CC4-5D6E-409C-BE32-E72D297353CC}">
              <c16:uniqueId val="{00000001-1B8E-4228-B5A3-2248039F6E0D}"/>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La Radio de Martin Grande</c:v>
                </c:pt>
              </c:strCache>
            </c:strRef>
          </c:cat>
          <c:val>
            <c:numRef>
              <c:f>Sheet1!$D$2</c:f>
              <c:numCache>
                <c:formatCode>General</c:formatCode>
                <c:ptCount val="1"/>
                <c:pt idx="0">
                  <c:v>1186</c:v>
                </c:pt>
              </c:numCache>
            </c:numRef>
          </c:val>
          <c:extLst>
            <c:ext xmlns:c16="http://schemas.microsoft.com/office/drawing/2014/chart" uri="{C3380CC4-5D6E-409C-BE32-E72D297353CC}">
              <c16:uniqueId val="{00000002-1B8E-4228-B5A3-2248039F6E0D}"/>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La Radio de Martin Grande</c:v>
                </c:pt>
              </c:strCache>
            </c:strRef>
          </c:cat>
          <c:val>
            <c:numRef>
              <c:f>Sheet1!$E$2</c:f>
              <c:numCache>
                <c:formatCode>General</c:formatCode>
                <c:ptCount val="1"/>
                <c:pt idx="0">
                  <c:v>742</c:v>
                </c:pt>
              </c:numCache>
            </c:numRef>
          </c:val>
          <c:extLst>
            <c:ext xmlns:c16="http://schemas.microsoft.com/office/drawing/2014/chart" uri="{C3380CC4-5D6E-409C-BE32-E72D297353CC}">
              <c16:uniqueId val="{00000003-1B8E-4228-B5A3-2248039F6E0D}"/>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La Radio de Martin Grande</c:v>
                </c:pt>
              </c:strCache>
            </c:strRef>
          </c:cat>
          <c:val>
            <c:numRef>
              <c:f>Sheet1!$F$2</c:f>
              <c:numCache>
                <c:formatCode>General</c:formatCode>
                <c:ptCount val="1"/>
                <c:pt idx="0">
                  <c:v>341</c:v>
                </c:pt>
              </c:numCache>
            </c:numRef>
          </c:val>
          <c:extLst>
            <c:ext xmlns:c16="http://schemas.microsoft.com/office/drawing/2014/chart" uri="{C3380CC4-5D6E-409C-BE32-E72D297353CC}">
              <c16:uniqueId val="{00000004-1B8E-4228-B5A3-2248039F6E0D}"/>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La Radio de Martin Grande</c:v>
                </c:pt>
              </c:strCache>
            </c:strRef>
          </c:cat>
          <c:val>
            <c:numRef>
              <c:f>Sheet1!$G$2</c:f>
              <c:numCache>
                <c:formatCode>General</c:formatCode>
                <c:ptCount val="1"/>
                <c:pt idx="0">
                  <c:v>1436</c:v>
                </c:pt>
              </c:numCache>
            </c:numRef>
          </c:val>
          <c:extLst>
            <c:ext xmlns:c16="http://schemas.microsoft.com/office/drawing/2014/chart" uri="{C3380CC4-5D6E-409C-BE32-E72D297353CC}">
              <c16:uniqueId val="{00000005-1B8E-4228-B5A3-2248039F6E0D}"/>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La Radio de Martin Grande</c:v>
                </c:pt>
              </c:strCache>
            </c:strRef>
          </c:cat>
          <c:val>
            <c:numRef>
              <c:f>Sheet1!$H$2</c:f>
              <c:numCache>
                <c:formatCode>General</c:formatCode>
                <c:ptCount val="1"/>
                <c:pt idx="0">
                  <c:v>8417</c:v>
                </c:pt>
              </c:numCache>
            </c:numRef>
          </c:val>
          <c:extLst>
            <c:ext xmlns:c16="http://schemas.microsoft.com/office/drawing/2014/chart" uri="{C3380CC4-5D6E-409C-BE32-E72D297353CC}">
              <c16:uniqueId val="{00000006-1B8E-4228-B5A3-2248039F6E0D}"/>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La Radio de Martin Grande</c:v>
                </c:pt>
              </c:strCache>
            </c:strRef>
          </c:cat>
          <c:val>
            <c:numRef>
              <c:f>Sheet1!$I$2</c:f>
              <c:numCache>
                <c:formatCode>General</c:formatCode>
                <c:ptCount val="1"/>
                <c:pt idx="0">
                  <c:v>4332</c:v>
                </c:pt>
              </c:numCache>
            </c:numRef>
          </c:val>
          <c:extLst>
            <c:ext xmlns:c16="http://schemas.microsoft.com/office/drawing/2014/chart" uri="{C3380CC4-5D6E-409C-BE32-E72D297353CC}">
              <c16:uniqueId val="{00000007-1B8E-4228-B5A3-2248039F6E0D}"/>
            </c:ext>
          </c:extLst>
        </c:ser>
        <c:dLbls>
          <c:showLegendKey val="0"/>
          <c:showVal val="0"/>
          <c:showCatName val="0"/>
          <c:showSerName val="0"/>
          <c:showPercent val="0"/>
          <c:showBubbleSize val="0"/>
        </c:dLbls>
        <c:gapWidth val="150"/>
        <c:overlap val="100"/>
        <c:axId val="281010072"/>
        <c:axId val="281012368"/>
      </c:barChart>
      <c:catAx>
        <c:axId val="281010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012368"/>
        <c:crosses val="autoZero"/>
        <c:auto val="1"/>
        <c:lblAlgn val="ctr"/>
        <c:lblOffset val="100"/>
        <c:noMultiLvlLbl val="0"/>
      </c:catAx>
      <c:valAx>
        <c:axId val="2810123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010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La Radio de Martin Grande</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4</c:v>
                </c:pt>
              </c:numCache>
            </c:numRef>
          </c:val>
          <c:extLst>
            <c:ext xmlns:c16="http://schemas.microsoft.com/office/drawing/2014/chart" uri="{C3380CC4-5D6E-409C-BE32-E72D297353CC}">
              <c16:uniqueId val="{00000000-B9CF-49E0-AED7-01D20994EA7C}"/>
            </c:ext>
          </c:extLst>
        </c:ser>
        <c:dLbls>
          <c:showLegendKey val="0"/>
          <c:showVal val="0"/>
          <c:showCatName val="0"/>
          <c:showSerName val="0"/>
          <c:showPercent val="0"/>
          <c:showBubbleSize val="0"/>
        </c:dLbls>
        <c:gapWidth val="219"/>
        <c:overlap val="-27"/>
        <c:axId val="289903232"/>
        <c:axId val="289907496"/>
      </c:barChart>
      <c:catAx>
        <c:axId val="289903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907496"/>
        <c:crosses val="autoZero"/>
        <c:auto val="1"/>
        <c:lblAlgn val="ctr"/>
        <c:lblOffset val="100"/>
        <c:noMultiLvlLbl val="0"/>
      </c:catAx>
      <c:valAx>
        <c:axId val="289907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903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10296-0FD2-4A96-9C62-8145E34277BC}"/>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AB3F2C6B-B73B-4670-9D42-0C3FC97D7F89}"/>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3496913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BB507-2FEC-4B0E-93F9-C2C1CF54FCD2}"/>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4609DB1E-1A7E-44E3-9AA0-15CCCB06AA54}"/>
              </a:ext>
            </a:extLst>
          </p:cNvPr>
          <p:cNvGraphicFramePr>
            <a:graphicFrameLocks noGrp="1"/>
          </p:cNvGraphicFramePr>
          <p:nvPr>
            <p:ph type="tbl" sz="quarter" idx="13"/>
            <p:extLst>
              <p:ext uri="{D42A27DB-BD31-4B8C-83A1-F6EECF244321}">
                <p14:modId xmlns:p14="http://schemas.microsoft.com/office/powerpoint/2010/main" val="3486475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004547094"/>
                    </a:ext>
                  </a:extLst>
                </a:gridCol>
                <a:gridCol w="740664">
                  <a:extLst>
                    <a:ext uri="{9D8B030D-6E8A-4147-A177-3AD203B41FA5}">
                      <a16:colId xmlns:a16="http://schemas.microsoft.com/office/drawing/2014/main" val="3243970694"/>
                    </a:ext>
                  </a:extLst>
                </a:gridCol>
                <a:gridCol w="740664">
                  <a:extLst>
                    <a:ext uri="{9D8B030D-6E8A-4147-A177-3AD203B41FA5}">
                      <a16:colId xmlns:a16="http://schemas.microsoft.com/office/drawing/2014/main" val="604500081"/>
                    </a:ext>
                  </a:extLst>
                </a:gridCol>
                <a:gridCol w="740664">
                  <a:extLst>
                    <a:ext uri="{9D8B030D-6E8A-4147-A177-3AD203B41FA5}">
                      <a16:colId xmlns:a16="http://schemas.microsoft.com/office/drawing/2014/main" val="1358810658"/>
                    </a:ext>
                  </a:extLst>
                </a:gridCol>
                <a:gridCol w="740664">
                  <a:extLst>
                    <a:ext uri="{9D8B030D-6E8A-4147-A177-3AD203B41FA5}">
                      <a16:colId xmlns:a16="http://schemas.microsoft.com/office/drawing/2014/main" val="1190958489"/>
                    </a:ext>
                  </a:extLst>
                </a:gridCol>
                <a:gridCol w="740664">
                  <a:extLst>
                    <a:ext uri="{9D8B030D-6E8A-4147-A177-3AD203B41FA5}">
                      <a16:colId xmlns:a16="http://schemas.microsoft.com/office/drawing/2014/main" val="761097308"/>
                    </a:ext>
                  </a:extLst>
                </a:gridCol>
                <a:gridCol w="740664">
                  <a:extLst>
                    <a:ext uri="{9D8B030D-6E8A-4147-A177-3AD203B41FA5}">
                      <a16:colId xmlns:a16="http://schemas.microsoft.com/office/drawing/2014/main" val="2206354235"/>
                    </a:ext>
                  </a:extLst>
                </a:gridCol>
                <a:gridCol w="740664">
                  <a:extLst>
                    <a:ext uri="{9D8B030D-6E8A-4147-A177-3AD203B41FA5}">
                      <a16:colId xmlns:a16="http://schemas.microsoft.com/office/drawing/2014/main" val="3291912915"/>
                    </a:ext>
                  </a:extLst>
                </a:gridCol>
                <a:gridCol w="740664">
                  <a:extLst>
                    <a:ext uri="{9D8B030D-6E8A-4147-A177-3AD203B41FA5}">
                      <a16:colId xmlns:a16="http://schemas.microsoft.com/office/drawing/2014/main" val="780699483"/>
                    </a:ext>
                  </a:extLst>
                </a:gridCol>
                <a:gridCol w="740664">
                  <a:extLst>
                    <a:ext uri="{9D8B030D-6E8A-4147-A177-3AD203B41FA5}">
                      <a16:colId xmlns:a16="http://schemas.microsoft.com/office/drawing/2014/main" val="236311965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718651747"/>
                  </a:ext>
                </a:extLst>
              </a:tr>
              <a:tr h="370840">
                <a:tc>
                  <a:txBody>
                    <a:bodyPr/>
                    <a:lstStyle/>
                    <a:p>
                      <a:r>
                        <a:rPr lang="en-US" sz="1000"/>
                        <a:t>La Radio de Martin Grande</a:t>
                      </a:r>
                    </a:p>
                  </a:txBody>
                  <a:tcPr/>
                </a:tc>
                <a:tc>
                  <a:txBody>
                    <a:bodyPr/>
                    <a:lstStyle/>
                    <a:p>
                      <a:r>
                        <a:rPr lang="en-US" sz="1000"/>
                        <a:t>70709</a:t>
                      </a:r>
                    </a:p>
                  </a:txBody>
                  <a:tcPr/>
                </a:tc>
                <a:tc>
                  <a:txBody>
                    <a:bodyPr/>
                    <a:lstStyle/>
                    <a:p>
                      <a:r>
                        <a:rPr lang="en-US" sz="1000"/>
                        <a:t>799</a:t>
                      </a:r>
                    </a:p>
                  </a:txBody>
                  <a:tcPr/>
                </a:tc>
                <a:tc>
                  <a:txBody>
                    <a:bodyPr/>
                    <a:lstStyle/>
                    <a:p>
                      <a:r>
                        <a:rPr lang="en-US" sz="1000"/>
                        <a:t>717</a:t>
                      </a:r>
                    </a:p>
                  </a:txBody>
                  <a:tcPr/>
                </a:tc>
                <a:tc>
                  <a:txBody>
                    <a:bodyPr/>
                    <a:lstStyle/>
                    <a:p>
                      <a:r>
                        <a:rPr lang="en-US" sz="1000"/>
                        <a:t>24011</a:t>
                      </a:r>
                    </a:p>
                  </a:txBody>
                  <a:tcPr/>
                </a:tc>
                <a:tc>
                  <a:txBody>
                    <a:bodyPr/>
                    <a:lstStyle/>
                    <a:p>
                      <a:r>
                        <a:rPr lang="en-US" sz="1000"/>
                        <a:t>8417</a:t>
                      </a:r>
                    </a:p>
                  </a:txBody>
                  <a:tcPr/>
                </a:tc>
                <a:tc>
                  <a:txBody>
                    <a:bodyPr/>
                    <a:lstStyle/>
                    <a:p>
                      <a:r>
                        <a:rPr lang="en-US" sz="1000"/>
                        <a:t>4332</a:t>
                      </a:r>
                    </a:p>
                  </a:txBody>
                  <a:tcPr/>
                </a:tc>
                <a:tc>
                  <a:txBody>
                    <a:bodyPr/>
                    <a:lstStyle/>
                    <a:p>
                      <a:r>
                        <a:rPr lang="en-US" sz="1000"/>
                        <a:t>67</a:t>
                      </a:r>
                    </a:p>
                  </a:txBody>
                  <a:tcPr/>
                </a:tc>
                <a:tc>
                  <a:txBody>
                    <a:bodyPr/>
                    <a:lstStyle/>
                    <a:p>
                      <a:r>
                        <a:rPr lang="en-US" sz="1000"/>
                        <a:t>0.0729%</a:t>
                      </a:r>
                    </a:p>
                  </a:txBody>
                  <a:tcPr/>
                </a:tc>
                <a:tc>
                  <a:txBody>
                    <a:bodyPr/>
                    <a:lstStyle/>
                    <a:p>
                      <a:r>
                        <a:rPr lang="en-US" sz="1000"/>
                        <a:t>0.0%</a:t>
                      </a:r>
                    </a:p>
                  </a:txBody>
                  <a:tcPr/>
                </a:tc>
                <a:extLst>
                  <a:ext uri="{0D108BD9-81ED-4DB2-BD59-A6C34878D82A}">
                    <a16:rowId xmlns:a16="http://schemas.microsoft.com/office/drawing/2014/main" val="3715571598"/>
                  </a:ext>
                </a:extLst>
              </a:tr>
            </a:tbl>
          </a:graphicData>
        </a:graphic>
      </p:graphicFrame>
      <p:sp>
        <p:nvSpPr>
          <p:cNvPr id="4" name="Text Placeholder 3">
            <a:extLst>
              <a:ext uri="{FF2B5EF4-FFF2-40B4-BE49-F238E27FC236}">
                <a16:creationId xmlns:a16="http://schemas.microsoft.com/office/drawing/2014/main" id="{BCA2CBA0-7820-4EED-AE3A-B754A216697B}"/>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34175732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09F34-6F1B-40C1-B18F-FB4E7C5B68F9}"/>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6E790977-8A4C-4410-BF11-C18E09434397}"/>
              </a:ext>
            </a:extLst>
          </p:cNvPr>
          <p:cNvGraphicFramePr>
            <a:graphicFrameLocks noGrp="1"/>
          </p:cNvGraphicFramePr>
          <p:nvPr>
            <p:ph type="chart" sz="quarter" idx="13"/>
            <p:extLst>
              <p:ext uri="{D42A27DB-BD31-4B8C-83A1-F6EECF244321}">
                <p14:modId xmlns:p14="http://schemas.microsoft.com/office/powerpoint/2010/main" val="4453454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F421BF-7412-4288-8FD5-92E96A6FD0D2}"/>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7D6A7F01-9908-4BBB-9FFB-DD8CED8F92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503685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6A0CF-784F-4D65-A66B-09A2BFBE201B}"/>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5C701F0B-2743-46A8-A8EC-D36C581D32D5}"/>
              </a:ext>
            </a:extLst>
          </p:cNvPr>
          <p:cNvGraphicFramePr>
            <a:graphicFrameLocks noGrp="1"/>
          </p:cNvGraphicFramePr>
          <p:nvPr>
            <p:ph type="chart" sz="quarter" idx="13"/>
            <p:extLst>
              <p:ext uri="{D42A27DB-BD31-4B8C-83A1-F6EECF244321}">
                <p14:modId xmlns:p14="http://schemas.microsoft.com/office/powerpoint/2010/main" val="17687236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78E03B-BBCC-4684-B6FE-2905D672668E}"/>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F6A8D9BB-D350-46C7-B980-618815C89D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812046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A99C7-1AE6-4C1B-B9A1-6952F7817F18}"/>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A276DA65-8950-4333-BD5A-F039CABB67A8}"/>
              </a:ext>
            </a:extLst>
          </p:cNvPr>
          <p:cNvGraphicFramePr>
            <a:graphicFrameLocks noGrp="1"/>
          </p:cNvGraphicFramePr>
          <p:nvPr>
            <p:ph type="chart" sz="quarter" idx="13"/>
            <p:extLst>
              <p:ext uri="{D42A27DB-BD31-4B8C-83A1-F6EECF244321}">
                <p14:modId xmlns:p14="http://schemas.microsoft.com/office/powerpoint/2010/main" val="42148443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95500C-B25F-4FF0-9D68-9E01AC887344}"/>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22ED40FD-86DE-4076-B420-E2E4DD19EB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101765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F45DD-4045-4EBE-ACB8-7DF8B9DA55C9}"/>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5AD21FFC-176F-4293-BB30-79BF8808328B}"/>
              </a:ext>
            </a:extLst>
          </p:cNvPr>
          <p:cNvGraphicFramePr>
            <a:graphicFrameLocks noGrp="1"/>
          </p:cNvGraphicFramePr>
          <p:nvPr>
            <p:ph type="chart" sz="quarter" idx="13"/>
            <p:extLst>
              <p:ext uri="{D42A27DB-BD31-4B8C-83A1-F6EECF244321}">
                <p14:modId xmlns:p14="http://schemas.microsoft.com/office/powerpoint/2010/main" val="1503066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639606-62F6-481C-9F76-E48CE8B69AD5}"/>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FC903F2A-AD9A-4E81-B0D4-993382AC2E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87432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0502F-F0D2-4D34-8ED2-AD52FC45854A}"/>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B9765CBF-9DE9-41A7-B8CA-3F2B034447A8}"/>
              </a:ext>
            </a:extLst>
          </p:cNvPr>
          <p:cNvGraphicFramePr>
            <a:graphicFrameLocks noGrp="1"/>
          </p:cNvGraphicFramePr>
          <p:nvPr>
            <p:ph type="chart" sz="quarter" idx="13"/>
            <p:extLst>
              <p:ext uri="{D42A27DB-BD31-4B8C-83A1-F6EECF244321}">
                <p14:modId xmlns:p14="http://schemas.microsoft.com/office/powerpoint/2010/main" val="5584213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B78FF3-8D1A-4E6A-8899-A037EFD7FCB9}"/>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F7B65770-5753-4267-8F69-42917EF420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916709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BD083-A819-41F7-BED0-CD79CA7743FA}"/>
              </a:ext>
            </a:extLst>
          </p:cNvPr>
          <p:cNvSpPr>
            <a:spLocks noGrp="1"/>
          </p:cNvSpPr>
          <p:nvPr>
            <p:ph type="title"/>
          </p:nvPr>
        </p:nvSpPr>
        <p:spPr/>
        <p:txBody>
          <a:bodyPr/>
          <a:lstStyle/>
          <a:p>
            <a:r>
              <a:rPr lang="en-US"/>
              <a:t>Facebook Own Posts Table - 1 of 8</a:t>
            </a:r>
          </a:p>
        </p:txBody>
      </p:sp>
      <p:graphicFrame>
        <p:nvGraphicFramePr>
          <p:cNvPr id="5" name="Table Placeholder 4">
            <a:extLst>
              <a:ext uri="{FF2B5EF4-FFF2-40B4-BE49-F238E27FC236}">
                <a16:creationId xmlns:a16="http://schemas.microsoft.com/office/drawing/2014/main" id="{29E13E23-9917-494E-8202-E8F5A334BE80}"/>
              </a:ext>
            </a:extLst>
          </p:cNvPr>
          <p:cNvGraphicFramePr>
            <a:graphicFrameLocks noGrp="1"/>
          </p:cNvGraphicFramePr>
          <p:nvPr>
            <p:ph type="tbl" sz="quarter" idx="13"/>
            <p:extLst>
              <p:ext uri="{D42A27DB-BD31-4B8C-83A1-F6EECF244321}">
                <p14:modId xmlns:p14="http://schemas.microsoft.com/office/powerpoint/2010/main" val="33154444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67359865"/>
                    </a:ext>
                  </a:extLst>
                </a:gridCol>
                <a:gridCol w="658368">
                  <a:extLst>
                    <a:ext uri="{9D8B030D-6E8A-4147-A177-3AD203B41FA5}">
                      <a16:colId xmlns:a16="http://schemas.microsoft.com/office/drawing/2014/main" val="3610759764"/>
                    </a:ext>
                  </a:extLst>
                </a:gridCol>
                <a:gridCol w="658368">
                  <a:extLst>
                    <a:ext uri="{9D8B030D-6E8A-4147-A177-3AD203B41FA5}">
                      <a16:colId xmlns:a16="http://schemas.microsoft.com/office/drawing/2014/main" val="337131242"/>
                    </a:ext>
                  </a:extLst>
                </a:gridCol>
                <a:gridCol w="658368">
                  <a:extLst>
                    <a:ext uri="{9D8B030D-6E8A-4147-A177-3AD203B41FA5}">
                      <a16:colId xmlns:a16="http://schemas.microsoft.com/office/drawing/2014/main" val="563491389"/>
                    </a:ext>
                  </a:extLst>
                </a:gridCol>
                <a:gridCol w="658368">
                  <a:extLst>
                    <a:ext uri="{9D8B030D-6E8A-4147-A177-3AD203B41FA5}">
                      <a16:colId xmlns:a16="http://schemas.microsoft.com/office/drawing/2014/main" val="407356548"/>
                    </a:ext>
                  </a:extLst>
                </a:gridCol>
                <a:gridCol w="658368">
                  <a:extLst>
                    <a:ext uri="{9D8B030D-6E8A-4147-A177-3AD203B41FA5}">
                      <a16:colId xmlns:a16="http://schemas.microsoft.com/office/drawing/2014/main" val="3360487724"/>
                    </a:ext>
                  </a:extLst>
                </a:gridCol>
                <a:gridCol w="658368">
                  <a:extLst>
                    <a:ext uri="{9D8B030D-6E8A-4147-A177-3AD203B41FA5}">
                      <a16:colId xmlns:a16="http://schemas.microsoft.com/office/drawing/2014/main" val="3649268237"/>
                    </a:ext>
                  </a:extLst>
                </a:gridCol>
                <a:gridCol w="658368">
                  <a:extLst>
                    <a:ext uri="{9D8B030D-6E8A-4147-A177-3AD203B41FA5}">
                      <a16:colId xmlns:a16="http://schemas.microsoft.com/office/drawing/2014/main" val="25023805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10948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Radio de Martin Grande - 2017-08-22 12:27:14</a:t>
                      </a:r>
                      <a:r>
                        <a:rPr kumimoji="0" lang="en-US" sz="1000" b="0" i="0" u="none" strike="noStrike" kern="1200" cap="none" spc="0" normalizeH="0" baseline="0" noProof="0">
                          <a:ln>
                            <a:noFill/>
                          </a:ln>
                          <a:solidFill>
                            <a:prstClr val="black"/>
                          </a:solidFill>
                          <a:effectLst/>
                          <a:uLnTx/>
                          <a:uFillTx/>
                          <a:latin typeface="+mn-lt"/>
                          <a:ea typeface="+mn-ea"/>
                          <a:cs typeface="+mn-cs"/>
                        </a:rPr>
                        <a:t>
¡Imperdible!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17403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Radio de Martin Grande - 2017-08-16 18:59:16</a:t>
                      </a:r>
                      <a:r>
                        <a:rPr kumimoji="0" lang="es-ES" sz="1000" b="0" i="0" u="none" strike="noStrike" kern="1200" cap="none" spc="0" normalizeH="0" baseline="0" noProof="0">
                          <a:ln>
                            <a:noFill/>
                          </a:ln>
                          <a:solidFill>
                            <a:prstClr val="black"/>
                          </a:solidFill>
                          <a:effectLst/>
                          <a:uLnTx/>
                          <a:uFillTx/>
                          <a:latin typeface="+mn-lt"/>
                          <a:ea typeface="+mn-ea"/>
                          <a:cs typeface="+mn-cs"/>
                        </a:rPr>
                        <a:t>
OYENTE PREMIADA CON $10.000
María Ceballos, se llevó el premio de $10 mil por habernos ayudado a informar durante las elecciones PASO. 
¡FELICITACIONES!
Generó esto 👉 http://www.fm899.com.ar/noticias/salta-1/trampa-de-la-politica-retiran-gazebos-que-hacian-proselitismo-35903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26872209"/>
                  </a:ext>
                </a:extLst>
              </a:tr>
            </a:tbl>
          </a:graphicData>
        </a:graphic>
      </p:graphicFrame>
      <p:sp>
        <p:nvSpPr>
          <p:cNvPr id="4" name="Text Placeholder 3">
            <a:extLst>
              <a:ext uri="{FF2B5EF4-FFF2-40B4-BE49-F238E27FC236}">
                <a16:creationId xmlns:a16="http://schemas.microsoft.com/office/drawing/2014/main" id="{26F076D0-6460-4C81-A75A-1D305C9613EE}"/>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32536763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A43C2-A371-4C81-A441-ECC09E06CCCE}"/>
              </a:ext>
            </a:extLst>
          </p:cNvPr>
          <p:cNvSpPr>
            <a:spLocks noGrp="1"/>
          </p:cNvSpPr>
          <p:nvPr>
            <p:ph type="title"/>
          </p:nvPr>
        </p:nvSpPr>
        <p:spPr/>
        <p:txBody>
          <a:bodyPr/>
          <a:lstStyle/>
          <a:p>
            <a:r>
              <a:rPr lang="en-US"/>
              <a:t>Facebook Own Posts Table - 2 of 8</a:t>
            </a:r>
          </a:p>
        </p:txBody>
      </p:sp>
      <p:graphicFrame>
        <p:nvGraphicFramePr>
          <p:cNvPr id="5" name="Table Placeholder 4">
            <a:extLst>
              <a:ext uri="{FF2B5EF4-FFF2-40B4-BE49-F238E27FC236}">
                <a16:creationId xmlns:a16="http://schemas.microsoft.com/office/drawing/2014/main" id="{74A861F7-2FE3-4DCC-BDA4-4F7E34BE4398}"/>
              </a:ext>
            </a:extLst>
          </p:cNvPr>
          <p:cNvGraphicFramePr>
            <a:graphicFrameLocks noGrp="1"/>
          </p:cNvGraphicFramePr>
          <p:nvPr>
            <p:ph type="tbl" sz="quarter" idx="13"/>
            <p:extLst>
              <p:ext uri="{D42A27DB-BD31-4B8C-83A1-F6EECF244321}">
                <p14:modId xmlns:p14="http://schemas.microsoft.com/office/powerpoint/2010/main" val="17504750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16276522"/>
                    </a:ext>
                  </a:extLst>
                </a:gridCol>
                <a:gridCol w="658368">
                  <a:extLst>
                    <a:ext uri="{9D8B030D-6E8A-4147-A177-3AD203B41FA5}">
                      <a16:colId xmlns:a16="http://schemas.microsoft.com/office/drawing/2014/main" val="4062534888"/>
                    </a:ext>
                  </a:extLst>
                </a:gridCol>
                <a:gridCol w="658368">
                  <a:extLst>
                    <a:ext uri="{9D8B030D-6E8A-4147-A177-3AD203B41FA5}">
                      <a16:colId xmlns:a16="http://schemas.microsoft.com/office/drawing/2014/main" val="4137498210"/>
                    </a:ext>
                  </a:extLst>
                </a:gridCol>
                <a:gridCol w="658368">
                  <a:extLst>
                    <a:ext uri="{9D8B030D-6E8A-4147-A177-3AD203B41FA5}">
                      <a16:colId xmlns:a16="http://schemas.microsoft.com/office/drawing/2014/main" val="3136424009"/>
                    </a:ext>
                  </a:extLst>
                </a:gridCol>
                <a:gridCol w="658368">
                  <a:extLst>
                    <a:ext uri="{9D8B030D-6E8A-4147-A177-3AD203B41FA5}">
                      <a16:colId xmlns:a16="http://schemas.microsoft.com/office/drawing/2014/main" val="3070593299"/>
                    </a:ext>
                  </a:extLst>
                </a:gridCol>
                <a:gridCol w="658368">
                  <a:extLst>
                    <a:ext uri="{9D8B030D-6E8A-4147-A177-3AD203B41FA5}">
                      <a16:colId xmlns:a16="http://schemas.microsoft.com/office/drawing/2014/main" val="3072952617"/>
                    </a:ext>
                  </a:extLst>
                </a:gridCol>
                <a:gridCol w="658368">
                  <a:extLst>
                    <a:ext uri="{9D8B030D-6E8A-4147-A177-3AD203B41FA5}">
                      <a16:colId xmlns:a16="http://schemas.microsoft.com/office/drawing/2014/main" val="777583032"/>
                    </a:ext>
                  </a:extLst>
                </a:gridCol>
                <a:gridCol w="658368">
                  <a:extLst>
                    <a:ext uri="{9D8B030D-6E8A-4147-A177-3AD203B41FA5}">
                      <a16:colId xmlns:a16="http://schemas.microsoft.com/office/drawing/2014/main" val="32450386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57667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Radio de Martin Grande - 2017-08-25 08:07:40</a:t>
                      </a:r>
                      <a:r>
                        <a:rPr kumimoji="0" lang="es-ES" sz="1000" b="0" i="0" u="none" strike="noStrike" kern="1200" cap="none" spc="0" normalizeH="0" baseline="0" noProof="0">
                          <a:ln>
                            <a:noFill/>
                          </a:ln>
                          <a:solidFill>
                            <a:prstClr val="black"/>
                          </a:solidFill>
                          <a:effectLst/>
                          <a:uLnTx/>
                          <a:uFillTx/>
                          <a:latin typeface="+mn-lt"/>
                          <a:ea typeface="+mn-ea"/>
                          <a:cs typeface="+mn-cs"/>
                        </a:rPr>
                        <a:t>
💽📚¡¡ATENCIÓN 10 KITS DE LIBROS Y CDs!!💽📚
Hoy se terminan los regalos de La Radio de Martin Grande por el #MesAniversario y, más que nunca, tiramos la casa por la ventana.🎊🎉🎁
Vamos a sortear 10 kits de 3 libros + 4 CDs. Lo vamos a hacer en tres tramos: tres ganadores a las 10 am, tres a las 11:30 y cuatro a las 12:30.
Compartí la publicación, poné Me Gusta y comentá tu nombre, apellido y últimas tres del DNI.
⚠⚠Dato importante: si ganas, tenes que venir a retirarlo hoy a Gervasio Posadas 720.❗❗❗
Multiplicá tus chances en https://www.instagram.com/fm899salta/ y en https://twitter.com/FM899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84587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Radio de Martin Grande - 2017-08-13 23:51:13</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92917814"/>
                  </a:ext>
                </a:extLst>
              </a:tr>
            </a:tbl>
          </a:graphicData>
        </a:graphic>
      </p:graphicFrame>
      <p:sp>
        <p:nvSpPr>
          <p:cNvPr id="4" name="Text Placeholder 3">
            <a:extLst>
              <a:ext uri="{FF2B5EF4-FFF2-40B4-BE49-F238E27FC236}">
                <a16:creationId xmlns:a16="http://schemas.microsoft.com/office/drawing/2014/main" id="{7EBB6F61-7DE1-4E1A-9EAA-1EB28D63DEDF}"/>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19614406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A3863-24A6-4079-ABFB-E93D359ECCB0}"/>
              </a:ext>
            </a:extLst>
          </p:cNvPr>
          <p:cNvSpPr>
            <a:spLocks noGrp="1"/>
          </p:cNvSpPr>
          <p:nvPr>
            <p:ph type="title"/>
          </p:nvPr>
        </p:nvSpPr>
        <p:spPr/>
        <p:txBody>
          <a:bodyPr/>
          <a:lstStyle/>
          <a:p>
            <a:r>
              <a:rPr lang="en-US"/>
              <a:t>Facebook Own Posts Table - 3 of 8</a:t>
            </a:r>
          </a:p>
        </p:txBody>
      </p:sp>
      <p:graphicFrame>
        <p:nvGraphicFramePr>
          <p:cNvPr id="5" name="Table Placeholder 4">
            <a:extLst>
              <a:ext uri="{FF2B5EF4-FFF2-40B4-BE49-F238E27FC236}">
                <a16:creationId xmlns:a16="http://schemas.microsoft.com/office/drawing/2014/main" id="{F7084C8D-02B0-4661-8570-47F6D8A5D10A}"/>
              </a:ext>
            </a:extLst>
          </p:cNvPr>
          <p:cNvGraphicFramePr>
            <a:graphicFrameLocks noGrp="1"/>
          </p:cNvGraphicFramePr>
          <p:nvPr>
            <p:ph type="tbl" sz="quarter" idx="13"/>
            <p:extLst>
              <p:ext uri="{D42A27DB-BD31-4B8C-83A1-F6EECF244321}">
                <p14:modId xmlns:p14="http://schemas.microsoft.com/office/powerpoint/2010/main" val="18682782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81022325"/>
                    </a:ext>
                  </a:extLst>
                </a:gridCol>
                <a:gridCol w="658368">
                  <a:extLst>
                    <a:ext uri="{9D8B030D-6E8A-4147-A177-3AD203B41FA5}">
                      <a16:colId xmlns:a16="http://schemas.microsoft.com/office/drawing/2014/main" val="891718451"/>
                    </a:ext>
                  </a:extLst>
                </a:gridCol>
                <a:gridCol w="658368">
                  <a:extLst>
                    <a:ext uri="{9D8B030D-6E8A-4147-A177-3AD203B41FA5}">
                      <a16:colId xmlns:a16="http://schemas.microsoft.com/office/drawing/2014/main" val="4139043545"/>
                    </a:ext>
                  </a:extLst>
                </a:gridCol>
                <a:gridCol w="658368">
                  <a:extLst>
                    <a:ext uri="{9D8B030D-6E8A-4147-A177-3AD203B41FA5}">
                      <a16:colId xmlns:a16="http://schemas.microsoft.com/office/drawing/2014/main" val="1956744776"/>
                    </a:ext>
                  </a:extLst>
                </a:gridCol>
                <a:gridCol w="658368">
                  <a:extLst>
                    <a:ext uri="{9D8B030D-6E8A-4147-A177-3AD203B41FA5}">
                      <a16:colId xmlns:a16="http://schemas.microsoft.com/office/drawing/2014/main" val="910314625"/>
                    </a:ext>
                  </a:extLst>
                </a:gridCol>
                <a:gridCol w="658368">
                  <a:extLst>
                    <a:ext uri="{9D8B030D-6E8A-4147-A177-3AD203B41FA5}">
                      <a16:colId xmlns:a16="http://schemas.microsoft.com/office/drawing/2014/main" val="400508236"/>
                    </a:ext>
                  </a:extLst>
                </a:gridCol>
                <a:gridCol w="658368">
                  <a:extLst>
                    <a:ext uri="{9D8B030D-6E8A-4147-A177-3AD203B41FA5}">
                      <a16:colId xmlns:a16="http://schemas.microsoft.com/office/drawing/2014/main" val="200021900"/>
                    </a:ext>
                  </a:extLst>
                </a:gridCol>
                <a:gridCol w="658368">
                  <a:extLst>
                    <a:ext uri="{9D8B030D-6E8A-4147-A177-3AD203B41FA5}">
                      <a16:colId xmlns:a16="http://schemas.microsoft.com/office/drawing/2014/main" val="41865611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10119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Radio de Martin Grande - 2017-08-24 07:54:56</a:t>
                      </a:r>
                      <a:r>
                        <a:rPr kumimoji="0" lang="es-ES" sz="1000" b="0" i="0" u="none" strike="noStrike" kern="1200" cap="none" spc="0" normalizeH="0" baseline="0" noProof="0">
                          <a:ln>
                            <a:noFill/>
                          </a:ln>
                          <a:solidFill>
                            <a:prstClr val="black"/>
                          </a:solidFill>
                          <a:effectLst/>
                          <a:uLnTx/>
                          <a:uFillTx/>
                          <a:latin typeface="+mn-lt"/>
                          <a:ea typeface="+mn-ea"/>
                          <a:cs typeface="+mn-cs"/>
                        </a:rPr>
                        <a:t>
#MesAniversario
Hoy, se van tres premios de 4 CDs y 3 libros para quienes compartan la publicación, pongan MG y comenten su nombre, apellido y últimas tres cifras del DNI. 
Sorteamos a las 12:30
No te olvides de sumar chances en Twitter https://twitter.com/FM899 e Instagram https://www.instagram.com/fm899salta/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19429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Radio de Martin Grande - 2017-08-26 17:21:38</a:t>
                      </a:r>
                      <a:r>
                        <a:rPr kumimoji="0" lang="en-US" sz="1000" b="0" i="0" u="none" strike="noStrike" kern="1200" cap="none" spc="0" normalizeH="0" baseline="0" noProof="0">
                          <a:ln>
                            <a:noFill/>
                          </a:ln>
                          <a:solidFill>
                            <a:prstClr val="black"/>
                          </a:solidFill>
                          <a:effectLst/>
                          <a:uLnTx/>
                          <a:uFillTx/>
                          <a:latin typeface="+mn-lt"/>
                          <a:ea typeface="+mn-ea"/>
                          <a:cs typeface="+mn-cs"/>
                        </a:rPr>
                        <a:t>
Mira barrileteada de la 89.9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70807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Radio de Martin Grande - 2017-08-24 09:09:20</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47006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Radio de Martin Grande - 2017-08-26 18:07:13</a:t>
                      </a:r>
                      <a:r>
                        <a:rPr kumimoji="0" lang="es-ES" sz="1000" b="0" i="0" u="none" strike="noStrike" kern="1200" cap="none" spc="0" normalizeH="0" baseline="0" noProof="0">
                          <a:ln>
                            <a:noFill/>
                          </a:ln>
                          <a:solidFill>
                            <a:prstClr val="black"/>
                          </a:solidFill>
                          <a:effectLst/>
                          <a:uLnTx/>
                          <a:uFillTx/>
                          <a:latin typeface="+mn-lt"/>
                          <a:ea typeface="+mn-ea"/>
                          <a:cs typeface="+mn-cs"/>
                        </a:rPr>
                        <a:t>
Entrega de premios de la barrileteada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43389261"/>
                  </a:ext>
                </a:extLst>
              </a:tr>
            </a:tbl>
          </a:graphicData>
        </a:graphic>
      </p:graphicFrame>
      <p:sp>
        <p:nvSpPr>
          <p:cNvPr id="4" name="Text Placeholder 3">
            <a:extLst>
              <a:ext uri="{FF2B5EF4-FFF2-40B4-BE49-F238E27FC236}">
                <a16:creationId xmlns:a16="http://schemas.microsoft.com/office/drawing/2014/main" id="{A28A3C15-2220-49D7-BEEE-CB041CFCF2B8}"/>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3725997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B0BD1-6DA7-4496-8902-5B7E206F941C}"/>
              </a:ext>
            </a:extLst>
          </p:cNvPr>
          <p:cNvSpPr>
            <a:spLocks noGrp="1"/>
          </p:cNvSpPr>
          <p:nvPr>
            <p:ph type="title"/>
          </p:nvPr>
        </p:nvSpPr>
        <p:spPr/>
        <p:txBody>
          <a:bodyPr/>
          <a:lstStyle/>
          <a:p>
            <a:r>
              <a:rPr lang="en-US"/>
              <a:t>Facebook Own Posts Table - 4 of 8</a:t>
            </a:r>
          </a:p>
        </p:txBody>
      </p:sp>
      <p:graphicFrame>
        <p:nvGraphicFramePr>
          <p:cNvPr id="5" name="Table Placeholder 4">
            <a:extLst>
              <a:ext uri="{FF2B5EF4-FFF2-40B4-BE49-F238E27FC236}">
                <a16:creationId xmlns:a16="http://schemas.microsoft.com/office/drawing/2014/main" id="{A7DE143A-88E8-4F01-9039-B0F98E6B1019}"/>
              </a:ext>
            </a:extLst>
          </p:cNvPr>
          <p:cNvGraphicFramePr>
            <a:graphicFrameLocks noGrp="1"/>
          </p:cNvGraphicFramePr>
          <p:nvPr>
            <p:ph type="tbl" sz="quarter" idx="13"/>
            <p:extLst>
              <p:ext uri="{D42A27DB-BD31-4B8C-83A1-F6EECF244321}">
                <p14:modId xmlns:p14="http://schemas.microsoft.com/office/powerpoint/2010/main" val="19901800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76033107"/>
                    </a:ext>
                  </a:extLst>
                </a:gridCol>
                <a:gridCol w="658368">
                  <a:extLst>
                    <a:ext uri="{9D8B030D-6E8A-4147-A177-3AD203B41FA5}">
                      <a16:colId xmlns:a16="http://schemas.microsoft.com/office/drawing/2014/main" val="1861705569"/>
                    </a:ext>
                  </a:extLst>
                </a:gridCol>
                <a:gridCol w="658368">
                  <a:extLst>
                    <a:ext uri="{9D8B030D-6E8A-4147-A177-3AD203B41FA5}">
                      <a16:colId xmlns:a16="http://schemas.microsoft.com/office/drawing/2014/main" val="1364158436"/>
                    </a:ext>
                  </a:extLst>
                </a:gridCol>
                <a:gridCol w="658368">
                  <a:extLst>
                    <a:ext uri="{9D8B030D-6E8A-4147-A177-3AD203B41FA5}">
                      <a16:colId xmlns:a16="http://schemas.microsoft.com/office/drawing/2014/main" val="2650639018"/>
                    </a:ext>
                  </a:extLst>
                </a:gridCol>
                <a:gridCol w="658368">
                  <a:extLst>
                    <a:ext uri="{9D8B030D-6E8A-4147-A177-3AD203B41FA5}">
                      <a16:colId xmlns:a16="http://schemas.microsoft.com/office/drawing/2014/main" val="4158498797"/>
                    </a:ext>
                  </a:extLst>
                </a:gridCol>
                <a:gridCol w="658368">
                  <a:extLst>
                    <a:ext uri="{9D8B030D-6E8A-4147-A177-3AD203B41FA5}">
                      <a16:colId xmlns:a16="http://schemas.microsoft.com/office/drawing/2014/main" val="2112587198"/>
                    </a:ext>
                  </a:extLst>
                </a:gridCol>
                <a:gridCol w="658368">
                  <a:extLst>
                    <a:ext uri="{9D8B030D-6E8A-4147-A177-3AD203B41FA5}">
                      <a16:colId xmlns:a16="http://schemas.microsoft.com/office/drawing/2014/main" val="2907959387"/>
                    </a:ext>
                  </a:extLst>
                </a:gridCol>
                <a:gridCol w="658368">
                  <a:extLst>
                    <a:ext uri="{9D8B030D-6E8A-4147-A177-3AD203B41FA5}">
                      <a16:colId xmlns:a16="http://schemas.microsoft.com/office/drawing/2014/main" val="10287193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47618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Radio de Martin Grande - 2017-08-02 10:26:41</a:t>
                      </a:r>
                      <a:r>
                        <a:rPr kumimoji="0" lang="es-ES" sz="1000" b="0" i="0" u="none" strike="noStrike" kern="1200" cap="none" spc="0" normalizeH="0" baseline="0" noProof="0">
                          <a:ln>
                            <a:noFill/>
                          </a:ln>
                          <a:solidFill>
                            <a:prstClr val="black"/>
                          </a:solidFill>
                          <a:effectLst/>
                          <a:uLnTx/>
                          <a:uFillTx/>
                          <a:latin typeface="+mn-lt"/>
                          <a:ea typeface="+mn-ea"/>
                          <a:cs typeface="+mn-cs"/>
                        </a:rPr>
                        <a:t>
Como todos saben ya arrancó agosto, el mes aniversario de la radio, y a los premios se los llevan los oyentes.
De a poco van llegando los regalos. 
¿Estás listo?
Prendé la 89.9 y no dejes de seguir las redes
En Facebook: La Radio de Martin Grande
En Twitter: @FM899  
En Instagram: @fm899salta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63311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Radio de Martin Grande - 2017-08-09 08:24:01</a:t>
                      </a:r>
                      <a:r>
                        <a:rPr kumimoji="0" lang="es-ES" sz="1000" b="0" i="0" u="none" strike="noStrike" kern="1200" cap="none" spc="0" normalizeH="0" baseline="0" noProof="0">
                          <a:ln>
                            <a:noFill/>
                          </a:ln>
                          <a:solidFill>
                            <a:prstClr val="black"/>
                          </a:solidFill>
                          <a:effectLst/>
                          <a:uLnTx/>
                          <a:uFillTx/>
                          <a:latin typeface="+mn-lt"/>
                          <a:ea typeface="+mn-ea"/>
                          <a:cs typeface="+mn-cs"/>
                        </a:rPr>
                        <a:t>
#MesAniversario
Hoy se van 3 libros más y 4 cd's.
¿Los querés?
Nombre, apellido y últimas del DNI👇👇👇
Sorteamos a las 12:30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217452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Radio de Martin Grande - 2017-08-23 17:47:09</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62877906"/>
                  </a:ext>
                </a:extLst>
              </a:tr>
            </a:tbl>
          </a:graphicData>
        </a:graphic>
      </p:graphicFrame>
      <p:sp>
        <p:nvSpPr>
          <p:cNvPr id="4" name="Text Placeholder 3">
            <a:extLst>
              <a:ext uri="{FF2B5EF4-FFF2-40B4-BE49-F238E27FC236}">
                <a16:creationId xmlns:a16="http://schemas.microsoft.com/office/drawing/2014/main" id="{D620BB78-F11E-4C27-9E4C-50BF13AEDD7B}"/>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37151566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3C20B-A9B2-48E4-85B9-6D9F3EA9F56D}"/>
              </a:ext>
            </a:extLst>
          </p:cNvPr>
          <p:cNvSpPr>
            <a:spLocks noGrp="1"/>
          </p:cNvSpPr>
          <p:nvPr>
            <p:ph type="title"/>
          </p:nvPr>
        </p:nvSpPr>
        <p:spPr/>
        <p:txBody>
          <a:bodyPr/>
          <a:lstStyle/>
          <a:p>
            <a:r>
              <a:rPr lang="en-US"/>
              <a:t>Facebook Own Posts Table - 5 of 8</a:t>
            </a:r>
          </a:p>
        </p:txBody>
      </p:sp>
      <p:graphicFrame>
        <p:nvGraphicFramePr>
          <p:cNvPr id="5" name="Table Placeholder 4">
            <a:extLst>
              <a:ext uri="{FF2B5EF4-FFF2-40B4-BE49-F238E27FC236}">
                <a16:creationId xmlns:a16="http://schemas.microsoft.com/office/drawing/2014/main" id="{ADCC53F8-116D-4AC5-B436-420E86F9C34F}"/>
              </a:ext>
            </a:extLst>
          </p:cNvPr>
          <p:cNvGraphicFramePr>
            <a:graphicFrameLocks noGrp="1"/>
          </p:cNvGraphicFramePr>
          <p:nvPr>
            <p:ph type="tbl" sz="quarter" idx="13"/>
            <p:extLst>
              <p:ext uri="{D42A27DB-BD31-4B8C-83A1-F6EECF244321}">
                <p14:modId xmlns:p14="http://schemas.microsoft.com/office/powerpoint/2010/main" val="11939794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59501528"/>
                    </a:ext>
                  </a:extLst>
                </a:gridCol>
                <a:gridCol w="658368">
                  <a:extLst>
                    <a:ext uri="{9D8B030D-6E8A-4147-A177-3AD203B41FA5}">
                      <a16:colId xmlns:a16="http://schemas.microsoft.com/office/drawing/2014/main" val="2604883583"/>
                    </a:ext>
                  </a:extLst>
                </a:gridCol>
                <a:gridCol w="658368">
                  <a:extLst>
                    <a:ext uri="{9D8B030D-6E8A-4147-A177-3AD203B41FA5}">
                      <a16:colId xmlns:a16="http://schemas.microsoft.com/office/drawing/2014/main" val="4011132940"/>
                    </a:ext>
                  </a:extLst>
                </a:gridCol>
                <a:gridCol w="658368">
                  <a:extLst>
                    <a:ext uri="{9D8B030D-6E8A-4147-A177-3AD203B41FA5}">
                      <a16:colId xmlns:a16="http://schemas.microsoft.com/office/drawing/2014/main" val="315685546"/>
                    </a:ext>
                  </a:extLst>
                </a:gridCol>
                <a:gridCol w="658368">
                  <a:extLst>
                    <a:ext uri="{9D8B030D-6E8A-4147-A177-3AD203B41FA5}">
                      <a16:colId xmlns:a16="http://schemas.microsoft.com/office/drawing/2014/main" val="4127643342"/>
                    </a:ext>
                  </a:extLst>
                </a:gridCol>
                <a:gridCol w="658368">
                  <a:extLst>
                    <a:ext uri="{9D8B030D-6E8A-4147-A177-3AD203B41FA5}">
                      <a16:colId xmlns:a16="http://schemas.microsoft.com/office/drawing/2014/main" val="3540320594"/>
                    </a:ext>
                  </a:extLst>
                </a:gridCol>
                <a:gridCol w="658368">
                  <a:extLst>
                    <a:ext uri="{9D8B030D-6E8A-4147-A177-3AD203B41FA5}">
                      <a16:colId xmlns:a16="http://schemas.microsoft.com/office/drawing/2014/main" val="1714696194"/>
                    </a:ext>
                  </a:extLst>
                </a:gridCol>
                <a:gridCol w="658368">
                  <a:extLst>
                    <a:ext uri="{9D8B030D-6E8A-4147-A177-3AD203B41FA5}">
                      <a16:colId xmlns:a16="http://schemas.microsoft.com/office/drawing/2014/main" val="30741524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97148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Radio de Martin Grande - 2017-08-11 08:19:18</a:t>
                      </a:r>
                      <a:r>
                        <a:rPr kumimoji="0" lang="es-ES" sz="1000" b="0" i="0" u="none" strike="noStrike" kern="1200" cap="none" spc="0" normalizeH="0" baseline="0" noProof="0">
                          <a:ln>
                            <a:noFill/>
                          </a:ln>
                          <a:solidFill>
                            <a:prstClr val="black"/>
                          </a:solidFill>
                          <a:effectLst/>
                          <a:uLnTx/>
                          <a:uFillTx/>
                          <a:latin typeface="+mn-lt"/>
                          <a:ea typeface="+mn-ea"/>
                          <a:cs typeface="+mn-cs"/>
                        </a:rPr>
                        <a:t>
#MesAniversario
HOY SORTEAMOS CAJAS CON:
3 Libros y 4 CD's 📚📀
Vamos a elegir dos ganadores a las 12:30. 
Comentá nombre, apellido y tres últimas del DNI.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68964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Radio de Martin Grande - 2017-08-08 09:05:01</a:t>
                      </a:r>
                      <a:r>
                        <a:rPr kumimoji="0" lang="es-ES" sz="1000" b="0" i="0" u="none" strike="noStrike" kern="1200" cap="none" spc="0" normalizeH="0" baseline="0" noProof="0">
                          <a:ln>
                            <a:noFill/>
                          </a:ln>
                          <a:solidFill>
                            <a:prstClr val="black"/>
                          </a:solidFill>
                          <a:effectLst/>
                          <a:uLnTx/>
                          <a:uFillTx/>
                          <a:latin typeface="+mn-lt"/>
                          <a:ea typeface="+mn-ea"/>
                          <a:cs typeface="+mn-cs"/>
                        </a:rPr>
                        <a:t>
#MesAniversario
Tenemos un pack 3 libros y 4 discos y los regalamos por Face. Dejá tu nombre y últimas del DNI. 
Sorteamos a las 12:30 y avisamos por acá👇👇
Además en 📻FM 89.9 tenemos un montón de premios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42826402"/>
                  </a:ext>
                </a:extLst>
              </a:tr>
            </a:tbl>
          </a:graphicData>
        </a:graphic>
      </p:graphicFrame>
      <p:sp>
        <p:nvSpPr>
          <p:cNvPr id="4" name="Text Placeholder 3">
            <a:extLst>
              <a:ext uri="{FF2B5EF4-FFF2-40B4-BE49-F238E27FC236}">
                <a16:creationId xmlns:a16="http://schemas.microsoft.com/office/drawing/2014/main" id="{B2C01A11-8D28-4993-AB93-3EA58E586C73}"/>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16204071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CA3FD-9F2A-4CB4-A573-F34ECCFED941}"/>
              </a:ext>
            </a:extLst>
          </p:cNvPr>
          <p:cNvSpPr>
            <a:spLocks noGrp="1"/>
          </p:cNvSpPr>
          <p:nvPr>
            <p:ph type="title"/>
          </p:nvPr>
        </p:nvSpPr>
        <p:spPr/>
        <p:txBody>
          <a:bodyPr/>
          <a:lstStyle/>
          <a:p>
            <a:r>
              <a:rPr lang="en-US"/>
              <a:t>Facebook Own Posts Table - 6 of 8</a:t>
            </a:r>
          </a:p>
        </p:txBody>
      </p:sp>
      <p:graphicFrame>
        <p:nvGraphicFramePr>
          <p:cNvPr id="5" name="Table Placeholder 4">
            <a:extLst>
              <a:ext uri="{FF2B5EF4-FFF2-40B4-BE49-F238E27FC236}">
                <a16:creationId xmlns:a16="http://schemas.microsoft.com/office/drawing/2014/main" id="{6647DFFD-177D-4C20-BFC7-083BDDA16FE7}"/>
              </a:ext>
            </a:extLst>
          </p:cNvPr>
          <p:cNvGraphicFramePr>
            <a:graphicFrameLocks noGrp="1"/>
          </p:cNvGraphicFramePr>
          <p:nvPr>
            <p:ph type="tbl" sz="quarter" idx="13"/>
            <p:extLst>
              <p:ext uri="{D42A27DB-BD31-4B8C-83A1-F6EECF244321}">
                <p14:modId xmlns:p14="http://schemas.microsoft.com/office/powerpoint/2010/main" val="2298988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29354144"/>
                    </a:ext>
                  </a:extLst>
                </a:gridCol>
                <a:gridCol w="658368">
                  <a:extLst>
                    <a:ext uri="{9D8B030D-6E8A-4147-A177-3AD203B41FA5}">
                      <a16:colId xmlns:a16="http://schemas.microsoft.com/office/drawing/2014/main" val="992122691"/>
                    </a:ext>
                  </a:extLst>
                </a:gridCol>
                <a:gridCol w="658368">
                  <a:extLst>
                    <a:ext uri="{9D8B030D-6E8A-4147-A177-3AD203B41FA5}">
                      <a16:colId xmlns:a16="http://schemas.microsoft.com/office/drawing/2014/main" val="3241887088"/>
                    </a:ext>
                  </a:extLst>
                </a:gridCol>
                <a:gridCol w="658368">
                  <a:extLst>
                    <a:ext uri="{9D8B030D-6E8A-4147-A177-3AD203B41FA5}">
                      <a16:colId xmlns:a16="http://schemas.microsoft.com/office/drawing/2014/main" val="1173369859"/>
                    </a:ext>
                  </a:extLst>
                </a:gridCol>
                <a:gridCol w="658368">
                  <a:extLst>
                    <a:ext uri="{9D8B030D-6E8A-4147-A177-3AD203B41FA5}">
                      <a16:colId xmlns:a16="http://schemas.microsoft.com/office/drawing/2014/main" val="1890068379"/>
                    </a:ext>
                  </a:extLst>
                </a:gridCol>
                <a:gridCol w="658368">
                  <a:extLst>
                    <a:ext uri="{9D8B030D-6E8A-4147-A177-3AD203B41FA5}">
                      <a16:colId xmlns:a16="http://schemas.microsoft.com/office/drawing/2014/main" val="4037471618"/>
                    </a:ext>
                  </a:extLst>
                </a:gridCol>
                <a:gridCol w="658368">
                  <a:extLst>
                    <a:ext uri="{9D8B030D-6E8A-4147-A177-3AD203B41FA5}">
                      <a16:colId xmlns:a16="http://schemas.microsoft.com/office/drawing/2014/main" val="2015712196"/>
                    </a:ext>
                  </a:extLst>
                </a:gridCol>
                <a:gridCol w="658368">
                  <a:extLst>
                    <a:ext uri="{9D8B030D-6E8A-4147-A177-3AD203B41FA5}">
                      <a16:colId xmlns:a16="http://schemas.microsoft.com/office/drawing/2014/main" val="793791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29840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Radio de Martin Grande - 2017-08-23 07:55:23</a:t>
                      </a:r>
                      <a:r>
                        <a:rPr kumimoji="0" lang="es-ES" sz="1000" b="0" i="0" u="none" strike="noStrike" kern="1200" cap="none" spc="0" normalizeH="0" baseline="0" noProof="0">
                          <a:ln>
                            <a:noFill/>
                          </a:ln>
                          <a:solidFill>
                            <a:prstClr val="black"/>
                          </a:solidFill>
                          <a:effectLst/>
                          <a:uLnTx/>
                          <a:uFillTx/>
                          <a:latin typeface="+mn-lt"/>
                          <a:ea typeface="+mn-ea"/>
                          <a:cs typeface="+mn-cs"/>
                        </a:rPr>
                        <a:t>
#MesAniversario
🤞¡¡Seguimos con los premios!!💽📚
Hoy se van otros dos packs de 3 libros y 4 discos entre quienes COMPARTAN la publicación y COMENTEN su nombre, apellido y últimas tres del DNI.
Sorteamos a las 12:30 🕧
🍀🍀🍀
Regalamos también por Twitter: https://twitter.com/FM899 y por Instagram: https://www.instagram.com/fm899salta/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87841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Radio de Martin Grande - 2017-08-14 08:56:26</a:t>
                      </a:r>
                      <a:r>
                        <a:rPr kumimoji="0" lang="es-ES" sz="1000" b="0" i="0" u="none" strike="noStrike" kern="1200" cap="none" spc="0" normalizeH="0" baseline="0" noProof="0">
                          <a:ln>
                            <a:noFill/>
                          </a:ln>
                          <a:solidFill>
                            <a:prstClr val="black"/>
                          </a:solidFill>
                          <a:effectLst/>
                          <a:uLnTx/>
                          <a:uFillTx/>
                          <a:latin typeface="+mn-lt"/>
                          <a:ea typeface="+mn-ea"/>
                          <a:cs typeface="+mn-cs"/>
                        </a:rPr>
                        <a:t>
¿Querés leer y escuchar buena música?
Te regalamos libros y CD's.
Comentá tu nombre, apellido y últ. tres del DNI
Sorteamos a las 12:30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79293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Radio de Martin Grande - 2017-08-10 10:11:31</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09260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Radio de Martin Grande - 2017-08-02 17:05:00</a:t>
                      </a:r>
                      <a:r>
                        <a:rPr kumimoji="0" lang="es-ES" sz="1000" b="0" i="0" u="none" strike="noStrike" kern="1200" cap="none" spc="0" normalizeH="0" baseline="0" noProof="0">
                          <a:ln>
                            <a:noFill/>
                          </a:ln>
                          <a:solidFill>
                            <a:prstClr val="black"/>
                          </a:solidFill>
                          <a:effectLst/>
                          <a:uLnTx/>
                          <a:uFillTx/>
                          <a:latin typeface="+mn-lt"/>
                          <a:ea typeface="+mn-ea"/>
                          <a:cs typeface="+mn-cs"/>
                        </a:rPr>
                        <a:t>
Urgente: Carreros encadenados en plaza 9 de julio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00751688"/>
                  </a:ext>
                </a:extLst>
              </a:tr>
            </a:tbl>
          </a:graphicData>
        </a:graphic>
      </p:graphicFrame>
      <p:sp>
        <p:nvSpPr>
          <p:cNvPr id="4" name="Text Placeholder 3">
            <a:extLst>
              <a:ext uri="{FF2B5EF4-FFF2-40B4-BE49-F238E27FC236}">
                <a16:creationId xmlns:a16="http://schemas.microsoft.com/office/drawing/2014/main" id="{09281DB7-6191-4285-B70F-BC97EC5FB606}"/>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33132538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5130B-AC53-4EEC-A9C7-4CED67B4367F}"/>
              </a:ext>
            </a:extLst>
          </p:cNvPr>
          <p:cNvSpPr>
            <a:spLocks noGrp="1"/>
          </p:cNvSpPr>
          <p:nvPr>
            <p:ph type="title"/>
          </p:nvPr>
        </p:nvSpPr>
        <p:spPr/>
        <p:txBody>
          <a:bodyPr/>
          <a:lstStyle/>
          <a:p>
            <a:r>
              <a:rPr lang="en-US"/>
              <a:t>Facebook Own Posts Table - 7 of 8</a:t>
            </a:r>
          </a:p>
        </p:txBody>
      </p:sp>
      <p:graphicFrame>
        <p:nvGraphicFramePr>
          <p:cNvPr id="5" name="Table Placeholder 4">
            <a:extLst>
              <a:ext uri="{FF2B5EF4-FFF2-40B4-BE49-F238E27FC236}">
                <a16:creationId xmlns:a16="http://schemas.microsoft.com/office/drawing/2014/main" id="{76D47F00-D173-4465-87C6-B5A50A4C2879}"/>
              </a:ext>
            </a:extLst>
          </p:cNvPr>
          <p:cNvGraphicFramePr>
            <a:graphicFrameLocks noGrp="1"/>
          </p:cNvGraphicFramePr>
          <p:nvPr>
            <p:ph type="tbl" sz="quarter" idx="13"/>
            <p:extLst>
              <p:ext uri="{D42A27DB-BD31-4B8C-83A1-F6EECF244321}">
                <p14:modId xmlns:p14="http://schemas.microsoft.com/office/powerpoint/2010/main" val="566962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03064410"/>
                    </a:ext>
                  </a:extLst>
                </a:gridCol>
                <a:gridCol w="658368">
                  <a:extLst>
                    <a:ext uri="{9D8B030D-6E8A-4147-A177-3AD203B41FA5}">
                      <a16:colId xmlns:a16="http://schemas.microsoft.com/office/drawing/2014/main" val="3351833729"/>
                    </a:ext>
                  </a:extLst>
                </a:gridCol>
                <a:gridCol w="658368">
                  <a:extLst>
                    <a:ext uri="{9D8B030D-6E8A-4147-A177-3AD203B41FA5}">
                      <a16:colId xmlns:a16="http://schemas.microsoft.com/office/drawing/2014/main" val="3684975601"/>
                    </a:ext>
                  </a:extLst>
                </a:gridCol>
                <a:gridCol w="658368">
                  <a:extLst>
                    <a:ext uri="{9D8B030D-6E8A-4147-A177-3AD203B41FA5}">
                      <a16:colId xmlns:a16="http://schemas.microsoft.com/office/drawing/2014/main" val="1252662432"/>
                    </a:ext>
                  </a:extLst>
                </a:gridCol>
                <a:gridCol w="658368">
                  <a:extLst>
                    <a:ext uri="{9D8B030D-6E8A-4147-A177-3AD203B41FA5}">
                      <a16:colId xmlns:a16="http://schemas.microsoft.com/office/drawing/2014/main" val="3111771881"/>
                    </a:ext>
                  </a:extLst>
                </a:gridCol>
                <a:gridCol w="658368">
                  <a:extLst>
                    <a:ext uri="{9D8B030D-6E8A-4147-A177-3AD203B41FA5}">
                      <a16:colId xmlns:a16="http://schemas.microsoft.com/office/drawing/2014/main" val="3694059918"/>
                    </a:ext>
                  </a:extLst>
                </a:gridCol>
                <a:gridCol w="658368">
                  <a:extLst>
                    <a:ext uri="{9D8B030D-6E8A-4147-A177-3AD203B41FA5}">
                      <a16:colId xmlns:a16="http://schemas.microsoft.com/office/drawing/2014/main" val="3149753268"/>
                    </a:ext>
                  </a:extLst>
                </a:gridCol>
                <a:gridCol w="658368">
                  <a:extLst>
                    <a:ext uri="{9D8B030D-6E8A-4147-A177-3AD203B41FA5}">
                      <a16:colId xmlns:a16="http://schemas.microsoft.com/office/drawing/2014/main" val="30073503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17325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Radio de Martin Grande - 2017-08-18 07:39:42</a:t>
                      </a:r>
                      <a:r>
                        <a:rPr kumimoji="0" lang="es-ES" sz="1000" b="0" i="0" u="none" strike="noStrike" kern="1200" cap="none" spc="0" normalizeH="0" baseline="0" noProof="0">
                          <a:ln>
                            <a:noFill/>
                          </a:ln>
                          <a:solidFill>
                            <a:prstClr val="black"/>
                          </a:solidFill>
                          <a:effectLst/>
                          <a:uLnTx/>
                          <a:uFillTx/>
                          <a:latin typeface="+mn-lt"/>
                          <a:ea typeface="+mn-ea"/>
                          <a:cs typeface="+mn-cs"/>
                        </a:rPr>
                        <a:t>
#MesAniversario
Hoy regalamos dos cajas con 3 libros y 4 CD's.
Sorteamos a las 12:30
Comentá tu nombre, apellido y últimas 3 del DNI.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43144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Radio de Martin Grande - 2017-08-16 08:54:23</a:t>
                      </a:r>
                      <a:r>
                        <a:rPr kumimoji="0" lang="es-ES" sz="1000" b="0" i="0" u="none" strike="noStrike" kern="1200" cap="none" spc="0" normalizeH="0" baseline="0" noProof="0">
                          <a:ln>
                            <a:noFill/>
                          </a:ln>
                          <a:solidFill>
                            <a:prstClr val="black"/>
                          </a:solidFill>
                          <a:effectLst/>
                          <a:uLnTx/>
                          <a:uFillTx/>
                          <a:latin typeface="+mn-lt"/>
                          <a:ea typeface="+mn-ea"/>
                          <a:cs typeface="+mn-cs"/>
                        </a:rPr>
                        <a:t>
#MesAniversario
HOY SORTEAMOS CAJAS CON:
3 Libros y 4 CD's 📚📀
Vamos a elegir dos ganadores a las 12:30. 
Comentá nombre, apellido y tres últimas del DNI.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118334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Radio de Martin Grande - 2017-08-10 09:36:29</a:t>
                      </a:r>
                      <a:r>
                        <a:rPr kumimoji="0" lang="es-ES" sz="1000" b="0" i="0" u="none" strike="noStrike" kern="1200" cap="none" spc="0" normalizeH="0" baseline="0" noProof="0">
                          <a:ln>
                            <a:noFill/>
                          </a:ln>
                          <a:solidFill>
                            <a:prstClr val="black"/>
                          </a:solidFill>
                          <a:effectLst/>
                          <a:uLnTx/>
                          <a:uFillTx/>
                          <a:latin typeface="+mn-lt"/>
                          <a:ea typeface="+mn-ea"/>
                          <a:cs typeface="+mn-cs"/>
                        </a:rPr>
                        <a:t>
#MesAniversario
¿Libros o discos? ¿Los dos?
Dejá tu nombre, apellido y últimas del DNI
👇👇👇
Sorteamos a las 12:30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45222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Radio de Martin Grande - 2017-08-18 11:58:21</a:t>
                      </a:r>
                      <a:r>
                        <a:rPr kumimoji="0" lang="es-ES" sz="1000" b="0" i="0" u="none" strike="noStrike" kern="1200" cap="none" spc="0" normalizeH="0" baseline="0" noProof="0">
                          <a:ln>
                            <a:noFill/>
                          </a:ln>
                          <a:solidFill>
                            <a:prstClr val="black"/>
                          </a:solidFill>
                          <a:effectLst/>
                          <a:uLnTx/>
                          <a:uFillTx/>
                          <a:latin typeface="+mn-lt"/>
                          <a:ea typeface="+mn-ea"/>
                          <a:cs typeface="+mn-cs"/>
                        </a:rPr>
                        <a:t>
[ATENCIÓN] Nuevo sistema de multas que implementa tránsito municipal.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75550003"/>
                  </a:ext>
                </a:extLst>
              </a:tr>
            </a:tbl>
          </a:graphicData>
        </a:graphic>
      </p:graphicFrame>
      <p:sp>
        <p:nvSpPr>
          <p:cNvPr id="4" name="Text Placeholder 3">
            <a:extLst>
              <a:ext uri="{FF2B5EF4-FFF2-40B4-BE49-F238E27FC236}">
                <a16:creationId xmlns:a16="http://schemas.microsoft.com/office/drawing/2014/main" id="{389D6908-ABF1-466F-9801-48E89FBC984F}"/>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26018263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082F9-A22C-4B7F-BA8B-CB1FF25AB9BF}"/>
              </a:ext>
            </a:extLst>
          </p:cNvPr>
          <p:cNvSpPr>
            <a:spLocks noGrp="1"/>
          </p:cNvSpPr>
          <p:nvPr>
            <p:ph type="title"/>
          </p:nvPr>
        </p:nvSpPr>
        <p:spPr/>
        <p:txBody>
          <a:bodyPr/>
          <a:lstStyle/>
          <a:p>
            <a:r>
              <a:rPr lang="en-US"/>
              <a:t>Facebook Own Posts Table - 8 of 8</a:t>
            </a:r>
          </a:p>
        </p:txBody>
      </p:sp>
      <p:graphicFrame>
        <p:nvGraphicFramePr>
          <p:cNvPr id="5" name="Table Placeholder 4">
            <a:extLst>
              <a:ext uri="{FF2B5EF4-FFF2-40B4-BE49-F238E27FC236}">
                <a16:creationId xmlns:a16="http://schemas.microsoft.com/office/drawing/2014/main" id="{265D663A-63DC-4263-92B6-3063168EB794}"/>
              </a:ext>
            </a:extLst>
          </p:cNvPr>
          <p:cNvGraphicFramePr>
            <a:graphicFrameLocks noGrp="1"/>
          </p:cNvGraphicFramePr>
          <p:nvPr>
            <p:ph type="tbl" sz="quarter" idx="13"/>
            <p:extLst>
              <p:ext uri="{D42A27DB-BD31-4B8C-83A1-F6EECF244321}">
                <p14:modId xmlns:p14="http://schemas.microsoft.com/office/powerpoint/2010/main" val="39438112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01096663"/>
                    </a:ext>
                  </a:extLst>
                </a:gridCol>
                <a:gridCol w="658368">
                  <a:extLst>
                    <a:ext uri="{9D8B030D-6E8A-4147-A177-3AD203B41FA5}">
                      <a16:colId xmlns:a16="http://schemas.microsoft.com/office/drawing/2014/main" val="3463660127"/>
                    </a:ext>
                  </a:extLst>
                </a:gridCol>
                <a:gridCol w="658368">
                  <a:extLst>
                    <a:ext uri="{9D8B030D-6E8A-4147-A177-3AD203B41FA5}">
                      <a16:colId xmlns:a16="http://schemas.microsoft.com/office/drawing/2014/main" val="3518091844"/>
                    </a:ext>
                  </a:extLst>
                </a:gridCol>
                <a:gridCol w="658368">
                  <a:extLst>
                    <a:ext uri="{9D8B030D-6E8A-4147-A177-3AD203B41FA5}">
                      <a16:colId xmlns:a16="http://schemas.microsoft.com/office/drawing/2014/main" val="3442072662"/>
                    </a:ext>
                  </a:extLst>
                </a:gridCol>
                <a:gridCol w="658368">
                  <a:extLst>
                    <a:ext uri="{9D8B030D-6E8A-4147-A177-3AD203B41FA5}">
                      <a16:colId xmlns:a16="http://schemas.microsoft.com/office/drawing/2014/main" val="2650777467"/>
                    </a:ext>
                  </a:extLst>
                </a:gridCol>
                <a:gridCol w="658368">
                  <a:extLst>
                    <a:ext uri="{9D8B030D-6E8A-4147-A177-3AD203B41FA5}">
                      <a16:colId xmlns:a16="http://schemas.microsoft.com/office/drawing/2014/main" val="3514705435"/>
                    </a:ext>
                  </a:extLst>
                </a:gridCol>
                <a:gridCol w="658368">
                  <a:extLst>
                    <a:ext uri="{9D8B030D-6E8A-4147-A177-3AD203B41FA5}">
                      <a16:colId xmlns:a16="http://schemas.microsoft.com/office/drawing/2014/main" val="3742059997"/>
                    </a:ext>
                  </a:extLst>
                </a:gridCol>
                <a:gridCol w="658368">
                  <a:extLst>
                    <a:ext uri="{9D8B030D-6E8A-4147-A177-3AD203B41FA5}">
                      <a16:colId xmlns:a16="http://schemas.microsoft.com/office/drawing/2014/main" val="21225970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16880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Radio de Martin Grande - 2017-08-29 20:27:08</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43636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Radio de Martin Grande - 2017-08-22 08:36:04</a:t>
                      </a:r>
                      <a:r>
                        <a:rPr kumimoji="0" lang="es-ES" sz="1000" b="0" i="0" u="none" strike="noStrike" kern="1200" cap="none" spc="0" normalizeH="0" baseline="0" noProof="0">
                          <a:ln>
                            <a:noFill/>
                          </a:ln>
                          <a:solidFill>
                            <a:prstClr val="black"/>
                          </a:solidFill>
                          <a:effectLst/>
                          <a:uLnTx/>
                          <a:uFillTx/>
                          <a:latin typeface="+mn-lt"/>
                          <a:ea typeface="+mn-ea"/>
                          <a:cs typeface="+mn-cs"/>
                        </a:rPr>
                        <a:t>
#MesAniversario
¡Seguimos con regalos!
Sorteamos dos premios de 3 libros y 4 CD's.
Dejá tu nombre, apellido y últimas del DNI.
Tenés tiempo hasta las 12:30 de hoy.
También regalamos en Instagram: fm899salta y en Twitter: @fm899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55118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Radio de Martin Grande - 2017-08-30 12:22:14</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18145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Radio de Martin Grande - 2017-08-15 09:40:46</a:t>
                      </a:r>
                      <a:r>
                        <a:rPr kumimoji="0" lang="es-ES" sz="1000" b="0" i="0" u="none" strike="noStrike" kern="1200" cap="none" spc="0" normalizeH="0" baseline="0" noProof="0">
                          <a:ln>
                            <a:noFill/>
                          </a:ln>
                          <a:solidFill>
                            <a:prstClr val="black"/>
                          </a:solidFill>
                          <a:effectLst/>
                          <a:uLnTx/>
                          <a:uFillTx/>
                          <a:latin typeface="+mn-lt"/>
                          <a:ea typeface="+mn-ea"/>
                          <a:cs typeface="+mn-cs"/>
                        </a:rPr>
                        <a:t>
MÁS LIBROS, MÁS DISCOS
#MesAniversario
Dejá tu nombre, apellido y últ. tres del DNI y estás participando.
A las 12:30 sorteamos 3 libros y 4 CD's
Participá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08942285"/>
                  </a:ext>
                </a:extLst>
              </a:tr>
            </a:tbl>
          </a:graphicData>
        </a:graphic>
      </p:graphicFrame>
      <p:sp>
        <p:nvSpPr>
          <p:cNvPr id="4" name="Text Placeholder 3">
            <a:extLst>
              <a:ext uri="{FF2B5EF4-FFF2-40B4-BE49-F238E27FC236}">
                <a16:creationId xmlns:a16="http://schemas.microsoft.com/office/drawing/2014/main" id="{36A3AA26-7DF5-4EA1-9FE3-785C73F5936F}"/>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1338286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FF040-262F-4F96-9AC5-900F0F68DEFD}"/>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BDC24831-43FF-4613-A434-577A922EDA2A}"/>
              </a:ext>
            </a:extLst>
          </p:cNvPr>
          <p:cNvGraphicFramePr>
            <a:graphicFrameLocks noGrp="1"/>
          </p:cNvGraphicFramePr>
          <p:nvPr>
            <p:ph type="chart" sz="quarter" idx="13"/>
            <p:extLst>
              <p:ext uri="{D42A27DB-BD31-4B8C-83A1-F6EECF244321}">
                <p14:modId xmlns:p14="http://schemas.microsoft.com/office/powerpoint/2010/main" val="40343712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7AC9E6E-5A40-4D46-A5B7-840173C5AAEF}"/>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17E87A4D-5ED4-4075-AC23-52FD9B8C57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823086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0C8201-F35E-4770-B0EB-809F34AE0028}"/>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BADE92B6-3389-4C47-847D-82A35E46462C}"/>
              </a:ext>
            </a:extLst>
          </p:cNvPr>
          <p:cNvGraphicFramePr>
            <a:graphicFrameLocks noGrp="1"/>
          </p:cNvGraphicFramePr>
          <p:nvPr>
            <p:ph type="chart" sz="quarter" idx="13"/>
            <p:extLst>
              <p:ext uri="{D42A27DB-BD31-4B8C-83A1-F6EECF244321}">
                <p14:modId xmlns:p14="http://schemas.microsoft.com/office/powerpoint/2010/main" val="33773535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4873A5-1085-41C9-BC14-1F10E3F2D767}"/>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8D83B813-0358-4C04-A115-3E783B25C3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926881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6445A3-F081-4FD2-B349-25323953ACE5}"/>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01DD8E9E-61C5-48FC-AC59-F2515DB5DFEB}"/>
              </a:ext>
            </a:extLst>
          </p:cNvPr>
          <p:cNvGraphicFramePr>
            <a:graphicFrameLocks noGrp="1"/>
          </p:cNvGraphicFramePr>
          <p:nvPr>
            <p:ph type="chart" sz="quarter" idx="13"/>
            <p:extLst>
              <p:ext uri="{D42A27DB-BD31-4B8C-83A1-F6EECF244321}">
                <p14:modId xmlns:p14="http://schemas.microsoft.com/office/powerpoint/2010/main" val="33296270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8DA76E-40A7-48C0-B003-7CE380492627}"/>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670FE672-39A5-42D7-A0CD-F3F5FF6BE2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654873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B64DD-E17A-4985-A4CF-E862685BA3DB}"/>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54245D4B-912A-47ED-9B31-9DEF37977EFF}"/>
              </a:ext>
            </a:extLst>
          </p:cNvPr>
          <p:cNvGraphicFramePr>
            <a:graphicFrameLocks noGrp="1"/>
          </p:cNvGraphicFramePr>
          <p:nvPr>
            <p:ph type="chart" sz="quarter" idx="13"/>
            <p:extLst>
              <p:ext uri="{D42A27DB-BD31-4B8C-83A1-F6EECF244321}">
                <p14:modId xmlns:p14="http://schemas.microsoft.com/office/powerpoint/2010/main" val="9635152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73690D-5B86-46A6-A4C9-CE6C6E5C4595}"/>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00F682ED-4CBD-4121-B27C-406FB5B2BA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586905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BE68A-CA27-48B6-AE48-AFD43C1AEA62}"/>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2B5F7FD9-1B4F-4F51-A14A-F771133B6BE2}"/>
              </a:ext>
            </a:extLst>
          </p:cNvPr>
          <p:cNvGraphicFramePr>
            <a:graphicFrameLocks noGrp="1"/>
          </p:cNvGraphicFramePr>
          <p:nvPr>
            <p:ph type="chart" sz="quarter" idx="13"/>
            <p:extLst>
              <p:ext uri="{D42A27DB-BD31-4B8C-83A1-F6EECF244321}">
                <p14:modId xmlns:p14="http://schemas.microsoft.com/office/powerpoint/2010/main" val="15998607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D07D40-8038-4CA6-BFB9-77822B4D7E29}"/>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8BC0DF05-50A6-4BA4-98B6-D602B6A4F5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454237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19B2C-E519-4995-8FD2-350E1B276718}"/>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98310C73-3F5C-4173-A8BD-A5984B9E9825}"/>
              </a:ext>
            </a:extLst>
          </p:cNvPr>
          <p:cNvGraphicFramePr>
            <a:graphicFrameLocks noGrp="1"/>
          </p:cNvGraphicFramePr>
          <p:nvPr>
            <p:ph type="chart" sz="quarter" idx="13"/>
            <p:extLst>
              <p:ext uri="{D42A27DB-BD31-4B8C-83A1-F6EECF244321}">
                <p14:modId xmlns:p14="http://schemas.microsoft.com/office/powerpoint/2010/main" val="9636384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7E06F3-85B3-4852-9A0E-988E9212BBD2}"/>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5B73F3A7-EF7D-4F94-ADA8-8746553F5B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552094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D0F57-9353-4622-AFBD-6D979CF77A34}"/>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1E42D581-C965-47B8-B8C1-9A0558D08ACF}"/>
              </a:ext>
            </a:extLst>
          </p:cNvPr>
          <p:cNvGraphicFramePr>
            <a:graphicFrameLocks noGrp="1"/>
          </p:cNvGraphicFramePr>
          <p:nvPr>
            <p:ph type="chart" sz="quarter" idx="13"/>
            <p:extLst>
              <p:ext uri="{D42A27DB-BD31-4B8C-83A1-F6EECF244321}">
                <p14:modId xmlns:p14="http://schemas.microsoft.com/office/powerpoint/2010/main" val="24638650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7B77C1-A001-4D30-92CA-FBD48253F7E2}"/>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D94CC5B5-F304-4409-8C9E-F8CBB7F1F1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359550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F8234-DDBF-45F1-A5B6-D783ABE22651}"/>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D65F06A1-CA1D-4682-A2AC-F4747AA8231A}"/>
              </a:ext>
            </a:extLst>
          </p:cNvPr>
          <p:cNvGraphicFramePr>
            <a:graphicFrameLocks noGrp="1"/>
          </p:cNvGraphicFramePr>
          <p:nvPr>
            <p:ph type="chart" sz="quarter" idx="13"/>
            <p:extLst>
              <p:ext uri="{D42A27DB-BD31-4B8C-83A1-F6EECF244321}">
                <p14:modId xmlns:p14="http://schemas.microsoft.com/office/powerpoint/2010/main" val="35565526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A6EF44-70E5-4580-ABA4-60E2C5533692}"/>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FFDDB1D7-1AE8-4B78-9544-E7DAF403C5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209590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ACCF9-2939-44C9-B722-E077B95A696E}"/>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0555FE43-F602-4137-B539-F6A5E0FAFA7E}"/>
              </a:ext>
            </a:extLst>
          </p:cNvPr>
          <p:cNvGraphicFramePr>
            <a:graphicFrameLocks noGrp="1"/>
          </p:cNvGraphicFramePr>
          <p:nvPr>
            <p:ph type="tbl" sz="quarter" idx="13"/>
            <p:extLst>
              <p:ext uri="{D42A27DB-BD31-4B8C-83A1-F6EECF244321}">
                <p14:modId xmlns:p14="http://schemas.microsoft.com/office/powerpoint/2010/main" val="34060604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27192918"/>
                    </a:ext>
                  </a:extLst>
                </a:gridCol>
                <a:gridCol w="2468880">
                  <a:extLst>
                    <a:ext uri="{9D8B030D-6E8A-4147-A177-3AD203B41FA5}">
                      <a16:colId xmlns:a16="http://schemas.microsoft.com/office/drawing/2014/main" val="2070976970"/>
                    </a:ext>
                  </a:extLst>
                </a:gridCol>
                <a:gridCol w="822960">
                  <a:extLst>
                    <a:ext uri="{9D8B030D-6E8A-4147-A177-3AD203B41FA5}">
                      <a16:colId xmlns:a16="http://schemas.microsoft.com/office/drawing/2014/main" val="553426440"/>
                    </a:ext>
                  </a:extLst>
                </a:gridCol>
                <a:gridCol w="822960">
                  <a:extLst>
                    <a:ext uri="{9D8B030D-6E8A-4147-A177-3AD203B41FA5}">
                      <a16:colId xmlns:a16="http://schemas.microsoft.com/office/drawing/2014/main" val="3641248359"/>
                    </a:ext>
                  </a:extLst>
                </a:gridCol>
                <a:gridCol w="822960">
                  <a:extLst>
                    <a:ext uri="{9D8B030D-6E8A-4147-A177-3AD203B41FA5}">
                      <a16:colId xmlns:a16="http://schemas.microsoft.com/office/drawing/2014/main" val="39809171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555407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Esteban Did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Radio de Martin Grande (36)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extLst>
                  <a:ext uri="{0D108BD9-81ED-4DB2-BD59-A6C34878D82A}">
                    <a16:rowId xmlns:a16="http://schemas.microsoft.com/office/drawing/2014/main" val="4166941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Aide Chocobar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Radio de Martin Grande (34)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extLst>
                  <a:ext uri="{0D108BD9-81ED-4DB2-BD59-A6C34878D82A}">
                    <a16:rowId xmlns:a16="http://schemas.microsoft.com/office/drawing/2014/main" val="895605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Cristian Arias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Radio de Martin Grande (32)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extLst>
                  <a:ext uri="{0D108BD9-81ED-4DB2-BD59-A6C34878D82A}">
                    <a16:rowId xmlns:a16="http://schemas.microsoft.com/office/drawing/2014/main" val="884383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Oscar Barahona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Radio de Martin Grande (31)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extLst>
                  <a:ext uri="{0D108BD9-81ED-4DB2-BD59-A6C34878D82A}">
                    <a16:rowId xmlns:a16="http://schemas.microsoft.com/office/drawing/2014/main" val="3372582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Mirian Segovi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Radio de Martin Grande (27)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extLst>
                  <a:ext uri="{0D108BD9-81ED-4DB2-BD59-A6C34878D82A}">
                    <a16:rowId xmlns:a16="http://schemas.microsoft.com/office/drawing/2014/main" val="3252619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Maximo Cordoba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Radio de Martin Grande (26)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4011935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Såndy Libertãd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Radio de Martin Grande (26)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3838937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Myaku Salas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Radio de Martin Grande (23)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457503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Grizadolores Cruz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Radio de Martin Grande (23)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3581543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Cristian Garzon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Radio de Martin Grande (22)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2538798246"/>
                  </a:ext>
                </a:extLst>
              </a:tr>
            </a:tbl>
          </a:graphicData>
        </a:graphic>
      </p:graphicFrame>
      <p:sp>
        <p:nvSpPr>
          <p:cNvPr id="4" name="Text Placeholder 3">
            <a:extLst>
              <a:ext uri="{FF2B5EF4-FFF2-40B4-BE49-F238E27FC236}">
                <a16:creationId xmlns:a16="http://schemas.microsoft.com/office/drawing/2014/main" id="{C52F7B5D-E95A-43C5-A88B-1E01864C8F6E}"/>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21878033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A6431-6E00-4B56-AE04-6D5EF63604E0}"/>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EC1D0B40-44F1-42F7-8635-4AF9A9781EF8}"/>
              </a:ext>
            </a:extLst>
          </p:cNvPr>
          <p:cNvGraphicFramePr>
            <a:graphicFrameLocks noGrp="1"/>
          </p:cNvGraphicFramePr>
          <p:nvPr>
            <p:ph type="tbl" sz="quarter" idx="13"/>
            <p:extLst>
              <p:ext uri="{D42A27DB-BD31-4B8C-83A1-F6EECF244321}">
                <p14:modId xmlns:p14="http://schemas.microsoft.com/office/powerpoint/2010/main" val="13926316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50458365"/>
                    </a:ext>
                  </a:extLst>
                </a:gridCol>
                <a:gridCol w="2468880">
                  <a:extLst>
                    <a:ext uri="{9D8B030D-6E8A-4147-A177-3AD203B41FA5}">
                      <a16:colId xmlns:a16="http://schemas.microsoft.com/office/drawing/2014/main" val="4278047133"/>
                    </a:ext>
                  </a:extLst>
                </a:gridCol>
                <a:gridCol w="822960">
                  <a:extLst>
                    <a:ext uri="{9D8B030D-6E8A-4147-A177-3AD203B41FA5}">
                      <a16:colId xmlns:a16="http://schemas.microsoft.com/office/drawing/2014/main" val="4265924441"/>
                    </a:ext>
                  </a:extLst>
                </a:gridCol>
                <a:gridCol w="822960">
                  <a:extLst>
                    <a:ext uri="{9D8B030D-6E8A-4147-A177-3AD203B41FA5}">
                      <a16:colId xmlns:a16="http://schemas.microsoft.com/office/drawing/2014/main" val="2060438415"/>
                    </a:ext>
                  </a:extLst>
                </a:gridCol>
                <a:gridCol w="822960">
                  <a:extLst>
                    <a:ext uri="{9D8B030D-6E8A-4147-A177-3AD203B41FA5}">
                      <a16:colId xmlns:a16="http://schemas.microsoft.com/office/drawing/2014/main" val="42391427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898012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Emanuel Toro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Radio de Martin Grande (22)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4282498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Karina Alejandra Guaymás Guemes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Radio de Martin Grande (21)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2718972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German Patricio Montañez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Radio de Martin Grande (21)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3166097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Ernesto Isleño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Radio de Martin Grande (20)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224599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Disqueria San Antonio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Radio de Martin Grande (20)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247463392"/>
                  </a:ext>
                </a:extLst>
              </a:tr>
            </a:tbl>
          </a:graphicData>
        </a:graphic>
      </p:graphicFrame>
      <p:sp>
        <p:nvSpPr>
          <p:cNvPr id="4" name="Text Placeholder 3">
            <a:extLst>
              <a:ext uri="{FF2B5EF4-FFF2-40B4-BE49-F238E27FC236}">
                <a16:creationId xmlns:a16="http://schemas.microsoft.com/office/drawing/2014/main" id="{62648EFE-47A0-4D3C-953E-EF5236B5F456}"/>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20409782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FB4ABD-6E2D-40C3-874D-90BF3275161C}"/>
              </a:ext>
            </a:extLst>
          </p:cNvPr>
          <p:cNvSpPr>
            <a:spLocks noGrp="1"/>
          </p:cNvSpPr>
          <p:nvPr>
            <p:ph type="title"/>
          </p:nvPr>
        </p:nvSpPr>
        <p:spPr/>
        <p:txBody>
          <a:bodyPr/>
          <a:lstStyle/>
          <a:p>
            <a:r>
              <a:rPr lang="en-US"/>
              <a:t>Facebook User Posts Table - 1 of 6</a:t>
            </a:r>
          </a:p>
        </p:txBody>
      </p:sp>
      <p:graphicFrame>
        <p:nvGraphicFramePr>
          <p:cNvPr id="5" name="Table Placeholder 4">
            <a:extLst>
              <a:ext uri="{FF2B5EF4-FFF2-40B4-BE49-F238E27FC236}">
                <a16:creationId xmlns:a16="http://schemas.microsoft.com/office/drawing/2014/main" id="{F7CBE92F-56AA-4D6B-A8F0-888B8C10323A}"/>
              </a:ext>
            </a:extLst>
          </p:cNvPr>
          <p:cNvGraphicFramePr>
            <a:graphicFrameLocks noGrp="1"/>
          </p:cNvGraphicFramePr>
          <p:nvPr>
            <p:ph type="tbl" sz="quarter" idx="13"/>
            <p:extLst>
              <p:ext uri="{D42A27DB-BD31-4B8C-83A1-F6EECF244321}">
                <p14:modId xmlns:p14="http://schemas.microsoft.com/office/powerpoint/2010/main" val="35802572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285845289"/>
                    </a:ext>
                  </a:extLst>
                </a:gridCol>
                <a:gridCol w="822960">
                  <a:extLst>
                    <a:ext uri="{9D8B030D-6E8A-4147-A177-3AD203B41FA5}">
                      <a16:colId xmlns:a16="http://schemas.microsoft.com/office/drawing/2014/main" val="2188478171"/>
                    </a:ext>
                  </a:extLst>
                </a:gridCol>
                <a:gridCol w="822960">
                  <a:extLst>
                    <a:ext uri="{9D8B030D-6E8A-4147-A177-3AD203B41FA5}">
                      <a16:colId xmlns:a16="http://schemas.microsoft.com/office/drawing/2014/main" val="3902083958"/>
                    </a:ext>
                  </a:extLst>
                </a:gridCol>
                <a:gridCol w="822960">
                  <a:extLst>
                    <a:ext uri="{9D8B030D-6E8A-4147-A177-3AD203B41FA5}">
                      <a16:colId xmlns:a16="http://schemas.microsoft.com/office/drawing/2014/main" val="615581125"/>
                    </a:ext>
                  </a:extLst>
                </a:gridCol>
                <a:gridCol w="822960">
                  <a:extLst>
                    <a:ext uri="{9D8B030D-6E8A-4147-A177-3AD203B41FA5}">
                      <a16:colId xmlns:a16="http://schemas.microsoft.com/office/drawing/2014/main" val="2165247699"/>
                    </a:ext>
                  </a:extLst>
                </a:gridCol>
                <a:gridCol w="822960">
                  <a:extLst>
                    <a:ext uri="{9D8B030D-6E8A-4147-A177-3AD203B41FA5}">
                      <a16:colId xmlns:a16="http://schemas.microsoft.com/office/drawing/2014/main" val="30818506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193638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Radio de Martin Grande</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Secundino Milo Saldaña - 2017-08-31 15:10:13</a:t>
                      </a:r>
                      <a:r>
                        <a:rPr kumimoji="0" lang="es-ES" sz="1000" b="0" i="0" u="none" strike="noStrike" kern="1200" cap="none" spc="0" normalizeH="0" baseline="0" noProof="0">
                          <a:ln>
                            <a:noFill/>
                          </a:ln>
                          <a:solidFill>
                            <a:prstClr val="black"/>
                          </a:solidFill>
                          <a:effectLst/>
                          <a:uLnTx/>
                          <a:uFillTx/>
                          <a:latin typeface="+mn-lt"/>
                          <a:ea typeface="+mn-ea"/>
                          <a:cs typeface="+mn-cs"/>
                        </a:rPr>
                        <a:t>
Buenas tardes  Martín  recién termino de ver el audio de M.E.Peña , que este periodista no se haga el Santo.  Yo trabajé durante 25 años en una consecionaria, en la cual tu eras cliente y recuerdo cuando compraste un triciclo cortador de césped  lo llevaste a camino de Rosario de Lerma  el que suscribe lo puso en funcionamiento la portadora de césped y con una MUY  buena atención de vuestra parte. En cambio este Sr Peña  todo lo contrario que el recuerde si tiene memoria que compró  un BF100  Honda motor fuera de borda para su yate en Cabra Corral . Al cual lo fundió en 2 semana y la garantía no le cubrió la reparación.  Yo  mecánico de consecionaria Honda de Carlos  A. Fernández se lo repare  en forma particular; ante previo trabajo de meterme al agua en el dique para sacarlo. Reparado y probado este Sr Peña me pidió que lo dejara en calle Virgilio Tedin al 950 aproximadamente  una fábrica de estructura de aluminio y que pasara a cobrar por calle Córdoba en la FM ; en la cual me atend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33502869"/>
                  </a:ext>
                </a:extLst>
              </a:tr>
            </a:tbl>
          </a:graphicData>
        </a:graphic>
      </p:graphicFrame>
      <p:sp>
        <p:nvSpPr>
          <p:cNvPr id="4" name="Text Placeholder 3">
            <a:extLst>
              <a:ext uri="{FF2B5EF4-FFF2-40B4-BE49-F238E27FC236}">
                <a16:creationId xmlns:a16="http://schemas.microsoft.com/office/drawing/2014/main" id="{DCC8B67F-349B-408B-8391-C1C51E395E9E}"/>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1261210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20599C-D3A5-4670-87AB-7E3EA76ED39E}"/>
              </a:ext>
            </a:extLst>
          </p:cNvPr>
          <p:cNvSpPr>
            <a:spLocks noGrp="1"/>
          </p:cNvSpPr>
          <p:nvPr>
            <p:ph type="title"/>
          </p:nvPr>
        </p:nvSpPr>
        <p:spPr/>
        <p:txBody>
          <a:bodyPr/>
          <a:lstStyle/>
          <a:p>
            <a:r>
              <a:rPr lang="en-US"/>
              <a:t>Facebook User Posts Table - 2 of 6</a:t>
            </a:r>
          </a:p>
        </p:txBody>
      </p:sp>
      <p:graphicFrame>
        <p:nvGraphicFramePr>
          <p:cNvPr id="5" name="Table Placeholder 4">
            <a:extLst>
              <a:ext uri="{FF2B5EF4-FFF2-40B4-BE49-F238E27FC236}">
                <a16:creationId xmlns:a16="http://schemas.microsoft.com/office/drawing/2014/main" id="{63D18F11-B74A-4616-A5D1-816B9C39BD86}"/>
              </a:ext>
            </a:extLst>
          </p:cNvPr>
          <p:cNvGraphicFramePr>
            <a:graphicFrameLocks noGrp="1"/>
          </p:cNvGraphicFramePr>
          <p:nvPr>
            <p:ph type="tbl" sz="quarter" idx="13"/>
            <p:extLst>
              <p:ext uri="{D42A27DB-BD31-4B8C-83A1-F6EECF244321}">
                <p14:modId xmlns:p14="http://schemas.microsoft.com/office/powerpoint/2010/main" val="38027703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781404476"/>
                    </a:ext>
                  </a:extLst>
                </a:gridCol>
                <a:gridCol w="822960">
                  <a:extLst>
                    <a:ext uri="{9D8B030D-6E8A-4147-A177-3AD203B41FA5}">
                      <a16:colId xmlns:a16="http://schemas.microsoft.com/office/drawing/2014/main" val="918958127"/>
                    </a:ext>
                  </a:extLst>
                </a:gridCol>
                <a:gridCol w="822960">
                  <a:extLst>
                    <a:ext uri="{9D8B030D-6E8A-4147-A177-3AD203B41FA5}">
                      <a16:colId xmlns:a16="http://schemas.microsoft.com/office/drawing/2014/main" val="2038856366"/>
                    </a:ext>
                  </a:extLst>
                </a:gridCol>
                <a:gridCol w="822960">
                  <a:extLst>
                    <a:ext uri="{9D8B030D-6E8A-4147-A177-3AD203B41FA5}">
                      <a16:colId xmlns:a16="http://schemas.microsoft.com/office/drawing/2014/main" val="3687616673"/>
                    </a:ext>
                  </a:extLst>
                </a:gridCol>
                <a:gridCol w="822960">
                  <a:extLst>
                    <a:ext uri="{9D8B030D-6E8A-4147-A177-3AD203B41FA5}">
                      <a16:colId xmlns:a16="http://schemas.microsoft.com/office/drawing/2014/main" val="2799645029"/>
                    </a:ext>
                  </a:extLst>
                </a:gridCol>
                <a:gridCol w="822960">
                  <a:extLst>
                    <a:ext uri="{9D8B030D-6E8A-4147-A177-3AD203B41FA5}">
                      <a16:colId xmlns:a16="http://schemas.microsoft.com/office/drawing/2014/main" val="25731708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527119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Radio de Martin Grande</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Graciela Santos - 2017-08-30 11:31:28</a:t>
                      </a:r>
                      <a:r>
                        <a:rPr kumimoji="0" lang="es-ES" sz="1000" b="0" i="0" u="none" strike="noStrike" kern="1200" cap="none" spc="0" normalizeH="0" baseline="0" noProof="0">
                          <a:ln>
                            <a:noFill/>
                          </a:ln>
                          <a:solidFill>
                            <a:prstClr val="black"/>
                          </a:solidFill>
                          <a:effectLst/>
                          <a:uLnTx/>
                          <a:uFillTx/>
                          <a:latin typeface="+mn-lt"/>
                          <a:ea typeface="+mn-ea"/>
                          <a:cs typeface="+mn-cs"/>
                        </a:rPr>
                        <a:t>
Hola buenos días estoy indignada con la escuela Arturo  ILia resulta que para inscribir a mi hijo tengo que pagar 1OOO pesos  violando un principio constitucional de educación gratuita y obligatoria. Son 500 ingresantes  medio millón de pesos para comprar lavandina y detergente es muchito me parece y además  hay que sumarle lo que pagan el resto de los alumnos que buen tongo para miembros de cooperadora y directivos que son cómplices de este robo. Srs  directivos prediquemos con el ejemplo no se aprovechen de la necesidad de la gente están formando el futuro del pais  LO QUE HACEN TAMBIÉN ES CORRUPCION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55945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Radio de Martin Grande</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Juan Javier - 2017-08-30 10:39:14</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95908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Radio de Martin Grande</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Juan Javier - 2017-08-30 10:35:41</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76108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Radio de Martin Grande</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Mary la Antoniana - 2017-08-29 10:13:43</a:t>
                      </a:r>
                      <a:r>
                        <a:rPr kumimoji="0" lang="es-ES" sz="1000" b="0" i="0" u="none" strike="noStrike" kern="1200" cap="none" spc="0" normalizeH="0" baseline="0" noProof="0">
                          <a:ln>
                            <a:noFill/>
                          </a:ln>
                          <a:solidFill>
                            <a:prstClr val="black"/>
                          </a:solidFill>
                          <a:effectLst/>
                          <a:uLnTx/>
                          <a:uFillTx/>
                          <a:latin typeface="+mn-lt"/>
                          <a:ea typeface="+mn-ea"/>
                          <a:cs typeface="+mn-cs"/>
                        </a:rPr>
                        <a:t>
Hola Sr Martín grande quería  pedirle la colaboración  para realizar el festival de dia del niño  espero q pueda ayudarnos con lo q usd pueda muchas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93622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Radio de Martin Grande</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Alejandra Paola Cruz - 2017-08-28 22:20:41</a:t>
                      </a:r>
                      <a:r>
                        <a:rPr kumimoji="0" lang="en-US" sz="1000" b="0" i="0" u="none" strike="noStrike" kern="1200" cap="none" spc="0" normalizeH="0" baseline="0" noProof="0">
                          <a:ln>
                            <a:noFill/>
                          </a:ln>
                          <a:solidFill>
                            <a:prstClr val="black"/>
                          </a:solidFill>
                          <a:effectLst/>
                          <a:uLnTx/>
                          <a:uFillTx/>
                          <a:latin typeface="+mn-lt"/>
                          <a:ea typeface="+mn-ea"/>
                          <a:cs typeface="+mn-cs"/>
                        </a:rPr>
                        <a:t>
Muy linda la barrileteada. Felicidades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91644135"/>
                  </a:ext>
                </a:extLst>
              </a:tr>
            </a:tbl>
          </a:graphicData>
        </a:graphic>
      </p:graphicFrame>
      <p:sp>
        <p:nvSpPr>
          <p:cNvPr id="4" name="Text Placeholder 3">
            <a:extLst>
              <a:ext uri="{FF2B5EF4-FFF2-40B4-BE49-F238E27FC236}">
                <a16:creationId xmlns:a16="http://schemas.microsoft.com/office/drawing/2014/main" id="{70BBC30D-297C-424A-81C4-85700671BFB6}"/>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11655399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0D042-C58C-4C08-A4BF-35045CA4FFB2}"/>
              </a:ext>
            </a:extLst>
          </p:cNvPr>
          <p:cNvSpPr>
            <a:spLocks noGrp="1"/>
          </p:cNvSpPr>
          <p:nvPr>
            <p:ph type="title"/>
          </p:nvPr>
        </p:nvSpPr>
        <p:spPr/>
        <p:txBody>
          <a:bodyPr/>
          <a:lstStyle/>
          <a:p>
            <a:r>
              <a:rPr lang="en-US"/>
              <a:t>Facebook User Posts Table - 3 of 6</a:t>
            </a:r>
          </a:p>
        </p:txBody>
      </p:sp>
      <p:graphicFrame>
        <p:nvGraphicFramePr>
          <p:cNvPr id="5" name="Table Placeholder 4">
            <a:extLst>
              <a:ext uri="{FF2B5EF4-FFF2-40B4-BE49-F238E27FC236}">
                <a16:creationId xmlns:a16="http://schemas.microsoft.com/office/drawing/2014/main" id="{AFAA061A-B6D2-40D1-955E-BCF3C105789D}"/>
              </a:ext>
            </a:extLst>
          </p:cNvPr>
          <p:cNvGraphicFramePr>
            <a:graphicFrameLocks noGrp="1"/>
          </p:cNvGraphicFramePr>
          <p:nvPr>
            <p:ph type="tbl" sz="quarter" idx="13"/>
            <p:extLst>
              <p:ext uri="{D42A27DB-BD31-4B8C-83A1-F6EECF244321}">
                <p14:modId xmlns:p14="http://schemas.microsoft.com/office/powerpoint/2010/main" val="33912964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77909003"/>
                    </a:ext>
                  </a:extLst>
                </a:gridCol>
                <a:gridCol w="822960">
                  <a:extLst>
                    <a:ext uri="{9D8B030D-6E8A-4147-A177-3AD203B41FA5}">
                      <a16:colId xmlns:a16="http://schemas.microsoft.com/office/drawing/2014/main" val="2142954398"/>
                    </a:ext>
                  </a:extLst>
                </a:gridCol>
                <a:gridCol w="822960">
                  <a:extLst>
                    <a:ext uri="{9D8B030D-6E8A-4147-A177-3AD203B41FA5}">
                      <a16:colId xmlns:a16="http://schemas.microsoft.com/office/drawing/2014/main" val="2475733924"/>
                    </a:ext>
                  </a:extLst>
                </a:gridCol>
                <a:gridCol w="822960">
                  <a:extLst>
                    <a:ext uri="{9D8B030D-6E8A-4147-A177-3AD203B41FA5}">
                      <a16:colId xmlns:a16="http://schemas.microsoft.com/office/drawing/2014/main" val="1213638174"/>
                    </a:ext>
                  </a:extLst>
                </a:gridCol>
                <a:gridCol w="822960">
                  <a:extLst>
                    <a:ext uri="{9D8B030D-6E8A-4147-A177-3AD203B41FA5}">
                      <a16:colId xmlns:a16="http://schemas.microsoft.com/office/drawing/2014/main" val="2975551036"/>
                    </a:ext>
                  </a:extLst>
                </a:gridCol>
                <a:gridCol w="822960">
                  <a:extLst>
                    <a:ext uri="{9D8B030D-6E8A-4147-A177-3AD203B41FA5}">
                      <a16:colId xmlns:a16="http://schemas.microsoft.com/office/drawing/2014/main" val="2626388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131932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Radio de Martin Grande</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Tuco Salta Ok - 2017-08-26 22:37:51</a:t>
                      </a:r>
                      <a:r>
                        <a:rPr kumimoji="0" lang="es-ES" sz="1000" b="0" i="0" u="none" strike="noStrike" kern="1200" cap="none" spc="0" normalizeH="0" baseline="0" noProof="0">
                          <a:ln>
                            <a:noFill/>
                          </a:ln>
                          <a:solidFill>
                            <a:prstClr val="black"/>
                          </a:solidFill>
                          <a:effectLst/>
                          <a:uLnTx/>
                          <a:uFillTx/>
                          <a:latin typeface="+mn-lt"/>
                          <a:ea typeface="+mn-ea"/>
                          <a:cs typeface="+mn-cs"/>
                        </a:rPr>
                        <a:t>
Hola Martín, Soy Remisero y quiero devolver este Artefacto que se olvidaron ayer en el Auto !!
Ayer transporté a un Masculino desde el Aeropuerto y se dejó olvidado este Artefacto, necesito que se comunique conmigo por este medio o por Cel al 387 5906699, para ello deberá decirme de qué se trata y demostrarme características y marca, agradezco pasen la voz.
Nota: acabo de recordar que este Sr es Peluquero, tiene Tatuajes en el cuerpo.
Soy Tuco Bazan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2033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Radio de Martin Grande</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Maria Laura - 2017-08-26 20:58:14</a:t>
                      </a:r>
                      <a:r>
                        <a:rPr kumimoji="0" lang="es-ES" sz="1000" b="0" i="0" u="none" strike="noStrike" kern="1200" cap="none" spc="0" normalizeH="0" baseline="0" noProof="0">
                          <a:ln>
                            <a:noFill/>
                          </a:ln>
                          <a:solidFill>
                            <a:prstClr val="black"/>
                          </a:solidFill>
                          <a:effectLst/>
                          <a:uLnTx/>
                          <a:uFillTx/>
                          <a:latin typeface="+mn-lt"/>
                          <a:ea typeface="+mn-ea"/>
                          <a:cs typeface="+mn-cs"/>
                        </a:rPr>
                        <a:t>
Mi hermano se esforzó haciendo barriletes hermosos y ni foto le sacaron. Los jurados cualquiera ! Supuestamente era el premio a los barriletes que vuelen alto y le dieron a los q ni volaban. No jueguen con la ilusión de la gente. Ya estaba arreglado esto.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0289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Radio de Martin Grande</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Arm Cia - 2017-08-25 09:58:08</a:t>
                      </a:r>
                      <a:r>
                        <a:rPr kumimoji="0" lang="es-ES" sz="1000" b="0" i="0" u="none" strike="noStrike" kern="1200" cap="none" spc="0" normalizeH="0" baseline="0" noProof="0">
                          <a:ln>
                            <a:noFill/>
                          </a:ln>
                          <a:solidFill>
                            <a:prstClr val="black"/>
                          </a:solidFill>
                          <a:effectLst/>
                          <a:uLnTx/>
                          <a:uFillTx/>
                          <a:latin typeface="+mn-lt"/>
                          <a:ea typeface="+mn-ea"/>
                          <a:cs typeface="+mn-cs"/>
                        </a:rPr>
                        <a:t>
Sorteo Ivan calvo dni 108 cerrillos, feliz cumpleaños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48535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Radio de Martin Grande</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Cesar Sumbay - 2017-08-24 23:18:04</a:t>
                      </a:r>
                      <a:r>
                        <a:rPr kumimoji="0" lang="es-ES" sz="1000" b="0" i="0" u="none" strike="noStrike" kern="1200" cap="none" spc="0" normalizeH="0" baseline="0" noProof="0">
                          <a:ln>
                            <a:noFill/>
                          </a:ln>
                          <a:solidFill>
                            <a:prstClr val="black"/>
                          </a:solidFill>
                          <a:effectLst/>
                          <a:uLnTx/>
                          <a:uFillTx/>
                          <a:latin typeface="+mn-lt"/>
                          <a:ea typeface="+mn-ea"/>
                          <a:cs typeface="+mn-cs"/>
                        </a:rPr>
                        <a:t>
Consultas al 3875146782 lo invitamos..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80341813"/>
                  </a:ext>
                </a:extLst>
              </a:tr>
            </a:tbl>
          </a:graphicData>
        </a:graphic>
      </p:graphicFrame>
      <p:sp>
        <p:nvSpPr>
          <p:cNvPr id="4" name="Text Placeholder 3">
            <a:extLst>
              <a:ext uri="{FF2B5EF4-FFF2-40B4-BE49-F238E27FC236}">
                <a16:creationId xmlns:a16="http://schemas.microsoft.com/office/drawing/2014/main" id="{8F0570C7-A06C-4274-8087-E52C0364AF82}"/>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15447719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61E0A-5BBC-44FA-AF76-5A90AA837F89}"/>
              </a:ext>
            </a:extLst>
          </p:cNvPr>
          <p:cNvSpPr>
            <a:spLocks noGrp="1"/>
          </p:cNvSpPr>
          <p:nvPr>
            <p:ph type="title"/>
          </p:nvPr>
        </p:nvSpPr>
        <p:spPr/>
        <p:txBody>
          <a:bodyPr/>
          <a:lstStyle/>
          <a:p>
            <a:r>
              <a:rPr lang="en-US"/>
              <a:t>Facebook User Posts Table - 4 of 6</a:t>
            </a:r>
          </a:p>
        </p:txBody>
      </p:sp>
      <p:graphicFrame>
        <p:nvGraphicFramePr>
          <p:cNvPr id="5" name="Table Placeholder 4">
            <a:extLst>
              <a:ext uri="{FF2B5EF4-FFF2-40B4-BE49-F238E27FC236}">
                <a16:creationId xmlns:a16="http://schemas.microsoft.com/office/drawing/2014/main" id="{425B6C98-0900-421D-843F-E840FDDE3CF9}"/>
              </a:ext>
            </a:extLst>
          </p:cNvPr>
          <p:cNvGraphicFramePr>
            <a:graphicFrameLocks noGrp="1"/>
          </p:cNvGraphicFramePr>
          <p:nvPr>
            <p:ph type="tbl" sz="quarter" idx="13"/>
            <p:extLst>
              <p:ext uri="{D42A27DB-BD31-4B8C-83A1-F6EECF244321}">
                <p14:modId xmlns:p14="http://schemas.microsoft.com/office/powerpoint/2010/main" val="14934669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91867584"/>
                    </a:ext>
                  </a:extLst>
                </a:gridCol>
                <a:gridCol w="822960">
                  <a:extLst>
                    <a:ext uri="{9D8B030D-6E8A-4147-A177-3AD203B41FA5}">
                      <a16:colId xmlns:a16="http://schemas.microsoft.com/office/drawing/2014/main" val="707796908"/>
                    </a:ext>
                  </a:extLst>
                </a:gridCol>
                <a:gridCol w="822960">
                  <a:extLst>
                    <a:ext uri="{9D8B030D-6E8A-4147-A177-3AD203B41FA5}">
                      <a16:colId xmlns:a16="http://schemas.microsoft.com/office/drawing/2014/main" val="2085383584"/>
                    </a:ext>
                  </a:extLst>
                </a:gridCol>
                <a:gridCol w="822960">
                  <a:extLst>
                    <a:ext uri="{9D8B030D-6E8A-4147-A177-3AD203B41FA5}">
                      <a16:colId xmlns:a16="http://schemas.microsoft.com/office/drawing/2014/main" val="3229364826"/>
                    </a:ext>
                  </a:extLst>
                </a:gridCol>
                <a:gridCol w="822960">
                  <a:extLst>
                    <a:ext uri="{9D8B030D-6E8A-4147-A177-3AD203B41FA5}">
                      <a16:colId xmlns:a16="http://schemas.microsoft.com/office/drawing/2014/main" val="2120655405"/>
                    </a:ext>
                  </a:extLst>
                </a:gridCol>
                <a:gridCol w="822960">
                  <a:extLst>
                    <a:ext uri="{9D8B030D-6E8A-4147-A177-3AD203B41FA5}">
                      <a16:colId xmlns:a16="http://schemas.microsoft.com/office/drawing/2014/main" val="156988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590466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Radio de Martin Grande</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Raúl Tumburú - 2017-08-24 09:14:31</a:t>
                      </a:r>
                      <a:r>
                        <a:rPr kumimoji="0" lang="es-ES" sz="1000" b="0" i="0" u="none" strike="noStrike" kern="1200" cap="none" spc="0" normalizeH="0" baseline="0" noProof="0">
                          <a:ln>
                            <a:noFill/>
                          </a:ln>
                          <a:solidFill>
                            <a:prstClr val="black"/>
                          </a:solidFill>
                          <a:effectLst/>
                          <a:uLnTx/>
                          <a:uFillTx/>
                          <a:latin typeface="+mn-lt"/>
                          <a:ea typeface="+mn-ea"/>
                          <a:cs typeface="+mn-cs"/>
                        </a:rPr>
                        <a:t>
Quiero ver a los Pumas🐈🙏 389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0741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Radio de Martin Grande</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Carlos Guaymas - 2017-08-23 12:23:28</a:t>
                      </a:r>
                      <a:r>
                        <a:rPr kumimoji="0" lang="es-ES" sz="1000" b="0" i="0" u="none" strike="noStrike" kern="1200" cap="none" spc="0" normalizeH="0" baseline="0" noProof="0">
                          <a:ln>
                            <a:noFill/>
                          </a:ln>
                          <a:solidFill>
                            <a:prstClr val="black"/>
                          </a:solidFill>
                          <a:effectLst/>
                          <a:uLnTx/>
                          <a:uFillTx/>
                          <a:latin typeface="+mn-lt"/>
                          <a:ea typeface="+mn-ea"/>
                          <a:cs typeface="+mn-cs"/>
                        </a:rPr>
                        <a:t>
SORTEO.. Carlos Guaymás...407.... Villa Cristina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73554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Radio de Martin Grande</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Analuisa Mendez - 2017-08-23 10:14:14</a:t>
                      </a:r>
                      <a:r>
                        <a:rPr kumimoji="0" lang="es-ES" sz="1000" b="0" i="0" u="none" strike="noStrike" kern="1200" cap="none" spc="0" normalizeH="0" baseline="0" noProof="0">
                          <a:ln>
                            <a:noFill/>
                          </a:ln>
                          <a:solidFill>
                            <a:prstClr val="black"/>
                          </a:solidFill>
                          <a:effectLst/>
                          <a:uLnTx/>
                          <a:uFillTx/>
                          <a:latin typeface="+mn-lt"/>
                          <a:ea typeface="+mn-ea"/>
                          <a:cs typeface="+mn-cs"/>
                        </a:rPr>
                        <a:t>
Vamoss todos a la barrileteada en el campo de la Cruz este Sábado 26 y festejamos todos juntos el cumple de la mejor Radio la 89:9 ¿LA RADIO DE QUIEN? ¡DE MARTIN GRANDE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14596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Radio de Martin Grande</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Andy Andy - 2017-08-23 08:59:55</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91131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Radio de Martin Grande</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Odontologo Tomas Otaegui - 2017-08-22 17:02:54</a:t>
                      </a:r>
                      <a:r>
                        <a:rPr kumimoji="0" lang="es-ES" sz="1000" b="0" i="0" u="none" strike="noStrike" kern="1200" cap="none" spc="0" normalizeH="0" baseline="0" noProof="0">
                          <a:ln>
                            <a:noFill/>
                          </a:ln>
                          <a:solidFill>
                            <a:prstClr val="black"/>
                          </a:solidFill>
                          <a:effectLst/>
                          <a:uLnTx/>
                          <a:uFillTx/>
                          <a:latin typeface="+mn-lt"/>
                          <a:ea typeface="+mn-ea"/>
                          <a:cs typeface="+mn-cs"/>
                        </a:rPr>
                        <a:t>
hola. que bueno seria que se interioricen en el tema de la eleccion del colegio de odontologo.
la mesa directiva se tomo atribuciones muy por encima de su competencia y modificaron la cantidad de los distritos electorales de 8 a 18. historicamente fueron 8 distritos y despues de 54 años diciden cambiar las reglas del juego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16131747"/>
                  </a:ext>
                </a:extLst>
              </a:tr>
            </a:tbl>
          </a:graphicData>
        </a:graphic>
      </p:graphicFrame>
      <p:sp>
        <p:nvSpPr>
          <p:cNvPr id="4" name="Text Placeholder 3">
            <a:extLst>
              <a:ext uri="{FF2B5EF4-FFF2-40B4-BE49-F238E27FC236}">
                <a16:creationId xmlns:a16="http://schemas.microsoft.com/office/drawing/2014/main" id="{AD89B25A-85F7-4E97-AEF4-EFFD84D8A988}"/>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14439899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38EE7-5317-4FA6-9FF5-701425BF8E01}"/>
              </a:ext>
            </a:extLst>
          </p:cNvPr>
          <p:cNvSpPr>
            <a:spLocks noGrp="1"/>
          </p:cNvSpPr>
          <p:nvPr>
            <p:ph type="title"/>
          </p:nvPr>
        </p:nvSpPr>
        <p:spPr/>
        <p:txBody>
          <a:bodyPr/>
          <a:lstStyle/>
          <a:p>
            <a:r>
              <a:rPr lang="en-US"/>
              <a:t>Facebook User Posts Table - 5 of 6</a:t>
            </a:r>
          </a:p>
        </p:txBody>
      </p:sp>
      <p:graphicFrame>
        <p:nvGraphicFramePr>
          <p:cNvPr id="5" name="Table Placeholder 4">
            <a:extLst>
              <a:ext uri="{FF2B5EF4-FFF2-40B4-BE49-F238E27FC236}">
                <a16:creationId xmlns:a16="http://schemas.microsoft.com/office/drawing/2014/main" id="{C114BB2F-F425-4EFD-8C8C-DDE9C30F7606}"/>
              </a:ext>
            </a:extLst>
          </p:cNvPr>
          <p:cNvGraphicFramePr>
            <a:graphicFrameLocks noGrp="1"/>
          </p:cNvGraphicFramePr>
          <p:nvPr>
            <p:ph type="tbl" sz="quarter" idx="13"/>
            <p:extLst>
              <p:ext uri="{D42A27DB-BD31-4B8C-83A1-F6EECF244321}">
                <p14:modId xmlns:p14="http://schemas.microsoft.com/office/powerpoint/2010/main" val="31299780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59283418"/>
                    </a:ext>
                  </a:extLst>
                </a:gridCol>
                <a:gridCol w="822960">
                  <a:extLst>
                    <a:ext uri="{9D8B030D-6E8A-4147-A177-3AD203B41FA5}">
                      <a16:colId xmlns:a16="http://schemas.microsoft.com/office/drawing/2014/main" val="764486137"/>
                    </a:ext>
                  </a:extLst>
                </a:gridCol>
                <a:gridCol w="822960">
                  <a:extLst>
                    <a:ext uri="{9D8B030D-6E8A-4147-A177-3AD203B41FA5}">
                      <a16:colId xmlns:a16="http://schemas.microsoft.com/office/drawing/2014/main" val="1340094833"/>
                    </a:ext>
                  </a:extLst>
                </a:gridCol>
                <a:gridCol w="822960">
                  <a:extLst>
                    <a:ext uri="{9D8B030D-6E8A-4147-A177-3AD203B41FA5}">
                      <a16:colId xmlns:a16="http://schemas.microsoft.com/office/drawing/2014/main" val="227334863"/>
                    </a:ext>
                  </a:extLst>
                </a:gridCol>
                <a:gridCol w="822960">
                  <a:extLst>
                    <a:ext uri="{9D8B030D-6E8A-4147-A177-3AD203B41FA5}">
                      <a16:colId xmlns:a16="http://schemas.microsoft.com/office/drawing/2014/main" val="2081075130"/>
                    </a:ext>
                  </a:extLst>
                </a:gridCol>
                <a:gridCol w="822960">
                  <a:extLst>
                    <a:ext uri="{9D8B030D-6E8A-4147-A177-3AD203B41FA5}">
                      <a16:colId xmlns:a16="http://schemas.microsoft.com/office/drawing/2014/main" val="15222073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281284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Radio de Martin Grande</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Maryna Rejas - 2017-08-22 09:26:55</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54126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Radio de Martin Grande</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Maryna Rejas - 2017-08-22 09:26:55</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26766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Radio de Martin Grande</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Roque Serapio - 2017-08-22 07:12:53</a:t>
                      </a:r>
                      <a:r>
                        <a:rPr kumimoji="0" lang="es-ES" sz="1000" b="0" i="0" u="none" strike="noStrike" kern="1200" cap="none" spc="0" normalizeH="0" baseline="0" noProof="0">
                          <a:ln>
                            <a:noFill/>
                          </a:ln>
                          <a:solidFill>
                            <a:prstClr val="black"/>
                          </a:solidFill>
                          <a:effectLst/>
                          <a:uLnTx/>
                          <a:uFillTx/>
                          <a:latin typeface="+mn-lt"/>
                          <a:ea typeface="+mn-ea"/>
                          <a:cs typeface="+mn-cs"/>
                        </a:rPr>
                        <a:t>
Hola Martin los escucho todos los dias x la radio. AGUANTE MARTIN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08939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Radio de Martin Grande</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Jorge Alberto Salva - 2017-08-21 21:50:25</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5033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Radio de Martin Grande</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Laura Carolina Garcia - 2017-08-19 18:19:34</a:t>
                      </a:r>
                      <a:r>
                        <a:rPr kumimoji="0" lang="es-ES" sz="1000" b="0" i="0" u="none" strike="noStrike" kern="1200" cap="none" spc="0" normalizeH="0" baseline="0" noProof="0">
                          <a:ln>
                            <a:noFill/>
                          </a:ln>
                          <a:solidFill>
                            <a:prstClr val="black"/>
                          </a:solidFill>
                          <a:effectLst/>
                          <a:uLnTx/>
                          <a:uFillTx/>
                          <a:latin typeface="+mn-lt"/>
                          <a:ea typeface="+mn-ea"/>
                          <a:cs typeface="+mn-cs"/>
                        </a:rPr>
                        <a:t>
ATENCIÓN SALTA!!!!
Participando de esta fiesta estas colaborando con "Hogar de niños Nueva Esperanza", "Merendero Gauchito Gil", "Fundación Encuentros" y a nuestros amigos de 4 patas de "Fundación San Roque". No te lo podes perder!!! Veni a bailar y llevarte premios!!!!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63029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Radio de Martin Grande</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Fernando Tarifa Duran - 2017-08-19 14:58:13</a:t>
                      </a:r>
                      <a:r>
                        <a:rPr kumimoji="0" lang="es-ES" sz="1000" b="0" i="0" u="none" strike="noStrike" kern="1200" cap="none" spc="0" normalizeH="0" baseline="0" noProof="0">
                          <a:ln>
                            <a:noFill/>
                          </a:ln>
                          <a:solidFill>
                            <a:prstClr val="black"/>
                          </a:solidFill>
                          <a:effectLst/>
                          <a:uLnTx/>
                          <a:uFillTx/>
                          <a:latin typeface="+mn-lt"/>
                          <a:ea typeface="+mn-ea"/>
                          <a:cs typeface="+mn-cs"/>
                        </a:rPr>
                        <a:t>
A que hora es la la variletiada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72197147"/>
                  </a:ext>
                </a:extLst>
              </a:tr>
            </a:tbl>
          </a:graphicData>
        </a:graphic>
      </p:graphicFrame>
      <p:sp>
        <p:nvSpPr>
          <p:cNvPr id="4" name="Text Placeholder 3">
            <a:extLst>
              <a:ext uri="{FF2B5EF4-FFF2-40B4-BE49-F238E27FC236}">
                <a16:creationId xmlns:a16="http://schemas.microsoft.com/office/drawing/2014/main" id="{C0C000CE-A5CB-4B10-98C5-107CD1CD6C34}"/>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4374102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44B82-D73E-4510-B1E0-75A06FB2F19A}"/>
              </a:ext>
            </a:extLst>
          </p:cNvPr>
          <p:cNvSpPr>
            <a:spLocks noGrp="1"/>
          </p:cNvSpPr>
          <p:nvPr>
            <p:ph type="title"/>
          </p:nvPr>
        </p:nvSpPr>
        <p:spPr/>
        <p:txBody>
          <a:bodyPr/>
          <a:lstStyle/>
          <a:p>
            <a:r>
              <a:rPr lang="en-US"/>
              <a:t>Facebook User Posts Table - 6 of 6</a:t>
            </a:r>
          </a:p>
        </p:txBody>
      </p:sp>
      <p:graphicFrame>
        <p:nvGraphicFramePr>
          <p:cNvPr id="5" name="Table Placeholder 4">
            <a:extLst>
              <a:ext uri="{FF2B5EF4-FFF2-40B4-BE49-F238E27FC236}">
                <a16:creationId xmlns:a16="http://schemas.microsoft.com/office/drawing/2014/main" id="{E2608911-1D8D-4595-B725-07DEF2A12BE2}"/>
              </a:ext>
            </a:extLst>
          </p:cNvPr>
          <p:cNvGraphicFramePr>
            <a:graphicFrameLocks noGrp="1"/>
          </p:cNvGraphicFramePr>
          <p:nvPr>
            <p:ph type="tbl" sz="quarter" idx="13"/>
            <p:extLst>
              <p:ext uri="{D42A27DB-BD31-4B8C-83A1-F6EECF244321}">
                <p14:modId xmlns:p14="http://schemas.microsoft.com/office/powerpoint/2010/main" val="29816939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293076814"/>
                    </a:ext>
                  </a:extLst>
                </a:gridCol>
                <a:gridCol w="822960">
                  <a:extLst>
                    <a:ext uri="{9D8B030D-6E8A-4147-A177-3AD203B41FA5}">
                      <a16:colId xmlns:a16="http://schemas.microsoft.com/office/drawing/2014/main" val="3457712254"/>
                    </a:ext>
                  </a:extLst>
                </a:gridCol>
                <a:gridCol w="822960">
                  <a:extLst>
                    <a:ext uri="{9D8B030D-6E8A-4147-A177-3AD203B41FA5}">
                      <a16:colId xmlns:a16="http://schemas.microsoft.com/office/drawing/2014/main" val="1480079610"/>
                    </a:ext>
                  </a:extLst>
                </a:gridCol>
                <a:gridCol w="822960">
                  <a:extLst>
                    <a:ext uri="{9D8B030D-6E8A-4147-A177-3AD203B41FA5}">
                      <a16:colId xmlns:a16="http://schemas.microsoft.com/office/drawing/2014/main" val="2953284748"/>
                    </a:ext>
                  </a:extLst>
                </a:gridCol>
                <a:gridCol w="822960">
                  <a:extLst>
                    <a:ext uri="{9D8B030D-6E8A-4147-A177-3AD203B41FA5}">
                      <a16:colId xmlns:a16="http://schemas.microsoft.com/office/drawing/2014/main" val="2949614500"/>
                    </a:ext>
                  </a:extLst>
                </a:gridCol>
                <a:gridCol w="822960">
                  <a:extLst>
                    <a:ext uri="{9D8B030D-6E8A-4147-A177-3AD203B41FA5}">
                      <a16:colId xmlns:a16="http://schemas.microsoft.com/office/drawing/2014/main" val="25792294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625367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Radio de Martin Grande</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Juan Javier - 2017-08-18 15:37:48</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33469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Radio de Martin Grande</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Marisa Penalva - 2017-08-17 15:53:58</a:t>
                      </a:r>
                      <a:r>
                        <a:rPr kumimoji="0" lang="es-ES" sz="1000" b="0" i="0" u="none" strike="noStrike" kern="1200" cap="none" spc="0" normalizeH="0" baseline="0" noProof="0">
                          <a:ln>
                            <a:noFill/>
                          </a:ln>
                          <a:solidFill>
                            <a:prstClr val="black"/>
                          </a:solidFill>
                          <a:effectLst/>
                          <a:uLnTx/>
                          <a:uFillTx/>
                          <a:latin typeface="+mn-lt"/>
                          <a:ea typeface="+mn-ea"/>
                          <a:cs typeface="+mn-cs"/>
                        </a:rPr>
                        <a:t>
SAlta la linda , puntera en femicidios en toda la Argentina.  Ya dan las noticias de cuerpos de chicas que se encuentran como el pan de cada día. Así estamos en Salta. Gracias a que el benemérito Gobernador encubre muchos Homicidios con tal de cuidar su imagen presidencial . URTUBEY panqueque CORRUPTO mira tu provincia  como se desmorona ante tanta impunidad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31813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Radio de Martin Grande</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Matute Akd - 2017-08-17 12:21:38</a:t>
                      </a:r>
                      <a:r>
                        <a:rPr kumimoji="0" lang="en-US" sz="1000" b="0" i="0" u="none" strike="noStrike" kern="1200" cap="none" spc="0" normalizeH="0" baseline="0" noProof="0">
                          <a:ln>
                            <a:noFill/>
                          </a:ln>
                          <a:solidFill>
                            <a:prstClr val="black"/>
                          </a:solidFill>
                          <a:effectLst/>
                          <a:uLnTx/>
                          <a:uFillTx/>
                          <a:latin typeface="+mn-lt"/>
                          <a:ea typeface="+mn-ea"/>
                          <a:cs typeface="+mn-cs"/>
                        </a:rPr>
                        <a:t>
Y EN BS AS UN FANA DE RACING LE PUSIERON LACADE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73628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Radio de Martin Grande</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Matute Akd - 2017-08-17 12:18:59</a:t>
                      </a:r>
                      <a:r>
                        <a:rPr kumimoji="0" lang="en-US" sz="1000" b="0" i="0" u="none" strike="noStrike" kern="1200" cap="none" spc="0" normalizeH="0" baseline="0" noProof="0">
                          <a:ln>
                            <a:noFill/>
                          </a:ln>
                          <a:solidFill>
                            <a:prstClr val="black"/>
                          </a:solidFill>
                          <a:effectLst/>
                          <a:uLnTx/>
                          <a:uFillTx/>
                          <a:latin typeface="+mn-lt"/>
                          <a:ea typeface="+mn-ea"/>
                          <a:cs typeface="+mn-cs"/>
                        </a:rPr>
                        <a:t>
RUDENCIA, IGOR JAAJA SOS UN CAPO NICO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06379096"/>
                  </a:ext>
                </a:extLst>
              </a:tr>
            </a:tbl>
          </a:graphicData>
        </a:graphic>
      </p:graphicFrame>
      <p:sp>
        <p:nvSpPr>
          <p:cNvPr id="4" name="Text Placeholder 3">
            <a:extLst>
              <a:ext uri="{FF2B5EF4-FFF2-40B4-BE49-F238E27FC236}">
                <a16:creationId xmlns:a16="http://schemas.microsoft.com/office/drawing/2014/main" id="{4F0C594B-0C7C-49C4-9DA5-C9EE04FD1C4E}"/>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14398070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41AD5-E881-4679-ABC5-0A2FC3FF2D2F}"/>
              </a:ext>
            </a:extLst>
          </p:cNvPr>
          <p:cNvSpPr>
            <a:spLocks noGrp="1"/>
          </p:cNvSpPr>
          <p:nvPr>
            <p:ph type="title"/>
          </p:nvPr>
        </p:nvSpPr>
        <p:spPr/>
        <p:txBody>
          <a:bodyPr/>
          <a:lstStyle/>
          <a:p>
            <a:r>
              <a:rPr lang="en-US"/>
              <a:t>Facebook Questions Table</a:t>
            </a:r>
          </a:p>
        </p:txBody>
      </p:sp>
      <p:graphicFrame>
        <p:nvGraphicFramePr>
          <p:cNvPr id="5" name="Table Placeholder 4">
            <a:extLst>
              <a:ext uri="{FF2B5EF4-FFF2-40B4-BE49-F238E27FC236}">
                <a16:creationId xmlns:a16="http://schemas.microsoft.com/office/drawing/2014/main" id="{7796723E-F276-464B-8082-00EBBF637A23}"/>
              </a:ext>
            </a:extLst>
          </p:cNvPr>
          <p:cNvGraphicFramePr>
            <a:graphicFrameLocks noGrp="1"/>
          </p:cNvGraphicFramePr>
          <p:nvPr>
            <p:ph type="tbl" sz="quarter" idx="13"/>
            <p:extLst>
              <p:ext uri="{D42A27DB-BD31-4B8C-83A1-F6EECF244321}">
                <p14:modId xmlns:p14="http://schemas.microsoft.com/office/powerpoint/2010/main" val="10474670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005188343"/>
                    </a:ext>
                  </a:extLst>
                </a:gridCol>
                <a:gridCol w="1645920">
                  <a:extLst>
                    <a:ext uri="{9D8B030D-6E8A-4147-A177-3AD203B41FA5}">
                      <a16:colId xmlns:a16="http://schemas.microsoft.com/office/drawing/2014/main" val="320055859"/>
                    </a:ext>
                  </a:extLst>
                </a:gridCol>
                <a:gridCol w="822960">
                  <a:extLst>
                    <a:ext uri="{9D8B030D-6E8A-4147-A177-3AD203B41FA5}">
                      <a16:colId xmlns:a16="http://schemas.microsoft.com/office/drawing/2014/main" val="4089389544"/>
                    </a:ext>
                  </a:extLst>
                </a:gridCol>
                <a:gridCol w="822960">
                  <a:extLst>
                    <a:ext uri="{9D8B030D-6E8A-4147-A177-3AD203B41FA5}">
                      <a16:colId xmlns:a16="http://schemas.microsoft.com/office/drawing/2014/main" val="1565161913"/>
                    </a:ext>
                  </a:extLst>
                </a:gridCol>
                <a:gridCol w="822960">
                  <a:extLst>
                    <a:ext uri="{9D8B030D-6E8A-4147-A177-3AD203B41FA5}">
                      <a16:colId xmlns:a16="http://schemas.microsoft.com/office/drawing/2014/main" val="1163988518"/>
                    </a:ext>
                  </a:extLst>
                </a:gridCol>
              </a:tblGrid>
              <a:tr h="370840">
                <a:tc>
                  <a:txBody>
                    <a:bodyPr/>
                    <a:lstStyle/>
                    <a:p>
                      <a:r>
                        <a:rPr lang="en-US" sz="1000"/>
                        <a:t>Question</a:t>
                      </a:r>
                    </a:p>
                  </a:txBody>
                  <a:tcPr/>
                </a:tc>
                <a:tc>
                  <a:txBody>
                    <a:bodyPr/>
                    <a:lstStyle/>
                    <a:p>
                      <a:r>
                        <a:rPr lang="en-US" sz="1000"/>
                        <a:t>Response Time</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extLst>
                  <a:ext uri="{0D108BD9-81ED-4DB2-BD59-A6C34878D82A}">
                    <a16:rowId xmlns:a16="http://schemas.microsoft.com/office/drawing/2014/main" val="1999970458"/>
                  </a:ext>
                </a:extLst>
              </a:tr>
              <a:tr h="370840">
                <a:tc>
                  <a:txBody>
                    <a:bodyPr/>
                    <a:lstStyle/>
                    <a:p>
                      <a:r>
                        <a:rPr lang="es-ES" sz="1000" b="1"/>
                        <a:t>La Radio de Martin Grande</a:t>
                      </a:r>
                      <a:r>
                        <a:rPr lang="es-ES" sz="1000"/>
                        <a:t> was asked by </a:t>
                      </a:r>
                      <a:r>
                        <a:rPr lang="es-ES" sz="1000" b="1"/>
                        <a:t>Analuisa Mendez - 2017-08-23 10:14:14</a:t>
                      </a:r>
                      <a:r>
                        <a:rPr lang="es-ES" sz="1000"/>
                        <a:t>
Vamoss todos a la barrileteada en el campo de la Cruz este Sábado 26 y festejamos todos juntos el cumple de la mejor Radio la 89:9 ¿LA RADIO DE QUIEN? ¡DE MARTIN GRANDE !</a:t>
                      </a:r>
                      <a:endParaRPr lang="en-US" sz="1000"/>
                    </a:p>
                  </a:txBody>
                  <a:tcPr/>
                </a:tc>
                <a:tc>
                  <a:txBody>
                    <a:bodyPr/>
                    <a:lstStyle/>
                    <a:p>
                      <a:r>
                        <a:rPr lang="en-US" sz="1000"/>
                        <a:t>n/a</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2529600971"/>
                  </a:ext>
                </a:extLst>
              </a:tr>
              <a:tr h="370840">
                <a:tc>
                  <a:txBody>
                    <a:bodyPr/>
                    <a:lstStyle/>
                    <a:p>
                      <a:r>
                        <a:rPr lang="es-ES" sz="1000" b="1"/>
                        <a:t>La Radio de Martin Grande</a:t>
                      </a:r>
                      <a:r>
                        <a:rPr lang="es-ES" sz="1000"/>
                        <a:t> was asked by </a:t>
                      </a:r>
                      <a:r>
                        <a:rPr lang="es-ES" sz="1000" b="1"/>
                        <a:t>Nora Celina - 2017-08-17 08:28:22</a:t>
                      </a:r>
                      <a:r>
                        <a:rPr lang="es-ES" sz="1000"/>
                        <a:t>
MOLLINEDO 369;  por donde paso?</a:t>
                      </a:r>
                      <a:endParaRPr lang="en-US" sz="1000"/>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118030927"/>
                  </a:ext>
                </a:extLst>
              </a:tr>
              <a:tr h="370840">
                <a:tc>
                  <a:txBody>
                    <a:bodyPr/>
                    <a:lstStyle/>
                    <a:p>
                      <a:r>
                        <a:rPr lang="es-ES" sz="1000" b="1"/>
                        <a:t>La Radio de Martin Grande</a:t>
                      </a:r>
                      <a:r>
                        <a:rPr lang="es-ES" sz="1000"/>
                        <a:t> was asked by </a:t>
                      </a:r>
                      <a:r>
                        <a:rPr lang="es-ES" sz="1000" b="1"/>
                        <a:t>Nora Celina - 2017-08-17 08:28:22</a:t>
                      </a:r>
                      <a:r>
                        <a:rPr lang="es-ES" sz="1000"/>
                        <a:t>
MOLLINEDO 369;  por donde paso?</a:t>
                      </a:r>
                      <a:endParaRPr lang="en-US" sz="1000"/>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2309903738"/>
                  </a:ext>
                </a:extLst>
              </a:tr>
              <a:tr h="370840">
                <a:tc>
                  <a:txBody>
                    <a:bodyPr/>
                    <a:lstStyle/>
                    <a:p>
                      <a:r>
                        <a:rPr lang="es-ES" sz="1000" b="1"/>
                        <a:t>La Radio de Martin Grande</a:t>
                      </a:r>
                      <a:r>
                        <a:rPr lang="es-ES" sz="1000"/>
                        <a:t> was asked by </a:t>
                      </a:r>
                      <a:r>
                        <a:rPr lang="es-ES" sz="1000" b="1"/>
                        <a:t>Shuliet Mariel Pistan - 2017-08-10 07:56:42</a:t>
                      </a:r>
                      <a:r>
                        <a:rPr lang="es-ES" sz="1000"/>
                        <a:t>
Tengo internado  mi bb desde el Sábado. El Domingo le pusieron estos vendajes y es jueves y sigue con el mismo a Uds le parece q un bebe de 10 meses corra el riesgo de contraer una infección en la herida porque solo el cirujano plastico lo puede hacer!??? El Señor Cirujano Plastico Pastrana el lunes me dijo que ayer lo curaria y ayer me dijo que hoy. Cualquier persona sabe que una herida de esta clase máximo puede ser curada dia por medio.</a:t>
                      </a:r>
                      <a:endParaRPr lang="en-US" sz="1000"/>
                    </a:p>
                  </a:txBody>
                  <a:tcPr/>
                </a:tc>
                <a:tc>
                  <a:txBody>
                    <a:bodyPr/>
                    <a:lstStyle/>
                    <a:p>
                      <a:r>
                        <a:rPr lang="en-US" sz="1000"/>
                        <a:t>n/a</a:t>
                      </a:r>
                    </a:p>
                  </a:txBody>
                  <a:tcPr/>
                </a:tc>
                <a:tc>
                  <a:txBody>
                    <a:bodyPr/>
                    <a:lstStyle/>
                    <a:p>
                      <a:r>
                        <a:rPr lang="en-US" sz="1000"/>
                        <a:t>1</a:t>
                      </a:r>
                    </a:p>
                  </a:txBody>
                  <a:tcPr/>
                </a:tc>
                <a:tc>
                  <a:txBody>
                    <a:bodyPr/>
                    <a:lstStyle/>
                    <a:p>
                      <a:r>
                        <a:rPr lang="en-US" sz="1000"/>
                        <a:t>7</a:t>
                      </a:r>
                    </a:p>
                  </a:txBody>
                  <a:tcPr/>
                </a:tc>
                <a:tc>
                  <a:txBody>
                    <a:bodyPr/>
                    <a:lstStyle/>
                    <a:p>
                      <a:r>
                        <a:rPr lang="en-US" sz="1000"/>
                        <a:t>8</a:t>
                      </a:r>
                    </a:p>
                  </a:txBody>
                  <a:tcPr/>
                </a:tc>
                <a:extLst>
                  <a:ext uri="{0D108BD9-81ED-4DB2-BD59-A6C34878D82A}">
                    <a16:rowId xmlns:a16="http://schemas.microsoft.com/office/drawing/2014/main" val="1433663547"/>
                  </a:ext>
                </a:extLst>
              </a:tr>
            </a:tbl>
          </a:graphicData>
        </a:graphic>
      </p:graphicFrame>
      <p:sp>
        <p:nvSpPr>
          <p:cNvPr id="4" name="Text Placeholder 3">
            <a:extLst>
              <a:ext uri="{FF2B5EF4-FFF2-40B4-BE49-F238E27FC236}">
                <a16:creationId xmlns:a16="http://schemas.microsoft.com/office/drawing/2014/main" id="{1ADB5272-3F0E-46C7-BF66-721E32E6ADD2}"/>
              </a:ext>
            </a:extLst>
          </p:cNvPr>
          <p:cNvSpPr>
            <a:spLocks noGrp="1"/>
          </p:cNvSpPr>
          <p:nvPr>
            <p:ph type="body" sz="quarter" idx="14"/>
          </p:nvPr>
        </p:nvSpPr>
        <p:spPr/>
        <p:txBody>
          <a:bodyPr/>
          <a:lstStyle/>
          <a:p>
            <a:r>
              <a:rPr lang="en-US"/>
              <a:t>08/01/2017 - 08/31/2017</a:t>
            </a:r>
          </a:p>
        </p:txBody>
      </p:sp>
    </p:spTree>
    <p:extLst>
      <p:ext uri="{BB962C8B-B14F-4D97-AF65-F5344CB8AC3E}">
        <p14:creationId xmlns:p14="http://schemas.microsoft.com/office/powerpoint/2010/main" val="32427780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C2221-A7D6-49F2-BC0E-3D8CD481843E}"/>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D200B7A0-C656-401C-9474-909A4A01A0C9}"/>
              </a:ext>
            </a:extLst>
          </p:cNvPr>
          <p:cNvGraphicFramePr>
            <a:graphicFrameLocks noGrp="1"/>
          </p:cNvGraphicFramePr>
          <p:nvPr>
            <p:ph type="chart" sz="quarter" idx="13"/>
            <p:extLst>
              <p:ext uri="{D42A27DB-BD31-4B8C-83A1-F6EECF244321}">
                <p14:modId xmlns:p14="http://schemas.microsoft.com/office/powerpoint/2010/main" val="21197515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80D23B-94ED-4181-86D4-69A81D194B53}"/>
              </a:ext>
            </a:extLst>
          </p:cNvPr>
          <p:cNvSpPr>
            <a:spLocks noGrp="1"/>
          </p:cNvSpPr>
          <p:nvPr>
            <p:ph type="body" sz="quarter" idx="14"/>
          </p:nvPr>
        </p:nvSpPr>
        <p:spPr/>
        <p:txBody>
          <a:bodyPr/>
          <a:lstStyle/>
          <a:p>
            <a:r>
              <a:rPr lang="en-US"/>
              <a:t>08/01/2017 - 08/31/2017</a:t>
            </a:r>
          </a:p>
        </p:txBody>
      </p:sp>
      <p:sp>
        <p:nvSpPr>
          <p:cNvPr id="5" name="Footer Placeholder 4">
            <a:extLst>
              <a:ext uri="{FF2B5EF4-FFF2-40B4-BE49-F238E27FC236}">
                <a16:creationId xmlns:a16="http://schemas.microsoft.com/office/drawing/2014/main" id="{DDCF68A2-0F16-43E7-88D3-9FB9CEBB2F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3595531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1738</Words>
  <Application>Microsoft Office PowerPoint</Application>
  <PresentationFormat>On-screen Show (4:3)</PresentationFormat>
  <Paragraphs>660</Paragraphs>
  <Slides>33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Arial</vt:lpstr>
      <vt:lpstr>Calibri</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8</vt:lpstr>
      <vt:lpstr>Facebook Own Posts Table - 2 of 8</vt:lpstr>
      <vt:lpstr>Facebook Own Posts Table - 3 of 8</vt:lpstr>
      <vt:lpstr>Facebook Own Posts Table - 4 of 8</vt:lpstr>
      <vt:lpstr>Facebook Own Posts Table - 5 of 8</vt:lpstr>
      <vt:lpstr>Facebook Own Posts Table - 6 of 8</vt:lpstr>
      <vt:lpstr>Facebook Own Posts Table - 7 of 8</vt:lpstr>
      <vt:lpstr>Facebook Own Posts Table - 8 of 8</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User Posts Table - 1 of 6</vt:lpstr>
      <vt:lpstr>Facebook User Posts Table - 2 of 6</vt:lpstr>
      <vt:lpstr>Facebook User Posts Table - 3 of 6</vt:lpstr>
      <vt:lpstr>Facebook User Posts Table - 4 of 6</vt:lpstr>
      <vt:lpstr>Facebook User Posts Table - 5 of 6</vt:lpstr>
      <vt:lpstr>Facebook User Posts Table - 6 of 6</vt:lpstr>
      <vt:lpstr>Facebook Questions Table</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2017-09-04T14:10:14Z</dcterms:created>
  <dcterms:modified xsi:type="dcterms:W3CDTF">2017-09-04T14:11:29Z</dcterms:modified>
</cp:coreProperties>
</file>