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150445</c:v>
                </c:pt>
                <c:pt idx="1">
                  <c:v>150552</c:v>
                </c:pt>
                <c:pt idx="2">
                  <c:v>150655</c:v>
                </c:pt>
                <c:pt idx="3">
                  <c:v>150799</c:v>
                </c:pt>
                <c:pt idx="4">
                  <c:v>150904</c:v>
                </c:pt>
                <c:pt idx="5">
                  <c:v>150989</c:v>
                </c:pt>
                <c:pt idx="6">
                  <c:v>151057</c:v>
                </c:pt>
                <c:pt idx="7">
                  <c:v>151122</c:v>
                </c:pt>
                <c:pt idx="8">
                  <c:v>151209</c:v>
                </c:pt>
                <c:pt idx="9">
                  <c:v>151261</c:v>
                </c:pt>
                <c:pt idx="10">
                  <c:v>151298</c:v>
                </c:pt>
                <c:pt idx="11">
                  <c:v>151307</c:v>
                </c:pt>
                <c:pt idx="12">
                  <c:v>151343</c:v>
                </c:pt>
                <c:pt idx="13">
                  <c:v>151392</c:v>
                </c:pt>
                <c:pt idx="14">
                  <c:v>151441</c:v>
                </c:pt>
                <c:pt idx="15">
                  <c:v>151493</c:v>
                </c:pt>
                <c:pt idx="16">
                  <c:v>151539</c:v>
                </c:pt>
                <c:pt idx="17">
                  <c:v>151584</c:v>
                </c:pt>
                <c:pt idx="18">
                  <c:v>151649</c:v>
                </c:pt>
                <c:pt idx="19">
                  <c:v>151696</c:v>
                </c:pt>
                <c:pt idx="20">
                  <c:v>151698</c:v>
                </c:pt>
                <c:pt idx="21">
                  <c:v>151714</c:v>
                </c:pt>
                <c:pt idx="22">
                  <c:v>151715</c:v>
                </c:pt>
                <c:pt idx="23">
                  <c:v>151719</c:v>
                </c:pt>
                <c:pt idx="24">
                  <c:v>151760</c:v>
                </c:pt>
                <c:pt idx="25">
                  <c:v>151774</c:v>
                </c:pt>
                <c:pt idx="26">
                  <c:v>151812</c:v>
                </c:pt>
                <c:pt idx="27">
                  <c:v>152084</c:v>
                </c:pt>
                <c:pt idx="28">
                  <c:v>152816</c:v>
                </c:pt>
                <c:pt idx="29">
                  <c:v>153408</c:v>
                </c:pt>
                <c:pt idx="30">
                  <c:v>153823</c:v>
                </c:pt>
              </c:numCache>
            </c:numRef>
          </c:val>
          <c:smooth val="0"/>
          <c:extLst>
            <c:ext xmlns:c16="http://schemas.microsoft.com/office/drawing/2014/chart" uri="{C3380CC4-5D6E-409C-BE32-E72D297353CC}">
              <c16:uniqueId val="{00000000-72BA-4BB4-9AD8-BE9AA1A674E3}"/>
            </c:ext>
          </c:extLst>
        </c:ser>
        <c:dLbls>
          <c:showLegendKey val="0"/>
          <c:showVal val="0"/>
          <c:showCatName val="0"/>
          <c:showSerName val="0"/>
          <c:showPercent val="0"/>
          <c:showBubbleSize val="0"/>
        </c:dLbls>
        <c:smooth val="0"/>
        <c:axId val="290134184"/>
        <c:axId val="290134512"/>
      </c:lineChart>
      <c:dateAx>
        <c:axId val="290134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34512"/>
        <c:crosses val="autoZero"/>
        <c:auto val="1"/>
        <c:lblOffset val="100"/>
        <c:baseTimeUnit val="days"/>
      </c:dateAx>
      <c:valAx>
        <c:axId val="29013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3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9F5A-4019-89AD-89B8F106C728}"/>
            </c:ext>
          </c:extLst>
        </c:ser>
        <c:dLbls>
          <c:showLegendKey val="0"/>
          <c:showVal val="0"/>
          <c:showCatName val="0"/>
          <c:showSerName val="0"/>
          <c:showPercent val="0"/>
          <c:showBubbleSize val="0"/>
        </c:dLbls>
        <c:axId val="245882400"/>
        <c:axId val="245881088"/>
      </c:radarChart>
      <c:catAx>
        <c:axId val="24588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81088"/>
        <c:crosses val="autoZero"/>
        <c:auto val="1"/>
        <c:lblAlgn val="ctr"/>
        <c:lblOffset val="100"/>
        <c:noMultiLvlLbl val="0"/>
      </c:catAx>
      <c:valAx>
        <c:axId val="24588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8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1.9299262378916E-2</c:v>
                </c:pt>
                <c:pt idx="1">
                  <c:v>5.6891121476696997E-2</c:v>
                </c:pt>
                <c:pt idx="2">
                  <c:v>2.7328235730459002E-2</c:v>
                </c:pt>
                <c:pt idx="3">
                  <c:v>3.7449127194162997E-2</c:v>
                </c:pt>
                <c:pt idx="4">
                  <c:v>2.8566614245721999E-2</c:v>
                </c:pt>
                <c:pt idx="5">
                  <c:v>2.5089631306423998E-2</c:v>
                </c:pt>
                <c:pt idx="6">
                  <c:v>4.9875235509212003E-2</c:v>
                </c:pt>
                <c:pt idx="7">
                  <c:v>2.8109059540865001E-2</c:v>
                </c:pt>
                <c:pt idx="8">
                  <c:v>4.0955543784072998E-2</c:v>
                </c:pt>
                <c:pt idx="9">
                  <c:v>2.0303423382775999E-2</c:v>
                </c:pt>
                <c:pt idx="10">
                  <c:v>4.7822536204929003E-2</c:v>
                </c:pt>
                <c:pt idx="11">
                  <c:v>3.6238905420446998E-2</c:v>
                </c:pt>
                <c:pt idx="12">
                  <c:v>3.8300567211851003E-2</c:v>
                </c:pt>
                <c:pt idx="13">
                  <c:v>5.8498136978337001E-2</c:v>
                </c:pt>
                <c:pt idx="14">
                  <c:v>5.7851542259781001E-2</c:v>
                </c:pt>
                <c:pt idx="15">
                  <c:v>6.0069384167936002E-2</c:v>
                </c:pt>
                <c:pt idx="16">
                  <c:v>4.2749234288499E-2</c:v>
                </c:pt>
                <c:pt idx="17">
                  <c:v>2.2553175409120999E-2</c:v>
                </c:pt>
                <c:pt idx="18">
                  <c:v>1.6178643259752001E-2</c:v>
                </c:pt>
                <c:pt idx="19">
                  <c:v>6.2352595450332997E-2</c:v>
                </c:pt>
                <c:pt idx="20">
                  <c:v>3.9587224255553999E-2</c:v>
                </c:pt>
                <c:pt idx="21">
                  <c:v>1.810459271529E-2</c:v>
                </c:pt>
                <c:pt idx="22">
                  <c:v>3.9244894999802001E-2</c:v>
                </c:pt>
                <c:pt idx="23">
                  <c:v>4.7988010670692E-2</c:v>
                </c:pt>
                <c:pt idx="24">
                  <c:v>6.7073144941632995E-2</c:v>
                </c:pt>
                <c:pt idx="25">
                  <c:v>3.8977877638455997E-2</c:v>
                </c:pt>
                <c:pt idx="26">
                  <c:v>3.4685393924621E-2</c:v>
                </c:pt>
                <c:pt idx="27">
                  <c:v>3.4150252059915003E-2</c:v>
                </c:pt>
                <c:pt idx="28">
                  <c:v>7.1276837298483997E-2</c:v>
                </c:pt>
                <c:pt idx="29">
                  <c:v>4.3816108011290003E-2</c:v>
                </c:pt>
                <c:pt idx="30">
                  <c:v>6.9749590426281996E-2</c:v>
                </c:pt>
              </c:numCache>
            </c:numRef>
          </c:val>
          <c:smooth val="0"/>
          <c:extLst>
            <c:ext xmlns:c16="http://schemas.microsoft.com/office/drawing/2014/chart" uri="{C3380CC4-5D6E-409C-BE32-E72D297353CC}">
              <c16:uniqueId val="{00000000-9548-44BD-91FE-CE6DF7240960}"/>
            </c:ext>
          </c:extLst>
        </c:ser>
        <c:dLbls>
          <c:showLegendKey val="0"/>
          <c:showVal val="0"/>
          <c:showCatName val="0"/>
          <c:showSerName val="0"/>
          <c:showPercent val="0"/>
          <c:showBubbleSize val="0"/>
        </c:dLbls>
        <c:smooth val="0"/>
        <c:axId val="290845336"/>
        <c:axId val="290843040"/>
      </c:lineChart>
      <c:dateAx>
        <c:axId val="290845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43040"/>
        <c:crosses val="autoZero"/>
        <c:auto val="1"/>
        <c:lblOffset val="100"/>
        <c:baseTimeUnit val="days"/>
      </c:dateAx>
      <c:valAx>
        <c:axId val="29084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4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98</c:v>
                </c:pt>
                <c:pt idx="1">
                  <c:v>184</c:v>
                </c:pt>
                <c:pt idx="2">
                  <c:v>168</c:v>
                </c:pt>
                <c:pt idx="3">
                  <c:v>124</c:v>
                </c:pt>
                <c:pt idx="4">
                  <c:v>67</c:v>
                </c:pt>
                <c:pt idx="5">
                  <c:v>48</c:v>
                </c:pt>
                <c:pt idx="6">
                  <c:v>52</c:v>
                </c:pt>
              </c:numCache>
            </c:numRef>
          </c:val>
          <c:extLst>
            <c:ext xmlns:c16="http://schemas.microsoft.com/office/drawing/2014/chart" uri="{C3380CC4-5D6E-409C-BE32-E72D297353CC}">
              <c16:uniqueId val="{00000000-E2C3-491B-9A2E-EF552BDBEA64}"/>
            </c:ext>
          </c:extLst>
        </c:ser>
        <c:dLbls>
          <c:showLegendKey val="0"/>
          <c:showVal val="0"/>
          <c:showCatName val="0"/>
          <c:showSerName val="0"/>
          <c:showPercent val="0"/>
          <c:showBubbleSize val="0"/>
        </c:dLbls>
        <c:gapWidth val="219"/>
        <c:overlap val="-27"/>
        <c:axId val="290841400"/>
        <c:axId val="290841728"/>
      </c:barChart>
      <c:catAx>
        <c:axId val="29084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41728"/>
        <c:crosses val="autoZero"/>
        <c:auto val="1"/>
        <c:lblAlgn val="ctr"/>
        <c:lblOffset val="100"/>
        <c:noMultiLvlLbl val="0"/>
      </c:catAx>
      <c:valAx>
        <c:axId val="29084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4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60</c:v>
                </c:pt>
                <c:pt idx="1">
                  <c:v>107</c:v>
                </c:pt>
                <c:pt idx="2">
                  <c:v>103</c:v>
                </c:pt>
                <c:pt idx="3">
                  <c:v>144</c:v>
                </c:pt>
                <c:pt idx="4">
                  <c:v>105</c:v>
                </c:pt>
                <c:pt idx="5">
                  <c:v>85</c:v>
                </c:pt>
                <c:pt idx="6">
                  <c:v>68</c:v>
                </c:pt>
                <c:pt idx="7">
                  <c:v>65</c:v>
                </c:pt>
                <c:pt idx="8">
                  <c:v>87</c:v>
                </c:pt>
                <c:pt idx="9">
                  <c:v>52</c:v>
                </c:pt>
                <c:pt idx="10">
                  <c:v>37</c:v>
                </c:pt>
                <c:pt idx="11">
                  <c:v>9</c:v>
                </c:pt>
                <c:pt idx="12">
                  <c:v>36</c:v>
                </c:pt>
                <c:pt idx="13">
                  <c:v>49</c:v>
                </c:pt>
                <c:pt idx="14">
                  <c:v>49</c:v>
                </c:pt>
                <c:pt idx="15">
                  <c:v>52</c:v>
                </c:pt>
                <c:pt idx="16">
                  <c:v>46</c:v>
                </c:pt>
                <c:pt idx="17">
                  <c:v>45</c:v>
                </c:pt>
                <c:pt idx="18">
                  <c:v>65</c:v>
                </c:pt>
                <c:pt idx="19">
                  <c:v>47</c:v>
                </c:pt>
                <c:pt idx="20">
                  <c:v>2</c:v>
                </c:pt>
                <c:pt idx="21">
                  <c:v>16</c:v>
                </c:pt>
                <c:pt idx="22">
                  <c:v>1</c:v>
                </c:pt>
                <c:pt idx="23">
                  <c:v>4</c:v>
                </c:pt>
                <c:pt idx="24">
                  <c:v>41</c:v>
                </c:pt>
                <c:pt idx="25">
                  <c:v>14</c:v>
                </c:pt>
                <c:pt idx="26">
                  <c:v>38</c:v>
                </c:pt>
                <c:pt idx="27">
                  <c:v>272</c:v>
                </c:pt>
                <c:pt idx="28">
                  <c:v>732</c:v>
                </c:pt>
                <c:pt idx="29">
                  <c:v>592</c:v>
                </c:pt>
                <c:pt idx="30">
                  <c:v>415</c:v>
                </c:pt>
              </c:numCache>
            </c:numRef>
          </c:val>
          <c:smooth val="0"/>
          <c:extLst>
            <c:ext xmlns:c16="http://schemas.microsoft.com/office/drawing/2014/chart" uri="{C3380CC4-5D6E-409C-BE32-E72D297353CC}">
              <c16:uniqueId val="{00000000-82D4-4D80-9BA9-F1B0D60910C7}"/>
            </c:ext>
          </c:extLst>
        </c:ser>
        <c:dLbls>
          <c:showLegendKey val="0"/>
          <c:showVal val="0"/>
          <c:showCatName val="0"/>
          <c:showSerName val="0"/>
          <c:showPercent val="0"/>
          <c:showBubbleSize val="0"/>
        </c:dLbls>
        <c:smooth val="0"/>
        <c:axId val="292545848"/>
        <c:axId val="292550112"/>
      </c:lineChart>
      <c:dateAx>
        <c:axId val="29254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50112"/>
        <c:crosses val="autoZero"/>
        <c:auto val="1"/>
        <c:lblOffset val="100"/>
        <c:baseTimeUnit val="days"/>
      </c:dateAx>
      <c:valAx>
        <c:axId val="29255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4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69</c:v>
                </c:pt>
                <c:pt idx="1">
                  <c:v>50</c:v>
                </c:pt>
                <c:pt idx="2">
                  <c:v>70</c:v>
                </c:pt>
                <c:pt idx="3">
                  <c:v>74</c:v>
                </c:pt>
                <c:pt idx="4">
                  <c:v>43</c:v>
                </c:pt>
                <c:pt idx="5">
                  <c:v>39</c:v>
                </c:pt>
                <c:pt idx="6">
                  <c:v>65</c:v>
                </c:pt>
                <c:pt idx="7">
                  <c:v>66</c:v>
                </c:pt>
                <c:pt idx="8">
                  <c:v>67</c:v>
                </c:pt>
                <c:pt idx="9">
                  <c:v>51</c:v>
                </c:pt>
                <c:pt idx="10">
                  <c:v>55</c:v>
                </c:pt>
                <c:pt idx="11">
                  <c:v>53</c:v>
                </c:pt>
                <c:pt idx="12">
                  <c:v>72</c:v>
                </c:pt>
                <c:pt idx="13">
                  <c:v>64</c:v>
                </c:pt>
                <c:pt idx="14">
                  <c:v>57</c:v>
                </c:pt>
                <c:pt idx="15">
                  <c:v>68</c:v>
                </c:pt>
                <c:pt idx="16">
                  <c:v>57</c:v>
                </c:pt>
                <c:pt idx="17">
                  <c:v>66</c:v>
                </c:pt>
                <c:pt idx="18">
                  <c:v>51</c:v>
                </c:pt>
                <c:pt idx="19">
                  <c:v>42</c:v>
                </c:pt>
                <c:pt idx="20">
                  <c:v>38</c:v>
                </c:pt>
                <c:pt idx="21">
                  <c:v>73</c:v>
                </c:pt>
                <c:pt idx="22">
                  <c:v>50</c:v>
                </c:pt>
                <c:pt idx="23">
                  <c:v>67</c:v>
                </c:pt>
                <c:pt idx="24">
                  <c:v>67</c:v>
                </c:pt>
                <c:pt idx="25">
                  <c:v>45</c:v>
                </c:pt>
                <c:pt idx="26">
                  <c:v>40</c:v>
                </c:pt>
                <c:pt idx="27">
                  <c:v>64</c:v>
                </c:pt>
                <c:pt idx="28">
                  <c:v>65</c:v>
                </c:pt>
                <c:pt idx="29">
                  <c:v>57</c:v>
                </c:pt>
                <c:pt idx="30">
                  <c:v>48</c:v>
                </c:pt>
              </c:numCache>
            </c:numRef>
          </c:val>
          <c:smooth val="0"/>
          <c:extLst>
            <c:ext xmlns:c16="http://schemas.microsoft.com/office/drawing/2014/chart" uri="{C3380CC4-5D6E-409C-BE32-E72D297353CC}">
              <c16:uniqueId val="{00000000-F26E-4C09-80E4-2C14018B832A}"/>
            </c:ext>
          </c:extLst>
        </c:ser>
        <c:dLbls>
          <c:showLegendKey val="0"/>
          <c:showVal val="0"/>
          <c:showCatName val="0"/>
          <c:showSerName val="0"/>
          <c:showPercent val="0"/>
          <c:showBubbleSize val="0"/>
        </c:dLbls>
        <c:smooth val="0"/>
        <c:axId val="246447816"/>
        <c:axId val="246448800"/>
      </c:lineChart>
      <c:dateAx>
        <c:axId val="24644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48800"/>
        <c:crosses val="autoZero"/>
        <c:auto val="1"/>
        <c:lblOffset val="100"/>
        <c:baseTimeUnit val="days"/>
      </c:dateAx>
      <c:valAx>
        <c:axId val="24644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4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231</c:v>
                </c:pt>
                <c:pt idx="1">
                  <c:v>330</c:v>
                </c:pt>
                <c:pt idx="2">
                  <c:v>292</c:v>
                </c:pt>
                <c:pt idx="3">
                  <c:v>293</c:v>
                </c:pt>
                <c:pt idx="4">
                  <c:v>262</c:v>
                </c:pt>
                <c:pt idx="5">
                  <c:v>192</c:v>
                </c:pt>
                <c:pt idx="6">
                  <c:v>193</c:v>
                </c:pt>
              </c:numCache>
            </c:numRef>
          </c:val>
          <c:extLst>
            <c:ext xmlns:c16="http://schemas.microsoft.com/office/drawing/2014/chart" uri="{C3380CC4-5D6E-409C-BE32-E72D297353CC}">
              <c16:uniqueId val="{00000000-96C6-4E2A-95D6-22AE08153A48}"/>
            </c:ext>
          </c:extLst>
        </c:ser>
        <c:dLbls>
          <c:showLegendKey val="0"/>
          <c:showVal val="0"/>
          <c:showCatName val="0"/>
          <c:showSerName val="0"/>
          <c:showPercent val="0"/>
          <c:showBubbleSize val="0"/>
        </c:dLbls>
        <c:gapWidth val="219"/>
        <c:overlap val="-27"/>
        <c:axId val="246445848"/>
        <c:axId val="246440928"/>
      </c:barChart>
      <c:catAx>
        <c:axId val="24644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40928"/>
        <c:crosses val="autoZero"/>
        <c:auto val="1"/>
        <c:lblAlgn val="ctr"/>
        <c:lblOffset val="100"/>
        <c:noMultiLvlLbl val="0"/>
      </c:catAx>
      <c:valAx>
        <c:axId val="24644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4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4.6000686225751E-2</c:v>
                </c:pt>
                <c:pt idx="1">
                  <c:v>3.7580506180556E-2</c:v>
                </c:pt>
                <c:pt idx="2">
                  <c:v>4.8211373138784999E-2</c:v>
                </c:pt>
                <c:pt idx="3">
                  <c:v>4.0740085835054E-2</c:v>
                </c:pt>
                <c:pt idx="4">
                  <c:v>4.3229768212575001E-2</c:v>
                </c:pt>
                <c:pt idx="5">
                  <c:v>2.9688739313148998E-2</c:v>
                </c:pt>
                <c:pt idx="6">
                  <c:v>3.9942970919214997E-2</c:v>
                </c:pt>
              </c:numCache>
            </c:numRef>
          </c:val>
          <c:extLst>
            <c:ext xmlns:c16="http://schemas.microsoft.com/office/drawing/2014/chart" uri="{C3380CC4-5D6E-409C-BE32-E72D297353CC}">
              <c16:uniqueId val="{00000000-BF99-45E3-A424-79461C738CCD}"/>
            </c:ext>
          </c:extLst>
        </c:ser>
        <c:dLbls>
          <c:showLegendKey val="0"/>
          <c:showVal val="0"/>
          <c:showCatName val="0"/>
          <c:showSerName val="0"/>
          <c:showPercent val="0"/>
          <c:showBubbleSize val="0"/>
        </c:dLbls>
        <c:gapWidth val="219"/>
        <c:overlap val="-27"/>
        <c:axId val="360253736"/>
        <c:axId val="360250128"/>
      </c:barChart>
      <c:catAx>
        <c:axId val="36025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50128"/>
        <c:crosses val="autoZero"/>
        <c:auto val="1"/>
        <c:lblAlgn val="ctr"/>
        <c:lblOffset val="100"/>
        <c:noMultiLvlLbl val="0"/>
      </c:catAx>
      <c:valAx>
        <c:axId val="36025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5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La Gaceta Salta</c:v>
                </c:pt>
              </c:strCache>
            </c:strRef>
          </c:cat>
          <c:val>
            <c:numRef>
              <c:f>Sheet1!$B$2</c:f>
              <c:numCache>
                <c:formatCode>General</c:formatCode>
                <c:ptCount val="1"/>
                <c:pt idx="0">
                  <c:v>1752</c:v>
                </c:pt>
              </c:numCache>
            </c:numRef>
          </c:val>
          <c:extLst>
            <c:ext xmlns:c16="http://schemas.microsoft.com/office/drawing/2014/chart" uri="{C3380CC4-5D6E-409C-BE32-E72D297353CC}">
              <c16:uniqueId val="{00000000-7DF6-4C02-8A62-1DDB8D22289D}"/>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La Gaceta Salta</c:v>
                </c:pt>
              </c:strCache>
            </c:strRef>
          </c:cat>
          <c:val>
            <c:numRef>
              <c:f>Sheet1!$C$2</c:f>
              <c:numCache>
                <c:formatCode>General</c:formatCode>
                <c:ptCount val="1"/>
                <c:pt idx="0">
                  <c:v>7</c:v>
                </c:pt>
              </c:numCache>
            </c:numRef>
          </c:val>
          <c:extLst>
            <c:ext xmlns:c16="http://schemas.microsoft.com/office/drawing/2014/chart" uri="{C3380CC4-5D6E-409C-BE32-E72D297353CC}">
              <c16:uniqueId val="{00000001-7DF6-4C02-8A62-1DDB8D22289D}"/>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La Gaceta Salta</c:v>
                </c:pt>
              </c:strCache>
            </c:strRef>
          </c:cat>
          <c:val>
            <c:numRef>
              <c:f>Sheet1!$D$2</c:f>
              <c:numCache>
                <c:formatCode>General</c:formatCode>
                <c:ptCount val="1"/>
                <c:pt idx="0">
                  <c:v>4</c:v>
                </c:pt>
              </c:numCache>
            </c:numRef>
          </c:val>
          <c:extLst>
            <c:ext xmlns:c16="http://schemas.microsoft.com/office/drawing/2014/chart" uri="{C3380CC4-5D6E-409C-BE32-E72D297353CC}">
              <c16:uniqueId val="{00000002-7DF6-4C02-8A62-1DDB8D22289D}"/>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La Gaceta Salta</c:v>
                </c:pt>
              </c:strCache>
            </c:strRef>
          </c:cat>
          <c:val>
            <c:numRef>
              <c:f>Sheet1!$E$2</c:f>
              <c:numCache>
                <c:formatCode>General</c:formatCode>
                <c:ptCount val="1"/>
                <c:pt idx="0">
                  <c:v>30</c:v>
                </c:pt>
              </c:numCache>
            </c:numRef>
          </c:val>
          <c:extLst>
            <c:ext xmlns:c16="http://schemas.microsoft.com/office/drawing/2014/chart" uri="{C3380CC4-5D6E-409C-BE32-E72D297353CC}">
              <c16:uniqueId val="{00000003-7DF6-4C02-8A62-1DDB8D22289D}"/>
            </c:ext>
          </c:extLst>
        </c:ser>
        <c:dLbls>
          <c:showLegendKey val="0"/>
          <c:showVal val="0"/>
          <c:showCatName val="0"/>
          <c:showSerName val="0"/>
          <c:showPercent val="0"/>
          <c:showBubbleSize val="0"/>
        </c:dLbls>
        <c:gapWidth val="150"/>
        <c:overlap val="100"/>
        <c:axId val="360254064"/>
        <c:axId val="360251112"/>
      </c:barChart>
      <c:catAx>
        <c:axId val="36025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51112"/>
        <c:crosses val="autoZero"/>
        <c:auto val="1"/>
        <c:lblAlgn val="ctr"/>
        <c:lblOffset val="100"/>
        <c:noMultiLvlLbl val="0"/>
      </c:catAx>
      <c:valAx>
        <c:axId val="360251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5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7.3618069870904995E-2</c:v>
                </c:pt>
                <c:pt idx="1">
                  <c:v>1.6325367868607998E-2</c:v>
                </c:pt>
                <c:pt idx="2">
                  <c:v>3.5217715919815998E-2</c:v>
                </c:pt>
                <c:pt idx="3">
                  <c:v>3.9443841830194004E-3</c:v>
                </c:pt>
                <c:pt idx="4">
                  <c:v>1.3147947276730999E-3</c:v>
                </c:pt>
                <c:pt idx="5">
                  <c:v>5.9165762745290998E-3</c:v>
                </c:pt>
                <c:pt idx="6">
                  <c:v>2.8994683731317999E-2</c:v>
                </c:pt>
                <c:pt idx="7">
                  <c:v>3.1673404989645999E-2</c:v>
                </c:pt>
                <c:pt idx="8">
                  <c:v>7.2663845574500993E-2</c:v>
                </c:pt>
                <c:pt idx="9">
                  <c:v>3.7675669610220001E-2</c:v>
                </c:pt>
                <c:pt idx="10">
                  <c:v>2.3525086405143999E-2</c:v>
                </c:pt>
                <c:pt idx="11">
                  <c:v>3.3435661004966998E-2</c:v>
                </c:pt>
                <c:pt idx="12">
                  <c:v>3.6521505111265E-2</c:v>
                </c:pt>
                <c:pt idx="13">
                  <c:v>2.2966946200418E-2</c:v>
                </c:pt>
                <c:pt idx="14">
                  <c:v>4.2884221367606001E-2</c:v>
                </c:pt>
                <c:pt idx="15">
                  <c:v>9.2463703639153003E-2</c:v>
                </c:pt>
                <c:pt idx="16">
                  <c:v>2.6138393101710001E-2</c:v>
                </c:pt>
                <c:pt idx="17">
                  <c:v>4.1907351951518998E-2</c:v>
                </c:pt>
                <c:pt idx="18">
                  <c:v>3.7006510094461001E-2</c:v>
                </c:pt>
                <c:pt idx="19">
                  <c:v>4.3047123607449E-2</c:v>
                </c:pt>
                <c:pt idx="20">
                  <c:v>4.0714317634463003E-2</c:v>
                </c:pt>
                <c:pt idx="21">
                  <c:v>4.4112195261996001E-2</c:v>
                </c:pt>
                <c:pt idx="22">
                  <c:v>4.85378386966E-2</c:v>
                </c:pt>
                <c:pt idx="23">
                  <c:v>3.5593371556294003E-2</c:v>
                </c:pt>
              </c:numCache>
            </c:numRef>
          </c:val>
          <c:smooth val="0"/>
          <c:extLst>
            <c:ext xmlns:c16="http://schemas.microsoft.com/office/drawing/2014/chart" uri="{C3380CC4-5D6E-409C-BE32-E72D297353CC}">
              <c16:uniqueId val="{00000000-AAF9-4555-9770-EAA1C5A632D3}"/>
            </c:ext>
          </c:extLst>
        </c:ser>
        <c:dLbls>
          <c:showLegendKey val="0"/>
          <c:showVal val="0"/>
          <c:showCatName val="0"/>
          <c:showSerName val="0"/>
          <c:showPercent val="0"/>
          <c:showBubbleSize val="0"/>
        </c:dLbls>
        <c:smooth val="0"/>
        <c:axId val="360254392"/>
        <c:axId val="360255704"/>
      </c:lineChart>
      <c:catAx>
        <c:axId val="36025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55704"/>
        <c:crosses val="autoZero"/>
        <c:auto val="1"/>
        <c:lblAlgn val="ctr"/>
        <c:lblOffset val="100"/>
        <c:noMultiLvlLbl val="0"/>
      </c:catAx>
      <c:valAx>
        <c:axId val="36025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5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63</c:v>
                </c:pt>
                <c:pt idx="1">
                  <c:v>18</c:v>
                </c:pt>
                <c:pt idx="2">
                  <c:v>7</c:v>
                </c:pt>
                <c:pt idx="3">
                  <c:v>1</c:v>
                </c:pt>
                <c:pt idx="4">
                  <c:v>1</c:v>
                </c:pt>
                <c:pt idx="5">
                  <c:v>3</c:v>
                </c:pt>
                <c:pt idx="6">
                  <c:v>19</c:v>
                </c:pt>
                <c:pt idx="7">
                  <c:v>50</c:v>
                </c:pt>
                <c:pt idx="8">
                  <c:v>92</c:v>
                </c:pt>
                <c:pt idx="9">
                  <c:v>145</c:v>
                </c:pt>
                <c:pt idx="10">
                  <c:v>135</c:v>
                </c:pt>
                <c:pt idx="11">
                  <c:v>122</c:v>
                </c:pt>
                <c:pt idx="12">
                  <c:v>128</c:v>
                </c:pt>
                <c:pt idx="13">
                  <c:v>141</c:v>
                </c:pt>
                <c:pt idx="14">
                  <c:v>90</c:v>
                </c:pt>
                <c:pt idx="15">
                  <c:v>86</c:v>
                </c:pt>
                <c:pt idx="16">
                  <c:v>96</c:v>
                </c:pt>
                <c:pt idx="17">
                  <c:v>95</c:v>
                </c:pt>
                <c:pt idx="18">
                  <c:v>106</c:v>
                </c:pt>
                <c:pt idx="19">
                  <c:v>106</c:v>
                </c:pt>
                <c:pt idx="20">
                  <c:v>89</c:v>
                </c:pt>
                <c:pt idx="21">
                  <c:v>79</c:v>
                </c:pt>
                <c:pt idx="22">
                  <c:v>72</c:v>
                </c:pt>
                <c:pt idx="23">
                  <c:v>49</c:v>
                </c:pt>
              </c:numCache>
            </c:numRef>
          </c:val>
          <c:smooth val="0"/>
          <c:extLst>
            <c:ext xmlns:c16="http://schemas.microsoft.com/office/drawing/2014/chart" uri="{C3380CC4-5D6E-409C-BE32-E72D297353CC}">
              <c16:uniqueId val="{00000000-A62F-4CAA-A6E5-FB5E49B2A0E0}"/>
            </c:ext>
          </c:extLst>
        </c:ser>
        <c:dLbls>
          <c:showLegendKey val="0"/>
          <c:showVal val="0"/>
          <c:showCatName val="0"/>
          <c:showSerName val="0"/>
          <c:showPercent val="0"/>
          <c:showBubbleSize val="0"/>
        </c:dLbls>
        <c:smooth val="0"/>
        <c:axId val="360265872"/>
        <c:axId val="360264232"/>
      </c:lineChart>
      <c:catAx>
        <c:axId val="36026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64232"/>
        <c:crosses val="autoZero"/>
        <c:auto val="1"/>
        <c:lblAlgn val="ctr"/>
        <c:lblOffset val="100"/>
        <c:noMultiLvlLbl val="0"/>
      </c:catAx>
      <c:valAx>
        <c:axId val="36026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6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3.8283209457452998E-2</c:v>
                </c:pt>
                <c:pt idx="2">
                  <c:v>3.3409304367079E-2</c:v>
                </c:pt>
                <c:pt idx="3">
                  <c:v>0</c:v>
                </c:pt>
                <c:pt idx="4">
                  <c:v>0.18409199168532001</c:v>
                </c:pt>
                <c:pt idx="5">
                  <c:v>0</c:v>
                </c:pt>
                <c:pt idx="6">
                  <c:v>0</c:v>
                </c:pt>
              </c:numCache>
            </c:numRef>
          </c:val>
          <c:extLst>
            <c:ext xmlns:c16="http://schemas.microsoft.com/office/drawing/2014/chart" uri="{C3380CC4-5D6E-409C-BE32-E72D297353CC}">
              <c16:uniqueId val="{00000000-8DE1-4902-8EB1-984C903C3225}"/>
            </c:ext>
          </c:extLst>
        </c:ser>
        <c:dLbls>
          <c:showLegendKey val="0"/>
          <c:showVal val="0"/>
          <c:showCatName val="0"/>
          <c:showSerName val="0"/>
          <c:showPercent val="0"/>
          <c:showBubbleSize val="0"/>
        </c:dLbls>
        <c:gapWidth val="219"/>
        <c:overlap val="-27"/>
        <c:axId val="360264560"/>
        <c:axId val="360270464"/>
      </c:barChart>
      <c:catAx>
        <c:axId val="36026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70464"/>
        <c:crosses val="autoZero"/>
        <c:auto val="1"/>
        <c:lblAlgn val="ctr"/>
        <c:lblOffset val="100"/>
        <c:noMultiLvlLbl val="0"/>
      </c:catAx>
      <c:valAx>
        <c:axId val="36027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6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La Gaceta Salta</c:v>
                </c:pt>
              </c:strCache>
            </c:strRef>
          </c:cat>
          <c:val>
            <c:numRef>
              <c:f>Sheet1!$B$2</c:f>
              <c:numCache>
                <c:formatCode>General</c:formatCode>
                <c:ptCount val="1"/>
                <c:pt idx="0">
                  <c:v>56994</c:v>
                </c:pt>
              </c:numCache>
            </c:numRef>
          </c:val>
          <c:extLst>
            <c:ext xmlns:c16="http://schemas.microsoft.com/office/drawing/2014/chart" uri="{C3380CC4-5D6E-409C-BE32-E72D297353CC}">
              <c16:uniqueId val="{00000000-DFA3-4246-8C8C-30A4F7CCECD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La Gaceta Salta</c:v>
                </c:pt>
              </c:strCache>
            </c:strRef>
          </c:cat>
          <c:val>
            <c:numRef>
              <c:f>Sheet1!$C$2</c:f>
              <c:numCache>
                <c:formatCode>General</c:formatCode>
                <c:ptCount val="1"/>
                <c:pt idx="0">
                  <c:v>6520</c:v>
                </c:pt>
              </c:numCache>
            </c:numRef>
          </c:val>
          <c:extLst>
            <c:ext xmlns:c16="http://schemas.microsoft.com/office/drawing/2014/chart" uri="{C3380CC4-5D6E-409C-BE32-E72D297353CC}">
              <c16:uniqueId val="{00000001-DFA3-4246-8C8C-30A4F7CCECD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La Gaceta Salta</c:v>
                </c:pt>
              </c:strCache>
            </c:strRef>
          </c:cat>
          <c:val>
            <c:numRef>
              <c:f>Sheet1!$D$2</c:f>
              <c:numCache>
                <c:formatCode>General</c:formatCode>
                <c:ptCount val="1"/>
                <c:pt idx="0">
                  <c:v>7025</c:v>
                </c:pt>
              </c:numCache>
            </c:numRef>
          </c:val>
          <c:extLst>
            <c:ext xmlns:c16="http://schemas.microsoft.com/office/drawing/2014/chart" uri="{C3380CC4-5D6E-409C-BE32-E72D297353CC}">
              <c16:uniqueId val="{00000002-DFA3-4246-8C8C-30A4F7CCECD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La Gaceta Salta</c:v>
                </c:pt>
              </c:strCache>
            </c:strRef>
          </c:cat>
          <c:val>
            <c:numRef>
              <c:f>Sheet1!$E$2</c:f>
              <c:numCache>
                <c:formatCode>General</c:formatCode>
                <c:ptCount val="1"/>
                <c:pt idx="0">
                  <c:v>3480</c:v>
                </c:pt>
              </c:numCache>
            </c:numRef>
          </c:val>
          <c:extLst>
            <c:ext xmlns:c16="http://schemas.microsoft.com/office/drawing/2014/chart" uri="{C3380CC4-5D6E-409C-BE32-E72D297353CC}">
              <c16:uniqueId val="{00000003-DFA3-4246-8C8C-30A4F7CCECD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La Gaceta Salta</c:v>
                </c:pt>
              </c:strCache>
            </c:strRef>
          </c:cat>
          <c:val>
            <c:numRef>
              <c:f>Sheet1!$F$2</c:f>
              <c:numCache>
                <c:formatCode>General</c:formatCode>
                <c:ptCount val="1"/>
                <c:pt idx="0">
                  <c:v>4670</c:v>
                </c:pt>
              </c:numCache>
            </c:numRef>
          </c:val>
          <c:extLst>
            <c:ext xmlns:c16="http://schemas.microsoft.com/office/drawing/2014/chart" uri="{C3380CC4-5D6E-409C-BE32-E72D297353CC}">
              <c16:uniqueId val="{00000004-DFA3-4246-8C8C-30A4F7CCECD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La Gaceta Salta</c:v>
                </c:pt>
              </c:strCache>
            </c:strRef>
          </c:cat>
          <c:val>
            <c:numRef>
              <c:f>Sheet1!$G$2</c:f>
              <c:numCache>
                <c:formatCode>General</c:formatCode>
                <c:ptCount val="1"/>
                <c:pt idx="0">
                  <c:v>6107</c:v>
                </c:pt>
              </c:numCache>
            </c:numRef>
          </c:val>
          <c:extLst>
            <c:ext xmlns:c16="http://schemas.microsoft.com/office/drawing/2014/chart" uri="{C3380CC4-5D6E-409C-BE32-E72D297353CC}">
              <c16:uniqueId val="{00000005-DFA3-4246-8C8C-30A4F7CCECD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La Gaceta Salta</c:v>
                </c:pt>
              </c:strCache>
            </c:strRef>
          </c:cat>
          <c:val>
            <c:numRef>
              <c:f>Sheet1!$H$2</c:f>
              <c:numCache>
                <c:formatCode>General</c:formatCode>
                <c:ptCount val="1"/>
                <c:pt idx="0">
                  <c:v>13598</c:v>
                </c:pt>
              </c:numCache>
            </c:numRef>
          </c:val>
          <c:extLst>
            <c:ext xmlns:c16="http://schemas.microsoft.com/office/drawing/2014/chart" uri="{C3380CC4-5D6E-409C-BE32-E72D297353CC}">
              <c16:uniqueId val="{00000006-DFA3-4246-8C8C-30A4F7CCECD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La Gaceta Salta</c:v>
                </c:pt>
              </c:strCache>
            </c:strRef>
          </c:cat>
          <c:val>
            <c:numRef>
              <c:f>Sheet1!$I$2</c:f>
              <c:numCache>
                <c:formatCode>General</c:formatCode>
                <c:ptCount val="1"/>
                <c:pt idx="0">
                  <c:v>13847</c:v>
                </c:pt>
              </c:numCache>
            </c:numRef>
          </c:val>
          <c:extLst>
            <c:ext xmlns:c16="http://schemas.microsoft.com/office/drawing/2014/chart" uri="{C3380CC4-5D6E-409C-BE32-E72D297353CC}">
              <c16:uniqueId val="{00000007-DFA3-4246-8C8C-30A4F7CCECDD}"/>
            </c:ext>
          </c:extLst>
        </c:ser>
        <c:dLbls>
          <c:showLegendKey val="0"/>
          <c:showVal val="0"/>
          <c:showCatName val="0"/>
          <c:showSerName val="0"/>
          <c:showPercent val="0"/>
          <c:showBubbleSize val="0"/>
        </c:dLbls>
        <c:gapWidth val="150"/>
        <c:overlap val="100"/>
        <c:axId val="360266528"/>
        <c:axId val="360261280"/>
      </c:barChart>
      <c:catAx>
        <c:axId val="36026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61280"/>
        <c:crosses val="autoZero"/>
        <c:auto val="1"/>
        <c:lblAlgn val="ctr"/>
        <c:lblOffset val="100"/>
        <c:noMultiLvlLbl val="0"/>
      </c:catAx>
      <c:valAx>
        <c:axId val="360261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6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2</c:v>
                </c:pt>
              </c:numCache>
            </c:numRef>
          </c:val>
          <c:extLst>
            <c:ext xmlns:c16="http://schemas.microsoft.com/office/drawing/2014/chart" uri="{C3380CC4-5D6E-409C-BE32-E72D297353CC}">
              <c16:uniqueId val="{00000000-2138-467C-BC9B-DCAF02AEB8CA}"/>
            </c:ext>
          </c:extLst>
        </c:ser>
        <c:dLbls>
          <c:showLegendKey val="0"/>
          <c:showVal val="0"/>
          <c:showCatName val="0"/>
          <c:showSerName val="0"/>
          <c:showPercent val="0"/>
          <c:showBubbleSize val="0"/>
        </c:dLbls>
        <c:gapWidth val="219"/>
        <c:overlap val="-27"/>
        <c:axId val="398411800"/>
        <c:axId val="398413112"/>
      </c:barChart>
      <c:catAx>
        <c:axId val="398411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13112"/>
        <c:crosses val="autoZero"/>
        <c:auto val="1"/>
        <c:lblAlgn val="ctr"/>
        <c:lblOffset val="100"/>
        <c:noMultiLvlLbl val="0"/>
      </c:catAx>
      <c:valAx>
        <c:axId val="39841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1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F5A9-07B6-4F35-B2F0-D8C8CF2151FE}"/>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1BC9FE7-0780-4644-B0D1-FD5D18B28C9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033295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38F0F-990A-48C0-AD9C-E47BA3EBF49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E123E11-4FA9-4E6D-96E8-2D9A96B29AF9}"/>
              </a:ext>
            </a:extLst>
          </p:cNvPr>
          <p:cNvGraphicFramePr>
            <a:graphicFrameLocks noGrp="1"/>
          </p:cNvGraphicFramePr>
          <p:nvPr>
            <p:ph type="tbl" sz="quarter" idx="13"/>
            <p:extLst>
              <p:ext uri="{D42A27DB-BD31-4B8C-83A1-F6EECF244321}">
                <p14:modId xmlns:p14="http://schemas.microsoft.com/office/powerpoint/2010/main" val="3033158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80155065"/>
                    </a:ext>
                  </a:extLst>
                </a:gridCol>
                <a:gridCol w="740664">
                  <a:extLst>
                    <a:ext uri="{9D8B030D-6E8A-4147-A177-3AD203B41FA5}">
                      <a16:colId xmlns:a16="http://schemas.microsoft.com/office/drawing/2014/main" val="3638987497"/>
                    </a:ext>
                  </a:extLst>
                </a:gridCol>
                <a:gridCol w="740664">
                  <a:extLst>
                    <a:ext uri="{9D8B030D-6E8A-4147-A177-3AD203B41FA5}">
                      <a16:colId xmlns:a16="http://schemas.microsoft.com/office/drawing/2014/main" val="2780204799"/>
                    </a:ext>
                  </a:extLst>
                </a:gridCol>
                <a:gridCol w="740664">
                  <a:extLst>
                    <a:ext uri="{9D8B030D-6E8A-4147-A177-3AD203B41FA5}">
                      <a16:colId xmlns:a16="http://schemas.microsoft.com/office/drawing/2014/main" val="2664044740"/>
                    </a:ext>
                  </a:extLst>
                </a:gridCol>
                <a:gridCol w="740664">
                  <a:extLst>
                    <a:ext uri="{9D8B030D-6E8A-4147-A177-3AD203B41FA5}">
                      <a16:colId xmlns:a16="http://schemas.microsoft.com/office/drawing/2014/main" val="2048956682"/>
                    </a:ext>
                  </a:extLst>
                </a:gridCol>
                <a:gridCol w="740664">
                  <a:extLst>
                    <a:ext uri="{9D8B030D-6E8A-4147-A177-3AD203B41FA5}">
                      <a16:colId xmlns:a16="http://schemas.microsoft.com/office/drawing/2014/main" val="3332946504"/>
                    </a:ext>
                  </a:extLst>
                </a:gridCol>
                <a:gridCol w="740664">
                  <a:extLst>
                    <a:ext uri="{9D8B030D-6E8A-4147-A177-3AD203B41FA5}">
                      <a16:colId xmlns:a16="http://schemas.microsoft.com/office/drawing/2014/main" val="644570506"/>
                    </a:ext>
                  </a:extLst>
                </a:gridCol>
                <a:gridCol w="740664">
                  <a:extLst>
                    <a:ext uri="{9D8B030D-6E8A-4147-A177-3AD203B41FA5}">
                      <a16:colId xmlns:a16="http://schemas.microsoft.com/office/drawing/2014/main" val="1932814756"/>
                    </a:ext>
                  </a:extLst>
                </a:gridCol>
                <a:gridCol w="740664">
                  <a:extLst>
                    <a:ext uri="{9D8B030D-6E8A-4147-A177-3AD203B41FA5}">
                      <a16:colId xmlns:a16="http://schemas.microsoft.com/office/drawing/2014/main" val="4240601009"/>
                    </a:ext>
                  </a:extLst>
                </a:gridCol>
                <a:gridCol w="740664">
                  <a:extLst>
                    <a:ext uri="{9D8B030D-6E8A-4147-A177-3AD203B41FA5}">
                      <a16:colId xmlns:a16="http://schemas.microsoft.com/office/drawing/2014/main" val="13681306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88376510"/>
                  </a:ext>
                </a:extLst>
              </a:tr>
              <a:tr h="370840">
                <a:tc>
                  <a:txBody>
                    <a:bodyPr/>
                    <a:lstStyle/>
                    <a:p>
                      <a:r>
                        <a:rPr lang="en-US" sz="1000"/>
                        <a:t>La Gaceta Salta</a:t>
                      </a:r>
                    </a:p>
                  </a:txBody>
                  <a:tcPr/>
                </a:tc>
                <a:tc>
                  <a:txBody>
                    <a:bodyPr/>
                    <a:lstStyle/>
                    <a:p>
                      <a:r>
                        <a:rPr lang="en-US" sz="1000"/>
                        <a:t>153823</a:t>
                      </a:r>
                    </a:p>
                  </a:txBody>
                  <a:tcPr/>
                </a:tc>
                <a:tc>
                  <a:txBody>
                    <a:bodyPr/>
                    <a:lstStyle/>
                    <a:p>
                      <a:r>
                        <a:rPr lang="en-US" sz="1000"/>
                        <a:t>3438</a:t>
                      </a:r>
                    </a:p>
                  </a:txBody>
                  <a:tcPr/>
                </a:tc>
                <a:tc>
                  <a:txBody>
                    <a:bodyPr/>
                    <a:lstStyle/>
                    <a:p>
                      <a:r>
                        <a:rPr lang="en-US" sz="1000"/>
                        <a:t>1793</a:t>
                      </a:r>
                    </a:p>
                  </a:txBody>
                  <a:tcPr/>
                </a:tc>
                <a:tc>
                  <a:txBody>
                    <a:bodyPr/>
                    <a:lstStyle/>
                    <a:p>
                      <a:r>
                        <a:rPr lang="en-US" sz="1000"/>
                        <a:t>84796</a:t>
                      </a:r>
                    </a:p>
                  </a:txBody>
                  <a:tcPr/>
                </a:tc>
                <a:tc>
                  <a:txBody>
                    <a:bodyPr/>
                    <a:lstStyle/>
                    <a:p>
                      <a:r>
                        <a:rPr lang="en-US" sz="1000"/>
                        <a:t>13598</a:t>
                      </a:r>
                    </a:p>
                  </a:txBody>
                  <a:tcPr/>
                </a:tc>
                <a:tc>
                  <a:txBody>
                    <a:bodyPr/>
                    <a:lstStyle/>
                    <a:p>
                      <a:r>
                        <a:rPr lang="en-US" sz="1000"/>
                        <a:t>13847</a:t>
                      </a:r>
                    </a:p>
                  </a:txBody>
                  <a:tcPr/>
                </a:tc>
                <a:tc>
                  <a:txBody>
                    <a:bodyPr/>
                    <a:lstStyle/>
                    <a:p>
                      <a:r>
                        <a:rPr lang="en-US" sz="1000"/>
                        <a:t>23</a:t>
                      </a:r>
                    </a:p>
                  </a:txBody>
                  <a:tcPr/>
                </a:tc>
                <a:tc>
                  <a:txBody>
                    <a:bodyPr/>
                    <a:lstStyle/>
                    <a:p>
                      <a:r>
                        <a:rPr lang="en-US" sz="1000"/>
                        <a:t>0.0412%</a:t>
                      </a:r>
                    </a:p>
                  </a:txBody>
                  <a:tcPr/>
                </a:tc>
                <a:tc>
                  <a:txBody>
                    <a:bodyPr/>
                    <a:lstStyle/>
                    <a:p>
                      <a:r>
                        <a:rPr lang="en-US" sz="1000"/>
                        <a:t>0.0%</a:t>
                      </a:r>
                    </a:p>
                  </a:txBody>
                  <a:tcPr/>
                </a:tc>
                <a:extLst>
                  <a:ext uri="{0D108BD9-81ED-4DB2-BD59-A6C34878D82A}">
                    <a16:rowId xmlns:a16="http://schemas.microsoft.com/office/drawing/2014/main" val="2985029120"/>
                  </a:ext>
                </a:extLst>
              </a:tr>
            </a:tbl>
          </a:graphicData>
        </a:graphic>
      </p:graphicFrame>
      <p:sp>
        <p:nvSpPr>
          <p:cNvPr id="4" name="Text Placeholder 3">
            <a:extLst>
              <a:ext uri="{FF2B5EF4-FFF2-40B4-BE49-F238E27FC236}">
                <a16:creationId xmlns:a16="http://schemas.microsoft.com/office/drawing/2014/main" id="{5301862E-70F1-4625-91AA-5E2A4800999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278521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D1FCB-E237-4D1C-9EEF-CD5301822A4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9B57A1B-AD2D-43C3-BF6B-A67769CEBA68}"/>
              </a:ext>
            </a:extLst>
          </p:cNvPr>
          <p:cNvGraphicFramePr>
            <a:graphicFrameLocks noGrp="1"/>
          </p:cNvGraphicFramePr>
          <p:nvPr>
            <p:ph type="chart" sz="quarter" idx="13"/>
            <p:extLst>
              <p:ext uri="{D42A27DB-BD31-4B8C-83A1-F6EECF244321}">
                <p14:modId xmlns:p14="http://schemas.microsoft.com/office/powerpoint/2010/main" val="207764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1C38CB-D020-4C00-9F84-8D9F0FEA198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FD5F9FF-2FDA-4F5A-B356-EFECDECE9C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9207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6E4CC-DD89-4A79-B8E5-ED7FB61096A7}"/>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23566355-A2BA-480E-AA73-9ECD3B4120E4}"/>
              </a:ext>
            </a:extLst>
          </p:cNvPr>
          <p:cNvGraphicFramePr>
            <a:graphicFrameLocks noGrp="1"/>
          </p:cNvGraphicFramePr>
          <p:nvPr>
            <p:ph type="chart" sz="quarter" idx="13"/>
            <p:extLst>
              <p:ext uri="{D42A27DB-BD31-4B8C-83A1-F6EECF244321}">
                <p14:modId xmlns:p14="http://schemas.microsoft.com/office/powerpoint/2010/main" val="2493721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7A89D1-5E4D-49AD-A593-CC8C4FD6AED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E4A707A-9B13-46DD-A2C9-5323830474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348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A0848-CD45-45DB-ACD3-468D2C277F8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3CBFE93-B612-4D37-9880-17C874AB11A3}"/>
              </a:ext>
            </a:extLst>
          </p:cNvPr>
          <p:cNvGraphicFramePr>
            <a:graphicFrameLocks noGrp="1"/>
          </p:cNvGraphicFramePr>
          <p:nvPr>
            <p:ph type="chart" sz="quarter" idx="13"/>
            <p:extLst>
              <p:ext uri="{D42A27DB-BD31-4B8C-83A1-F6EECF244321}">
                <p14:modId xmlns:p14="http://schemas.microsoft.com/office/powerpoint/2010/main" val="283650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CA5857-1A88-41F9-A33E-8ED1E3B4692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DCFDC71-10C3-4DD8-A4CE-07FDE7287D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0315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A4DB7-53A0-4937-9C44-3BBE28AF5162}"/>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8B4F8BD7-4769-40EB-BCC9-BB3939ACC729}"/>
              </a:ext>
            </a:extLst>
          </p:cNvPr>
          <p:cNvGraphicFramePr>
            <a:graphicFrameLocks noGrp="1"/>
          </p:cNvGraphicFramePr>
          <p:nvPr>
            <p:ph type="chart" sz="quarter" idx="13"/>
            <p:extLst>
              <p:ext uri="{D42A27DB-BD31-4B8C-83A1-F6EECF244321}">
                <p14:modId xmlns:p14="http://schemas.microsoft.com/office/powerpoint/2010/main" val="2441934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36206-44F8-4ACD-A401-A57D0660F92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0445671-9190-4BC2-A261-12A92A4319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5704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E8443-9FEA-40C5-B3AF-A050770EE4B2}"/>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87B3BD9-7291-4B60-B45D-5F4DB0C7A154}"/>
              </a:ext>
            </a:extLst>
          </p:cNvPr>
          <p:cNvGraphicFramePr>
            <a:graphicFrameLocks noGrp="1"/>
          </p:cNvGraphicFramePr>
          <p:nvPr>
            <p:ph type="chart" sz="quarter" idx="13"/>
            <p:extLst>
              <p:ext uri="{D42A27DB-BD31-4B8C-83A1-F6EECF244321}">
                <p14:modId xmlns:p14="http://schemas.microsoft.com/office/powerpoint/2010/main" val="1088031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E9F7F6-9DCA-4752-A613-F9C044EBF92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78F7B68-AD2F-4739-ACEF-30EF933A28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905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CD20-BA03-4577-BFAA-676BB879443C}"/>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B2219ECA-C08E-4972-A037-4F56F6D3BE2C}"/>
              </a:ext>
            </a:extLst>
          </p:cNvPr>
          <p:cNvGraphicFramePr>
            <a:graphicFrameLocks noGrp="1"/>
          </p:cNvGraphicFramePr>
          <p:nvPr>
            <p:ph type="tbl" sz="quarter" idx="13"/>
            <p:extLst>
              <p:ext uri="{D42A27DB-BD31-4B8C-83A1-F6EECF244321}">
                <p14:modId xmlns:p14="http://schemas.microsoft.com/office/powerpoint/2010/main" val="1281864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1040758"/>
                    </a:ext>
                  </a:extLst>
                </a:gridCol>
                <a:gridCol w="658368">
                  <a:extLst>
                    <a:ext uri="{9D8B030D-6E8A-4147-A177-3AD203B41FA5}">
                      <a16:colId xmlns:a16="http://schemas.microsoft.com/office/drawing/2014/main" val="1632803573"/>
                    </a:ext>
                  </a:extLst>
                </a:gridCol>
                <a:gridCol w="658368">
                  <a:extLst>
                    <a:ext uri="{9D8B030D-6E8A-4147-A177-3AD203B41FA5}">
                      <a16:colId xmlns:a16="http://schemas.microsoft.com/office/drawing/2014/main" val="227975226"/>
                    </a:ext>
                  </a:extLst>
                </a:gridCol>
                <a:gridCol w="658368">
                  <a:extLst>
                    <a:ext uri="{9D8B030D-6E8A-4147-A177-3AD203B41FA5}">
                      <a16:colId xmlns:a16="http://schemas.microsoft.com/office/drawing/2014/main" val="1220409108"/>
                    </a:ext>
                  </a:extLst>
                </a:gridCol>
                <a:gridCol w="658368">
                  <a:extLst>
                    <a:ext uri="{9D8B030D-6E8A-4147-A177-3AD203B41FA5}">
                      <a16:colId xmlns:a16="http://schemas.microsoft.com/office/drawing/2014/main" val="2444009063"/>
                    </a:ext>
                  </a:extLst>
                </a:gridCol>
                <a:gridCol w="658368">
                  <a:extLst>
                    <a:ext uri="{9D8B030D-6E8A-4147-A177-3AD203B41FA5}">
                      <a16:colId xmlns:a16="http://schemas.microsoft.com/office/drawing/2014/main" val="1698670813"/>
                    </a:ext>
                  </a:extLst>
                </a:gridCol>
                <a:gridCol w="658368">
                  <a:extLst>
                    <a:ext uri="{9D8B030D-6E8A-4147-A177-3AD203B41FA5}">
                      <a16:colId xmlns:a16="http://schemas.microsoft.com/office/drawing/2014/main" val="4062294318"/>
                    </a:ext>
                  </a:extLst>
                </a:gridCol>
                <a:gridCol w="658368">
                  <a:extLst>
                    <a:ext uri="{9D8B030D-6E8A-4147-A177-3AD203B41FA5}">
                      <a16:colId xmlns:a16="http://schemas.microsoft.com/office/drawing/2014/main" val="2496395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190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- 2017-08-29 15:01:23</a:t>
                      </a:r>
                      <a:r>
                        <a:rPr kumimoji="0" lang="es-ES" sz="1000" b="0" i="0" u="none" strike="noStrike" kern="1200" cap="none" spc="0" normalizeH="0" baseline="0" noProof="0">
                          <a:ln>
                            <a:noFill/>
                          </a:ln>
                          <a:solidFill>
                            <a:prstClr val="black"/>
                          </a:solidFill>
                          <a:effectLst/>
                          <a:uLnTx/>
                          <a:uFillTx/>
                          <a:latin typeface="+mn-lt"/>
                          <a:ea typeface="+mn-ea"/>
                          <a:cs typeface="+mn-cs"/>
                        </a:rPr>
                        <a:t>
¡Luis Fonsi en Salta! Así llegaba el autor del hit de Despacito a un hotel céntrico de la ciudad. Mirá cómo se volvieron locas las fans.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2136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- 2017-08-24 08:00:00</a:t>
                      </a:r>
                      <a:r>
                        <a:rPr kumimoji="0" lang="es-ES" sz="1000" b="0" i="0" u="none" strike="noStrike" kern="1200" cap="none" spc="0" normalizeH="0" baseline="0" noProof="0">
                          <a:ln>
                            <a:noFill/>
                          </a:ln>
                          <a:solidFill>
                            <a:prstClr val="black"/>
                          </a:solidFill>
                          <a:effectLst/>
                          <a:uLnTx/>
                          <a:uFillTx/>
                          <a:latin typeface="+mn-lt"/>
                          <a:ea typeface="+mn-ea"/>
                          <a:cs typeface="+mn-cs"/>
                        </a:rPr>
                        <a:t>
[ MILLONARIOS ]
A través de una infografía conocé las particularidades de las declaraciones juradas de los tres legisladores salteños.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597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- 2017-08-25 08:00:00</a:t>
                      </a:r>
                      <a:r>
                        <a:rPr kumimoji="0" lang="es-ES" sz="1000" b="0" i="0" u="none" strike="noStrike" kern="1200" cap="none" spc="0" normalizeH="0" baseline="0" noProof="0">
                          <a:ln>
                            <a:noFill/>
                          </a:ln>
                          <a:solidFill>
                            <a:prstClr val="black"/>
                          </a:solidFill>
                          <a:effectLst/>
                          <a:uLnTx/>
                          <a:uFillTx/>
                          <a:latin typeface="+mn-lt"/>
                          <a:ea typeface="+mn-ea"/>
                          <a:cs typeface="+mn-cs"/>
                        </a:rPr>
                        <a:t>
[ MIRÁ LO QUE DECLARÓ CADA UNO ]
Los legisladores salteños presentaron sus declaraciones juradas. Hubo saltos de hasta el 1000% en el patrimonio y un ausente.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1181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 - 2017-08-15 15:05:34</a:t>
                      </a:r>
                      <a:r>
                        <a:rPr kumimoji="0" lang="en-US" sz="1000" b="0" i="0" u="none" strike="noStrike" kern="1200" cap="none" spc="0" normalizeH="0" baseline="0" noProof="0">
                          <a:ln>
                            <a:noFill/>
                          </a:ln>
                          <a:solidFill>
                            <a:prstClr val="black"/>
                          </a:solidFill>
                          <a:effectLst/>
                          <a:uLnTx/>
                          <a:uFillTx/>
                          <a:latin typeface="+mn-lt"/>
                          <a:ea typeface="+mn-ea"/>
                          <a:cs typeface="+mn-cs"/>
                        </a:rPr>
                        <a:t>
[TRISTEZA]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047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 - 2017-08-20 15:34:27</a:t>
                      </a:r>
                      <a:r>
                        <a:rPr kumimoji="0" lang="en-US" sz="1000" b="0" i="0" u="none" strike="noStrike" kern="1200" cap="none" spc="0" normalizeH="0" baseline="0" noProof="0">
                          <a:ln>
                            <a:noFill/>
                          </a:ln>
                          <a:solidFill>
                            <a:prstClr val="black"/>
                          </a:solidFill>
                          <a:effectLst/>
                          <a:uLnTx/>
                          <a:uFillTx/>
                          <a:latin typeface="+mn-lt"/>
                          <a:ea typeface="+mn-ea"/>
                          <a:cs typeface="+mn-cs"/>
                        </a:rPr>
                        <a:t>
[ CONMOVEDOR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3686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- 2017-08-04 12:08:39</a:t>
                      </a:r>
                      <a:r>
                        <a:rPr kumimoji="0" lang="es-ES" sz="1000" b="0" i="0" u="none" strike="noStrike" kern="1200" cap="none" spc="0" normalizeH="0" baseline="0" noProof="0">
                          <a:ln>
                            <a:noFill/>
                          </a:ln>
                          <a:solidFill>
                            <a:prstClr val="black"/>
                          </a:solidFill>
                          <a:effectLst/>
                          <a:uLnTx/>
                          <a:uFillTx/>
                          <a:latin typeface="+mn-lt"/>
                          <a:ea typeface="+mn-ea"/>
                          <a:cs typeface="+mn-cs"/>
                        </a:rPr>
                        <a:t>
Mirá el violento enfrentamiento entre carreros y policías en la Municipalidad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812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La Gaceta Salta - 2017-08-02 08:34:29</a:t>
                      </a:r>
                      <a:r>
                        <a:rPr kumimoji="0" lang="it-IT" sz="1000" b="0" i="0" u="none" strike="noStrike" kern="1200" cap="none" spc="0" normalizeH="0" baseline="0" noProof="0">
                          <a:ln>
                            <a:noFill/>
                          </a:ln>
                          <a:solidFill>
                            <a:prstClr val="black"/>
                          </a:solidFill>
                          <a:effectLst/>
                          <a:uLnTx/>
                          <a:uFillTx/>
                          <a:latin typeface="+mn-lt"/>
                          <a:ea typeface="+mn-ea"/>
                          <a:cs typeface="+mn-cs"/>
                        </a:rPr>
                        <a:t>
[ MILAGROSO RESCATE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6850190"/>
                  </a:ext>
                </a:extLst>
              </a:tr>
            </a:tbl>
          </a:graphicData>
        </a:graphic>
      </p:graphicFrame>
      <p:sp>
        <p:nvSpPr>
          <p:cNvPr id="4" name="Text Placeholder 3">
            <a:extLst>
              <a:ext uri="{FF2B5EF4-FFF2-40B4-BE49-F238E27FC236}">
                <a16:creationId xmlns:a16="http://schemas.microsoft.com/office/drawing/2014/main" id="{598D87D8-51EC-4B60-8A4C-61AF0C2C91E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91672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B30BB-53F6-4369-A8EB-07FCB56F901D}"/>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48EC3285-FE5A-4ACF-8C51-9C39B120085E}"/>
              </a:ext>
            </a:extLst>
          </p:cNvPr>
          <p:cNvGraphicFramePr>
            <a:graphicFrameLocks noGrp="1"/>
          </p:cNvGraphicFramePr>
          <p:nvPr>
            <p:ph type="tbl" sz="quarter" idx="13"/>
            <p:extLst>
              <p:ext uri="{D42A27DB-BD31-4B8C-83A1-F6EECF244321}">
                <p14:modId xmlns:p14="http://schemas.microsoft.com/office/powerpoint/2010/main" val="3041068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3216939"/>
                    </a:ext>
                  </a:extLst>
                </a:gridCol>
                <a:gridCol w="658368">
                  <a:extLst>
                    <a:ext uri="{9D8B030D-6E8A-4147-A177-3AD203B41FA5}">
                      <a16:colId xmlns:a16="http://schemas.microsoft.com/office/drawing/2014/main" val="3133890078"/>
                    </a:ext>
                  </a:extLst>
                </a:gridCol>
                <a:gridCol w="658368">
                  <a:extLst>
                    <a:ext uri="{9D8B030D-6E8A-4147-A177-3AD203B41FA5}">
                      <a16:colId xmlns:a16="http://schemas.microsoft.com/office/drawing/2014/main" val="4064806109"/>
                    </a:ext>
                  </a:extLst>
                </a:gridCol>
                <a:gridCol w="658368">
                  <a:extLst>
                    <a:ext uri="{9D8B030D-6E8A-4147-A177-3AD203B41FA5}">
                      <a16:colId xmlns:a16="http://schemas.microsoft.com/office/drawing/2014/main" val="137957344"/>
                    </a:ext>
                  </a:extLst>
                </a:gridCol>
                <a:gridCol w="658368">
                  <a:extLst>
                    <a:ext uri="{9D8B030D-6E8A-4147-A177-3AD203B41FA5}">
                      <a16:colId xmlns:a16="http://schemas.microsoft.com/office/drawing/2014/main" val="2478239419"/>
                    </a:ext>
                  </a:extLst>
                </a:gridCol>
                <a:gridCol w="658368">
                  <a:extLst>
                    <a:ext uri="{9D8B030D-6E8A-4147-A177-3AD203B41FA5}">
                      <a16:colId xmlns:a16="http://schemas.microsoft.com/office/drawing/2014/main" val="2558167519"/>
                    </a:ext>
                  </a:extLst>
                </a:gridCol>
                <a:gridCol w="658368">
                  <a:extLst>
                    <a:ext uri="{9D8B030D-6E8A-4147-A177-3AD203B41FA5}">
                      <a16:colId xmlns:a16="http://schemas.microsoft.com/office/drawing/2014/main" val="2574126892"/>
                    </a:ext>
                  </a:extLst>
                </a:gridCol>
                <a:gridCol w="658368">
                  <a:extLst>
                    <a:ext uri="{9D8B030D-6E8A-4147-A177-3AD203B41FA5}">
                      <a16:colId xmlns:a16="http://schemas.microsoft.com/office/drawing/2014/main" val="1784875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558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 - 2017-08-16 00:44:00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8070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- 2017-08-25 08:50:00</a:t>
                      </a:r>
                      <a:r>
                        <a:rPr kumimoji="0" lang="es-ES" sz="1000" b="0" i="0" u="none" strike="noStrike" kern="1200" cap="none" spc="0" normalizeH="0" baseline="0" noProof="0">
                          <a:ln>
                            <a:noFill/>
                          </a:ln>
                          <a:solidFill>
                            <a:prstClr val="black"/>
                          </a:solidFill>
                          <a:effectLst/>
                          <a:uLnTx/>
                          <a:uFillTx/>
                          <a:latin typeface="+mn-lt"/>
                          <a:ea typeface="+mn-ea"/>
                          <a:cs typeface="+mn-cs"/>
                        </a:rPr>
                        <a:t>
[ "JESÚS VOY HACIA TI" ]
A las 14.30, más de 4.000 alumnos de prejardín y jardín venerarán al Señor y la Virgen del Milagro. Desde las 13 se prohibirá el ingreso de vehículos al Casco Histórico.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6611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- 2017-08-14 19:27:00</a:t>
                      </a:r>
                      <a:r>
                        <a:rPr kumimoji="0" lang="es-ES" sz="1000" b="0" i="0" u="none" strike="noStrike" kern="1200" cap="none" spc="0" normalizeH="0" baseline="0" noProof="0">
                          <a:ln>
                            <a:noFill/>
                          </a:ln>
                          <a:solidFill>
                            <a:prstClr val="black"/>
                          </a:solidFill>
                          <a:effectLst/>
                          <a:uLnTx/>
                          <a:uFillTx/>
                          <a:latin typeface="+mn-lt"/>
                          <a:ea typeface="+mn-ea"/>
                          <a:cs typeface="+mn-cs"/>
                        </a:rPr>
                        <a:t>
[MIRÁ QUÉ SE HARÁ]
Los católicos celebran la Solemnidad de la Asunción de la Virgen María a los cielos y también se realiza en Salta la Fiesta Anual en Honor a Nuestra Madre y Señora de Urkupiña.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57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- 2017-08-28 17:00:00</a:t>
                      </a:r>
                      <a:r>
                        <a:rPr kumimoji="0" lang="es-ES" sz="1000" b="0" i="0" u="none" strike="noStrike" kern="1200" cap="none" spc="0" normalizeH="0" baseline="0" noProof="0">
                          <a:ln>
                            <a:noFill/>
                          </a:ln>
                          <a:solidFill>
                            <a:prstClr val="black"/>
                          </a:solidFill>
                          <a:effectLst/>
                          <a:uLnTx/>
                          <a:uFillTx/>
                          <a:latin typeface="+mn-lt"/>
                          <a:ea typeface="+mn-ea"/>
                          <a:cs typeface="+mn-cs"/>
                        </a:rPr>
                        <a:t>
[RESULTADOS DEFINITIVOS]
Le sacó unos 20.000 votos al oficialista Esteban Bullrich.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317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- 2017-08-30 12:08:55</a:t>
                      </a:r>
                      <a:r>
                        <a:rPr kumimoji="0" lang="es-ES" sz="1000" b="0" i="0" u="none" strike="noStrike" kern="1200" cap="none" spc="0" normalizeH="0" baseline="0" noProof="0">
                          <a:ln>
                            <a:noFill/>
                          </a:ln>
                          <a:solidFill>
                            <a:prstClr val="black"/>
                          </a:solidFill>
                          <a:effectLst/>
                          <a:uLnTx/>
                          <a:uFillTx/>
                          <a:latin typeface="+mn-lt"/>
                          <a:ea typeface="+mn-ea"/>
                          <a:cs typeface="+mn-cs"/>
                        </a:rPr>
                        <a:t>
[ EN EL MENSAJE DICE ESTAR SECUESTRADA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92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- 2017-08-31 18:43:29</a:t>
                      </a:r>
                      <a:r>
                        <a:rPr kumimoji="0" lang="es-ES" sz="1000" b="0" i="0" u="none" strike="noStrike" kern="1200" cap="none" spc="0" normalizeH="0" baseline="0" noProof="0">
                          <a:ln>
                            <a:noFill/>
                          </a:ln>
                          <a:solidFill>
                            <a:prstClr val="black"/>
                          </a:solidFill>
                          <a:effectLst/>
                          <a:uLnTx/>
                          <a:uFillTx/>
                          <a:latin typeface="+mn-lt"/>
                          <a:ea typeface="+mn-ea"/>
                          <a:cs typeface="+mn-cs"/>
                        </a:rPr>
                        <a:t>
[LOS SALTEÑOS SE MANIFIESTAN A FAVOR DE LA EDUCACIÓN RELIGIOSA]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8513102"/>
                  </a:ext>
                </a:extLst>
              </a:tr>
            </a:tbl>
          </a:graphicData>
        </a:graphic>
      </p:graphicFrame>
      <p:sp>
        <p:nvSpPr>
          <p:cNvPr id="4" name="Text Placeholder 3">
            <a:extLst>
              <a:ext uri="{FF2B5EF4-FFF2-40B4-BE49-F238E27FC236}">
                <a16:creationId xmlns:a16="http://schemas.microsoft.com/office/drawing/2014/main" id="{9B82E212-C939-4E39-B285-5A6B0EB53D3D}"/>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174755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8069-1628-490F-B29E-4642CA12FD4F}"/>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D3D92EE7-616D-4D99-8F13-FA4AB1F13D7D}"/>
              </a:ext>
            </a:extLst>
          </p:cNvPr>
          <p:cNvGraphicFramePr>
            <a:graphicFrameLocks noGrp="1"/>
          </p:cNvGraphicFramePr>
          <p:nvPr>
            <p:ph type="tbl" sz="quarter" idx="13"/>
            <p:extLst>
              <p:ext uri="{D42A27DB-BD31-4B8C-83A1-F6EECF244321}">
                <p14:modId xmlns:p14="http://schemas.microsoft.com/office/powerpoint/2010/main" val="3631536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7122888"/>
                    </a:ext>
                  </a:extLst>
                </a:gridCol>
                <a:gridCol w="658368">
                  <a:extLst>
                    <a:ext uri="{9D8B030D-6E8A-4147-A177-3AD203B41FA5}">
                      <a16:colId xmlns:a16="http://schemas.microsoft.com/office/drawing/2014/main" val="2485298413"/>
                    </a:ext>
                  </a:extLst>
                </a:gridCol>
                <a:gridCol w="658368">
                  <a:extLst>
                    <a:ext uri="{9D8B030D-6E8A-4147-A177-3AD203B41FA5}">
                      <a16:colId xmlns:a16="http://schemas.microsoft.com/office/drawing/2014/main" val="3727179818"/>
                    </a:ext>
                  </a:extLst>
                </a:gridCol>
                <a:gridCol w="658368">
                  <a:extLst>
                    <a:ext uri="{9D8B030D-6E8A-4147-A177-3AD203B41FA5}">
                      <a16:colId xmlns:a16="http://schemas.microsoft.com/office/drawing/2014/main" val="3586278136"/>
                    </a:ext>
                  </a:extLst>
                </a:gridCol>
                <a:gridCol w="658368">
                  <a:extLst>
                    <a:ext uri="{9D8B030D-6E8A-4147-A177-3AD203B41FA5}">
                      <a16:colId xmlns:a16="http://schemas.microsoft.com/office/drawing/2014/main" val="867345491"/>
                    </a:ext>
                  </a:extLst>
                </a:gridCol>
                <a:gridCol w="658368">
                  <a:extLst>
                    <a:ext uri="{9D8B030D-6E8A-4147-A177-3AD203B41FA5}">
                      <a16:colId xmlns:a16="http://schemas.microsoft.com/office/drawing/2014/main" val="2903713022"/>
                    </a:ext>
                  </a:extLst>
                </a:gridCol>
                <a:gridCol w="658368">
                  <a:extLst>
                    <a:ext uri="{9D8B030D-6E8A-4147-A177-3AD203B41FA5}">
                      <a16:colId xmlns:a16="http://schemas.microsoft.com/office/drawing/2014/main" val="1237680050"/>
                    </a:ext>
                  </a:extLst>
                </a:gridCol>
                <a:gridCol w="658368">
                  <a:extLst>
                    <a:ext uri="{9D8B030D-6E8A-4147-A177-3AD203B41FA5}">
                      <a16:colId xmlns:a16="http://schemas.microsoft.com/office/drawing/2014/main" val="2354619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587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- 2017-08-07 14:18:23</a:t>
                      </a:r>
                      <a:r>
                        <a:rPr kumimoji="0" lang="es-ES" sz="1000" b="0" i="0" u="none" strike="noStrike" kern="1200" cap="none" spc="0" normalizeH="0" baseline="0" noProof="0">
                          <a:ln>
                            <a:noFill/>
                          </a:ln>
                          <a:solidFill>
                            <a:prstClr val="black"/>
                          </a:solidFill>
                          <a:effectLst/>
                          <a:uLnTx/>
                          <a:uFillTx/>
                          <a:latin typeface="+mn-lt"/>
                          <a:ea typeface="+mn-ea"/>
                          <a:cs typeface="+mn-cs"/>
                        </a:rPr>
                        <a:t>
Desde el jueves se pondrán a la venta los boletos para el partido del martes 15 del "Millonario" frente a Atlas por Copa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322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- 2017-08-09 07:35:00</a:t>
                      </a:r>
                      <a:r>
                        <a:rPr kumimoji="0" lang="es-ES" sz="1000" b="0" i="0" u="none" strike="noStrike" kern="1200" cap="none" spc="0" normalizeH="0" baseline="0" noProof="0">
                          <a:ln>
                            <a:noFill/>
                          </a:ln>
                          <a:solidFill>
                            <a:prstClr val="black"/>
                          </a:solidFill>
                          <a:effectLst/>
                          <a:uLnTx/>
                          <a:uFillTx/>
                          <a:latin typeface="+mn-lt"/>
                          <a:ea typeface="+mn-ea"/>
                          <a:cs typeface="+mn-cs"/>
                        </a:rPr>
                        <a:t>
[ EL PASO DEL CAMPEÓN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330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- 2017-08-31 21:03:50</a:t>
                      </a:r>
                      <a:r>
                        <a:rPr kumimoji="0" lang="es-ES" sz="1000" b="0" i="0" u="none" strike="noStrike" kern="1200" cap="none" spc="0" normalizeH="0" baseline="0" noProof="0">
                          <a:ln>
                            <a:noFill/>
                          </a:ln>
                          <a:solidFill>
                            <a:prstClr val="black"/>
                          </a:solidFill>
                          <a:effectLst/>
                          <a:uLnTx/>
                          <a:uFillTx/>
                          <a:latin typeface="+mn-lt"/>
                          <a:ea typeface="+mn-ea"/>
                          <a:cs typeface="+mn-cs"/>
                        </a:rPr>
                        <a:t>
[DESDE SU VIVIENDA, POR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858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- 2017-08-14 22:05:28</a:t>
                      </a:r>
                      <a:r>
                        <a:rPr kumimoji="0" lang="es-ES" sz="1000" b="0" i="0" u="none" strike="noStrike" kern="1200" cap="none" spc="0" normalizeH="0" baseline="0" noProof="0">
                          <a:ln>
                            <a:noFill/>
                          </a:ln>
                          <a:solidFill>
                            <a:prstClr val="black"/>
                          </a:solidFill>
                          <a:effectLst/>
                          <a:uLnTx/>
                          <a:uFillTx/>
                          <a:latin typeface="+mn-lt"/>
                          <a:ea typeface="+mn-ea"/>
                          <a:cs typeface="+mn-cs"/>
                        </a:rPr>
                        <a:t>
Una multitud de salteños recibe a River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972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- 2017-08-11 00:01:00</a:t>
                      </a:r>
                      <a:r>
                        <a:rPr kumimoji="0" lang="es-ES" sz="1000" b="0" i="0" u="none" strike="noStrike" kern="1200" cap="none" spc="0" normalizeH="0" baseline="0" noProof="0">
                          <a:ln>
                            <a:noFill/>
                          </a:ln>
                          <a:solidFill>
                            <a:prstClr val="black"/>
                          </a:solidFill>
                          <a:effectLst/>
                          <a:uLnTx/>
                          <a:uFillTx/>
                          <a:latin typeface="+mn-lt"/>
                          <a:ea typeface="+mn-ea"/>
                          <a:cs typeface="+mn-cs"/>
                        </a:rPr>
                        <a:t>
[ ¿LO VISTE? ]
Un joven estudiante se las ingenió para llevar en su bicicleta más de cien libros a la peatonal y allí venderlos hasta la medianoche.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532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- 2017-08-14 09:55:00</a:t>
                      </a:r>
                      <a:r>
                        <a:rPr kumimoji="0" lang="es-ES" sz="1000" b="0" i="0" u="none" strike="noStrike" kern="1200" cap="none" spc="0" normalizeH="0" baseline="0" noProof="0">
                          <a:ln>
                            <a:noFill/>
                          </a:ln>
                          <a:solidFill>
                            <a:prstClr val="black"/>
                          </a:solidFill>
                          <a:effectLst/>
                          <a:uLnTx/>
                          <a:uFillTx/>
                          <a:latin typeface="+mn-lt"/>
                          <a:ea typeface="+mn-ea"/>
                          <a:cs typeface="+mn-cs"/>
                        </a:rPr>
                        <a:t>
[ UN POCO DE HUMOR ]
El humor siempre es la mejor forma de analizar la política.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7165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- 2017-08-31 19:18:56</a:t>
                      </a:r>
                      <a:r>
                        <a:rPr kumimoji="0" lang="es-ES" sz="1000" b="0" i="0" u="none" strike="noStrike" kern="1200" cap="none" spc="0" normalizeH="0" baseline="0" noProof="0">
                          <a:ln>
                            <a:noFill/>
                          </a:ln>
                          <a:solidFill>
                            <a:prstClr val="black"/>
                          </a:solidFill>
                          <a:effectLst/>
                          <a:uLnTx/>
                          <a:uFillTx/>
                          <a:latin typeface="+mn-lt"/>
                          <a:ea typeface="+mn-ea"/>
                          <a:cs typeface="+mn-cs"/>
                        </a:rPr>
                        <a:t>
[MARCHA A FAVOR DE RELIGIÓN]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4967710"/>
                  </a:ext>
                </a:extLst>
              </a:tr>
            </a:tbl>
          </a:graphicData>
        </a:graphic>
      </p:graphicFrame>
      <p:sp>
        <p:nvSpPr>
          <p:cNvPr id="4" name="Text Placeholder 3">
            <a:extLst>
              <a:ext uri="{FF2B5EF4-FFF2-40B4-BE49-F238E27FC236}">
                <a16:creationId xmlns:a16="http://schemas.microsoft.com/office/drawing/2014/main" id="{82DABF5F-A5EA-4357-8A84-A790E03EAAF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599288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36A86-D63B-4743-AA09-5D8B15CC6255}"/>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A69E1764-5C88-46B8-B13B-62FA051A22C0}"/>
              </a:ext>
            </a:extLst>
          </p:cNvPr>
          <p:cNvGraphicFramePr>
            <a:graphicFrameLocks noGrp="1"/>
          </p:cNvGraphicFramePr>
          <p:nvPr>
            <p:ph type="tbl" sz="quarter" idx="13"/>
            <p:extLst>
              <p:ext uri="{D42A27DB-BD31-4B8C-83A1-F6EECF244321}">
                <p14:modId xmlns:p14="http://schemas.microsoft.com/office/powerpoint/2010/main" val="1123539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64855072"/>
                    </a:ext>
                  </a:extLst>
                </a:gridCol>
                <a:gridCol w="658368">
                  <a:extLst>
                    <a:ext uri="{9D8B030D-6E8A-4147-A177-3AD203B41FA5}">
                      <a16:colId xmlns:a16="http://schemas.microsoft.com/office/drawing/2014/main" val="3927978878"/>
                    </a:ext>
                  </a:extLst>
                </a:gridCol>
                <a:gridCol w="658368">
                  <a:extLst>
                    <a:ext uri="{9D8B030D-6E8A-4147-A177-3AD203B41FA5}">
                      <a16:colId xmlns:a16="http://schemas.microsoft.com/office/drawing/2014/main" val="2170781651"/>
                    </a:ext>
                  </a:extLst>
                </a:gridCol>
                <a:gridCol w="658368">
                  <a:extLst>
                    <a:ext uri="{9D8B030D-6E8A-4147-A177-3AD203B41FA5}">
                      <a16:colId xmlns:a16="http://schemas.microsoft.com/office/drawing/2014/main" val="3156200097"/>
                    </a:ext>
                  </a:extLst>
                </a:gridCol>
                <a:gridCol w="658368">
                  <a:extLst>
                    <a:ext uri="{9D8B030D-6E8A-4147-A177-3AD203B41FA5}">
                      <a16:colId xmlns:a16="http://schemas.microsoft.com/office/drawing/2014/main" val="2556118316"/>
                    </a:ext>
                  </a:extLst>
                </a:gridCol>
                <a:gridCol w="658368">
                  <a:extLst>
                    <a:ext uri="{9D8B030D-6E8A-4147-A177-3AD203B41FA5}">
                      <a16:colId xmlns:a16="http://schemas.microsoft.com/office/drawing/2014/main" val="2145030374"/>
                    </a:ext>
                  </a:extLst>
                </a:gridCol>
                <a:gridCol w="658368">
                  <a:extLst>
                    <a:ext uri="{9D8B030D-6E8A-4147-A177-3AD203B41FA5}">
                      <a16:colId xmlns:a16="http://schemas.microsoft.com/office/drawing/2014/main" val="1355546849"/>
                    </a:ext>
                  </a:extLst>
                </a:gridCol>
                <a:gridCol w="658368">
                  <a:extLst>
                    <a:ext uri="{9D8B030D-6E8A-4147-A177-3AD203B41FA5}">
                      <a16:colId xmlns:a16="http://schemas.microsoft.com/office/drawing/2014/main" val="3805552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647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- 2017-08-14 18:05:00</a:t>
                      </a:r>
                      <a:r>
                        <a:rPr kumimoji="0" lang="es-ES" sz="1000" b="0" i="0" u="none" strike="noStrike" kern="1200" cap="none" spc="0" normalizeH="0" baseline="0" noProof="0">
                          <a:ln>
                            <a:noFill/>
                          </a:ln>
                          <a:solidFill>
                            <a:prstClr val="black"/>
                          </a:solidFill>
                          <a:effectLst/>
                          <a:uLnTx/>
                          <a:uFillTx/>
                          <a:latin typeface="+mn-lt"/>
                          <a:ea typeface="+mn-ea"/>
                          <a:cs typeface="+mn-cs"/>
                        </a:rPr>
                        <a:t>
[ DURO COMUNICADO ]
La ex presidenta de la Nación y actual candidata a senadora por el Frente Unidad Ciudadana acusó al gobierno nacional de “manipular el resultado electoral”.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183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- 2017-08-25 09:57:28</a:t>
                      </a:r>
                      <a:r>
                        <a:rPr kumimoji="0" lang="es-ES" sz="1000" b="0" i="0" u="none" strike="noStrike" kern="1200" cap="none" spc="0" normalizeH="0" baseline="0" noProof="0">
                          <a:ln>
                            <a:noFill/>
                          </a:ln>
                          <a:solidFill>
                            <a:prstClr val="black"/>
                          </a:solidFill>
                          <a:effectLst/>
                          <a:uLnTx/>
                          <a:uFillTx/>
                          <a:latin typeface="+mn-lt"/>
                          <a:ea typeface="+mn-ea"/>
                          <a:cs typeface="+mn-cs"/>
                        </a:rPr>
                        <a:t>
[ CASI UNA TRAGEDIA ]
La delegación viajaba desde Salta hacia San Antonio de los Cobres rumbo un acto.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1448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- 2017-08-13 22:54:05</a:t>
                      </a:r>
                      <a:r>
                        <a:rPr kumimoji="0" lang="es-ES" sz="1000" b="0" i="0" u="none" strike="noStrike" kern="1200" cap="none" spc="0" normalizeH="0" baseline="0" noProof="0">
                          <a:ln>
                            <a:noFill/>
                          </a:ln>
                          <a:solidFill>
                            <a:prstClr val="black"/>
                          </a:solidFill>
                          <a:effectLst/>
                          <a:uLnTx/>
                          <a:uFillTx/>
                          <a:latin typeface="+mn-lt"/>
                          <a:ea typeface="+mn-ea"/>
                          <a:cs typeface="+mn-cs"/>
                        </a:rPr>
                        <a:t>
[ DESCONCIERTO ]
El candidato del Frente de Izquierda y los Trabajadores se mostró preocupado por la gran diferencia entre los votos obtenidos a través del sistema de boleta respecto al de voto electrónico.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562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- 2017-08-15 14:08:13</a:t>
                      </a:r>
                      <a:r>
                        <a:rPr kumimoji="0" lang="es-ES" sz="1000" b="0" i="0" u="none" strike="noStrike" kern="1200" cap="none" spc="0" normalizeH="0" baseline="0" noProof="0">
                          <a:ln>
                            <a:noFill/>
                          </a:ln>
                          <a:solidFill>
                            <a:prstClr val="black"/>
                          </a:solidFill>
                          <a:effectLst/>
                          <a:uLnTx/>
                          <a:uFillTx/>
                          <a:latin typeface="+mn-lt"/>
                          <a:ea typeface="+mn-ea"/>
                          <a:cs typeface="+mn-cs"/>
                        </a:rPr>
                        <a:t>
[ SOLIDARIDAD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5793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 - 2017-08-02 19:13:21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0245757"/>
                  </a:ext>
                </a:extLst>
              </a:tr>
            </a:tbl>
          </a:graphicData>
        </a:graphic>
      </p:graphicFrame>
      <p:sp>
        <p:nvSpPr>
          <p:cNvPr id="4" name="Text Placeholder 3">
            <a:extLst>
              <a:ext uri="{FF2B5EF4-FFF2-40B4-BE49-F238E27FC236}">
                <a16:creationId xmlns:a16="http://schemas.microsoft.com/office/drawing/2014/main" id="{BF0F5536-0B0A-4CE6-8427-355D0A78F28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115026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81E9A-4E10-4D18-A4B7-98E6928A177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D19E6E3C-1106-48E0-9E02-B345DED29B4E}"/>
              </a:ext>
            </a:extLst>
          </p:cNvPr>
          <p:cNvGraphicFramePr>
            <a:graphicFrameLocks noGrp="1"/>
          </p:cNvGraphicFramePr>
          <p:nvPr>
            <p:ph type="chart" sz="quarter" idx="13"/>
            <p:extLst>
              <p:ext uri="{D42A27DB-BD31-4B8C-83A1-F6EECF244321}">
                <p14:modId xmlns:p14="http://schemas.microsoft.com/office/powerpoint/2010/main" val="2805032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C8D61A-8AA0-40F4-B743-931FA3E62FB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5BB8B6A-5116-489C-A717-6E8A3855E5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3740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7BB2D-8BF9-4025-A66C-85C1C2083D8C}"/>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8661F0EA-5CD3-4709-BF5A-6A143E5B622B}"/>
              </a:ext>
            </a:extLst>
          </p:cNvPr>
          <p:cNvGraphicFramePr>
            <a:graphicFrameLocks noGrp="1"/>
          </p:cNvGraphicFramePr>
          <p:nvPr>
            <p:ph type="chart" sz="quarter" idx="13"/>
            <p:extLst>
              <p:ext uri="{D42A27DB-BD31-4B8C-83A1-F6EECF244321}">
                <p14:modId xmlns:p14="http://schemas.microsoft.com/office/powerpoint/2010/main" val="4271865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AD1D16-A623-4699-AA3B-06631F9426A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ABDAD8DD-D9D5-464C-865D-EDA61ECA0D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5591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1C40C-C15A-45CE-84CA-6720994A94A7}"/>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091F8233-E106-44E5-9D5B-CF12CCC1C902}"/>
              </a:ext>
            </a:extLst>
          </p:cNvPr>
          <p:cNvGraphicFramePr>
            <a:graphicFrameLocks noGrp="1"/>
          </p:cNvGraphicFramePr>
          <p:nvPr>
            <p:ph type="chart" sz="quarter" idx="13"/>
            <p:extLst>
              <p:ext uri="{D42A27DB-BD31-4B8C-83A1-F6EECF244321}">
                <p14:modId xmlns:p14="http://schemas.microsoft.com/office/powerpoint/2010/main" val="3641560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8D07D0-F9AB-45AC-8EE3-9D63131AF56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A6C3643-756D-475F-B122-CFE2515951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7575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92FFF-244B-4BEE-A1D7-35B354C0C41C}"/>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DB6CC72A-C19C-4208-B34F-1023AF021808}"/>
              </a:ext>
            </a:extLst>
          </p:cNvPr>
          <p:cNvGraphicFramePr>
            <a:graphicFrameLocks noGrp="1"/>
          </p:cNvGraphicFramePr>
          <p:nvPr>
            <p:ph type="chart" sz="quarter" idx="13"/>
            <p:extLst>
              <p:ext uri="{D42A27DB-BD31-4B8C-83A1-F6EECF244321}">
                <p14:modId xmlns:p14="http://schemas.microsoft.com/office/powerpoint/2010/main" val="1569776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82E8B4-DA62-4285-9B3F-EF9FE60048A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38F3A78-8531-448D-A9F8-E561AB6A0A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492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C6D1A-6BDA-484A-A235-6B1BBEE4827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6E012377-62A3-4EA7-8F88-FB68397737CB}"/>
              </a:ext>
            </a:extLst>
          </p:cNvPr>
          <p:cNvGraphicFramePr>
            <a:graphicFrameLocks noGrp="1"/>
          </p:cNvGraphicFramePr>
          <p:nvPr>
            <p:ph type="chart" sz="quarter" idx="13"/>
            <p:extLst>
              <p:ext uri="{D42A27DB-BD31-4B8C-83A1-F6EECF244321}">
                <p14:modId xmlns:p14="http://schemas.microsoft.com/office/powerpoint/2010/main" val="1373787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39245F-4966-416A-A490-0574BE979AC5}"/>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45E622D-3259-4545-B273-D9C3547A07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293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05A62-C768-49FE-99BB-9715149E56FC}"/>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00B055DE-7304-4DB9-AAD6-1CAA124CBD77}"/>
              </a:ext>
            </a:extLst>
          </p:cNvPr>
          <p:cNvGraphicFramePr>
            <a:graphicFrameLocks noGrp="1"/>
          </p:cNvGraphicFramePr>
          <p:nvPr>
            <p:ph type="chart" sz="quarter" idx="13"/>
            <p:extLst>
              <p:ext uri="{D42A27DB-BD31-4B8C-83A1-F6EECF244321}">
                <p14:modId xmlns:p14="http://schemas.microsoft.com/office/powerpoint/2010/main" val="1249103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0C496C-1A75-4C62-9149-0A86207AA60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FCEA24B-609A-4530-B2DA-B3AF133EDA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1649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A7C87-E21B-44B8-AD2D-8050F074F736}"/>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140C0043-E732-4D1D-A5A6-BDC2E8C9183E}"/>
              </a:ext>
            </a:extLst>
          </p:cNvPr>
          <p:cNvGraphicFramePr>
            <a:graphicFrameLocks noGrp="1"/>
          </p:cNvGraphicFramePr>
          <p:nvPr>
            <p:ph type="chart" sz="quarter" idx="13"/>
            <p:extLst>
              <p:ext uri="{D42A27DB-BD31-4B8C-83A1-F6EECF244321}">
                <p14:modId xmlns:p14="http://schemas.microsoft.com/office/powerpoint/2010/main" val="1589673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842CC4-56C4-4187-8A08-8DA2E689E91A}"/>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0F31C39-2C33-4E2F-AB59-B22CD5D904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3737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E1C4A-A094-4796-913D-A898EF0C9BB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62092279-009E-49F9-9E54-5DDC58ADF65E}"/>
              </a:ext>
            </a:extLst>
          </p:cNvPr>
          <p:cNvGraphicFramePr>
            <a:graphicFrameLocks noGrp="1"/>
          </p:cNvGraphicFramePr>
          <p:nvPr>
            <p:ph type="chart" sz="quarter" idx="13"/>
            <p:extLst>
              <p:ext uri="{D42A27DB-BD31-4B8C-83A1-F6EECF244321}">
                <p14:modId xmlns:p14="http://schemas.microsoft.com/office/powerpoint/2010/main" val="1442639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B7E34C-7CCD-4604-9134-CE52D19E351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ACF740BB-F24F-4893-867B-5E7B3EDFB5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8989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38AA3-4339-4047-997B-6A455977F456}"/>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D87CDE9-8827-4218-880B-CEA628870212}"/>
              </a:ext>
            </a:extLst>
          </p:cNvPr>
          <p:cNvGraphicFramePr>
            <a:graphicFrameLocks noGrp="1"/>
          </p:cNvGraphicFramePr>
          <p:nvPr>
            <p:ph type="tbl" sz="quarter" idx="13"/>
            <p:extLst>
              <p:ext uri="{D42A27DB-BD31-4B8C-83A1-F6EECF244321}">
                <p14:modId xmlns:p14="http://schemas.microsoft.com/office/powerpoint/2010/main" val="3842014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1334785"/>
                    </a:ext>
                  </a:extLst>
                </a:gridCol>
                <a:gridCol w="2468880">
                  <a:extLst>
                    <a:ext uri="{9D8B030D-6E8A-4147-A177-3AD203B41FA5}">
                      <a16:colId xmlns:a16="http://schemas.microsoft.com/office/drawing/2014/main" val="3487974132"/>
                    </a:ext>
                  </a:extLst>
                </a:gridCol>
                <a:gridCol w="822960">
                  <a:extLst>
                    <a:ext uri="{9D8B030D-6E8A-4147-A177-3AD203B41FA5}">
                      <a16:colId xmlns:a16="http://schemas.microsoft.com/office/drawing/2014/main" val="3056028874"/>
                    </a:ext>
                  </a:extLst>
                </a:gridCol>
                <a:gridCol w="822960">
                  <a:extLst>
                    <a:ext uri="{9D8B030D-6E8A-4147-A177-3AD203B41FA5}">
                      <a16:colId xmlns:a16="http://schemas.microsoft.com/office/drawing/2014/main" val="3197565091"/>
                    </a:ext>
                  </a:extLst>
                </a:gridCol>
                <a:gridCol w="822960">
                  <a:extLst>
                    <a:ext uri="{9D8B030D-6E8A-4147-A177-3AD203B41FA5}">
                      <a16:colId xmlns:a16="http://schemas.microsoft.com/office/drawing/2014/main" val="1186950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031325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R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extLst>
                  <a:ext uri="{0D108BD9-81ED-4DB2-BD59-A6C34878D82A}">
                    <a16:rowId xmlns:a16="http://schemas.microsoft.com/office/drawing/2014/main" val="1890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 Gamboni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3276053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Manueru Nihon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3998604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Marcelo Orlando Xd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220472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Jani Morales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325603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Federico Castiella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345183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Huguiito Moran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278189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Marisa Penalva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1903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Virnes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324374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Myaku Salas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457230101"/>
                  </a:ext>
                </a:extLst>
              </a:tr>
            </a:tbl>
          </a:graphicData>
        </a:graphic>
      </p:graphicFrame>
      <p:sp>
        <p:nvSpPr>
          <p:cNvPr id="4" name="Text Placeholder 3">
            <a:extLst>
              <a:ext uri="{FF2B5EF4-FFF2-40B4-BE49-F238E27FC236}">
                <a16:creationId xmlns:a16="http://schemas.microsoft.com/office/drawing/2014/main" id="{802B49CB-C714-4CB8-BE21-95F45938EA8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037136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1DBCB-6E1C-4449-9F95-2AFD58D8D98F}"/>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10DE5918-84F2-489B-9597-19701CDFF56C}"/>
              </a:ext>
            </a:extLst>
          </p:cNvPr>
          <p:cNvGraphicFramePr>
            <a:graphicFrameLocks noGrp="1"/>
          </p:cNvGraphicFramePr>
          <p:nvPr>
            <p:ph type="tbl" sz="quarter" idx="13"/>
            <p:extLst>
              <p:ext uri="{D42A27DB-BD31-4B8C-83A1-F6EECF244321}">
                <p14:modId xmlns:p14="http://schemas.microsoft.com/office/powerpoint/2010/main" val="929319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08404550"/>
                    </a:ext>
                  </a:extLst>
                </a:gridCol>
                <a:gridCol w="2468880">
                  <a:extLst>
                    <a:ext uri="{9D8B030D-6E8A-4147-A177-3AD203B41FA5}">
                      <a16:colId xmlns:a16="http://schemas.microsoft.com/office/drawing/2014/main" val="1997983066"/>
                    </a:ext>
                  </a:extLst>
                </a:gridCol>
                <a:gridCol w="822960">
                  <a:extLst>
                    <a:ext uri="{9D8B030D-6E8A-4147-A177-3AD203B41FA5}">
                      <a16:colId xmlns:a16="http://schemas.microsoft.com/office/drawing/2014/main" val="1277268860"/>
                    </a:ext>
                  </a:extLst>
                </a:gridCol>
                <a:gridCol w="822960">
                  <a:extLst>
                    <a:ext uri="{9D8B030D-6E8A-4147-A177-3AD203B41FA5}">
                      <a16:colId xmlns:a16="http://schemas.microsoft.com/office/drawing/2014/main" val="1454275171"/>
                    </a:ext>
                  </a:extLst>
                </a:gridCol>
                <a:gridCol w="822960">
                  <a:extLst>
                    <a:ext uri="{9D8B030D-6E8A-4147-A177-3AD203B41FA5}">
                      <a16:colId xmlns:a16="http://schemas.microsoft.com/office/drawing/2014/main" val="1837992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68620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Beatriz Valencia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758906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Peti 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277427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Alina Morales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824037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Turco Molina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45158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Roberto Eduardo Liendro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230772084"/>
                  </a:ext>
                </a:extLst>
              </a:tr>
            </a:tbl>
          </a:graphicData>
        </a:graphic>
      </p:graphicFrame>
      <p:sp>
        <p:nvSpPr>
          <p:cNvPr id="4" name="Text Placeholder 3">
            <a:extLst>
              <a:ext uri="{FF2B5EF4-FFF2-40B4-BE49-F238E27FC236}">
                <a16:creationId xmlns:a16="http://schemas.microsoft.com/office/drawing/2014/main" id="{CE4DC90E-2A5F-47F2-9815-37962AFC89ED}"/>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477191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F5AAA-D450-46C6-88E2-20575228A37F}"/>
              </a:ext>
            </a:extLst>
          </p:cNvPr>
          <p:cNvSpPr>
            <a:spLocks noGrp="1"/>
          </p:cNvSpPr>
          <p:nvPr>
            <p:ph type="title"/>
          </p:nvPr>
        </p:nvSpPr>
        <p:spPr/>
        <p:txBody>
          <a:bodyPr/>
          <a:lstStyle/>
          <a:p>
            <a:r>
              <a:rPr lang="en-US"/>
              <a:t>Facebook User Posts Table - 1 of 10</a:t>
            </a:r>
          </a:p>
        </p:txBody>
      </p:sp>
      <p:graphicFrame>
        <p:nvGraphicFramePr>
          <p:cNvPr id="5" name="Table Placeholder 4">
            <a:extLst>
              <a:ext uri="{FF2B5EF4-FFF2-40B4-BE49-F238E27FC236}">
                <a16:creationId xmlns:a16="http://schemas.microsoft.com/office/drawing/2014/main" id="{D9360976-959A-44B9-8CB7-04ECBBE06F85}"/>
              </a:ext>
            </a:extLst>
          </p:cNvPr>
          <p:cNvGraphicFramePr>
            <a:graphicFrameLocks noGrp="1"/>
          </p:cNvGraphicFramePr>
          <p:nvPr>
            <p:ph type="tbl" sz="quarter" idx="13"/>
            <p:extLst>
              <p:ext uri="{D42A27DB-BD31-4B8C-83A1-F6EECF244321}">
                <p14:modId xmlns:p14="http://schemas.microsoft.com/office/powerpoint/2010/main" val="2886198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50449391"/>
                    </a:ext>
                  </a:extLst>
                </a:gridCol>
                <a:gridCol w="822960">
                  <a:extLst>
                    <a:ext uri="{9D8B030D-6E8A-4147-A177-3AD203B41FA5}">
                      <a16:colId xmlns:a16="http://schemas.microsoft.com/office/drawing/2014/main" val="3872037821"/>
                    </a:ext>
                  </a:extLst>
                </a:gridCol>
                <a:gridCol w="822960">
                  <a:extLst>
                    <a:ext uri="{9D8B030D-6E8A-4147-A177-3AD203B41FA5}">
                      <a16:colId xmlns:a16="http://schemas.microsoft.com/office/drawing/2014/main" val="1304586012"/>
                    </a:ext>
                  </a:extLst>
                </a:gridCol>
                <a:gridCol w="822960">
                  <a:extLst>
                    <a:ext uri="{9D8B030D-6E8A-4147-A177-3AD203B41FA5}">
                      <a16:colId xmlns:a16="http://schemas.microsoft.com/office/drawing/2014/main" val="1505409020"/>
                    </a:ext>
                  </a:extLst>
                </a:gridCol>
                <a:gridCol w="822960">
                  <a:extLst>
                    <a:ext uri="{9D8B030D-6E8A-4147-A177-3AD203B41FA5}">
                      <a16:colId xmlns:a16="http://schemas.microsoft.com/office/drawing/2014/main" val="30859295"/>
                    </a:ext>
                  </a:extLst>
                </a:gridCol>
                <a:gridCol w="822960">
                  <a:extLst>
                    <a:ext uri="{9D8B030D-6E8A-4147-A177-3AD203B41FA5}">
                      <a16:colId xmlns:a16="http://schemas.microsoft.com/office/drawing/2014/main" val="3797248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8831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Jorge Bernabe Lobo Aragon - 2017-08-30 22:38:08</a:t>
                      </a:r>
                      <a:r>
                        <a:rPr kumimoji="0" lang="en-US" sz="1000" b="0" i="0" u="none" strike="noStrike" kern="1200" cap="none" spc="0" normalizeH="0" baseline="0" noProof="0">
                          <a:ln>
                            <a:noFill/>
                          </a:ln>
                          <a:solidFill>
                            <a:prstClr val="black"/>
                          </a:solidFill>
                          <a:effectLst/>
                          <a:uLnTx/>
                          <a:uFillTx/>
                          <a:latin typeface="+mn-lt"/>
                          <a:ea typeface="+mn-ea"/>
                          <a:cs typeface="+mn-cs"/>
                        </a:rPr>
                        <a:t>
http://prisioneroenargentina.com/index.php/2017/08/30/el-cacique-trucho/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99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Rafael Juarez - 2017-08-30 10:55:56</a:t>
                      </a:r>
                      <a:r>
                        <a:rPr kumimoji="0" lang="en-US" sz="1000" b="0" i="0" u="none" strike="noStrike" kern="1200" cap="none" spc="0" normalizeH="0" baseline="0" noProof="0">
                          <a:ln>
                            <a:noFill/>
                          </a:ln>
                          <a:solidFill>
                            <a:prstClr val="black"/>
                          </a:solidFill>
                          <a:effectLst/>
                          <a:uLnTx/>
                          <a:uFillTx/>
                          <a:latin typeface="+mn-lt"/>
                          <a:ea typeface="+mn-ea"/>
                          <a:cs typeface="+mn-cs"/>
                        </a:rPr>
                        <a:t>
Vh 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328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Soni Rodríguez - 2017-08-28 09:15:24</a:t>
                      </a:r>
                      <a:r>
                        <a:rPr kumimoji="0" lang="es-ES" sz="1000" b="0" i="0" u="none" strike="noStrike" kern="1200" cap="none" spc="0" normalizeH="0" baseline="0" noProof="0">
                          <a:ln>
                            <a:noFill/>
                          </a:ln>
                          <a:solidFill>
                            <a:prstClr val="black"/>
                          </a:solidFill>
                          <a:effectLst/>
                          <a:uLnTx/>
                          <a:uFillTx/>
                          <a:latin typeface="+mn-lt"/>
                          <a:ea typeface="+mn-ea"/>
                          <a:cs typeface="+mn-cs"/>
                        </a:rPr>
                        <a:t>
Amigos llega a Salta el flautista Juan Carlos Liendro  junto al gran Emilio Díaz con el mejor repertorio Latinoamericano. Grandes músicos invitados! Reservas al 4320771 Café del Tiempo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4135360"/>
                  </a:ext>
                </a:extLst>
              </a:tr>
            </a:tbl>
          </a:graphicData>
        </a:graphic>
      </p:graphicFrame>
      <p:sp>
        <p:nvSpPr>
          <p:cNvPr id="4" name="Text Placeholder 3">
            <a:extLst>
              <a:ext uri="{FF2B5EF4-FFF2-40B4-BE49-F238E27FC236}">
                <a16:creationId xmlns:a16="http://schemas.microsoft.com/office/drawing/2014/main" id="{BDA0B53E-C587-4935-88AD-F576278BB41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77569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432FF-F9C7-49C9-9EA0-D415E8648EB8}"/>
              </a:ext>
            </a:extLst>
          </p:cNvPr>
          <p:cNvSpPr>
            <a:spLocks noGrp="1"/>
          </p:cNvSpPr>
          <p:nvPr>
            <p:ph type="title"/>
          </p:nvPr>
        </p:nvSpPr>
        <p:spPr/>
        <p:txBody>
          <a:bodyPr/>
          <a:lstStyle/>
          <a:p>
            <a:r>
              <a:rPr lang="en-US"/>
              <a:t>Facebook User Posts Table - 2 of 10</a:t>
            </a:r>
          </a:p>
        </p:txBody>
      </p:sp>
      <p:graphicFrame>
        <p:nvGraphicFramePr>
          <p:cNvPr id="5" name="Table Placeholder 4">
            <a:extLst>
              <a:ext uri="{FF2B5EF4-FFF2-40B4-BE49-F238E27FC236}">
                <a16:creationId xmlns:a16="http://schemas.microsoft.com/office/drawing/2014/main" id="{B79E9703-0305-4959-88A0-691C743F5C6B}"/>
              </a:ext>
            </a:extLst>
          </p:cNvPr>
          <p:cNvGraphicFramePr>
            <a:graphicFrameLocks noGrp="1"/>
          </p:cNvGraphicFramePr>
          <p:nvPr>
            <p:ph type="tbl" sz="quarter" idx="13"/>
            <p:extLst>
              <p:ext uri="{D42A27DB-BD31-4B8C-83A1-F6EECF244321}">
                <p14:modId xmlns:p14="http://schemas.microsoft.com/office/powerpoint/2010/main" val="4242288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21558414"/>
                    </a:ext>
                  </a:extLst>
                </a:gridCol>
                <a:gridCol w="822960">
                  <a:extLst>
                    <a:ext uri="{9D8B030D-6E8A-4147-A177-3AD203B41FA5}">
                      <a16:colId xmlns:a16="http://schemas.microsoft.com/office/drawing/2014/main" val="1503917308"/>
                    </a:ext>
                  </a:extLst>
                </a:gridCol>
                <a:gridCol w="822960">
                  <a:extLst>
                    <a:ext uri="{9D8B030D-6E8A-4147-A177-3AD203B41FA5}">
                      <a16:colId xmlns:a16="http://schemas.microsoft.com/office/drawing/2014/main" val="3963760628"/>
                    </a:ext>
                  </a:extLst>
                </a:gridCol>
                <a:gridCol w="822960">
                  <a:extLst>
                    <a:ext uri="{9D8B030D-6E8A-4147-A177-3AD203B41FA5}">
                      <a16:colId xmlns:a16="http://schemas.microsoft.com/office/drawing/2014/main" val="1016334912"/>
                    </a:ext>
                  </a:extLst>
                </a:gridCol>
                <a:gridCol w="822960">
                  <a:extLst>
                    <a:ext uri="{9D8B030D-6E8A-4147-A177-3AD203B41FA5}">
                      <a16:colId xmlns:a16="http://schemas.microsoft.com/office/drawing/2014/main" val="10961336"/>
                    </a:ext>
                  </a:extLst>
                </a:gridCol>
                <a:gridCol w="822960">
                  <a:extLst>
                    <a:ext uri="{9D8B030D-6E8A-4147-A177-3AD203B41FA5}">
                      <a16:colId xmlns:a16="http://schemas.microsoft.com/office/drawing/2014/main" val="858135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2448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Orlando Xd - 2017-08-26 19:45:52</a:t>
                      </a:r>
                      <a:r>
                        <a:rPr kumimoji="0" lang="es-ES" sz="1000" b="0" i="0" u="none" strike="noStrike" kern="1200" cap="none" spc="0" normalizeH="0" baseline="0" noProof="0">
                          <a:ln>
                            <a:noFill/>
                          </a:ln>
                          <a:solidFill>
                            <a:prstClr val="black"/>
                          </a:solidFill>
                          <a:effectLst/>
                          <a:uLnTx/>
                          <a:uFillTx/>
                          <a:latin typeface="+mn-lt"/>
                          <a:ea typeface="+mn-ea"/>
                          <a:cs typeface="+mn-cs"/>
                        </a:rPr>
                        <a:t>
LAVARSE  LAS  MANOS....
X. D.     TENE  MEMORIA.....
TUS PROMESAS PARA SIEMPRE ANTE DIOS.
N.T.C.D.A.    NO  MER.  EL  M.
X. D.    X. D.
te  l.  r.  y  s.   vo.  a  c.
http://www.lanacion.com.ar/2005197-estuvieron-casados-71-anos-y-murieron-con-cuatro-minutos-de-diferencia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3489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Orlando Xd - 2017-08-26 19:45:26</a:t>
                      </a:r>
                      <a:r>
                        <a:rPr kumimoji="0" lang="es-ES" sz="1000" b="0" i="0" u="none" strike="noStrike" kern="1200" cap="none" spc="0" normalizeH="0" baseline="0" noProof="0">
                          <a:ln>
                            <a:noFill/>
                          </a:ln>
                          <a:solidFill>
                            <a:prstClr val="black"/>
                          </a:solidFill>
                          <a:effectLst/>
                          <a:uLnTx/>
                          <a:uFillTx/>
                          <a:latin typeface="+mn-lt"/>
                          <a:ea typeface="+mn-ea"/>
                          <a:cs typeface="+mn-cs"/>
                        </a:rPr>
                        <a:t>
TUS PROMESAS PARA SIEMPRE ANTE DIOS.
N.T.C.D.A.    NO  MER.  EL  M.
X. D.    X. D.
te  l.  r.  y  s.   vo.  a  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7604416"/>
                  </a:ext>
                </a:extLst>
              </a:tr>
            </a:tbl>
          </a:graphicData>
        </a:graphic>
      </p:graphicFrame>
      <p:sp>
        <p:nvSpPr>
          <p:cNvPr id="4" name="Text Placeholder 3">
            <a:extLst>
              <a:ext uri="{FF2B5EF4-FFF2-40B4-BE49-F238E27FC236}">
                <a16:creationId xmlns:a16="http://schemas.microsoft.com/office/drawing/2014/main" id="{5594899A-996A-46EB-B10F-186569A73EA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385226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F9A6C-A233-41C4-A3D6-45B4893F4AE1}"/>
              </a:ext>
            </a:extLst>
          </p:cNvPr>
          <p:cNvSpPr>
            <a:spLocks noGrp="1"/>
          </p:cNvSpPr>
          <p:nvPr>
            <p:ph type="title"/>
          </p:nvPr>
        </p:nvSpPr>
        <p:spPr/>
        <p:txBody>
          <a:bodyPr/>
          <a:lstStyle/>
          <a:p>
            <a:r>
              <a:rPr lang="en-US"/>
              <a:t>Facebook User Posts Table - 3 of 10</a:t>
            </a:r>
          </a:p>
        </p:txBody>
      </p:sp>
      <p:graphicFrame>
        <p:nvGraphicFramePr>
          <p:cNvPr id="5" name="Table Placeholder 4">
            <a:extLst>
              <a:ext uri="{FF2B5EF4-FFF2-40B4-BE49-F238E27FC236}">
                <a16:creationId xmlns:a16="http://schemas.microsoft.com/office/drawing/2014/main" id="{C062F655-5E9B-46E8-8786-0AAE0E00BBA3}"/>
              </a:ext>
            </a:extLst>
          </p:cNvPr>
          <p:cNvGraphicFramePr>
            <a:graphicFrameLocks noGrp="1"/>
          </p:cNvGraphicFramePr>
          <p:nvPr>
            <p:ph type="tbl" sz="quarter" idx="13"/>
            <p:extLst>
              <p:ext uri="{D42A27DB-BD31-4B8C-83A1-F6EECF244321}">
                <p14:modId xmlns:p14="http://schemas.microsoft.com/office/powerpoint/2010/main" val="2647486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05283384"/>
                    </a:ext>
                  </a:extLst>
                </a:gridCol>
                <a:gridCol w="822960">
                  <a:extLst>
                    <a:ext uri="{9D8B030D-6E8A-4147-A177-3AD203B41FA5}">
                      <a16:colId xmlns:a16="http://schemas.microsoft.com/office/drawing/2014/main" val="2198437323"/>
                    </a:ext>
                  </a:extLst>
                </a:gridCol>
                <a:gridCol w="822960">
                  <a:extLst>
                    <a:ext uri="{9D8B030D-6E8A-4147-A177-3AD203B41FA5}">
                      <a16:colId xmlns:a16="http://schemas.microsoft.com/office/drawing/2014/main" val="3065854319"/>
                    </a:ext>
                  </a:extLst>
                </a:gridCol>
                <a:gridCol w="822960">
                  <a:extLst>
                    <a:ext uri="{9D8B030D-6E8A-4147-A177-3AD203B41FA5}">
                      <a16:colId xmlns:a16="http://schemas.microsoft.com/office/drawing/2014/main" val="3278156826"/>
                    </a:ext>
                  </a:extLst>
                </a:gridCol>
                <a:gridCol w="822960">
                  <a:extLst>
                    <a:ext uri="{9D8B030D-6E8A-4147-A177-3AD203B41FA5}">
                      <a16:colId xmlns:a16="http://schemas.microsoft.com/office/drawing/2014/main" val="3887918995"/>
                    </a:ext>
                  </a:extLst>
                </a:gridCol>
                <a:gridCol w="822960">
                  <a:extLst>
                    <a:ext uri="{9D8B030D-6E8A-4147-A177-3AD203B41FA5}">
                      <a16:colId xmlns:a16="http://schemas.microsoft.com/office/drawing/2014/main" val="939269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5991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Orlando Xd - 2017-08-26 19:44:29</a:t>
                      </a:r>
                      <a:r>
                        <a:rPr kumimoji="0" lang="es-ES" sz="1000" b="0" i="0" u="none" strike="noStrike" kern="1200" cap="none" spc="0" normalizeH="0" baseline="0" noProof="0">
                          <a:ln>
                            <a:noFill/>
                          </a:ln>
                          <a:solidFill>
                            <a:prstClr val="black"/>
                          </a:solidFill>
                          <a:effectLst/>
                          <a:uLnTx/>
                          <a:uFillTx/>
                          <a:latin typeface="+mn-lt"/>
                          <a:ea typeface="+mn-ea"/>
                          <a:cs typeface="+mn-cs"/>
                        </a:rPr>
                        <a:t>
iglesia.....Dios.... los que  se  lavan  las  manos....
los que  dicen  una cosa  y  hacen  otra.....
los que se cagan  en el sufrimiento y en el desprecio del otro....
SI  QUERES  SEGUIR  ESCUPIENDO..... ASI  SERA....
X. D.     TENE  MEMORIA.....
TUS PROMESAS PARA SIEMPRE ANTE DIOS.
N.T.C.D.A.    NO  MER.  EL  M.
X. D.    X. D.
te  l.  r.  y  s.   vo.  a  c.
http://www.lanacion.com.ar/2005197-estuvieron-casados-71-anos-y-murieron-con-cuatro-minutos-de-diferencia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731589"/>
                  </a:ext>
                </a:extLst>
              </a:tr>
            </a:tbl>
          </a:graphicData>
        </a:graphic>
      </p:graphicFrame>
      <p:sp>
        <p:nvSpPr>
          <p:cNvPr id="4" name="Text Placeholder 3">
            <a:extLst>
              <a:ext uri="{FF2B5EF4-FFF2-40B4-BE49-F238E27FC236}">
                <a16:creationId xmlns:a16="http://schemas.microsoft.com/office/drawing/2014/main" id="{62A4DCF3-1F07-4130-BB97-64815F68BFD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714637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FAFCB-F1CB-4BBE-8EB5-15B6D7548D6C}"/>
              </a:ext>
            </a:extLst>
          </p:cNvPr>
          <p:cNvSpPr>
            <a:spLocks noGrp="1"/>
          </p:cNvSpPr>
          <p:nvPr>
            <p:ph type="title"/>
          </p:nvPr>
        </p:nvSpPr>
        <p:spPr/>
        <p:txBody>
          <a:bodyPr/>
          <a:lstStyle/>
          <a:p>
            <a:r>
              <a:rPr lang="en-US"/>
              <a:t>Facebook User Posts Table - 4 of 10</a:t>
            </a:r>
          </a:p>
        </p:txBody>
      </p:sp>
      <p:graphicFrame>
        <p:nvGraphicFramePr>
          <p:cNvPr id="5" name="Table Placeholder 4">
            <a:extLst>
              <a:ext uri="{FF2B5EF4-FFF2-40B4-BE49-F238E27FC236}">
                <a16:creationId xmlns:a16="http://schemas.microsoft.com/office/drawing/2014/main" id="{73164122-6240-4A55-B9B2-CED229187C99}"/>
              </a:ext>
            </a:extLst>
          </p:cNvPr>
          <p:cNvGraphicFramePr>
            <a:graphicFrameLocks noGrp="1"/>
          </p:cNvGraphicFramePr>
          <p:nvPr>
            <p:ph type="tbl" sz="quarter" idx="13"/>
            <p:extLst>
              <p:ext uri="{D42A27DB-BD31-4B8C-83A1-F6EECF244321}">
                <p14:modId xmlns:p14="http://schemas.microsoft.com/office/powerpoint/2010/main" val="2070276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10321409"/>
                    </a:ext>
                  </a:extLst>
                </a:gridCol>
                <a:gridCol w="822960">
                  <a:extLst>
                    <a:ext uri="{9D8B030D-6E8A-4147-A177-3AD203B41FA5}">
                      <a16:colId xmlns:a16="http://schemas.microsoft.com/office/drawing/2014/main" val="3546451658"/>
                    </a:ext>
                  </a:extLst>
                </a:gridCol>
                <a:gridCol w="822960">
                  <a:extLst>
                    <a:ext uri="{9D8B030D-6E8A-4147-A177-3AD203B41FA5}">
                      <a16:colId xmlns:a16="http://schemas.microsoft.com/office/drawing/2014/main" val="856317176"/>
                    </a:ext>
                  </a:extLst>
                </a:gridCol>
                <a:gridCol w="822960">
                  <a:extLst>
                    <a:ext uri="{9D8B030D-6E8A-4147-A177-3AD203B41FA5}">
                      <a16:colId xmlns:a16="http://schemas.microsoft.com/office/drawing/2014/main" val="204478260"/>
                    </a:ext>
                  </a:extLst>
                </a:gridCol>
                <a:gridCol w="822960">
                  <a:extLst>
                    <a:ext uri="{9D8B030D-6E8A-4147-A177-3AD203B41FA5}">
                      <a16:colId xmlns:a16="http://schemas.microsoft.com/office/drawing/2014/main" val="1208301631"/>
                    </a:ext>
                  </a:extLst>
                </a:gridCol>
                <a:gridCol w="822960">
                  <a:extLst>
                    <a:ext uri="{9D8B030D-6E8A-4147-A177-3AD203B41FA5}">
                      <a16:colId xmlns:a16="http://schemas.microsoft.com/office/drawing/2014/main" val="1024701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5384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Diego Burgos - 2017-08-26 00:08:57</a:t>
                      </a:r>
                      <a:r>
                        <a:rPr kumimoji="0" lang="es-ES" sz="1000" b="0" i="0" u="none" strike="noStrike" kern="1200" cap="none" spc="0" normalizeH="0" baseline="0" noProof="0">
                          <a:ln>
                            <a:noFill/>
                          </a:ln>
                          <a:solidFill>
                            <a:prstClr val="black"/>
                          </a:solidFill>
                          <a:effectLst/>
                          <a:uLnTx/>
                          <a:uFillTx/>
                          <a:latin typeface="+mn-lt"/>
                          <a:ea typeface="+mn-ea"/>
                          <a:cs typeface="+mn-cs"/>
                        </a:rPr>
                        <a:t>
Por mi que quiten de una vez esa basura..
No comprendo por qué siguen diciendo que descubrió América, que acaso no hubo civilizaciones aquí?
 Deben derrumbar todas las que hay en este continente incluyendo las de FranciscoPizarro ,Hernán Cortés y todos los chancheros que llegaron de Europa
ROMPAN DESTRUYAN Y TIREN TODO A  FUERA
REVOLUCIÓN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277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Jose Maria - 2017-08-23 23:24:39</a:t>
                      </a:r>
                      <a:r>
                        <a:rPr kumimoji="0" lang="es-ES" sz="1000" b="0" i="0" u="none" strike="noStrike" kern="1200" cap="none" spc="0" normalizeH="0" baseline="0" noProof="0">
                          <a:ln>
                            <a:noFill/>
                          </a:ln>
                          <a:solidFill>
                            <a:prstClr val="black"/>
                          </a:solidFill>
                          <a:effectLst/>
                          <a:uLnTx/>
                          <a:uFillTx/>
                          <a:latin typeface="+mn-lt"/>
                          <a:ea typeface="+mn-ea"/>
                          <a:cs typeface="+mn-cs"/>
                        </a:rPr>
                        <a:t>
Calle pellegrini y urquiza en el dia 23-08 a horas 19 me quisieron robar a mi beba de 2 meses, si no le entregaba plata o celular un hombre vestido de albañil aparenta tener 30 años flaco de 1.70 m y mientras tanto una policia femenina hablando por celular y a una cuadra pasando al lado del ladron otro policia masculino que cuando le informe, solo me pidio la vestimenta del hombre y mis datos, diciendo que su compañero que estaba a una cuadra lo iba a detener..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190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Jorge Bernabe Lobo Aragon - 2017-08-21 22:47:02</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https://www.facebook.com/notes/jorge-bernabe-lobo-aragon/reflexionando-en-el-d%C3%ADa-del-ni%C3%B1o/2067022836656663/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6449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Javier - 2017-08-19 12:41:30</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8146889"/>
                  </a:ext>
                </a:extLst>
              </a:tr>
            </a:tbl>
          </a:graphicData>
        </a:graphic>
      </p:graphicFrame>
      <p:sp>
        <p:nvSpPr>
          <p:cNvPr id="4" name="Text Placeholder 3">
            <a:extLst>
              <a:ext uri="{FF2B5EF4-FFF2-40B4-BE49-F238E27FC236}">
                <a16:creationId xmlns:a16="http://schemas.microsoft.com/office/drawing/2014/main" id="{BD76928E-52E2-47BC-97A4-71192D6C91E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741493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84F9A-C30C-46DB-A59D-8608E2E41A92}"/>
              </a:ext>
            </a:extLst>
          </p:cNvPr>
          <p:cNvSpPr>
            <a:spLocks noGrp="1"/>
          </p:cNvSpPr>
          <p:nvPr>
            <p:ph type="title"/>
          </p:nvPr>
        </p:nvSpPr>
        <p:spPr/>
        <p:txBody>
          <a:bodyPr/>
          <a:lstStyle/>
          <a:p>
            <a:r>
              <a:rPr lang="en-US"/>
              <a:t>Facebook User Posts Table - 5 of 10</a:t>
            </a:r>
          </a:p>
        </p:txBody>
      </p:sp>
      <p:graphicFrame>
        <p:nvGraphicFramePr>
          <p:cNvPr id="5" name="Table Placeholder 4">
            <a:extLst>
              <a:ext uri="{FF2B5EF4-FFF2-40B4-BE49-F238E27FC236}">
                <a16:creationId xmlns:a16="http://schemas.microsoft.com/office/drawing/2014/main" id="{5169FF87-2893-4014-B55D-CA7ECF3D2420}"/>
              </a:ext>
            </a:extLst>
          </p:cNvPr>
          <p:cNvGraphicFramePr>
            <a:graphicFrameLocks noGrp="1"/>
          </p:cNvGraphicFramePr>
          <p:nvPr>
            <p:ph type="tbl" sz="quarter" idx="13"/>
            <p:extLst>
              <p:ext uri="{D42A27DB-BD31-4B8C-83A1-F6EECF244321}">
                <p14:modId xmlns:p14="http://schemas.microsoft.com/office/powerpoint/2010/main" val="1982024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41597868"/>
                    </a:ext>
                  </a:extLst>
                </a:gridCol>
                <a:gridCol w="822960">
                  <a:extLst>
                    <a:ext uri="{9D8B030D-6E8A-4147-A177-3AD203B41FA5}">
                      <a16:colId xmlns:a16="http://schemas.microsoft.com/office/drawing/2014/main" val="2944869088"/>
                    </a:ext>
                  </a:extLst>
                </a:gridCol>
                <a:gridCol w="822960">
                  <a:extLst>
                    <a:ext uri="{9D8B030D-6E8A-4147-A177-3AD203B41FA5}">
                      <a16:colId xmlns:a16="http://schemas.microsoft.com/office/drawing/2014/main" val="1654291292"/>
                    </a:ext>
                  </a:extLst>
                </a:gridCol>
                <a:gridCol w="822960">
                  <a:extLst>
                    <a:ext uri="{9D8B030D-6E8A-4147-A177-3AD203B41FA5}">
                      <a16:colId xmlns:a16="http://schemas.microsoft.com/office/drawing/2014/main" val="4086092819"/>
                    </a:ext>
                  </a:extLst>
                </a:gridCol>
                <a:gridCol w="822960">
                  <a:extLst>
                    <a:ext uri="{9D8B030D-6E8A-4147-A177-3AD203B41FA5}">
                      <a16:colId xmlns:a16="http://schemas.microsoft.com/office/drawing/2014/main" val="3736302471"/>
                    </a:ext>
                  </a:extLst>
                </a:gridCol>
                <a:gridCol w="822960">
                  <a:extLst>
                    <a:ext uri="{9D8B030D-6E8A-4147-A177-3AD203B41FA5}">
                      <a16:colId xmlns:a16="http://schemas.microsoft.com/office/drawing/2014/main" val="1923066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74021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Jorge Bernabe Lobo Aragon - 2017-08-17 11:43:25</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https://www.facebook.com/notes/jorge-bernabe-lobo-aragon/fallecimiento-del-padre-de-la-patria/2060833283942285/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71860749"/>
                  </a:ext>
                </a:extLst>
              </a:tr>
            </a:tbl>
          </a:graphicData>
        </a:graphic>
      </p:graphicFrame>
      <p:sp>
        <p:nvSpPr>
          <p:cNvPr id="4" name="Text Placeholder 3">
            <a:extLst>
              <a:ext uri="{FF2B5EF4-FFF2-40B4-BE49-F238E27FC236}">
                <a16:creationId xmlns:a16="http://schemas.microsoft.com/office/drawing/2014/main" id="{CBBBEA70-8718-489C-B5E4-DDD9FF8B374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165108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3C496-305D-4D7C-9848-67DD4C1B4143}"/>
              </a:ext>
            </a:extLst>
          </p:cNvPr>
          <p:cNvSpPr>
            <a:spLocks noGrp="1"/>
          </p:cNvSpPr>
          <p:nvPr>
            <p:ph type="title"/>
          </p:nvPr>
        </p:nvSpPr>
        <p:spPr/>
        <p:txBody>
          <a:bodyPr/>
          <a:lstStyle/>
          <a:p>
            <a:r>
              <a:rPr lang="en-US"/>
              <a:t>Facebook User Posts Table - 6 of 10</a:t>
            </a:r>
          </a:p>
        </p:txBody>
      </p:sp>
      <p:graphicFrame>
        <p:nvGraphicFramePr>
          <p:cNvPr id="5" name="Table Placeholder 4">
            <a:extLst>
              <a:ext uri="{FF2B5EF4-FFF2-40B4-BE49-F238E27FC236}">
                <a16:creationId xmlns:a16="http://schemas.microsoft.com/office/drawing/2014/main" id="{132E6BAE-7882-4BBC-8CEC-E95BC54487DE}"/>
              </a:ext>
            </a:extLst>
          </p:cNvPr>
          <p:cNvGraphicFramePr>
            <a:graphicFrameLocks noGrp="1"/>
          </p:cNvGraphicFramePr>
          <p:nvPr>
            <p:ph type="tbl" sz="quarter" idx="13"/>
            <p:extLst>
              <p:ext uri="{D42A27DB-BD31-4B8C-83A1-F6EECF244321}">
                <p14:modId xmlns:p14="http://schemas.microsoft.com/office/powerpoint/2010/main" val="501206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26693953"/>
                    </a:ext>
                  </a:extLst>
                </a:gridCol>
                <a:gridCol w="822960">
                  <a:extLst>
                    <a:ext uri="{9D8B030D-6E8A-4147-A177-3AD203B41FA5}">
                      <a16:colId xmlns:a16="http://schemas.microsoft.com/office/drawing/2014/main" val="888811850"/>
                    </a:ext>
                  </a:extLst>
                </a:gridCol>
                <a:gridCol w="822960">
                  <a:extLst>
                    <a:ext uri="{9D8B030D-6E8A-4147-A177-3AD203B41FA5}">
                      <a16:colId xmlns:a16="http://schemas.microsoft.com/office/drawing/2014/main" val="2925240832"/>
                    </a:ext>
                  </a:extLst>
                </a:gridCol>
                <a:gridCol w="822960">
                  <a:extLst>
                    <a:ext uri="{9D8B030D-6E8A-4147-A177-3AD203B41FA5}">
                      <a16:colId xmlns:a16="http://schemas.microsoft.com/office/drawing/2014/main" val="939186801"/>
                    </a:ext>
                  </a:extLst>
                </a:gridCol>
                <a:gridCol w="822960">
                  <a:extLst>
                    <a:ext uri="{9D8B030D-6E8A-4147-A177-3AD203B41FA5}">
                      <a16:colId xmlns:a16="http://schemas.microsoft.com/office/drawing/2014/main" val="340419467"/>
                    </a:ext>
                  </a:extLst>
                </a:gridCol>
                <a:gridCol w="822960">
                  <a:extLst>
                    <a:ext uri="{9D8B030D-6E8A-4147-A177-3AD203B41FA5}">
                      <a16:colId xmlns:a16="http://schemas.microsoft.com/office/drawing/2014/main" val="2388496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2543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Sergio Salta - 2017-08-16 19:11:48</a:t>
                      </a:r>
                      <a:r>
                        <a:rPr kumimoji="0" lang="es-ES" sz="1000" b="0" i="0" u="none" strike="noStrike" kern="1200" cap="none" spc="0" normalizeH="0" baseline="0" noProof="0">
                          <a:ln>
                            <a:noFill/>
                          </a:ln>
                          <a:solidFill>
                            <a:prstClr val="black"/>
                          </a:solidFill>
                          <a:effectLst/>
                          <a:uLnTx/>
                          <a:uFillTx/>
                          <a:latin typeface="+mn-lt"/>
                          <a:ea typeface="+mn-ea"/>
                          <a:cs typeface="+mn-cs"/>
                        </a:rPr>
                        <a:t>
Aprovecha tu segundo semestre en la Ciudad de Salta !!!No pierdas el año, aun estás a tiempo.
Todavía podes capacitarte para obtener un empleo o generar tu propio emprendimiento. Elegí y estudia algunas de nuestras ofertas de corta duración.
Nos especializamos en acompañar a adultos y jóvenes en esa tarea educativa de formación. Estudia con los mejores. No pierdas tiempo. Ahora es tu momento.
Prepárate para realizar un cambio cualitativo en tu vida.
Costo solamente $ 400 por mes. Incluye certificado.
Todos nuestros cursos cuentan con certificación de auspicio Universitario.
Inician próximamente
Elegí entre:
-Enfermería Neonatal y Pediatrica
-Instructor en Entrenamiento Funcional ( Crossfit) 
- Diplomado en Culturismo y Fitness 
- Secretariado Médico 
- Estimulación Temprana 
INSCRIPCION GRATUITA
Lugar: General Güemes 1156
Atención: Dias Martes y Viernes de 18:30 a 21,30
Tel: 3874810261/3874747598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5726359"/>
                  </a:ext>
                </a:extLst>
              </a:tr>
            </a:tbl>
          </a:graphicData>
        </a:graphic>
      </p:graphicFrame>
      <p:sp>
        <p:nvSpPr>
          <p:cNvPr id="4" name="Text Placeholder 3">
            <a:extLst>
              <a:ext uri="{FF2B5EF4-FFF2-40B4-BE49-F238E27FC236}">
                <a16:creationId xmlns:a16="http://schemas.microsoft.com/office/drawing/2014/main" id="{879AF474-E395-44D9-9CAF-11787315869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714091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CD5E5-54C4-4025-B310-2367D14A22AF}"/>
              </a:ext>
            </a:extLst>
          </p:cNvPr>
          <p:cNvSpPr>
            <a:spLocks noGrp="1"/>
          </p:cNvSpPr>
          <p:nvPr>
            <p:ph type="title"/>
          </p:nvPr>
        </p:nvSpPr>
        <p:spPr/>
        <p:txBody>
          <a:bodyPr/>
          <a:lstStyle/>
          <a:p>
            <a:r>
              <a:rPr lang="en-US"/>
              <a:t>Facebook User Posts Table - 7 of 10</a:t>
            </a:r>
          </a:p>
        </p:txBody>
      </p:sp>
      <p:graphicFrame>
        <p:nvGraphicFramePr>
          <p:cNvPr id="5" name="Table Placeholder 4">
            <a:extLst>
              <a:ext uri="{FF2B5EF4-FFF2-40B4-BE49-F238E27FC236}">
                <a16:creationId xmlns:a16="http://schemas.microsoft.com/office/drawing/2014/main" id="{5890FC97-E723-482C-AA86-87826FE7BB3C}"/>
              </a:ext>
            </a:extLst>
          </p:cNvPr>
          <p:cNvGraphicFramePr>
            <a:graphicFrameLocks noGrp="1"/>
          </p:cNvGraphicFramePr>
          <p:nvPr>
            <p:ph type="tbl" sz="quarter" idx="13"/>
            <p:extLst>
              <p:ext uri="{D42A27DB-BD31-4B8C-83A1-F6EECF244321}">
                <p14:modId xmlns:p14="http://schemas.microsoft.com/office/powerpoint/2010/main" val="3576481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41355692"/>
                    </a:ext>
                  </a:extLst>
                </a:gridCol>
                <a:gridCol w="822960">
                  <a:extLst>
                    <a:ext uri="{9D8B030D-6E8A-4147-A177-3AD203B41FA5}">
                      <a16:colId xmlns:a16="http://schemas.microsoft.com/office/drawing/2014/main" val="2217965802"/>
                    </a:ext>
                  </a:extLst>
                </a:gridCol>
                <a:gridCol w="822960">
                  <a:extLst>
                    <a:ext uri="{9D8B030D-6E8A-4147-A177-3AD203B41FA5}">
                      <a16:colId xmlns:a16="http://schemas.microsoft.com/office/drawing/2014/main" val="1530945537"/>
                    </a:ext>
                  </a:extLst>
                </a:gridCol>
                <a:gridCol w="822960">
                  <a:extLst>
                    <a:ext uri="{9D8B030D-6E8A-4147-A177-3AD203B41FA5}">
                      <a16:colId xmlns:a16="http://schemas.microsoft.com/office/drawing/2014/main" val="3604235636"/>
                    </a:ext>
                  </a:extLst>
                </a:gridCol>
                <a:gridCol w="822960">
                  <a:extLst>
                    <a:ext uri="{9D8B030D-6E8A-4147-A177-3AD203B41FA5}">
                      <a16:colId xmlns:a16="http://schemas.microsoft.com/office/drawing/2014/main" val="1942041215"/>
                    </a:ext>
                  </a:extLst>
                </a:gridCol>
                <a:gridCol w="822960">
                  <a:extLst>
                    <a:ext uri="{9D8B030D-6E8A-4147-A177-3AD203B41FA5}">
                      <a16:colId xmlns:a16="http://schemas.microsoft.com/office/drawing/2014/main" val="2154458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16905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Cristian Siares - 2017-08-16 18:03:08</a:t>
                      </a:r>
                      <a:r>
                        <a:rPr kumimoji="0" lang="es-ES" sz="1000" b="0" i="0" u="none" strike="noStrike" kern="1200" cap="none" spc="0" normalizeH="0" baseline="0" noProof="0">
                          <a:ln>
                            <a:noFill/>
                          </a:ln>
                          <a:solidFill>
                            <a:prstClr val="black"/>
                          </a:solidFill>
                          <a:effectLst/>
                          <a:uLnTx/>
                          <a:uFillTx/>
                          <a:latin typeface="+mn-lt"/>
                          <a:ea typeface="+mn-ea"/>
                          <a:cs typeface="+mn-cs"/>
                        </a:rPr>
                        <a:t>
AIEAS 2017 
Entrevista al Oficial Principal : Ingeniero Aníbal Rodríguez , del Dto de Bomberos de la Policía de la Provincia de Salta 
https://m.facebook.com/story.php?story_fbid=859783090835974&amp;id=639995856148033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3969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Paola Yassine - 2017-08-13 22:45:58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010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Orlando Xd - 2017-08-13 12:01:42</a:t>
                      </a:r>
                      <a:r>
                        <a:rPr kumimoji="0" lang="es-ES" sz="1000" b="0" i="0" u="none" strike="noStrike" kern="1200" cap="none" spc="0" normalizeH="0" baseline="0" noProof="0">
                          <a:ln>
                            <a:noFill/>
                          </a:ln>
                          <a:solidFill>
                            <a:prstClr val="black"/>
                          </a:solidFill>
                          <a:effectLst/>
                          <a:uLnTx/>
                          <a:uFillTx/>
                          <a:latin typeface="+mn-lt"/>
                          <a:ea typeface="+mn-ea"/>
                          <a:cs typeface="+mn-cs"/>
                        </a:rPr>
                        <a:t>
X. D.     TENE  MEMORIA.....
TUS PROMESAS PARA SIEMPRE ANTE DIOS.
N.T.C.D.A.    NO  MER.  EL  M.
X. D.    X. D.
te  l.  r.  y  s.   vo.  a  c.
http://www.lanacion.com.ar/2005197-estuvieron-casados-71-anos-y-murieron-con-cuatro-minutos-de-diferencia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5141480"/>
                  </a:ext>
                </a:extLst>
              </a:tr>
            </a:tbl>
          </a:graphicData>
        </a:graphic>
      </p:graphicFrame>
      <p:sp>
        <p:nvSpPr>
          <p:cNvPr id="4" name="Text Placeholder 3">
            <a:extLst>
              <a:ext uri="{FF2B5EF4-FFF2-40B4-BE49-F238E27FC236}">
                <a16:creationId xmlns:a16="http://schemas.microsoft.com/office/drawing/2014/main" id="{F843887B-4F8A-4B9D-84F0-70D90F047DE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34274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40E18-50DE-4189-A4A2-0EC9C9DA92BB}"/>
              </a:ext>
            </a:extLst>
          </p:cNvPr>
          <p:cNvSpPr>
            <a:spLocks noGrp="1"/>
          </p:cNvSpPr>
          <p:nvPr>
            <p:ph type="title"/>
          </p:nvPr>
        </p:nvSpPr>
        <p:spPr/>
        <p:txBody>
          <a:bodyPr/>
          <a:lstStyle/>
          <a:p>
            <a:r>
              <a:rPr lang="en-US"/>
              <a:t>Facebook User Posts Table - 8 of 10</a:t>
            </a:r>
          </a:p>
        </p:txBody>
      </p:sp>
      <p:graphicFrame>
        <p:nvGraphicFramePr>
          <p:cNvPr id="5" name="Table Placeholder 4">
            <a:extLst>
              <a:ext uri="{FF2B5EF4-FFF2-40B4-BE49-F238E27FC236}">
                <a16:creationId xmlns:a16="http://schemas.microsoft.com/office/drawing/2014/main" id="{F9F5843B-A39B-49BA-A617-AD4A32B6A8C5}"/>
              </a:ext>
            </a:extLst>
          </p:cNvPr>
          <p:cNvGraphicFramePr>
            <a:graphicFrameLocks noGrp="1"/>
          </p:cNvGraphicFramePr>
          <p:nvPr>
            <p:ph type="tbl" sz="quarter" idx="13"/>
            <p:extLst>
              <p:ext uri="{D42A27DB-BD31-4B8C-83A1-F6EECF244321}">
                <p14:modId xmlns:p14="http://schemas.microsoft.com/office/powerpoint/2010/main" val="3866553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08048604"/>
                    </a:ext>
                  </a:extLst>
                </a:gridCol>
                <a:gridCol w="822960">
                  <a:extLst>
                    <a:ext uri="{9D8B030D-6E8A-4147-A177-3AD203B41FA5}">
                      <a16:colId xmlns:a16="http://schemas.microsoft.com/office/drawing/2014/main" val="3483410979"/>
                    </a:ext>
                  </a:extLst>
                </a:gridCol>
                <a:gridCol w="822960">
                  <a:extLst>
                    <a:ext uri="{9D8B030D-6E8A-4147-A177-3AD203B41FA5}">
                      <a16:colId xmlns:a16="http://schemas.microsoft.com/office/drawing/2014/main" val="1540812328"/>
                    </a:ext>
                  </a:extLst>
                </a:gridCol>
                <a:gridCol w="822960">
                  <a:extLst>
                    <a:ext uri="{9D8B030D-6E8A-4147-A177-3AD203B41FA5}">
                      <a16:colId xmlns:a16="http://schemas.microsoft.com/office/drawing/2014/main" val="3408004792"/>
                    </a:ext>
                  </a:extLst>
                </a:gridCol>
                <a:gridCol w="822960">
                  <a:extLst>
                    <a:ext uri="{9D8B030D-6E8A-4147-A177-3AD203B41FA5}">
                      <a16:colId xmlns:a16="http://schemas.microsoft.com/office/drawing/2014/main" val="4065454989"/>
                    </a:ext>
                  </a:extLst>
                </a:gridCol>
                <a:gridCol w="822960">
                  <a:extLst>
                    <a:ext uri="{9D8B030D-6E8A-4147-A177-3AD203B41FA5}">
                      <a16:colId xmlns:a16="http://schemas.microsoft.com/office/drawing/2014/main" val="2902589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4253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Orlando Xd - 2017-08-13 12:01:35</a:t>
                      </a:r>
                      <a:r>
                        <a:rPr kumimoji="0" lang="es-ES" sz="1000" b="0" i="0" u="none" strike="noStrike" kern="1200" cap="none" spc="0" normalizeH="0" baseline="0" noProof="0">
                          <a:ln>
                            <a:noFill/>
                          </a:ln>
                          <a:solidFill>
                            <a:prstClr val="black"/>
                          </a:solidFill>
                          <a:effectLst/>
                          <a:uLnTx/>
                          <a:uFillTx/>
                          <a:latin typeface="+mn-lt"/>
                          <a:ea typeface="+mn-ea"/>
                          <a:cs typeface="+mn-cs"/>
                        </a:rPr>
                        <a:t>
X.  DIOS....  X.  DIOS....
TUS  PROMESAS  PARA  SIEMPRE  ANTE  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28134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Jorge Bernabe Lobo Aragon - 2017-08-12 17:50:49</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https://www.facebook.com/notes/jorge-bernabe-lobo-aragon/el-gran-general/2053787004646913/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0261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Armando Molina - 2017-08-10 15:13:11</a:t>
                      </a:r>
                      <a:r>
                        <a:rPr kumimoji="0" lang="es-ES" sz="1000" b="0" i="0" u="none" strike="noStrike" kern="1200" cap="none" spc="0" normalizeH="0" baseline="0" noProof="0">
                          <a:ln>
                            <a:noFill/>
                          </a:ln>
                          <a:solidFill>
                            <a:prstClr val="black"/>
                          </a:solidFill>
                          <a:effectLst/>
                          <a:uLnTx/>
                          <a:uFillTx/>
                          <a:latin typeface="+mn-lt"/>
                          <a:ea typeface="+mn-ea"/>
                          <a:cs typeface="+mn-cs"/>
                        </a:rPr>
                        <a:t>
PRISCILA no podes matar a las gallina y quedarte con el gallo mejor comprate un puerquito y hace unos unos chorizo y sabes que podes hacer con ellos va con onda sin rencor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929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Jorge Bernabe Lobo Aragon - 2017-08-09 22:13:48</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https://www.facebook.com/notes/jorge-bernabe-lobo-aragon/la-ense%C3%B1anza-de-la-religi%C3%B3n/2050518131640467/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587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Orlando Xd - 2017-08-08 20:08:47</a:t>
                      </a:r>
                      <a:r>
                        <a:rPr kumimoji="0" lang="es-ES" sz="1000" b="0" i="0" u="none" strike="noStrike" kern="1200" cap="none" spc="0" normalizeH="0" baseline="0" noProof="0">
                          <a:ln>
                            <a:noFill/>
                          </a:ln>
                          <a:solidFill>
                            <a:prstClr val="black"/>
                          </a:solidFill>
                          <a:effectLst/>
                          <a:uLnTx/>
                          <a:uFillTx/>
                          <a:latin typeface="+mn-lt"/>
                          <a:ea typeface="+mn-ea"/>
                          <a:cs typeface="+mn-cs"/>
                        </a:rPr>
                        <a:t>
X.  DIOS....  X.  DIOS....
TUS  PROMESAS  PARA  SIEMPRE  ANTE  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7802893"/>
                  </a:ext>
                </a:extLst>
              </a:tr>
            </a:tbl>
          </a:graphicData>
        </a:graphic>
      </p:graphicFrame>
      <p:sp>
        <p:nvSpPr>
          <p:cNvPr id="4" name="Text Placeholder 3">
            <a:extLst>
              <a:ext uri="{FF2B5EF4-FFF2-40B4-BE49-F238E27FC236}">
                <a16:creationId xmlns:a16="http://schemas.microsoft.com/office/drawing/2014/main" id="{B6417A32-58AE-4266-909D-03C622876CD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7819298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E37C9-F3BD-4C34-AE84-135FF64C6D2E}"/>
              </a:ext>
            </a:extLst>
          </p:cNvPr>
          <p:cNvSpPr>
            <a:spLocks noGrp="1"/>
          </p:cNvSpPr>
          <p:nvPr>
            <p:ph type="title"/>
          </p:nvPr>
        </p:nvSpPr>
        <p:spPr/>
        <p:txBody>
          <a:bodyPr/>
          <a:lstStyle/>
          <a:p>
            <a:r>
              <a:rPr lang="en-US"/>
              <a:t>Facebook User Posts Table - 9 of 10</a:t>
            </a:r>
          </a:p>
        </p:txBody>
      </p:sp>
      <p:graphicFrame>
        <p:nvGraphicFramePr>
          <p:cNvPr id="5" name="Table Placeholder 4">
            <a:extLst>
              <a:ext uri="{FF2B5EF4-FFF2-40B4-BE49-F238E27FC236}">
                <a16:creationId xmlns:a16="http://schemas.microsoft.com/office/drawing/2014/main" id="{DD4BFE52-0889-44D6-AAB3-9650AF1B23D5}"/>
              </a:ext>
            </a:extLst>
          </p:cNvPr>
          <p:cNvGraphicFramePr>
            <a:graphicFrameLocks noGrp="1"/>
          </p:cNvGraphicFramePr>
          <p:nvPr>
            <p:ph type="tbl" sz="quarter" idx="13"/>
            <p:extLst>
              <p:ext uri="{D42A27DB-BD31-4B8C-83A1-F6EECF244321}">
                <p14:modId xmlns:p14="http://schemas.microsoft.com/office/powerpoint/2010/main" val="2512263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70254716"/>
                    </a:ext>
                  </a:extLst>
                </a:gridCol>
                <a:gridCol w="822960">
                  <a:extLst>
                    <a:ext uri="{9D8B030D-6E8A-4147-A177-3AD203B41FA5}">
                      <a16:colId xmlns:a16="http://schemas.microsoft.com/office/drawing/2014/main" val="1994028665"/>
                    </a:ext>
                  </a:extLst>
                </a:gridCol>
                <a:gridCol w="822960">
                  <a:extLst>
                    <a:ext uri="{9D8B030D-6E8A-4147-A177-3AD203B41FA5}">
                      <a16:colId xmlns:a16="http://schemas.microsoft.com/office/drawing/2014/main" val="1115022099"/>
                    </a:ext>
                  </a:extLst>
                </a:gridCol>
                <a:gridCol w="822960">
                  <a:extLst>
                    <a:ext uri="{9D8B030D-6E8A-4147-A177-3AD203B41FA5}">
                      <a16:colId xmlns:a16="http://schemas.microsoft.com/office/drawing/2014/main" val="3724345605"/>
                    </a:ext>
                  </a:extLst>
                </a:gridCol>
                <a:gridCol w="822960">
                  <a:extLst>
                    <a:ext uri="{9D8B030D-6E8A-4147-A177-3AD203B41FA5}">
                      <a16:colId xmlns:a16="http://schemas.microsoft.com/office/drawing/2014/main" val="1019547268"/>
                    </a:ext>
                  </a:extLst>
                </a:gridCol>
                <a:gridCol w="822960">
                  <a:extLst>
                    <a:ext uri="{9D8B030D-6E8A-4147-A177-3AD203B41FA5}">
                      <a16:colId xmlns:a16="http://schemas.microsoft.com/office/drawing/2014/main" val="768467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2935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Orlando Xd - 2017-08-08 20:08:31</a:t>
                      </a:r>
                      <a:r>
                        <a:rPr kumimoji="0" lang="es-ES" sz="1000" b="0" i="0" u="none" strike="noStrike" kern="1200" cap="none" spc="0" normalizeH="0" baseline="0" noProof="0">
                          <a:ln>
                            <a:noFill/>
                          </a:ln>
                          <a:solidFill>
                            <a:prstClr val="black"/>
                          </a:solidFill>
                          <a:effectLst/>
                          <a:uLnTx/>
                          <a:uFillTx/>
                          <a:latin typeface="+mn-lt"/>
                          <a:ea typeface="+mn-ea"/>
                          <a:cs typeface="+mn-cs"/>
                        </a:rPr>
                        <a:t>
X. D.     TENE  MEMORIA.....
TUS PROMESAS PARA SIEMPRE ANTE DIOS.
N.T.C.D.A.    NO  MER.  EL  M.
X. D.    X. D.
te  l.  r.  y  s.   vo.  a  c.
http://www.lanacion.com.ar/2005197-estuvieron-casados-71-anos-y-murieron-con-cuatro-minutos-de-diferencia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2496948"/>
                  </a:ext>
                </a:extLst>
              </a:tr>
            </a:tbl>
          </a:graphicData>
        </a:graphic>
      </p:graphicFrame>
      <p:sp>
        <p:nvSpPr>
          <p:cNvPr id="4" name="Text Placeholder 3">
            <a:extLst>
              <a:ext uri="{FF2B5EF4-FFF2-40B4-BE49-F238E27FC236}">
                <a16:creationId xmlns:a16="http://schemas.microsoft.com/office/drawing/2014/main" id="{9B807DFD-11DA-4540-8647-FF2DB7FAF71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104461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FC455-5D94-4C41-885A-ABF74AE889E0}"/>
              </a:ext>
            </a:extLst>
          </p:cNvPr>
          <p:cNvSpPr>
            <a:spLocks noGrp="1"/>
          </p:cNvSpPr>
          <p:nvPr>
            <p:ph type="title"/>
          </p:nvPr>
        </p:nvSpPr>
        <p:spPr/>
        <p:txBody>
          <a:bodyPr/>
          <a:lstStyle/>
          <a:p>
            <a:r>
              <a:rPr lang="en-US"/>
              <a:t>Facebook User Posts Table - 10 of 10</a:t>
            </a:r>
          </a:p>
        </p:txBody>
      </p:sp>
      <p:graphicFrame>
        <p:nvGraphicFramePr>
          <p:cNvPr id="5" name="Table Placeholder 4">
            <a:extLst>
              <a:ext uri="{FF2B5EF4-FFF2-40B4-BE49-F238E27FC236}">
                <a16:creationId xmlns:a16="http://schemas.microsoft.com/office/drawing/2014/main" id="{0DC576EB-F24B-4144-82DF-D588751D2FA8}"/>
              </a:ext>
            </a:extLst>
          </p:cNvPr>
          <p:cNvGraphicFramePr>
            <a:graphicFrameLocks noGrp="1"/>
          </p:cNvGraphicFramePr>
          <p:nvPr>
            <p:ph type="tbl" sz="quarter" idx="13"/>
            <p:extLst>
              <p:ext uri="{D42A27DB-BD31-4B8C-83A1-F6EECF244321}">
                <p14:modId xmlns:p14="http://schemas.microsoft.com/office/powerpoint/2010/main" val="964298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8388267"/>
                    </a:ext>
                  </a:extLst>
                </a:gridCol>
                <a:gridCol w="822960">
                  <a:extLst>
                    <a:ext uri="{9D8B030D-6E8A-4147-A177-3AD203B41FA5}">
                      <a16:colId xmlns:a16="http://schemas.microsoft.com/office/drawing/2014/main" val="103056037"/>
                    </a:ext>
                  </a:extLst>
                </a:gridCol>
                <a:gridCol w="822960">
                  <a:extLst>
                    <a:ext uri="{9D8B030D-6E8A-4147-A177-3AD203B41FA5}">
                      <a16:colId xmlns:a16="http://schemas.microsoft.com/office/drawing/2014/main" val="1737865865"/>
                    </a:ext>
                  </a:extLst>
                </a:gridCol>
                <a:gridCol w="822960">
                  <a:extLst>
                    <a:ext uri="{9D8B030D-6E8A-4147-A177-3AD203B41FA5}">
                      <a16:colId xmlns:a16="http://schemas.microsoft.com/office/drawing/2014/main" val="767036873"/>
                    </a:ext>
                  </a:extLst>
                </a:gridCol>
                <a:gridCol w="822960">
                  <a:extLst>
                    <a:ext uri="{9D8B030D-6E8A-4147-A177-3AD203B41FA5}">
                      <a16:colId xmlns:a16="http://schemas.microsoft.com/office/drawing/2014/main" val="711470191"/>
                    </a:ext>
                  </a:extLst>
                </a:gridCol>
                <a:gridCol w="822960">
                  <a:extLst>
                    <a:ext uri="{9D8B030D-6E8A-4147-A177-3AD203B41FA5}">
                      <a16:colId xmlns:a16="http://schemas.microsoft.com/office/drawing/2014/main" val="455200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3487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Elias Ballon - 2017-08-08 19:05:03</a:t>
                      </a:r>
                      <a:r>
                        <a:rPr kumimoji="0" lang="es-ES" sz="1000" b="0" i="0" u="none" strike="noStrike" kern="1200" cap="none" spc="0" normalizeH="0" baseline="0" noProof="0">
                          <a:ln>
                            <a:noFill/>
                          </a:ln>
                          <a:solidFill>
                            <a:prstClr val="black"/>
                          </a:solidFill>
                          <a:effectLst/>
                          <a:uLnTx/>
                          <a:uFillTx/>
                          <a:latin typeface="+mn-lt"/>
                          <a:ea typeface="+mn-ea"/>
                          <a:cs typeface="+mn-cs"/>
                        </a:rPr>
                        <a:t>
ME PARECE UNA FALTA TOTAL DEL RESPETO HAICA CUALQUIER RELIGION BURLARSE DE LA MISMA DE COMO REZAN DE LOS SANTOS A LOS QUE VENERAN ETC . . . SON PELOTUDOS O SE HACEN USTEDES PONIENDO ""MEMES DE SAN CAYETANO"" VAS A REIR HASTA MAÑANA . . .  DE VERDAD ES ESTA NOTA? . . . SE PUEDEN CAGAR TANTO DE RISA DE UNA RELIGION DE UNA CREENCIA MILENARIA AÑOS!!! DE RELIGION AÑOS DE CREENCIAS!!! AÑOS DE FAMILIAS Y MULTITUDES ROGANDO IMPLORANDO PARA QUE VENGAN USTEDES ""PERIODISTAS" DE CUARTA A CAGARSE LITERALMENTE HABLANDO EN TODO LO YA ANTES MENCIONADO LA VERDAD SON UNA VERGUENZA EN TODO SENTIDO SEGURAMENTE SON LOS TIPICOS PENDEJOS BOLUDITOS RECIEN SALIDITOS DE LA UNIVERSIDAD RE CANCHEROS CORROS CREIDOS Y QUE CREEN QUE CAGAN MAS ARRIBA QUE EL CULO Y QUE PUEDEN CAGARSE DE RISA DE LO QUE SE LES RECONTRA CANTE EL CULO . . . SON UNA VERGUENZA COMO SUPUESTO PORTAL DE NOTICIAS . . . UNA VERGUENZA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3627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Huayllani Cristopher - 2017-08-06 14:24:47</a:t>
                      </a:r>
                      <a:r>
                        <a:rPr kumimoji="0" lang="en-US" sz="1000" b="0" i="0" u="none" strike="noStrike" kern="1200" cap="none" spc="0" normalizeH="0" baseline="0" noProof="0">
                          <a:ln>
                            <a:noFill/>
                          </a:ln>
                          <a:solidFill>
                            <a:prstClr val="black"/>
                          </a:solidFill>
                          <a:effectLst/>
                          <a:uLnTx/>
                          <a:uFillTx/>
                          <a:latin typeface="+mn-lt"/>
                          <a:ea typeface="+mn-ea"/>
                          <a:cs typeface="+mn-cs"/>
                        </a:rPr>
                        <a:t>
Esta version esta buena!!😉😉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2892228"/>
                  </a:ext>
                </a:extLst>
              </a:tr>
            </a:tbl>
          </a:graphicData>
        </a:graphic>
      </p:graphicFrame>
      <p:sp>
        <p:nvSpPr>
          <p:cNvPr id="4" name="Text Placeholder 3">
            <a:extLst>
              <a:ext uri="{FF2B5EF4-FFF2-40B4-BE49-F238E27FC236}">
                <a16:creationId xmlns:a16="http://schemas.microsoft.com/office/drawing/2014/main" id="{B82476DE-1E49-4BF7-ADF7-27789E5DE064}"/>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643375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44A2-4A08-4798-A3C5-36C5D5E38ADA}"/>
              </a:ext>
            </a:extLst>
          </p:cNvPr>
          <p:cNvSpPr>
            <a:spLocks noGrp="1"/>
          </p:cNvSpPr>
          <p:nvPr>
            <p:ph type="title"/>
          </p:nvPr>
        </p:nvSpPr>
        <p:spPr/>
        <p:txBody>
          <a:bodyPr/>
          <a:lstStyle/>
          <a:p>
            <a:r>
              <a:rPr lang="en-US"/>
              <a:t>Facebook Questions Table</a:t>
            </a:r>
          </a:p>
        </p:txBody>
      </p:sp>
      <p:graphicFrame>
        <p:nvGraphicFramePr>
          <p:cNvPr id="5" name="Table Placeholder 4">
            <a:extLst>
              <a:ext uri="{FF2B5EF4-FFF2-40B4-BE49-F238E27FC236}">
                <a16:creationId xmlns:a16="http://schemas.microsoft.com/office/drawing/2014/main" id="{54ED2878-C6D6-4B31-8F94-8B81C0DBC0E1}"/>
              </a:ext>
            </a:extLst>
          </p:cNvPr>
          <p:cNvGraphicFramePr>
            <a:graphicFrameLocks noGrp="1"/>
          </p:cNvGraphicFramePr>
          <p:nvPr>
            <p:ph type="tbl" sz="quarter" idx="13"/>
            <p:extLst>
              <p:ext uri="{D42A27DB-BD31-4B8C-83A1-F6EECF244321}">
                <p14:modId xmlns:p14="http://schemas.microsoft.com/office/powerpoint/2010/main" val="4091353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84973858"/>
                    </a:ext>
                  </a:extLst>
                </a:gridCol>
                <a:gridCol w="1645920">
                  <a:extLst>
                    <a:ext uri="{9D8B030D-6E8A-4147-A177-3AD203B41FA5}">
                      <a16:colId xmlns:a16="http://schemas.microsoft.com/office/drawing/2014/main" val="265977632"/>
                    </a:ext>
                  </a:extLst>
                </a:gridCol>
                <a:gridCol w="822960">
                  <a:extLst>
                    <a:ext uri="{9D8B030D-6E8A-4147-A177-3AD203B41FA5}">
                      <a16:colId xmlns:a16="http://schemas.microsoft.com/office/drawing/2014/main" val="783362647"/>
                    </a:ext>
                  </a:extLst>
                </a:gridCol>
                <a:gridCol w="822960">
                  <a:extLst>
                    <a:ext uri="{9D8B030D-6E8A-4147-A177-3AD203B41FA5}">
                      <a16:colId xmlns:a16="http://schemas.microsoft.com/office/drawing/2014/main" val="4264243773"/>
                    </a:ext>
                  </a:extLst>
                </a:gridCol>
                <a:gridCol w="822960">
                  <a:extLst>
                    <a:ext uri="{9D8B030D-6E8A-4147-A177-3AD203B41FA5}">
                      <a16:colId xmlns:a16="http://schemas.microsoft.com/office/drawing/2014/main" val="3402106495"/>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2540400052"/>
                  </a:ext>
                </a:extLst>
              </a:tr>
              <a:tr h="370840">
                <a:tc>
                  <a:txBody>
                    <a:bodyPr/>
                    <a:lstStyle/>
                    <a:p>
                      <a:r>
                        <a:rPr lang="es-ES" sz="1000" b="1"/>
                        <a:t>La Gaceta Salta</a:t>
                      </a:r>
                      <a:r>
                        <a:rPr lang="es-ES" sz="1000"/>
                        <a:t> was asked by </a:t>
                      </a:r>
                      <a:r>
                        <a:rPr lang="es-ES" sz="1000" b="1"/>
                        <a:t>Diego Burgos - 2017-08-26 00:08:57</a:t>
                      </a:r>
                      <a:r>
                        <a:rPr lang="es-ES" sz="1000"/>
                        <a:t>
Por mi que quiten de una vez esa basura..
No comprendo por qué siguen diciendo que descubrió América, que acaso no hubo civilizaciones aquí?
 Deben derrumbar todas las que hay en este continente incluyendo las de FranciscoPizarro ,Hernán Cortés y todos los chancheros que llegaron de Europa
ROMPAN DESTRUYAN Y TIREN TODO A  FUERA
REVOLUCIÓN</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976562119"/>
                  </a:ext>
                </a:extLst>
              </a:tr>
              <a:tr h="370840">
                <a:tc>
                  <a:txBody>
                    <a:bodyPr/>
                    <a:lstStyle/>
                    <a:p>
                      <a:r>
                        <a:rPr lang="es-ES" sz="1000" b="1"/>
                        <a:t>La Gaceta Salta</a:t>
                      </a:r>
                      <a:r>
                        <a:rPr lang="es-ES" sz="1000"/>
                        <a:t> was asked by </a:t>
                      </a:r>
                      <a:r>
                        <a:rPr lang="es-ES" sz="1000" b="1"/>
                        <a:t>Elias Ballon - 2017-08-08 19:05:03</a:t>
                      </a:r>
                      <a:r>
                        <a:rPr lang="es-ES" sz="1000"/>
                        <a:t>
ME PARECE UNA FALTA TOTAL DEL RESPETO HAICA CUALQUIER RELIGION BURLARSE DE LA MISMA DE COMO REZAN DE LOS SANTOS A LOS QUE VENERAN ETC . . . SON PELOTUDOS O SE HACEN USTEDES PONIENDO ""MEMES DE SAN CAYETANO"" VAS A REIR HASTA MAÑANA . . .  DE VERDAD ES ESTA NOTA? . . . SE PUEDEN CAGAR TANTO DE RISA DE UNA RELIGION DE UNA CREENCIA MILENARIA AÑOS!!! DE RELIGION AÑOS DE CREENCIAS!!! AÑOS DE FAMILIAS Y MULTITUDES ROGANDO IMPLORANDO PARA QUE VENGAN USTEDES ""PERIODISTAS" DE CUARTA A CAGARSE LITERALMENTE HABLANDO EN TODO LO YA ANTES MENCIONADO LA VERDAD SON UNA VERGUENZA EN TODO SENTIDO SEGURAMENTE SON LOS TIPICOS PENDEJOS BOLUDITOS RECIEN SALIDITOS DE LA UNIVERSIDAD RE CANCHEROS CORROS CREIDOS Y QUE CREEN QUE CAGAN MAS ARRIBA QUE EL CULO Y QUE PUEDEN CAGARSE DE RISA DE LO QUE SE LES RECONTRA CANTE EL CULO . . . SON UNA VERGUENZA COMO SUPUESTO PORTAL DE NOTICIAS . . . UNA VERGUENZA . .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467035527"/>
                  </a:ext>
                </a:extLst>
              </a:tr>
            </a:tbl>
          </a:graphicData>
        </a:graphic>
      </p:graphicFrame>
      <p:sp>
        <p:nvSpPr>
          <p:cNvPr id="4" name="Text Placeholder 3">
            <a:extLst>
              <a:ext uri="{FF2B5EF4-FFF2-40B4-BE49-F238E27FC236}">
                <a16:creationId xmlns:a16="http://schemas.microsoft.com/office/drawing/2014/main" id="{92E867D8-2DEB-4EEA-AB99-E12DB3B0EFE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491805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E846D-A5D2-489A-8453-D59E1255A996}"/>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654CFA9-61EA-49E0-B94D-FF2D077FDA09}"/>
              </a:ext>
            </a:extLst>
          </p:cNvPr>
          <p:cNvGraphicFramePr>
            <a:graphicFrameLocks noGrp="1"/>
          </p:cNvGraphicFramePr>
          <p:nvPr>
            <p:ph type="chart" sz="quarter" idx="13"/>
            <p:extLst>
              <p:ext uri="{D42A27DB-BD31-4B8C-83A1-F6EECF244321}">
                <p14:modId xmlns:p14="http://schemas.microsoft.com/office/powerpoint/2010/main" val="243701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7430CF-E942-4462-A58A-DA6C303D1C8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CD3333C-6E63-4382-B86A-C070D1FF5E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33439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1518</Words>
  <Application>Microsoft Office PowerPoint</Application>
  <PresentationFormat>On-screen Show (4:3)</PresentationFormat>
  <Paragraphs>630</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4</vt:lpstr>
      <vt:lpstr>Facebook Own Posts Table - 2 of 4</vt:lpstr>
      <vt:lpstr>Facebook Own Posts Table - 3 of 4</vt:lpstr>
      <vt:lpstr>Facebook Own Posts Table - 4 of 4</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10</vt:lpstr>
      <vt:lpstr>Facebook User Posts Table - 2 of 10</vt:lpstr>
      <vt:lpstr>Facebook User Posts Table - 3 of 10</vt:lpstr>
      <vt:lpstr>Facebook User Posts Table - 4 of 10</vt:lpstr>
      <vt:lpstr>Facebook User Posts Table - 5 of 10</vt:lpstr>
      <vt:lpstr>Facebook User Posts Table - 6 of 10</vt:lpstr>
      <vt:lpstr>Facebook User Posts Table - 7 of 10</vt:lpstr>
      <vt:lpstr>Facebook User Posts Table - 8 of 10</vt:lpstr>
      <vt:lpstr>Facebook User Posts Table - 9 of 10</vt:lpstr>
      <vt:lpstr>Facebook User Posts Table - 10 of 10</vt:lpstr>
      <vt:lpstr>Facebook Questions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2017-09-04T14:07:49Z</dcterms:created>
  <dcterms:modified xsi:type="dcterms:W3CDTF">2017-09-04T14:09:00Z</dcterms:modified>
</cp:coreProperties>
</file>