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244229</c:v>
                </c:pt>
                <c:pt idx="1">
                  <c:v>244287</c:v>
                </c:pt>
                <c:pt idx="2">
                  <c:v>244348</c:v>
                </c:pt>
                <c:pt idx="3">
                  <c:v>244426</c:v>
                </c:pt>
                <c:pt idx="4">
                  <c:v>244479</c:v>
                </c:pt>
                <c:pt idx="5">
                  <c:v>244509</c:v>
                </c:pt>
                <c:pt idx="6">
                  <c:v>244583</c:v>
                </c:pt>
                <c:pt idx="8">
                  <c:v>244615</c:v>
                </c:pt>
                <c:pt idx="9">
                  <c:v>244704</c:v>
                </c:pt>
                <c:pt idx="10">
                  <c:v>244744</c:v>
                </c:pt>
                <c:pt idx="11">
                  <c:v>244775</c:v>
                </c:pt>
                <c:pt idx="12">
                  <c:v>244809</c:v>
                </c:pt>
                <c:pt idx="13">
                  <c:v>244850</c:v>
                </c:pt>
                <c:pt idx="14">
                  <c:v>244880</c:v>
                </c:pt>
                <c:pt idx="15">
                  <c:v>244927</c:v>
                </c:pt>
                <c:pt idx="16">
                  <c:v>244988</c:v>
                </c:pt>
                <c:pt idx="17">
                  <c:v>245092</c:v>
                </c:pt>
                <c:pt idx="18">
                  <c:v>245155</c:v>
                </c:pt>
                <c:pt idx="19">
                  <c:v>245171</c:v>
                </c:pt>
                <c:pt idx="20">
                  <c:v>245184</c:v>
                </c:pt>
                <c:pt idx="21">
                  <c:v>245270</c:v>
                </c:pt>
                <c:pt idx="22">
                  <c:v>245330</c:v>
                </c:pt>
                <c:pt idx="23">
                  <c:v>245355</c:v>
                </c:pt>
                <c:pt idx="24">
                  <c:v>245405</c:v>
                </c:pt>
                <c:pt idx="25">
                  <c:v>245436</c:v>
                </c:pt>
                <c:pt idx="26">
                  <c:v>245461</c:v>
                </c:pt>
                <c:pt idx="27">
                  <c:v>245549</c:v>
                </c:pt>
                <c:pt idx="28">
                  <c:v>245661</c:v>
                </c:pt>
                <c:pt idx="29">
                  <c:v>245788</c:v>
                </c:pt>
                <c:pt idx="30">
                  <c:v>245877</c:v>
                </c:pt>
              </c:numCache>
            </c:numRef>
          </c:val>
          <c:smooth val="0"/>
          <c:extLst>
            <c:ext xmlns:c16="http://schemas.microsoft.com/office/drawing/2014/chart" uri="{C3380CC4-5D6E-409C-BE32-E72D297353CC}">
              <c16:uniqueId val="{00000000-938A-46F8-B7CA-A2BA22B351C0}"/>
            </c:ext>
          </c:extLst>
        </c:ser>
        <c:dLbls>
          <c:showLegendKey val="0"/>
          <c:showVal val="0"/>
          <c:showCatName val="0"/>
          <c:showSerName val="0"/>
          <c:showPercent val="0"/>
          <c:showBubbleSize val="0"/>
        </c:dLbls>
        <c:smooth val="0"/>
        <c:axId val="276710408"/>
        <c:axId val="276710736"/>
      </c:lineChart>
      <c:dateAx>
        <c:axId val="27671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10736"/>
        <c:crosses val="autoZero"/>
        <c:auto val="1"/>
        <c:lblOffset val="100"/>
        <c:baseTimeUnit val="days"/>
      </c:dateAx>
      <c:valAx>
        <c:axId val="27671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1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49A-478F-8974-DC189BE756C0}"/>
            </c:ext>
          </c:extLst>
        </c:ser>
        <c:dLbls>
          <c:showLegendKey val="0"/>
          <c:showVal val="0"/>
          <c:showCatName val="0"/>
          <c:showSerName val="0"/>
          <c:showPercent val="0"/>
          <c:showBubbleSize val="0"/>
        </c:dLbls>
        <c:axId val="276357616"/>
        <c:axId val="276359256"/>
      </c:radarChart>
      <c:catAx>
        <c:axId val="27635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9256"/>
        <c:crosses val="autoZero"/>
        <c:auto val="1"/>
        <c:lblAlgn val="ctr"/>
        <c:lblOffset val="100"/>
        <c:noMultiLvlLbl val="0"/>
      </c:catAx>
      <c:valAx>
        <c:axId val="27635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5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5.0689509760482997E-2</c:v>
                </c:pt>
                <c:pt idx="1">
                  <c:v>4.9110049161376998E-2</c:v>
                </c:pt>
                <c:pt idx="2">
                  <c:v>5.8602420492915003E-2</c:v>
                </c:pt>
                <c:pt idx="3">
                  <c:v>5.0068976240764999E-2</c:v>
                </c:pt>
                <c:pt idx="4">
                  <c:v>2.8441704624824E-2</c:v>
                </c:pt>
                <c:pt idx="5">
                  <c:v>4.4361636057137999E-2</c:v>
                </c:pt>
                <c:pt idx="6">
                  <c:v>6.0333375783230003E-2</c:v>
                </c:pt>
                <c:pt idx="7">
                  <c:v>0</c:v>
                </c:pt>
                <c:pt idx="8">
                  <c:v>2.7502641646400001E-2</c:v>
                </c:pt>
                <c:pt idx="9">
                  <c:v>3.7597519112607003E-2</c:v>
                </c:pt>
                <c:pt idx="10">
                  <c:v>3.1000909868532E-2</c:v>
                </c:pt>
                <c:pt idx="11">
                  <c:v>7.3960769992376996E-2</c:v>
                </c:pt>
                <c:pt idx="12">
                  <c:v>2.0718565682026999E-2</c:v>
                </c:pt>
                <c:pt idx="13">
                  <c:v>4.5793085826581002E-2</c:v>
                </c:pt>
                <c:pt idx="14">
                  <c:v>5.3653559258688997E-2</c:v>
                </c:pt>
                <c:pt idx="15">
                  <c:v>6.1995675141865998E-2</c:v>
                </c:pt>
                <c:pt idx="16">
                  <c:v>7.7205387067934006E-2</c:v>
                </c:pt>
                <c:pt idx="17">
                  <c:v>7.1831099156519002E-2</c:v>
                </c:pt>
                <c:pt idx="18">
                  <c:v>7.4985901897289001E-2</c:v>
                </c:pt>
                <c:pt idx="19">
                  <c:v>6.2311484964024999E-2</c:v>
                </c:pt>
                <c:pt idx="20">
                  <c:v>4.8174668727968002E-2</c:v>
                </c:pt>
                <c:pt idx="21">
                  <c:v>6.3048726282179002E-2</c:v>
                </c:pt>
                <c:pt idx="22">
                  <c:v>3.7437151786927997E-2</c:v>
                </c:pt>
                <c:pt idx="23">
                  <c:v>4.8359572133354997E-2</c:v>
                </c:pt>
                <c:pt idx="24">
                  <c:v>2.7778044138024E-2</c:v>
                </c:pt>
                <c:pt idx="25">
                  <c:v>2.2674215150977999E-2</c:v>
                </c:pt>
                <c:pt idx="26">
                  <c:v>5.2181703402928999E-2</c:v>
                </c:pt>
                <c:pt idx="27">
                  <c:v>5.2890979817112001E-2</c:v>
                </c:pt>
                <c:pt idx="28">
                  <c:v>9.2323039026077997E-2</c:v>
                </c:pt>
                <c:pt idx="29">
                  <c:v>6.3305504623813E-2</c:v>
                </c:pt>
                <c:pt idx="30">
                  <c:v>5.5945771378685998E-2</c:v>
                </c:pt>
              </c:numCache>
            </c:numRef>
          </c:val>
          <c:smooth val="0"/>
          <c:extLst>
            <c:ext xmlns:c16="http://schemas.microsoft.com/office/drawing/2014/chart" uri="{C3380CC4-5D6E-409C-BE32-E72D297353CC}">
              <c16:uniqueId val="{00000000-4869-498F-B8A8-4A720C75D574}"/>
            </c:ext>
          </c:extLst>
        </c:ser>
        <c:dLbls>
          <c:showLegendKey val="0"/>
          <c:showVal val="0"/>
          <c:showCatName val="0"/>
          <c:showSerName val="0"/>
          <c:showPercent val="0"/>
          <c:showBubbleSize val="0"/>
        </c:dLbls>
        <c:smooth val="0"/>
        <c:axId val="279183248"/>
        <c:axId val="279179640"/>
      </c:lineChart>
      <c:dateAx>
        <c:axId val="27918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79640"/>
        <c:crosses val="autoZero"/>
        <c:auto val="1"/>
        <c:lblOffset val="100"/>
        <c:baseTimeUnit val="days"/>
      </c:dateAx>
      <c:valAx>
        <c:axId val="27917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8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c:v>
                </c:pt>
                <c:pt idx="1">
                  <c:v>76</c:v>
                </c:pt>
                <c:pt idx="2">
                  <c:v>65</c:v>
                </c:pt>
                <c:pt idx="3">
                  <c:v>65</c:v>
                </c:pt>
                <c:pt idx="4">
                  <c:v>68</c:v>
                </c:pt>
                <c:pt idx="5">
                  <c:v>45</c:v>
                </c:pt>
                <c:pt idx="6">
                  <c:v>26</c:v>
                </c:pt>
              </c:numCache>
            </c:numRef>
          </c:val>
          <c:extLst>
            <c:ext xmlns:c16="http://schemas.microsoft.com/office/drawing/2014/chart" uri="{C3380CC4-5D6E-409C-BE32-E72D297353CC}">
              <c16:uniqueId val="{00000000-6632-468D-AF39-E0BC8D65B174}"/>
            </c:ext>
          </c:extLst>
        </c:ser>
        <c:dLbls>
          <c:showLegendKey val="0"/>
          <c:showVal val="0"/>
          <c:showCatName val="0"/>
          <c:showSerName val="0"/>
          <c:showPercent val="0"/>
          <c:showBubbleSize val="0"/>
        </c:dLbls>
        <c:gapWidth val="219"/>
        <c:overlap val="-27"/>
        <c:axId val="279181608"/>
        <c:axId val="279186856"/>
      </c:barChart>
      <c:catAx>
        <c:axId val="27918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86856"/>
        <c:crosses val="autoZero"/>
        <c:auto val="1"/>
        <c:lblAlgn val="ctr"/>
        <c:lblOffset val="100"/>
        <c:noMultiLvlLbl val="0"/>
      </c:catAx>
      <c:valAx>
        <c:axId val="27918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8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75</c:v>
                </c:pt>
                <c:pt idx="1">
                  <c:v>58</c:v>
                </c:pt>
                <c:pt idx="2">
                  <c:v>61</c:v>
                </c:pt>
                <c:pt idx="3">
                  <c:v>78</c:v>
                </c:pt>
                <c:pt idx="4">
                  <c:v>53</c:v>
                </c:pt>
                <c:pt idx="5">
                  <c:v>30</c:v>
                </c:pt>
                <c:pt idx="6">
                  <c:v>74</c:v>
                </c:pt>
                <c:pt idx="8">
                  <c:v>32</c:v>
                </c:pt>
                <c:pt idx="9">
                  <c:v>89</c:v>
                </c:pt>
                <c:pt idx="10">
                  <c:v>40</c:v>
                </c:pt>
                <c:pt idx="11">
                  <c:v>31</c:v>
                </c:pt>
                <c:pt idx="12">
                  <c:v>34</c:v>
                </c:pt>
                <c:pt idx="13">
                  <c:v>41</c:v>
                </c:pt>
                <c:pt idx="14">
                  <c:v>30</c:v>
                </c:pt>
                <c:pt idx="15">
                  <c:v>47</c:v>
                </c:pt>
                <c:pt idx="16">
                  <c:v>61</c:v>
                </c:pt>
                <c:pt idx="17">
                  <c:v>104</c:v>
                </c:pt>
                <c:pt idx="18">
                  <c:v>63</c:v>
                </c:pt>
                <c:pt idx="19">
                  <c:v>16</c:v>
                </c:pt>
                <c:pt idx="20">
                  <c:v>13</c:v>
                </c:pt>
                <c:pt idx="21">
                  <c:v>86</c:v>
                </c:pt>
                <c:pt idx="22">
                  <c:v>60</c:v>
                </c:pt>
                <c:pt idx="23">
                  <c:v>25</c:v>
                </c:pt>
                <c:pt idx="24">
                  <c:v>50</c:v>
                </c:pt>
                <c:pt idx="25">
                  <c:v>31</c:v>
                </c:pt>
                <c:pt idx="26">
                  <c:v>25</c:v>
                </c:pt>
                <c:pt idx="27">
                  <c:v>88</c:v>
                </c:pt>
                <c:pt idx="28">
                  <c:v>112</c:v>
                </c:pt>
                <c:pt idx="29">
                  <c:v>127</c:v>
                </c:pt>
                <c:pt idx="30">
                  <c:v>89</c:v>
                </c:pt>
              </c:numCache>
            </c:numRef>
          </c:val>
          <c:smooth val="0"/>
          <c:extLst>
            <c:ext xmlns:c16="http://schemas.microsoft.com/office/drawing/2014/chart" uri="{C3380CC4-5D6E-409C-BE32-E72D297353CC}">
              <c16:uniqueId val="{00000000-5786-4EC7-A699-F9743479FE04}"/>
            </c:ext>
          </c:extLst>
        </c:ser>
        <c:dLbls>
          <c:showLegendKey val="0"/>
          <c:showVal val="0"/>
          <c:showCatName val="0"/>
          <c:showSerName val="0"/>
          <c:showPercent val="0"/>
          <c:showBubbleSize val="0"/>
        </c:dLbls>
        <c:smooth val="0"/>
        <c:axId val="278562080"/>
        <c:axId val="278566016"/>
      </c:lineChart>
      <c:dateAx>
        <c:axId val="27856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66016"/>
        <c:crosses val="autoZero"/>
        <c:auto val="1"/>
        <c:lblOffset val="100"/>
        <c:baseTimeUnit val="days"/>
      </c:dateAx>
      <c:valAx>
        <c:axId val="27856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6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77</c:v>
                </c:pt>
                <c:pt idx="1">
                  <c:v>67</c:v>
                </c:pt>
                <c:pt idx="2">
                  <c:v>74</c:v>
                </c:pt>
                <c:pt idx="3">
                  <c:v>58</c:v>
                </c:pt>
                <c:pt idx="4">
                  <c:v>19</c:v>
                </c:pt>
                <c:pt idx="5">
                  <c:v>26</c:v>
                </c:pt>
                <c:pt idx="6">
                  <c:v>70</c:v>
                </c:pt>
                <c:pt idx="7">
                  <c:v>79</c:v>
                </c:pt>
                <c:pt idx="8">
                  <c:v>59</c:v>
                </c:pt>
                <c:pt idx="9">
                  <c:v>70</c:v>
                </c:pt>
                <c:pt idx="10">
                  <c:v>45</c:v>
                </c:pt>
                <c:pt idx="11">
                  <c:v>39</c:v>
                </c:pt>
                <c:pt idx="12">
                  <c:v>92</c:v>
                </c:pt>
                <c:pt idx="13">
                  <c:v>61</c:v>
                </c:pt>
                <c:pt idx="14">
                  <c:v>66</c:v>
                </c:pt>
                <c:pt idx="15">
                  <c:v>82</c:v>
                </c:pt>
                <c:pt idx="16">
                  <c:v>75</c:v>
                </c:pt>
                <c:pt idx="17">
                  <c:v>67</c:v>
                </c:pt>
                <c:pt idx="18">
                  <c:v>26</c:v>
                </c:pt>
                <c:pt idx="19">
                  <c:v>34</c:v>
                </c:pt>
                <c:pt idx="20">
                  <c:v>53</c:v>
                </c:pt>
                <c:pt idx="21">
                  <c:v>80</c:v>
                </c:pt>
                <c:pt idx="22">
                  <c:v>78</c:v>
                </c:pt>
                <c:pt idx="23">
                  <c:v>82</c:v>
                </c:pt>
                <c:pt idx="24">
                  <c:v>68</c:v>
                </c:pt>
                <c:pt idx="25">
                  <c:v>34</c:v>
                </c:pt>
                <c:pt idx="26">
                  <c:v>38</c:v>
                </c:pt>
                <c:pt idx="27">
                  <c:v>80</c:v>
                </c:pt>
                <c:pt idx="28">
                  <c:v>92</c:v>
                </c:pt>
                <c:pt idx="29">
                  <c:v>88</c:v>
                </c:pt>
                <c:pt idx="30">
                  <c:v>92</c:v>
                </c:pt>
              </c:numCache>
            </c:numRef>
          </c:val>
          <c:smooth val="0"/>
          <c:extLst>
            <c:ext xmlns:c16="http://schemas.microsoft.com/office/drawing/2014/chart" uri="{C3380CC4-5D6E-409C-BE32-E72D297353CC}">
              <c16:uniqueId val="{00000000-BE4F-4070-B58F-C2247753EA2F}"/>
            </c:ext>
          </c:extLst>
        </c:ser>
        <c:dLbls>
          <c:showLegendKey val="0"/>
          <c:showVal val="0"/>
          <c:showCatName val="0"/>
          <c:showSerName val="0"/>
          <c:showPercent val="0"/>
          <c:showBubbleSize val="0"/>
        </c:dLbls>
        <c:smooth val="0"/>
        <c:axId val="348026064"/>
        <c:axId val="348030000"/>
      </c:lineChart>
      <c:dateAx>
        <c:axId val="34802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30000"/>
        <c:crosses val="autoZero"/>
        <c:auto val="1"/>
        <c:lblOffset val="100"/>
        <c:baseTimeUnit val="days"/>
      </c:dateAx>
      <c:valAx>
        <c:axId val="34803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2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264</c:v>
                </c:pt>
                <c:pt idx="1">
                  <c:v>394</c:v>
                </c:pt>
                <c:pt idx="2">
                  <c:v>374</c:v>
                </c:pt>
                <c:pt idx="3">
                  <c:v>393</c:v>
                </c:pt>
                <c:pt idx="4">
                  <c:v>238</c:v>
                </c:pt>
                <c:pt idx="5">
                  <c:v>118</c:v>
                </c:pt>
                <c:pt idx="6">
                  <c:v>190</c:v>
                </c:pt>
              </c:numCache>
            </c:numRef>
          </c:val>
          <c:extLst>
            <c:ext xmlns:c16="http://schemas.microsoft.com/office/drawing/2014/chart" uri="{C3380CC4-5D6E-409C-BE32-E72D297353CC}">
              <c16:uniqueId val="{00000000-D068-48A3-B33C-C90BBE9C1F1A}"/>
            </c:ext>
          </c:extLst>
        </c:ser>
        <c:dLbls>
          <c:showLegendKey val="0"/>
          <c:showVal val="0"/>
          <c:showCatName val="0"/>
          <c:showSerName val="0"/>
          <c:showPercent val="0"/>
          <c:showBubbleSize val="0"/>
        </c:dLbls>
        <c:gapWidth val="219"/>
        <c:overlap val="-27"/>
        <c:axId val="348027048"/>
        <c:axId val="348031968"/>
      </c:barChart>
      <c:catAx>
        <c:axId val="34802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31968"/>
        <c:crosses val="autoZero"/>
        <c:auto val="1"/>
        <c:lblAlgn val="ctr"/>
        <c:lblOffset val="100"/>
        <c:noMultiLvlLbl val="0"/>
      </c:catAx>
      <c:valAx>
        <c:axId val="34803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2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5.2269150433629001E-2</c:v>
                </c:pt>
                <c:pt idx="1">
                  <c:v>6.3199836952292004E-2</c:v>
                </c:pt>
                <c:pt idx="2">
                  <c:v>4.9435993449064998E-2</c:v>
                </c:pt>
                <c:pt idx="3">
                  <c:v>5.5656028878584E-2</c:v>
                </c:pt>
                <c:pt idx="4">
                  <c:v>4.6189630663674E-2</c:v>
                </c:pt>
                <c:pt idx="5">
                  <c:v>5.2053768790383002E-2</c:v>
                </c:pt>
                <c:pt idx="6">
                  <c:v>3.7686799010397003E-2</c:v>
                </c:pt>
              </c:numCache>
            </c:numRef>
          </c:val>
          <c:extLst>
            <c:ext xmlns:c16="http://schemas.microsoft.com/office/drawing/2014/chart" uri="{C3380CC4-5D6E-409C-BE32-E72D297353CC}">
              <c16:uniqueId val="{00000000-0B4B-4693-B2B9-C88F83EE65EE}"/>
            </c:ext>
          </c:extLst>
        </c:ser>
        <c:dLbls>
          <c:showLegendKey val="0"/>
          <c:showVal val="0"/>
          <c:showCatName val="0"/>
          <c:showSerName val="0"/>
          <c:showPercent val="0"/>
          <c:showBubbleSize val="0"/>
        </c:dLbls>
        <c:gapWidth val="219"/>
        <c:overlap val="-27"/>
        <c:axId val="351207072"/>
        <c:axId val="351206088"/>
      </c:barChart>
      <c:catAx>
        <c:axId val="35120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6088"/>
        <c:crosses val="autoZero"/>
        <c:auto val="1"/>
        <c:lblAlgn val="ctr"/>
        <c:lblOffset val="100"/>
        <c:noMultiLvlLbl val="0"/>
      </c:catAx>
      <c:valAx>
        <c:axId val="35120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1685</c:v>
                </c:pt>
              </c:numCache>
            </c:numRef>
          </c:val>
          <c:extLst>
            <c:ext xmlns:c16="http://schemas.microsoft.com/office/drawing/2014/chart" uri="{C3380CC4-5D6E-409C-BE32-E72D297353CC}">
              <c16:uniqueId val="{00000000-2449-4401-AE63-226A43908E6D}"/>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63</c:v>
                </c:pt>
              </c:numCache>
            </c:numRef>
          </c:val>
          <c:extLst>
            <c:ext xmlns:c16="http://schemas.microsoft.com/office/drawing/2014/chart" uri="{C3380CC4-5D6E-409C-BE32-E72D297353CC}">
              <c16:uniqueId val="{00000001-2449-4401-AE63-226A43908E6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177</c:v>
                </c:pt>
              </c:numCache>
            </c:numRef>
          </c:val>
          <c:extLst>
            <c:ext xmlns:c16="http://schemas.microsoft.com/office/drawing/2014/chart" uri="{C3380CC4-5D6E-409C-BE32-E72D297353CC}">
              <c16:uniqueId val="{00000002-2449-4401-AE63-226A43908E6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46</c:v>
                </c:pt>
              </c:numCache>
            </c:numRef>
          </c:val>
          <c:extLst>
            <c:ext xmlns:c16="http://schemas.microsoft.com/office/drawing/2014/chart" uri="{C3380CC4-5D6E-409C-BE32-E72D297353CC}">
              <c16:uniqueId val="{00000003-2449-4401-AE63-226A43908E6D}"/>
            </c:ext>
          </c:extLst>
        </c:ser>
        <c:dLbls>
          <c:showLegendKey val="0"/>
          <c:showVal val="0"/>
          <c:showCatName val="0"/>
          <c:showSerName val="0"/>
          <c:showPercent val="0"/>
          <c:showBubbleSize val="0"/>
        </c:dLbls>
        <c:gapWidth val="150"/>
        <c:overlap val="100"/>
        <c:axId val="351202152"/>
        <c:axId val="351207400"/>
      </c:barChart>
      <c:catAx>
        <c:axId val="35120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7400"/>
        <c:crosses val="autoZero"/>
        <c:auto val="1"/>
        <c:lblAlgn val="ctr"/>
        <c:lblOffset val="100"/>
        <c:noMultiLvlLbl val="0"/>
      </c:catAx>
      <c:valAx>
        <c:axId val="351207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0.13828641151098001</c:v>
                </c:pt>
                <c:pt idx="1">
                  <c:v>1.3466474599372001E-2</c:v>
                </c:pt>
                <c:pt idx="2">
                  <c:v>0</c:v>
                </c:pt>
                <c:pt idx="3">
                  <c:v>0</c:v>
                </c:pt>
                <c:pt idx="4">
                  <c:v>0</c:v>
                </c:pt>
                <c:pt idx="5">
                  <c:v>0</c:v>
                </c:pt>
                <c:pt idx="6">
                  <c:v>4.0807498785976996E-3</c:v>
                </c:pt>
                <c:pt idx="7">
                  <c:v>6.4785422210565005E-2</c:v>
                </c:pt>
                <c:pt idx="8">
                  <c:v>5.6786131222005001E-2</c:v>
                </c:pt>
                <c:pt idx="9">
                  <c:v>3.8147206652006001E-2</c:v>
                </c:pt>
                <c:pt idx="10">
                  <c:v>4.9422981967165998E-2</c:v>
                </c:pt>
                <c:pt idx="11">
                  <c:v>5.3304269419352998E-2</c:v>
                </c:pt>
                <c:pt idx="12">
                  <c:v>6.2063329285690999E-2</c:v>
                </c:pt>
                <c:pt idx="13">
                  <c:v>6.2085035864834999E-2</c:v>
                </c:pt>
                <c:pt idx="14">
                  <c:v>3.7910166372173003E-2</c:v>
                </c:pt>
                <c:pt idx="15">
                  <c:v>3.1510661686320003E-2</c:v>
                </c:pt>
                <c:pt idx="16">
                  <c:v>4.1619397980573E-2</c:v>
                </c:pt>
                <c:pt idx="17">
                  <c:v>3.4220461580365999E-2</c:v>
                </c:pt>
                <c:pt idx="18">
                  <c:v>5.7511726249552003E-2</c:v>
                </c:pt>
                <c:pt idx="19">
                  <c:v>4.5624438000780997E-2</c:v>
                </c:pt>
                <c:pt idx="20">
                  <c:v>3.5370032064625002E-2</c:v>
                </c:pt>
                <c:pt idx="21">
                  <c:v>6.6915969948024998E-2</c:v>
                </c:pt>
                <c:pt idx="22">
                  <c:v>8.4631653178410995E-2</c:v>
                </c:pt>
                <c:pt idx="23">
                  <c:v>9.6247400708068004E-2</c:v>
                </c:pt>
              </c:numCache>
            </c:numRef>
          </c:val>
          <c:smooth val="0"/>
          <c:extLst>
            <c:ext xmlns:c16="http://schemas.microsoft.com/office/drawing/2014/chart" uri="{C3380CC4-5D6E-409C-BE32-E72D297353CC}">
              <c16:uniqueId val="{00000000-D6D8-4217-829D-5A37B3B01BB5}"/>
            </c:ext>
          </c:extLst>
        </c:ser>
        <c:dLbls>
          <c:showLegendKey val="0"/>
          <c:showVal val="0"/>
          <c:showCatName val="0"/>
          <c:showSerName val="0"/>
          <c:showPercent val="0"/>
          <c:showBubbleSize val="0"/>
        </c:dLbls>
        <c:smooth val="0"/>
        <c:axId val="351201496"/>
        <c:axId val="351200840"/>
      </c:lineChart>
      <c:catAx>
        <c:axId val="35120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0840"/>
        <c:crosses val="autoZero"/>
        <c:auto val="1"/>
        <c:lblAlgn val="ctr"/>
        <c:lblOffset val="100"/>
        <c:noMultiLvlLbl val="0"/>
      </c:catAx>
      <c:valAx>
        <c:axId val="35120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0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Informatesalta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c:v>
                </c:pt>
                <c:pt idx="1">
                  <c:v>1</c:v>
                </c:pt>
                <c:pt idx="2">
                  <c:v>0</c:v>
                </c:pt>
                <c:pt idx="3">
                  <c:v>0</c:v>
                </c:pt>
                <c:pt idx="4">
                  <c:v>0</c:v>
                </c:pt>
                <c:pt idx="5">
                  <c:v>0</c:v>
                </c:pt>
                <c:pt idx="6">
                  <c:v>1</c:v>
                </c:pt>
                <c:pt idx="7">
                  <c:v>29</c:v>
                </c:pt>
                <c:pt idx="8">
                  <c:v>237</c:v>
                </c:pt>
                <c:pt idx="9">
                  <c:v>183</c:v>
                </c:pt>
                <c:pt idx="10">
                  <c:v>160</c:v>
                </c:pt>
                <c:pt idx="11">
                  <c:v>194</c:v>
                </c:pt>
                <c:pt idx="12">
                  <c:v>159</c:v>
                </c:pt>
                <c:pt idx="13">
                  <c:v>177</c:v>
                </c:pt>
                <c:pt idx="14">
                  <c:v>20</c:v>
                </c:pt>
                <c:pt idx="15">
                  <c:v>101</c:v>
                </c:pt>
                <c:pt idx="16">
                  <c:v>96</c:v>
                </c:pt>
                <c:pt idx="17">
                  <c:v>127</c:v>
                </c:pt>
                <c:pt idx="18">
                  <c:v>76</c:v>
                </c:pt>
                <c:pt idx="19">
                  <c:v>148</c:v>
                </c:pt>
                <c:pt idx="20">
                  <c:v>77</c:v>
                </c:pt>
                <c:pt idx="21">
                  <c:v>49</c:v>
                </c:pt>
                <c:pt idx="22">
                  <c:v>79</c:v>
                </c:pt>
                <c:pt idx="23">
                  <c:v>49</c:v>
                </c:pt>
              </c:numCache>
            </c:numRef>
          </c:val>
          <c:smooth val="0"/>
          <c:extLst>
            <c:ext xmlns:c16="http://schemas.microsoft.com/office/drawing/2014/chart" uri="{C3380CC4-5D6E-409C-BE32-E72D297353CC}">
              <c16:uniqueId val="{00000000-C984-49D9-B5B4-659059CE6CA8}"/>
            </c:ext>
          </c:extLst>
        </c:ser>
        <c:dLbls>
          <c:showLegendKey val="0"/>
          <c:showVal val="0"/>
          <c:showCatName val="0"/>
          <c:showSerName val="0"/>
          <c:showPercent val="0"/>
          <c:showBubbleSize val="0"/>
        </c:dLbls>
        <c:smooth val="0"/>
        <c:axId val="351211008"/>
        <c:axId val="351210680"/>
      </c:lineChart>
      <c:catAx>
        <c:axId val="35121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10680"/>
        <c:crosses val="autoZero"/>
        <c:auto val="1"/>
        <c:lblAlgn val="ctr"/>
        <c:lblOffset val="100"/>
        <c:noMultiLvlLbl val="0"/>
      </c:catAx>
      <c:valAx>
        <c:axId val="3512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1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5.2804013566973999E-2</c:v>
                </c:pt>
                <c:pt idx="2">
                  <c:v>6.2718369456645995E-2</c:v>
                </c:pt>
                <c:pt idx="3">
                  <c:v>0</c:v>
                </c:pt>
                <c:pt idx="4">
                  <c:v>3.2568211155226998E-2</c:v>
                </c:pt>
                <c:pt idx="5">
                  <c:v>0</c:v>
                </c:pt>
                <c:pt idx="6">
                  <c:v>0</c:v>
                </c:pt>
              </c:numCache>
            </c:numRef>
          </c:val>
          <c:extLst>
            <c:ext xmlns:c16="http://schemas.microsoft.com/office/drawing/2014/chart" uri="{C3380CC4-5D6E-409C-BE32-E72D297353CC}">
              <c16:uniqueId val="{00000000-3BAA-4FFA-B632-C726C12C739A}"/>
            </c:ext>
          </c:extLst>
        </c:ser>
        <c:dLbls>
          <c:showLegendKey val="0"/>
          <c:showVal val="0"/>
          <c:showCatName val="0"/>
          <c:showSerName val="0"/>
          <c:showPercent val="0"/>
          <c:showBubbleSize val="0"/>
        </c:dLbls>
        <c:gapWidth val="219"/>
        <c:overlap val="-27"/>
        <c:axId val="351183784"/>
        <c:axId val="351179848"/>
      </c:barChart>
      <c:catAx>
        <c:axId val="35118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79848"/>
        <c:crosses val="autoZero"/>
        <c:auto val="1"/>
        <c:lblAlgn val="ctr"/>
        <c:lblOffset val="100"/>
        <c:noMultiLvlLbl val="0"/>
      </c:catAx>
      <c:valAx>
        <c:axId val="35117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Informatesalta</c:v>
                </c:pt>
              </c:strCache>
            </c:strRef>
          </c:cat>
          <c:val>
            <c:numRef>
              <c:f>Sheet1!$B$2</c:f>
              <c:numCache>
                <c:formatCode>General</c:formatCode>
                <c:ptCount val="1"/>
                <c:pt idx="0">
                  <c:v>118747</c:v>
                </c:pt>
              </c:numCache>
            </c:numRef>
          </c:val>
          <c:extLst>
            <c:ext xmlns:c16="http://schemas.microsoft.com/office/drawing/2014/chart" uri="{C3380CC4-5D6E-409C-BE32-E72D297353CC}">
              <c16:uniqueId val="{00000000-A583-4609-99FB-C12D8F9BB57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Informatesalta</c:v>
                </c:pt>
              </c:strCache>
            </c:strRef>
          </c:cat>
          <c:val>
            <c:numRef>
              <c:f>Sheet1!$C$2</c:f>
              <c:numCache>
                <c:formatCode>General</c:formatCode>
                <c:ptCount val="1"/>
                <c:pt idx="0">
                  <c:v>14045</c:v>
                </c:pt>
              </c:numCache>
            </c:numRef>
          </c:val>
          <c:extLst>
            <c:ext xmlns:c16="http://schemas.microsoft.com/office/drawing/2014/chart" uri="{C3380CC4-5D6E-409C-BE32-E72D297353CC}">
              <c16:uniqueId val="{00000001-A583-4609-99FB-C12D8F9BB57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Informatesalta</c:v>
                </c:pt>
              </c:strCache>
            </c:strRef>
          </c:cat>
          <c:val>
            <c:numRef>
              <c:f>Sheet1!$D$2</c:f>
              <c:numCache>
                <c:formatCode>General</c:formatCode>
                <c:ptCount val="1"/>
                <c:pt idx="0">
                  <c:v>10288</c:v>
                </c:pt>
              </c:numCache>
            </c:numRef>
          </c:val>
          <c:extLst>
            <c:ext xmlns:c16="http://schemas.microsoft.com/office/drawing/2014/chart" uri="{C3380CC4-5D6E-409C-BE32-E72D297353CC}">
              <c16:uniqueId val="{00000002-A583-4609-99FB-C12D8F9BB57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Informatesalta</c:v>
                </c:pt>
              </c:strCache>
            </c:strRef>
          </c:cat>
          <c:val>
            <c:numRef>
              <c:f>Sheet1!$E$2</c:f>
              <c:numCache>
                <c:formatCode>General</c:formatCode>
                <c:ptCount val="1"/>
                <c:pt idx="0">
                  <c:v>8628</c:v>
                </c:pt>
              </c:numCache>
            </c:numRef>
          </c:val>
          <c:extLst>
            <c:ext xmlns:c16="http://schemas.microsoft.com/office/drawing/2014/chart" uri="{C3380CC4-5D6E-409C-BE32-E72D297353CC}">
              <c16:uniqueId val="{00000003-A583-4609-99FB-C12D8F9BB57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Informatesalta</c:v>
                </c:pt>
              </c:strCache>
            </c:strRef>
          </c:cat>
          <c:val>
            <c:numRef>
              <c:f>Sheet1!$F$2</c:f>
              <c:numCache>
                <c:formatCode>General</c:formatCode>
                <c:ptCount val="1"/>
                <c:pt idx="0">
                  <c:v>10276</c:v>
                </c:pt>
              </c:numCache>
            </c:numRef>
          </c:val>
          <c:extLst>
            <c:ext xmlns:c16="http://schemas.microsoft.com/office/drawing/2014/chart" uri="{C3380CC4-5D6E-409C-BE32-E72D297353CC}">
              <c16:uniqueId val="{00000004-A583-4609-99FB-C12D8F9BB57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Informatesalta</c:v>
                </c:pt>
              </c:strCache>
            </c:strRef>
          </c:cat>
          <c:val>
            <c:numRef>
              <c:f>Sheet1!$G$2</c:f>
              <c:numCache>
                <c:formatCode>General</c:formatCode>
                <c:ptCount val="1"/>
                <c:pt idx="0">
                  <c:v>17807</c:v>
                </c:pt>
              </c:numCache>
            </c:numRef>
          </c:val>
          <c:extLst>
            <c:ext xmlns:c16="http://schemas.microsoft.com/office/drawing/2014/chart" uri="{C3380CC4-5D6E-409C-BE32-E72D297353CC}">
              <c16:uniqueId val="{00000005-A583-4609-99FB-C12D8F9BB57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Informatesalta</c:v>
                </c:pt>
              </c:strCache>
            </c:strRef>
          </c:cat>
          <c:val>
            <c:numRef>
              <c:f>Sheet1!$H$2</c:f>
              <c:numCache>
                <c:formatCode>General</c:formatCode>
                <c:ptCount val="1"/>
                <c:pt idx="0">
                  <c:v>29645</c:v>
                </c:pt>
              </c:numCache>
            </c:numRef>
          </c:val>
          <c:extLst>
            <c:ext xmlns:c16="http://schemas.microsoft.com/office/drawing/2014/chart" uri="{C3380CC4-5D6E-409C-BE32-E72D297353CC}">
              <c16:uniqueId val="{00000006-A583-4609-99FB-C12D8F9BB57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Informatesalta</c:v>
                </c:pt>
              </c:strCache>
            </c:strRef>
          </c:cat>
          <c:val>
            <c:numRef>
              <c:f>Sheet1!$I$2</c:f>
              <c:numCache>
                <c:formatCode>General</c:formatCode>
                <c:ptCount val="1"/>
                <c:pt idx="0">
                  <c:v>43845</c:v>
                </c:pt>
              </c:numCache>
            </c:numRef>
          </c:val>
          <c:extLst>
            <c:ext xmlns:c16="http://schemas.microsoft.com/office/drawing/2014/chart" uri="{C3380CC4-5D6E-409C-BE32-E72D297353CC}">
              <c16:uniqueId val="{00000007-A583-4609-99FB-C12D8F9BB576}"/>
            </c:ext>
          </c:extLst>
        </c:ser>
        <c:dLbls>
          <c:showLegendKey val="0"/>
          <c:showVal val="0"/>
          <c:showCatName val="0"/>
          <c:showSerName val="0"/>
          <c:showPercent val="0"/>
          <c:showBubbleSize val="0"/>
        </c:dLbls>
        <c:gapWidth val="150"/>
        <c:overlap val="100"/>
        <c:axId val="351188376"/>
        <c:axId val="351186736"/>
      </c:barChart>
      <c:catAx>
        <c:axId val="35118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6736"/>
        <c:crosses val="autoZero"/>
        <c:auto val="1"/>
        <c:lblAlgn val="ctr"/>
        <c:lblOffset val="100"/>
        <c:noMultiLvlLbl val="0"/>
      </c:catAx>
      <c:valAx>
        <c:axId val="351186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8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Informatesalta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16E-40E9-9112-FAA51A2341AE}"/>
            </c:ext>
          </c:extLst>
        </c:ser>
        <c:dLbls>
          <c:showLegendKey val="0"/>
          <c:showVal val="0"/>
          <c:showCatName val="0"/>
          <c:showSerName val="0"/>
          <c:showPercent val="0"/>
          <c:showBubbleSize val="0"/>
        </c:dLbls>
        <c:gapWidth val="219"/>
        <c:overlap val="-27"/>
        <c:axId val="289862656"/>
        <c:axId val="289871184"/>
      </c:barChart>
      <c:catAx>
        <c:axId val="28986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1184"/>
        <c:crosses val="autoZero"/>
        <c:auto val="1"/>
        <c:lblAlgn val="ctr"/>
        <c:lblOffset val="100"/>
        <c:noMultiLvlLbl val="0"/>
      </c:catAx>
      <c:valAx>
        <c:axId val="28987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6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9708D-7C31-46F5-941A-C8843093613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7B5A159-C3AE-4966-9261-39AB2A130E3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76318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36AB4-9692-4DB3-AC43-29235F5FBBC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D3B5F2E-208F-44AF-B25C-42DDC966762C}"/>
              </a:ext>
            </a:extLst>
          </p:cNvPr>
          <p:cNvGraphicFramePr>
            <a:graphicFrameLocks noGrp="1"/>
          </p:cNvGraphicFramePr>
          <p:nvPr>
            <p:ph type="tbl" sz="quarter" idx="13"/>
            <p:extLst>
              <p:ext uri="{D42A27DB-BD31-4B8C-83A1-F6EECF244321}">
                <p14:modId xmlns:p14="http://schemas.microsoft.com/office/powerpoint/2010/main" val="338249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81866630"/>
                    </a:ext>
                  </a:extLst>
                </a:gridCol>
                <a:gridCol w="740664">
                  <a:extLst>
                    <a:ext uri="{9D8B030D-6E8A-4147-A177-3AD203B41FA5}">
                      <a16:colId xmlns:a16="http://schemas.microsoft.com/office/drawing/2014/main" val="4075113385"/>
                    </a:ext>
                  </a:extLst>
                </a:gridCol>
                <a:gridCol w="740664">
                  <a:extLst>
                    <a:ext uri="{9D8B030D-6E8A-4147-A177-3AD203B41FA5}">
                      <a16:colId xmlns:a16="http://schemas.microsoft.com/office/drawing/2014/main" val="44307687"/>
                    </a:ext>
                  </a:extLst>
                </a:gridCol>
                <a:gridCol w="740664">
                  <a:extLst>
                    <a:ext uri="{9D8B030D-6E8A-4147-A177-3AD203B41FA5}">
                      <a16:colId xmlns:a16="http://schemas.microsoft.com/office/drawing/2014/main" val="1664821554"/>
                    </a:ext>
                  </a:extLst>
                </a:gridCol>
                <a:gridCol w="740664">
                  <a:extLst>
                    <a:ext uri="{9D8B030D-6E8A-4147-A177-3AD203B41FA5}">
                      <a16:colId xmlns:a16="http://schemas.microsoft.com/office/drawing/2014/main" val="1457983074"/>
                    </a:ext>
                  </a:extLst>
                </a:gridCol>
                <a:gridCol w="740664">
                  <a:extLst>
                    <a:ext uri="{9D8B030D-6E8A-4147-A177-3AD203B41FA5}">
                      <a16:colId xmlns:a16="http://schemas.microsoft.com/office/drawing/2014/main" val="1850879965"/>
                    </a:ext>
                  </a:extLst>
                </a:gridCol>
                <a:gridCol w="740664">
                  <a:extLst>
                    <a:ext uri="{9D8B030D-6E8A-4147-A177-3AD203B41FA5}">
                      <a16:colId xmlns:a16="http://schemas.microsoft.com/office/drawing/2014/main" val="435100385"/>
                    </a:ext>
                  </a:extLst>
                </a:gridCol>
                <a:gridCol w="740664">
                  <a:extLst>
                    <a:ext uri="{9D8B030D-6E8A-4147-A177-3AD203B41FA5}">
                      <a16:colId xmlns:a16="http://schemas.microsoft.com/office/drawing/2014/main" val="2646847988"/>
                    </a:ext>
                  </a:extLst>
                </a:gridCol>
                <a:gridCol w="740664">
                  <a:extLst>
                    <a:ext uri="{9D8B030D-6E8A-4147-A177-3AD203B41FA5}">
                      <a16:colId xmlns:a16="http://schemas.microsoft.com/office/drawing/2014/main" val="1827544294"/>
                    </a:ext>
                  </a:extLst>
                </a:gridCol>
                <a:gridCol w="740664">
                  <a:extLst>
                    <a:ext uri="{9D8B030D-6E8A-4147-A177-3AD203B41FA5}">
                      <a16:colId xmlns:a16="http://schemas.microsoft.com/office/drawing/2014/main" val="34422270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98684845"/>
                  </a:ext>
                </a:extLst>
              </a:tr>
              <a:tr h="370840">
                <a:tc>
                  <a:txBody>
                    <a:bodyPr/>
                    <a:lstStyle/>
                    <a:p>
                      <a:r>
                        <a:rPr lang="en-US" sz="1000"/>
                        <a:t>Informatesalta</a:t>
                      </a:r>
                    </a:p>
                  </a:txBody>
                  <a:tcPr/>
                </a:tc>
                <a:tc>
                  <a:txBody>
                    <a:bodyPr/>
                    <a:lstStyle/>
                    <a:p>
                      <a:r>
                        <a:rPr lang="en-US" sz="1000"/>
                        <a:t>245877</a:t>
                      </a:r>
                    </a:p>
                  </a:txBody>
                  <a:tcPr/>
                </a:tc>
                <a:tc>
                  <a:txBody>
                    <a:bodyPr/>
                    <a:lstStyle/>
                    <a:p>
                      <a:r>
                        <a:rPr lang="en-US" sz="1000"/>
                        <a:t>1723</a:t>
                      </a:r>
                    </a:p>
                  </a:txBody>
                  <a:tcPr/>
                </a:tc>
                <a:tc>
                  <a:txBody>
                    <a:bodyPr/>
                    <a:lstStyle/>
                    <a:p>
                      <a:r>
                        <a:rPr lang="en-US" sz="1000"/>
                        <a:t>1971</a:t>
                      </a:r>
                    </a:p>
                  </a:txBody>
                  <a:tcPr/>
                </a:tc>
                <a:tc>
                  <a:txBody>
                    <a:bodyPr/>
                    <a:lstStyle/>
                    <a:p>
                      <a:r>
                        <a:rPr lang="en-US" sz="1000"/>
                        <a:t>179791</a:t>
                      </a:r>
                    </a:p>
                  </a:txBody>
                  <a:tcPr/>
                </a:tc>
                <a:tc>
                  <a:txBody>
                    <a:bodyPr/>
                    <a:lstStyle/>
                    <a:p>
                      <a:r>
                        <a:rPr lang="en-US" sz="1000"/>
                        <a:t>29645</a:t>
                      </a:r>
                    </a:p>
                  </a:txBody>
                  <a:tcPr/>
                </a:tc>
                <a:tc>
                  <a:txBody>
                    <a:bodyPr/>
                    <a:lstStyle/>
                    <a:p>
                      <a:r>
                        <a:rPr lang="en-US" sz="1000"/>
                        <a:t>43845</a:t>
                      </a:r>
                    </a:p>
                  </a:txBody>
                  <a:tcPr/>
                </a:tc>
                <a:tc>
                  <a:txBody>
                    <a:bodyPr/>
                    <a:lstStyle/>
                    <a:p>
                      <a:r>
                        <a:rPr lang="en-US" sz="1000"/>
                        <a:t>0</a:t>
                      </a:r>
                    </a:p>
                  </a:txBody>
                  <a:tcPr/>
                </a:tc>
                <a:tc>
                  <a:txBody>
                    <a:bodyPr/>
                    <a:lstStyle/>
                    <a:p>
                      <a:r>
                        <a:rPr lang="en-US" sz="1000"/>
                        <a:t>0.0524%</a:t>
                      </a:r>
                    </a:p>
                  </a:txBody>
                  <a:tcPr/>
                </a:tc>
                <a:tc>
                  <a:txBody>
                    <a:bodyPr/>
                    <a:lstStyle/>
                    <a:p>
                      <a:r>
                        <a:rPr lang="en-US" sz="1000"/>
                        <a:t>0.0%</a:t>
                      </a:r>
                    </a:p>
                  </a:txBody>
                  <a:tcPr/>
                </a:tc>
                <a:extLst>
                  <a:ext uri="{0D108BD9-81ED-4DB2-BD59-A6C34878D82A}">
                    <a16:rowId xmlns:a16="http://schemas.microsoft.com/office/drawing/2014/main" val="746475534"/>
                  </a:ext>
                </a:extLst>
              </a:tr>
            </a:tbl>
          </a:graphicData>
        </a:graphic>
      </p:graphicFrame>
      <p:sp>
        <p:nvSpPr>
          <p:cNvPr id="4" name="Text Placeholder 3">
            <a:extLst>
              <a:ext uri="{FF2B5EF4-FFF2-40B4-BE49-F238E27FC236}">
                <a16:creationId xmlns:a16="http://schemas.microsoft.com/office/drawing/2014/main" id="{49939555-CA44-4CD2-B4B0-438214C3CF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4418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7544B-671D-49CE-8BB1-ED2FD49CB72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E80C64E-39CC-44AB-8D7F-A735D3D80124}"/>
              </a:ext>
            </a:extLst>
          </p:cNvPr>
          <p:cNvGraphicFramePr>
            <a:graphicFrameLocks noGrp="1"/>
          </p:cNvGraphicFramePr>
          <p:nvPr>
            <p:ph type="chart" sz="quarter" idx="13"/>
            <p:extLst>
              <p:ext uri="{D42A27DB-BD31-4B8C-83A1-F6EECF244321}">
                <p14:modId xmlns:p14="http://schemas.microsoft.com/office/powerpoint/2010/main" val="822355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2074B-E237-4A45-A624-2BB2F8D4CF5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359BFB1-1A14-4799-A2C3-2BF0346AA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2978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58E8-5748-4528-ADE8-0681877C2CF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CBAA676-5F8F-4E58-BA6C-1E2E59C525D7}"/>
              </a:ext>
            </a:extLst>
          </p:cNvPr>
          <p:cNvGraphicFramePr>
            <a:graphicFrameLocks noGrp="1"/>
          </p:cNvGraphicFramePr>
          <p:nvPr>
            <p:ph type="chart" sz="quarter" idx="13"/>
            <p:extLst>
              <p:ext uri="{D42A27DB-BD31-4B8C-83A1-F6EECF244321}">
                <p14:modId xmlns:p14="http://schemas.microsoft.com/office/powerpoint/2010/main" val="304374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435B1-8F65-497B-86C2-880B93D0D7A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92728E7-B717-4888-88D6-D4F9420CC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747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B50A-ABB4-4580-B716-8672719BFC8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CCFACC1-0C84-4787-B3D8-838B9BE45AFB}"/>
              </a:ext>
            </a:extLst>
          </p:cNvPr>
          <p:cNvGraphicFramePr>
            <a:graphicFrameLocks noGrp="1"/>
          </p:cNvGraphicFramePr>
          <p:nvPr>
            <p:ph type="chart" sz="quarter" idx="13"/>
            <p:extLst>
              <p:ext uri="{D42A27DB-BD31-4B8C-83A1-F6EECF244321}">
                <p14:modId xmlns:p14="http://schemas.microsoft.com/office/powerpoint/2010/main" val="2032518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02350D-A6FA-4805-9178-EA18EBF270C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047D820-F6D5-4CE0-A02C-819B10135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158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F0EA-DBE3-40EA-808C-8F1628DBA0E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6C6D51EA-DC9B-466E-A1B1-D85BC8AEFD39}"/>
              </a:ext>
            </a:extLst>
          </p:cNvPr>
          <p:cNvGraphicFramePr>
            <a:graphicFrameLocks noGrp="1"/>
          </p:cNvGraphicFramePr>
          <p:nvPr>
            <p:ph type="chart" sz="quarter" idx="13"/>
            <p:extLst>
              <p:ext uri="{D42A27DB-BD31-4B8C-83A1-F6EECF244321}">
                <p14:modId xmlns:p14="http://schemas.microsoft.com/office/powerpoint/2010/main" val="1791206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997F88-944B-4A6E-BCFC-9BE3AEC8A77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2EA3B35-EE99-4B4A-885E-A1A39AB62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575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946BD-FD12-426A-ACEB-33DD3D227FB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37A6AF8-2ACC-4790-B27B-78F103047019}"/>
              </a:ext>
            </a:extLst>
          </p:cNvPr>
          <p:cNvGraphicFramePr>
            <a:graphicFrameLocks noGrp="1"/>
          </p:cNvGraphicFramePr>
          <p:nvPr>
            <p:ph type="chart" sz="quarter" idx="13"/>
            <p:extLst>
              <p:ext uri="{D42A27DB-BD31-4B8C-83A1-F6EECF244321}">
                <p14:modId xmlns:p14="http://schemas.microsoft.com/office/powerpoint/2010/main" val="4210353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F8BA0-4138-45DC-9540-8A82543EE8D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F48D8E9-92BC-4723-9A18-822D37D88F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759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5D64-2DE9-4A87-B9FA-BB596239EC21}"/>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DD9DE5C-62A9-4AE3-AC60-DD0A968A15A6}"/>
              </a:ext>
            </a:extLst>
          </p:cNvPr>
          <p:cNvGraphicFramePr>
            <a:graphicFrameLocks noGrp="1"/>
          </p:cNvGraphicFramePr>
          <p:nvPr>
            <p:ph type="tbl" sz="quarter" idx="13"/>
            <p:extLst>
              <p:ext uri="{D42A27DB-BD31-4B8C-83A1-F6EECF244321}">
                <p14:modId xmlns:p14="http://schemas.microsoft.com/office/powerpoint/2010/main" val="100276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9731863"/>
                    </a:ext>
                  </a:extLst>
                </a:gridCol>
                <a:gridCol w="658368">
                  <a:extLst>
                    <a:ext uri="{9D8B030D-6E8A-4147-A177-3AD203B41FA5}">
                      <a16:colId xmlns:a16="http://schemas.microsoft.com/office/drawing/2014/main" val="2911855061"/>
                    </a:ext>
                  </a:extLst>
                </a:gridCol>
                <a:gridCol w="658368">
                  <a:extLst>
                    <a:ext uri="{9D8B030D-6E8A-4147-A177-3AD203B41FA5}">
                      <a16:colId xmlns:a16="http://schemas.microsoft.com/office/drawing/2014/main" val="3998628305"/>
                    </a:ext>
                  </a:extLst>
                </a:gridCol>
                <a:gridCol w="658368">
                  <a:extLst>
                    <a:ext uri="{9D8B030D-6E8A-4147-A177-3AD203B41FA5}">
                      <a16:colId xmlns:a16="http://schemas.microsoft.com/office/drawing/2014/main" val="851207649"/>
                    </a:ext>
                  </a:extLst>
                </a:gridCol>
                <a:gridCol w="658368">
                  <a:extLst>
                    <a:ext uri="{9D8B030D-6E8A-4147-A177-3AD203B41FA5}">
                      <a16:colId xmlns:a16="http://schemas.microsoft.com/office/drawing/2014/main" val="2448344880"/>
                    </a:ext>
                  </a:extLst>
                </a:gridCol>
                <a:gridCol w="658368">
                  <a:extLst>
                    <a:ext uri="{9D8B030D-6E8A-4147-A177-3AD203B41FA5}">
                      <a16:colId xmlns:a16="http://schemas.microsoft.com/office/drawing/2014/main" val="3531307392"/>
                    </a:ext>
                  </a:extLst>
                </a:gridCol>
                <a:gridCol w="658368">
                  <a:extLst>
                    <a:ext uri="{9D8B030D-6E8A-4147-A177-3AD203B41FA5}">
                      <a16:colId xmlns:a16="http://schemas.microsoft.com/office/drawing/2014/main" val="3026218204"/>
                    </a:ext>
                  </a:extLst>
                </a:gridCol>
                <a:gridCol w="658368">
                  <a:extLst>
                    <a:ext uri="{9D8B030D-6E8A-4147-A177-3AD203B41FA5}">
                      <a16:colId xmlns:a16="http://schemas.microsoft.com/office/drawing/2014/main" val="52123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590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- 2017-08-29 12:28:31</a:t>
                      </a:r>
                      <a:r>
                        <a:rPr kumimoji="0" lang="es-ES" sz="1000" b="0" i="0" u="none" strike="noStrike" kern="1200" cap="none" spc="0" normalizeH="0" baseline="0" noProof="0">
                          <a:ln>
                            <a:noFill/>
                          </a:ln>
                          <a:solidFill>
                            <a:prstClr val="black"/>
                          </a:solidFill>
                          <a:effectLst/>
                          <a:uLnTx/>
                          <a:uFillTx/>
                          <a:latin typeface="+mn-lt"/>
                          <a:ea typeface="+mn-ea"/>
                          <a:cs typeface="+mn-cs"/>
                        </a:rPr>
                        <a:t>
POR MÁS PERSONAS ASÍ
#Solidaridad Un cordobés rifó la camioneta que utilizaba para trabajar para operar a su esposa enferma y el ganador tuvo un gesto solidario. Mirá lo que hizo. ¡Aplaudan, no dejen de aplaudir!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844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- 2017-08-29 13:01:01</a:t>
                      </a:r>
                      <a:r>
                        <a:rPr kumimoji="0" lang="es-ES" sz="1000" b="0" i="0" u="none" strike="noStrike" kern="1200" cap="none" spc="0" normalizeH="0" baseline="0" noProof="0">
                          <a:ln>
                            <a:noFill/>
                          </a:ln>
                          <a:solidFill>
                            <a:prstClr val="black"/>
                          </a:solidFill>
                          <a:effectLst/>
                          <a:uLnTx/>
                          <a:uFillTx/>
                          <a:latin typeface="+mn-lt"/>
                          <a:ea typeface="+mn-ea"/>
                          <a:cs typeface="+mn-cs"/>
                        </a:rPr>
                        <a:t>
ESTUDIANTES A TRABAJAR
#Educación Desde 2018, los alumnos de la secundaria deberán trabajar en el último año, como parte de uno de los ejes para la radical reforma en ese nivel educativo. Según informaron, no habrá más materias sueltas sino integradas en áreas de conocimiento.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856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- 2017-08-29 13:47:44</a:t>
                      </a:r>
                      <a:r>
                        <a:rPr kumimoji="0" lang="es-ES" sz="1000" b="0" i="0" u="none" strike="noStrike" kern="1200" cap="none" spc="0" normalizeH="0" baseline="0" noProof="0">
                          <a:ln>
                            <a:noFill/>
                          </a:ln>
                          <a:solidFill>
                            <a:prstClr val="black"/>
                          </a:solidFill>
                          <a:effectLst/>
                          <a:uLnTx/>
                          <a:uFillTx/>
                          <a:latin typeface="+mn-lt"/>
                          <a:ea typeface="+mn-ea"/>
                          <a:cs typeface="+mn-cs"/>
                        </a:rPr>
                        <a:t>
COMIENZA EL LARGO CAMINAR
#Milagro Desde Santa Victoria ya se preparan los devotos que caminarán más de 12 días para llegar a los pies del Señor y la Virgen del Milagro para la procesión y renovación del pacto de Fe. Es una de las peregrinaciones más largas de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8751095"/>
                  </a:ext>
                </a:extLst>
              </a:tr>
            </a:tbl>
          </a:graphicData>
        </a:graphic>
      </p:graphicFrame>
      <p:sp>
        <p:nvSpPr>
          <p:cNvPr id="4" name="Text Placeholder 3">
            <a:extLst>
              <a:ext uri="{FF2B5EF4-FFF2-40B4-BE49-F238E27FC236}">
                <a16:creationId xmlns:a16="http://schemas.microsoft.com/office/drawing/2014/main" id="{E33458EE-7C86-4A1D-A8FA-7306993B765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4833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D42DE-BCF5-4FE2-9E04-A493A6F595CD}"/>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9ACA3039-312A-4FFD-943C-4CEB531C1752}"/>
              </a:ext>
            </a:extLst>
          </p:cNvPr>
          <p:cNvGraphicFramePr>
            <a:graphicFrameLocks noGrp="1"/>
          </p:cNvGraphicFramePr>
          <p:nvPr>
            <p:ph type="tbl" sz="quarter" idx="13"/>
            <p:extLst>
              <p:ext uri="{D42A27DB-BD31-4B8C-83A1-F6EECF244321}">
                <p14:modId xmlns:p14="http://schemas.microsoft.com/office/powerpoint/2010/main" val="3521309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114556"/>
                    </a:ext>
                  </a:extLst>
                </a:gridCol>
                <a:gridCol w="658368">
                  <a:extLst>
                    <a:ext uri="{9D8B030D-6E8A-4147-A177-3AD203B41FA5}">
                      <a16:colId xmlns:a16="http://schemas.microsoft.com/office/drawing/2014/main" val="811036228"/>
                    </a:ext>
                  </a:extLst>
                </a:gridCol>
                <a:gridCol w="658368">
                  <a:extLst>
                    <a:ext uri="{9D8B030D-6E8A-4147-A177-3AD203B41FA5}">
                      <a16:colId xmlns:a16="http://schemas.microsoft.com/office/drawing/2014/main" val="2110249367"/>
                    </a:ext>
                  </a:extLst>
                </a:gridCol>
                <a:gridCol w="658368">
                  <a:extLst>
                    <a:ext uri="{9D8B030D-6E8A-4147-A177-3AD203B41FA5}">
                      <a16:colId xmlns:a16="http://schemas.microsoft.com/office/drawing/2014/main" val="2813040715"/>
                    </a:ext>
                  </a:extLst>
                </a:gridCol>
                <a:gridCol w="658368">
                  <a:extLst>
                    <a:ext uri="{9D8B030D-6E8A-4147-A177-3AD203B41FA5}">
                      <a16:colId xmlns:a16="http://schemas.microsoft.com/office/drawing/2014/main" val="3110955720"/>
                    </a:ext>
                  </a:extLst>
                </a:gridCol>
                <a:gridCol w="658368">
                  <a:extLst>
                    <a:ext uri="{9D8B030D-6E8A-4147-A177-3AD203B41FA5}">
                      <a16:colId xmlns:a16="http://schemas.microsoft.com/office/drawing/2014/main" val="3561940031"/>
                    </a:ext>
                  </a:extLst>
                </a:gridCol>
                <a:gridCol w="658368">
                  <a:extLst>
                    <a:ext uri="{9D8B030D-6E8A-4147-A177-3AD203B41FA5}">
                      <a16:colId xmlns:a16="http://schemas.microsoft.com/office/drawing/2014/main" val="3292733178"/>
                    </a:ext>
                  </a:extLst>
                </a:gridCol>
                <a:gridCol w="658368">
                  <a:extLst>
                    <a:ext uri="{9D8B030D-6E8A-4147-A177-3AD203B41FA5}">
                      <a16:colId xmlns:a16="http://schemas.microsoft.com/office/drawing/2014/main" val="320614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474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- 2017-08-03 19:28:37</a:t>
                      </a:r>
                      <a:r>
                        <a:rPr kumimoji="0" lang="es-ES" sz="1000" b="0" i="0" u="none" strike="noStrike" kern="1200" cap="none" spc="0" normalizeH="0" baseline="0" noProof="0">
                          <a:ln>
                            <a:noFill/>
                          </a:ln>
                          <a:solidFill>
                            <a:prstClr val="black"/>
                          </a:solidFill>
                          <a:effectLst/>
                          <a:uLnTx/>
                          <a:uFillTx/>
                          <a:latin typeface="+mn-lt"/>
                          <a:ea typeface="+mn-ea"/>
                          <a:cs typeface="+mn-cs"/>
                        </a:rPr>
                        <a:t>
¡EMOCIONANTE! 
#BuenaNoticia Los padre de Agustina, la niña salteña de 13 años que necesitaba un hígado, avisaron por Facebook que consiguieron un donante y que la operación concluyó con óptimos resultados.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452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- 2017-08-22 11:33:29</a:t>
                      </a:r>
                      <a:r>
                        <a:rPr kumimoji="0" lang="es-ES" sz="1000" b="0" i="0" u="none" strike="noStrike" kern="1200" cap="none" spc="0" normalizeH="0" baseline="0" noProof="0">
                          <a:ln>
                            <a:noFill/>
                          </a:ln>
                          <a:solidFill>
                            <a:prstClr val="black"/>
                          </a:solidFill>
                          <a:effectLst/>
                          <a:uLnTx/>
                          <a:uFillTx/>
                          <a:latin typeface="+mn-lt"/>
                          <a:ea typeface="+mn-ea"/>
                          <a:cs typeface="+mn-cs"/>
                        </a:rPr>
                        <a:t>
¡REGALAMOS ENTRADAS!
LUIS FONSI Y SU ÉXITO DESPACITO LLEGAN A SALTA
#Sorteo El puertorriqueño Luis Fonsi presentará su show el martes 29 de agosto en el Estadio Delmi.
¿Cómo tenés que hacer para ganar tu entrada? 
✔Dejá tus datos en los comentarios
✔ Etiquetá a un amigo
✔Compartí la publicación
✔ Cuida la garganta para cantar todos sus éxitos.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6171273"/>
                  </a:ext>
                </a:extLst>
              </a:tr>
            </a:tbl>
          </a:graphicData>
        </a:graphic>
      </p:graphicFrame>
      <p:sp>
        <p:nvSpPr>
          <p:cNvPr id="4" name="Text Placeholder 3">
            <a:extLst>
              <a:ext uri="{FF2B5EF4-FFF2-40B4-BE49-F238E27FC236}">
                <a16:creationId xmlns:a16="http://schemas.microsoft.com/office/drawing/2014/main" id="{37A4CA7F-5C31-430C-8437-79AEA5AD84B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9682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7649-BA14-4D07-B372-A9E3AF090E58}"/>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E69CDEE5-F652-472F-B248-D63F3D2452E5}"/>
              </a:ext>
            </a:extLst>
          </p:cNvPr>
          <p:cNvGraphicFramePr>
            <a:graphicFrameLocks noGrp="1"/>
          </p:cNvGraphicFramePr>
          <p:nvPr>
            <p:ph type="tbl" sz="quarter" idx="13"/>
            <p:extLst>
              <p:ext uri="{D42A27DB-BD31-4B8C-83A1-F6EECF244321}">
                <p14:modId xmlns:p14="http://schemas.microsoft.com/office/powerpoint/2010/main" val="373065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054587"/>
                    </a:ext>
                  </a:extLst>
                </a:gridCol>
                <a:gridCol w="658368">
                  <a:extLst>
                    <a:ext uri="{9D8B030D-6E8A-4147-A177-3AD203B41FA5}">
                      <a16:colId xmlns:a16="http://schemas.microsoft.com/office/drawing/2014/main" val="4067037676"/>
                    </a:ext>
                  </a:extLst>
                </a:gridCol>
                <a:gridCol w="658368">
                  <a:extLst>
                    <a:ext uri="{9D8B030D-6E8A-4147-A177-3AD203B41FA5}">
                      <a16:colId xmlns:a16="http://schemas.microsoft.com/office/drawing/2014/main" val="4057836460"/>
                    </a:ext>
                  </a:extLst>
                </a:gridCol>
                <a:gridCol w="658368">
                  <a:extLst>
                    <a:ext uri="{9D8B030D-6E8A-4147-A177-3AD203B41FA5}">
                      <a16:colId xmlns:a16="http://schemas.microsoft.com/office/drawing/2014/main" val="711504294"/>
                    </a:ext>
                  </a:extLst>
                </a:gridCol>
                <a:gridCol w="658368">
                  <a:extLst>
                    <a:ext uri="{9D8B030D-6E8A-4147-A177-3AD203B41FA5}">
                      <a16:colId xmlns:a16="http://schemas.microsoft.com/office/drawing/2014/main" val="510152146"/>
                    </a:ext>
                  </a:extLst>
                </a:gridCol>
                <a:gridCol w="658368">
                  <a:extLst>
                    <a:ext uri="{9D8B030D-6E8A-4147-A177-3AD203B41FA5}">
                      <a16:colId xmlns:a16="http://schemas.microsoft.com/office/drawing/2014/main" val="1570424886"/>
                    </a:ext>
                  </a:extLst>
                </a:gridCol>
                <a:gridCol w="658368">
                  <a:extLst>
                    <a:ext uri="{9D8B030D-6E8A-4147-A177-3AD203B41FA5}">
                      <a16:colId xmlns:a16="http://schemas.microsoft.com/office/drawing/2014/main" val="2596968889"/>
                    </a:ext>
                  </a:extLst>
                </a:gridCol>
                <a:gridCol w="658368">
                  <a:extLst>
                    <a:ext uri="{9D8B030D-6E8A-4147-A177-3AD203B41FA5}">
                      <a16:colId xmlns:a16="http://schemas.microsoft.com/office/drawing/2014/main" val="139521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231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- 2017-08-28 08:47:26</a:t>
                      </a:r>
                      <a:r>
                        <a:rPr kumimoji="0" lang="es-ES" sz="1000" b="0" i="0" u="none" strike="noStrike" kern="1200" cap="none" spc="0" normalizeH="0" baseline="0" noProof="0">
                          <a:ln>
                            <a:noFill/>
                          </a:ln>
                          <a:solidFill>
                            <a:prstClr val="black"/>
                          </a:solidFill>
                          <a:effectLst/>
                          <a:uLnTx/>
                          <a:uFillTx/>
                          <a:latin typeface="+mn-lt"/>
                          <a:ea typeface="+mn-ea"/>
                          <a:cs typeface="+mn-cs"/>
                        </a:rPr>
                        <a:t>
¡HOY SE VAN LAS ENTRADAS!
LUIS FONSI Y SU ÉXITO "DESPACITO" CADA VEZ MÁS CERCA DE SALTA
#Sorteo El puertorriqueño Luis Fonsi presentará su show MAÑANA martes 29 de agosto en el Estadio Delmi.
¿Cómo tenés que hacer para ganar tu entrada? 
✔Dejá tus datos en los comentarios
✔ Etiquetá a un amigo
✔Compartí la publicación
✔ Cuida la garganta para cantar todos sus éxitos.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003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- 2017-08-30 08:16:31</a:t>
                      </a:r>
                      <a:r>
                        <a:rPr kumimoji="0" lang="es-ES" sz="1000" b="0" i="0" u="none" strike="noStrike" kern="1200" cap="none" spc="0" normalizeH="0" baseline="0" noProof="0">
                          <a:ln>
                            <a:noFill/>
                          </a:ln>
                          <a:solidFill>
                            <a:prstClr val="black"/>
                          </a:solidFill>
                          <a:effectLst/>
                          <a:uLnTx/>
                          <a:uFillTx/>
                          <a:latin typeface="+mn-lt"/>
                          <a:ea typeface="+mn-ea"/>
                          <a:cs typeface="+mn-cs"/>
                        </a:rPr>
                        <a:t>
#Efemérides Hoy es el día de Santa Rosa de Lima. "Cuando servimos a los pobres y a los enfermos, servimos a Jesús. No debemos cansarnos de ayudar a nuestro prójimo, porque en ellos servimos a Jesús".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52410"/>
                  </a:ext>
                </a:extLst>
              </a:tr>
            </a:tbl>
          </a:graphicData>
        </a:graphic>
      </p:graphicFrame>
      <p:sp>
        <p:nvSpPr>
          <p:cNvPr id="4" name="Text Placeholder 3">
            <a:extLst>
              <a:ext uri="{FF2B5EF4-FFF2-40B4-BE49-F238E27FC236}">
                <a16:creationId xmlns:a16="http://schemas.microsoft.com/office/drawing/2014/main" id="{B08CFEF0-BB12-4E91-8BF4-AA6ED6C5D28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85282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4B54A-FAA5-454D-B1E6-019C0C4FAC35}"/>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BEBB8686-C569-42AE-B5CB-563E543D70CE}"/>
              </a:ext>
            </a:extLst>
          </p:cNvPr>
          <p:cNvGraphicFramePr>
            <a:graphicFrameLocks noGrp="1"/>
          </p:cNvGraphicFramePr>
          <p:nvPr>
            <p:ph type="tbl" sz="quarter" idx="13"/>
            <p:extLst>
              <p:ext uri="{D42A27DB-BD31-4B8C-83A1-F6EECF244321}">
                <p14:modId xmlns:p14="http://schemas.microsoft.com/office/powerpoint/2010/main" val="213306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588503"/>
                    </a:ext>
                  </a:extLst>
                </a:gridCol>
                <a:gridCol w="658368">
                  <a:extLst>
                    <a:ext uri="{9D8B030D-6E8A-4147-A177-3AD203B41FA5}">
                      <a16:colId xmlns:a16="http://schemas.microsoft.com/office/drawing/2014/main" val="2242689697"/>
                    </a:ext>
                  </a:extLst>
                </a:gridCol>
                <a:gridCol w="658368">
                  <a:extLst>
                    <a:ext uri="{9D8B030D-6E8A-4147-A177-3AD203B41FA5}">
                      <a16:colId xmlns:a16="http://schemas.microsoft.com/office/drawing/2014/main" val="1425394028"/>
                    </a:ext>
                  </a:extLst>
                </a:gridCol>
                <a:gridCol w="658368">
                  <a:extLst>
                    <a:ext uri="{9D8B030D-6E8A-4147-A177-3AD203B41FA5}">
                      <a16:colId xmlns:a16="http://schemas.microsoft.com/office/drawing/2014/main" val="4175858491"/>
                    </a:ext>
                  </a:extLst>
                </a:gridCol>
                <a:gridCol w="658368">
                  <a:extLst>
                    <a:ext uri="{9D8B030D-6E8A-4147-A177-3AD203B41FA5}">
                      <a16:colId xmlns:a16="http://schemas.microsoft.com/office/drawing/2014/main" val="398517393"/>
                    </a:ext>
                  </a:extLst>
                </a:gridCol>
                <a:gridCol w="658368">
                  <a:extLst>
                    <a:ext uri="{9D8B030D-6E8A-4147-A177-3AD203B41FA5}">
                      <a16:colId xmlns:a16="http://schemas.microsoft.com/office/drawing/2014/main" val="3498159515"/>
                    </a:ext>
                  </a:extLst>
                </a:gridCol>
                <a:gridCol w="658368">
                  <a:extLst>
                    <a:ext uri="{9D8B030D-6E8A-4147-A177-3AD203B41FA5}">
                      <a16:colId xmlns:a16="http://schemas.microsoft.com/office/drawing/2014/main" val="3990776922"/>
                    </a:ext>
                  </a:extLst>
                </a:gridCol>
                <a:gridCol w="658368">
                  <a:extLst>
                    <a:ext uri="{9D8B030D-6E8A-4147-A177-3AD203B41FA5}">
                      <a16:colId xmlns:a16="http://schemas.microsoft.com/office/drawing/2014/main" val="3722849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311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- 2017-08-16 07:59:46</a:t>
                      </a:r>
                      <a:r>
                        <a:rPr kumimoji="0" lang="es-ES" sz="1000" b="0" i="0" u="none" strike="noStrike" kern="1200" cap="none" spc="0" normalizeH="0" baseline="0" noProof="0">
                          <a:ln>
                            <a:noFill/>
                          </a:ln>
                          <a:solidFill>
                            <a:prstClr val="black"/>
                          </a:solidFill>
                          <a:effectLst/>
                          <a:uLnTx/>
                          <a:uFillTx/>
                          <a:latin typeface="+mn-lt"/>
                          <a:ea typeface="+mn-ea"/>
                          <a:cs typeface="+mn-cs"/>
                        </a:rPr>
                        <a:t>
DÍA DE SAN ROQUE
#Efemérides Como cada 16 de agosto se recuerda el día de San Roque el santo de los perros, especialmente de los indefensos y de los que viven en las calles, sin casa, alimento y 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832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- 2017-08-31 08:51:54</a:t>
                      </a:r>
                      <a:r>
                        <a:rPr kumimoji="0" lang="es-ES" sz="1000" b="0" i="0" u="none" strike="noStrike" kern="1200" cap="none" spc="0" normalizeH="0" baseline="0" noProof="0">
                          <a:ln>
                            <a:noFill/>
                          </a:ln>
                          <a:solidFill>
                            <a:prstClr val="black"/>
                          </a:solidFill>
                          <a:effectLst/>
                          <a:uLnTx/>
                          <a:uFillTx/>
                          <a:latin typeface="+mn-lt"/>
                          <a:ea typeface="+mn-ea"/>
                          <a:cs typeface="+mn-cs"/>
                        </a:rPr>
                        <a:t>
¿Estás agotado por el estrés laboral? ¿Necesitas unos días de relax? ¡Nosotros tenemos la solución!
#Sorteo ¡Te invitamos a vos y tu pareja/amigo a disfrutar de una estadía de dos noches en cabañas Teyos de La Caldera. 
¿Cómo tenés que hacer? 
✔Dejá tus datos en los comentarios
✔Etiquetá a la persona que llevarías con vos
✔ Compartí la imagen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7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- 2017-08-18 10:12:45</a:t>
                      </a:r>
                      <a:r>
                        <a:rPr kumimoji="0" lang="es-ES" sz="1000" b="0" i="0" u="none" strike="noStrike" kern="1200" cap="none" spc="0" normalizeH="0" baseline="0" noProof="0">
                          <a:ln>
                            <a:noFill/>
                          </a:ln>
                          <a:solidFill>
                            <a:prstClr val="black"/>
                          </a:solidFill>
                          <a:effectLst/>
                          <a:uLnTx/>
                          <a:uFillTx/>
                          <a:latin typeface="+mn-lt"/>
                          <a:ea typeface="+mn-ea"/>
                          <a:cs typeface="+mn-cs"/>
                        </a:rPr>
                        <a:t>
MACRI, DE VACACIONES
#Descanso  El Presidente se tomará el fin de semana largo en la Patagonia. Desde que asumió acumula más de dos meses sin trabajar. ¿Estresado?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8029069"/>
                  </a:ext>
                </a:extLst>
              </a:tr>
            </a:tbl>
          </a:graphicData>
        </a:graphic>
      </p:graphicFrame>
      <p:sp>
        <p:nvSpPr>
          <p:cNvPr id="4" name="Text Placeholder 3">
            <a:extLst>
              <a:ext uri="{FF2B5EF4-FFF2-40B4-BE49-F238E27FC236}">
                <a16:creationId xmlns:a16="http://schemas.microsoft.com/office/drawing/2014/main" id="{7C14289E-50D8-48AB-B0F4-E94CEF7F9D9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21445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62C4E-F716-48F8-B173-90A4A473430A}"/>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3F5A2A46-7F5D-4998-8DFE-EB0775E5923B}"/>
              </a:ext>
            </a:extLst>
          </p:cNvPr>
          <p:cNvGraphicFramePr>
            <a:graphicFrameLocks noGrp="1"/>
          </p:cNvGraphicFramePr>
          <p:nvPr>
            <p:ph type="tbl" sz="quarter" idx="13"/>
            <p:extLst>
              <p:ext uri="{D42A27DB-BD31-4B8C-83A1-F6EECF244321}">
                <p14:modId xmlns:p14="http://schemas.microsoft.com/office/powerpoint/2010/main" val="3725916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0930926"/>
                    </a:ext>
                  </a:extLst>
                </a:gridCol>
                <a:gridCol w="658368">
                  <a:extLst>
                    <a:ext uri="{9D8B030D-6E8A-4147-A177-3AD203B41FA5}">
                      <a16:colId xmlns:a16="http://schemas.microsoft.com/office/drawing/2014/main" val="4183631878"/>
                    </a:ext>
                  </a:extLst>
                </a:gridCol>
                <a:gridCol w="658368">
                  <a:extLst>
                    <a:ext uri="{9D8B030D-6E8A-4147-A177-3AD203B41FA5}">
                      <a16:colId xmlns:a16="http://schemas.microsoft.com/office/drawing/2014/main" val="422846580"/>
                    </a:ext>
                  </a:extLst>
                </a:gridCol>
                <a:gridCol w="658368">
                  <a:extLst>
                    <a:ext uri="{9D8B030D-6E8A-4147-A177-3AD203B41FA5}">
                      <a16:colId xmlns:a16="http://schemas.microsoft.com/office/drawing/2014/main" val="732799386"/>
                    </a:ext>
                  </a:extLst>
                </a:gridCol>
                <a:gridCol w="658368">
                  <a:extLst>
                    <a:ext uri="{9D8B030D-6E8A-4147-A177-3AD203B41FA5}">
                      <a16:colId xmlns:a16="http://schemas.microsoft.com/office/drawing/2014/main" val="4088815924"/>
                    </a:ext>
                  </a:extLst>
                </a:gridCol>
                <a:gridCol w="658368">
                  <a:extLst>
                    <a:ext uri="{9D8B030D-6E8A-4147-A177-3AD203B41FA5}">
                      <a16:colId xmlns:a16="http://schemas.microsoft.com/office/drawing/2014/main" val="2814596550"/>
                    </a:ext>
                  </a:extLst>
                </a:gridCol>
                <a:gridCol w="658368">
                  <a:extLst>
                    <a:ext uri="{9D8B030D-6E8A-4147-A177-3AD203B41FA5}">
                      <a16:colId xmlns:a16="http://schemas.microsoft.com/office/drawing/2014/main" val="2263581137"/>
                    </a:ext>
                  </a:extLst>
                </a:gridCol>
                <a:gridCol w="658368">
                  <a:extLst>
                    <a:ext uri="{9D8B030D-6E8A-4147-A177-3AD203B41FA5}">
                      <a16:colId xmlns:a16="http://schemas.microsoft.com/office/drawing/2014/main" val="186024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317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- 2017-08-18 13:48:10</a:t>
                      </a:r>
                      <a:r>
                        <a:rPr kumimoji="0" lang="es-ES" sz="1000" b="0" i="0" u="none" strike="noStrike" kern="1200" cap="none" spc="0" normalizeH="0" baseline="0" noProof="0">
                          <a:ln>
                            <a:noFill/>
                          </a:ln>
                          <a:solidFill>
                            <a:prstClr val="black"/>
                          </a:solidFill>
                          <a:effectLst/>
                          <a:uLnTx/>
                          <a:uFillTx/>
                          <a:latin typeface="+mn-lt"/>
                          <a:ea typeface="+mn-ea"/>
                          <a:cs typeface="+mn-cs"/>
                        </a:rPr>
                        <a:t>
BUEN GESTO
#Medios El docente integró a la niña discapacitada y juntos hicieron la coreografía completa. El video se viralizó en las redes.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144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- 2017-08-19 17:15:16</a:t>
                      </a:r>
                      <a:r>
                        <a:rPr kumimoji="0" lang="es-ES" sz="1000" b="0" i="0" u="none" strike="noStrike" kern="1200" cap="none" spc="0" normalizeH="0" baseline="0" noProof="0">
                          <a:ln>
                            <a:noFill/>
                          </a:ln>
                          <a:solidFill>
                            <a:prstClr val="black"/>
                          </a:solidFill>
                          <a:effectLst/>
                          <a:uLnTx/>
                          <a:uFillTx/>
                          <a:latin typeface="+mn-lt"/>
                          <a:ea typeface="+mn-ea"/>
                          <a:cs typeface="+mn-cs"/>
                        </a:rPr>
                        <a:t>
MENOS RUIDO Y MÁS COLOR |
#Orán #VirgenDeUrkupiña Para celebrar a la Virgen, un grupo de fieles del norte salteño decidió reemplazar los estallidos de la pirotecnia y usar globos de colores para venerarla de otra manera más segura y menos ruidosa. ¿Qué te parece la idea?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980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- 2017-08-15 10:19:25</a:t>
                      </a:r>
                      <a:r>
                        <a:rPr kumimoji="0" lang="es-ES" sz="1000" b="0" i="0" u="none" strike="noStrike" kern="1200" cap="none" spc="0" normalizeH="0" baseline="0" noProof="0">
                          <a:ln>
                            <a:noFill/>
                          </a:ln>
                          <a:solidFill>
                            <a:prstClr val="black"/>
                          </a:solidFill>
                          <a:effectLst/>
                          <a:uLnTx/>
                          <a:uFillTx/>
                          <a:latin typeface="+mn-lt"/>
                          <a:ea typeface="+mn-ea"/>
                          <a:cs typeface="+mn-cs"/>
                        </a:rPr>
                        <a:t>
CHAU A LOS ESTRUENDOS
#VirgenDeUrkupiña Javier Mamaní, párroco de la Iglesia del Pilar donde se encuentra la imagen, pidió a los devotos respetar la ordenanza municipal durante las celebraciones. “Pedimos que cambien la forma de manifestar su alegría,” dijo. ¿Vos,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4056570"/>
                  </a:ext>
                </a:extLst>
              </a:tr>
            </a:tbl>
          </a:graphicData>
        </a:graphic>
      </p:graphicFrame>
      <p:sp>
        <p:nvSpPr>
          <p:cNvPr id="4" name="Text Placeholder 3">
            <a:extLst>
              <a:ext uri="{FF2B5EF4-FFF2-40B4-BE49-F238E27FC236}">
                <a16:creationId xmlns:a16="http://schemas.microsoft.com/office/drawing/2014/main" id="{95717CDE-D05A-42FC-B302-9140ABC523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72172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B6097-B2A9-456E-9F6D-AD40F61547E4}"/>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3EE61EFF-F056-43B9-9588-6970D5991D1C}"/>
              </a:ext>
            </a:extLst>
          </p:cNvPr>
          <p:cNvGraphicFramePr>
            <a:graphicFrameLocks noGrp="1"/>
          </p:cNvGraphicFramePr>
          <p:nvPr>
            <p:ph type="tbl" sz="quarter" idx="13"/>
            <p:extLst>
              <p:ext uri="{D42A27DB-BD31-4B8C-83A1-F6EECF244321}">
                <p14:modId xmlns:p14="http://schemas.microsoft.com/office/powerpoint/2010/main" val="152781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3106204"/>
                    </a:ext>
                  </a:extLst>
                </a:gridCol>
                <a:gridCol w="658368">
                  <a:extLst>
                    <a:ext uri="{9D8B030D-6E8A-4147-A177-3AD203B41FA5}">
                      <a16:colId xmlns:a16="http://schemas.microsoft.com/office/drawing/2014/main" val="1506613313"/>
                    </a:ext>
                  </a:extLst>
                </a:gridCol>
                <a:gridCol w="658368">
                  <a:extLst>
                    <a:ext uri="{9D8B030D-6E8A-4147-A177-3AD203B41FA5}">
                      <a16:colId xmlns:a16="http://schemas.microsoft.com/office/drawing/2014/main" val="2461117339"/>
                    </a:ext>
                  </a:extLst>
                </a:gridCol>
                <a:gridCol w="658368">
                  <a:extLst>
                    <a:ext uri="{9D8B030D-6E8A-4147-A177-3AD203B41FA5}">
                      <a16:colId xmlns:a16="http://schemas.microsoft.com/office/drawing/2014/main" val="2133900197"/>
                    </a:ext>
                  </a:extLst>
                </a:gridCol>
                <a:gridCol w="658368">
                  <a:extLst>
                    <a:ext uri="{9D8B030D-6E8A-4147-A177-3AD203B41FA5}">
                      <a16:colId xmlns:a16="http://schemas.microsoft.com/office/drawing/2014/main" val="4180516873"/>
                    </a:ext>
                  </a:extLst>
                </a:gridCol>
                <a:gridCol w="658368">
                  <a:extLst>
                    <a:ext uri="{9D8B030D-6E8A-4147-A177-3AD203B41FA5}">
                      <a16:colId xmlns:a16="http://schemas.microsoft.com/office/drawing/2014/main" val="2782329346"/>
                    </a:ext>
                  </a:extLst>
                </a:gridCol>
                <a:gridCol w="658368">
                  <a:extLst>
                    <a:ext uri="{9D8B030D-6E8A-4147-A177-3AD203B41FA5}">
                      <a16:colId xmlns:a16="http://schemas.microsoft.com/office/drawing/2014/main" val="3762656216"/>
                    </a:ext>
                  </a:extLst>
                </a:gridCol>
                <a:gridCol w="658368">
                  <a:extLst>
                    <a:ext uri="{9D8B030D-6E8A-4147-A177-3AD203B41FA5}">
                      <a16:colId xmlns:a16="http://schemas.microsoft.com/office/drawing/2014/main" val="264095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914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- 2017-08-01 09:12:55</a:t>
                      </a:r>
                      <a:r>
                        <a:rPr kumimoji="0" lang="es-ES" sz="1000" b="0" i="0" u="none" strike="noStrike" kern="1200" cap="none" spc="0" normalizeH="0" baseline="0" noProof="0">
                          <a:ln>
                            <a:noFill/>
                          </a:ln>
                          <a:solidFill>
                            <a:prstClr val="black"/>
                          </a:solidFill>
                          <a:effectLst/>
                          <a:uLnTx/>
                          <a:uFillTx/>
                          <a:latin typeface="+mn-lt"/>
                          <a:ea typeface="+mn-ea"/>
                          <a:cs typeface="+mn-cs"/>
                        </a:rPr>
                        <a:t>
LA FE MUEVE MONTAÑAS
#Milagro| María Luisa Velis tenía un tumor maligno de ocho centímetros en la cabeza que desapareció luego de visitar la imagen que llora que está en el barrio Marco Avellaneda, en el sur de Salta. ¡Emocionante!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464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- 2017-08-31 12:55:13</a:t>
                      </a:r>
                      <a:r>
                        <a:rPr kumimoji="0" lang="es-ES" sz="1000" b="0" i="0" u="none" strike="noStrike" kern="1200" cap="none" spc="0" normalizeH="0" baseline="0" noProof="0">
                          <a:ln>
                            <a:noFill/>
                          </a:ln>
                          <a:solidFill>
                            <a:prstClr val="black"/>
                          </a:solidFill>
                          <a:effectLst/>
                          <a:uLnTx/>
                          <a:uFillTx/>
                          <a:latin typeface="+mn-lt"/>
                          <a:ea typeface="+mn-ea"/>
                          <a:cs typeface="+mn-cs"/>
                        </a:rPr>
                        <a:t>
VACACIONES DE INVIERNO
#Polémica La importancia de la fecha y la conmemoración de la Independencia Argentina no pueden pasar desapercibidas por el calendario escolar. Es por esto que senadores proponen que las vacaciones de invierno inicien después del 9 de Julio.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65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- 2017-08-30 18:13:29</a:t>
                      </a:r>
                      <a:r>
                        <a:rPr kumimoji="0" lang="es-ES" sz="1000" b="0" i="0" u="none" strike="noStrike" kern="1200" cap="none" spc="0" normalizeH="0" baseline="0" noProof="0">
                          <a:ln>
                            <a:noFill/>
                          </a:ln>
                          <a:solidFill>
                            <a:prstClr val="black"/>
                          </a:solidFill>
                          <a:effectLst/>
                          <a:uLnTx/>
                          <a:uFillTx/>
                          <a:latin typeface="+mn-lt"/>
                          <a:ea typeface="+mn-ea"/>
                          <a:cs typeface="+mn-cs"/>
                        </a:rPr>
                        <a:t>
EMPIEZAN A CAMINAR
#Elecciones Este viernes partirá una de las primeras peregrinaciones para participar de la fiesta del Milagro. La conformarán fieles de Salvador Mazza, Tartagal, Aguaray y Gral. Mosconi.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223409"/>
                  </a:ext>
                </a:extLst>
              </a:tr>
            </a:tbl>
          </a:graphicData>
        </a:graphic>
      </p:graphicFrame>
      <p:sp>
        <p:nvSpPr>
          <p:cNvPr id="4" name="Text Placeholder 3">
            <a:extLst>
              <a:ext uri="{FF2B5EF4-FFF2-40B4-BE49-F238E27FC236}">
                <a16:creationId xmlns:a16="http://schemas.microsoft.com/office/drawing/2014/main" id="{929AC5E8-5312-4F3A-A5FA-A0734D67BFC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92273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2BA7-1841-4953-A1DD-9DA1D3AD0E32}"/>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99C4EBF1-D8FE-4D03-92BE-570DB31D6E4E}"/>
              </a:ext>
            </a:extLst>
          </p:cNvPr>
          <p:cNvGraphicFramePr>
            <a:graphicFrameLocks noGrp="1"/>
          </p:cNvGraphicFramePr>
          <p:nvPr>
            <p:ph type="tbl" sz="quarter" idx="13"/>
            <p:extLst>
              <p:ext uri="{D42A27DB-BD31-4B8C-83A1-F6EECF244321}">
                <p14:modId xmlns:p14="http://schemas.microsoft.com/office/powerpoint/2010/main" val="1618830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6301182"/>
                    </a:ext>
                  </a:extLst>
                </a:gridCol>
                <a:gridCol w="658368">
                  <a:extLst>
                    <a:ext uri="{9D8B030D-6E8A-4147-A177-3AD203B41FA5}">
                      <a16:colId xmlns:a16="http://schemas.microsoft.com/office/drawing/2014/main" val="1039246106"/>
                    </a:ext>
                  </a:extLst>
                </a:gridCol>
                <a:gridCol w="658368">
                  <a:extLst>
                    <a:ext uri="{9D8B030D-6E8A-4147-A177-3AD203B41FA5}">
                      <a16:colId xmlns:a16="http://schemas.microsoft.com/office/drawing/2014/main" val="118625467"/>
                    </a:ext>
                  </a:extLst>
                </a:gridCol>
                <a:gridCol w="658368">
                  <a:extLst>
                    <a:ext uri="{9D8B030D-6E8A-4147-A177-3AD203B41FA5}">
                      <a16:colId xmlns:a16="http://schemas.microsoft.com/office/drawing/2014/main" val="486851897"/>
                    </a:ext>
                  </a:extLst>
                </a:gridCol>
                <a:gridCol w="658368">
                  <a:extLst>
                    <a:ext uri="{9D8B030D-6E8A-4147-A177-3AD203B41FA5}">
                      <a16:colId xmlns:a16="http://schemas.microsoft.com/office/drawing/2014/main" val="1150977047"/>
                    </a:ext>
                  </a:extLst>
                </a:gridCol>
                <a:gridCol w="658368">
                  <a:extLst>
                    <a:ext uri="{9D8B030D-6E8A-4147-A177-3AD203B41FA5}">
                      <a16:colId xmlns:a16="http://schemas.microsoft.com/office/drawing/2014/main" val="2378870873"/>
                    </a:ext>
                  </a:extLst>
                </a:gridCol>
                <a:gridCol w="658368">
                  <a:extLst>
                    <a:ext uri="{9D8B030D-6E8A-4147-A177-3AD203B41FA5}">
                      <a16:colId xmlns:a16="http://schemas.microsoft.com/office/drawing/2014/main" val="11708492"/>
                    </a:ext>
                  </a:extLst>
                </a:gridCol>
                <a:gridCol w="658368">
                  <a:extLst>
                    <a:ext uri="{9D8B030D-6E8A-4147-A177-3AD203B41FA5}">
                      <a16:colId xmlns:a16="http://schemas.microsoft.com/office/drawing/2014/main" val="284626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04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- 2017-08-17 22:01:53</a:t>
                      </a:r>
                      <a:r>
                        <a:rPr kumimoji="0" lang="es-ES" sz="1000" b="0" i="0" u="none" strike="noStrike" kern="1200" cap="none" spc="0" normalizeH="0" baseline="0" noProof="0">
                          <a:ln>
                            <a:noFill/>
                          </a:ln>
                          <a:solidFill>
                            <a:prstClr val="black"/>
                          </a:solidFill>
                          <a:effectLst/>
                          <a:uLnTx/>
                          <a:uFillTx/>
                          <a:latin typeface="+mn-lt"/>
                          <a:ea typeface="+mn-ea"/>
                          <a:cs typeface="+mn-cs"/>
                        </a:rPr>
                        <a:t>
#Entrevista Urtubey: "Si están dadas las condiciones, voy a ser presidente en 2019"
Considera necesario colaborar en la construcción de 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515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- 2017-08-01 08:11:13</a:t>
                      </a:r>
                      <a:r>
                        <a:rPr kumimoji="0" lang="es-ES" sz="1000" b="0" i="0" u="none" strike="noStrike" kern="1200" cap="none" spc="0" normalizeH="0" baseline="0" noProof="0">
                          <a:ln>
                            <a:noFill/>
                          </a:ln>
                          <a:solidFill>
                            <a:prstClr val="black"/>
                          </a:solidFill>
                          <a:effectLst/>
                          <a:uLnTx/>
                          <a:uFillTx/>
                          <a:latin typeface="+mn-lt"/>
                          <a:ea typeface="+mn-ea"/>
                          <a:cs typeface="+mn-cs"/>
                        </a:rPr>
                        <a:t>
PACHAMAMA
#Efemérides Hoy es el Día de la Pachamama, diosa  de la tierra y la fertilidad, concebida como la madre que nutre, protege y sustenta a los seres humanos.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515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- 2017-08-22 11:08:58</a:t>
                      </a:r>
                      <a:r>
                        <a:rPr kumimoji="0" lang="es-ES" sz="1000" b="0" i="0" u="none" strike="noStrike" kern="1200" cap="none" spc="0" normalizeH="0" baseline="0" noProof="0">
                          <a:ln>
                            <a:noFill/>
                          </a:ln>
                          <a:solidFill>
                            <a:prstClr val="black"/>
                          </a:solidFill>
                          <a:effectLst/>
                          <a:uLnTx/>
                          <a:uFillTx/>
                          <a:latin typeface="+mn-lt"/>
                          <a:ea typeface="+mn-ea"/>
                          <a:cs typeface="+mn-cs"/>
                        </a:rPr>
                        <a:t>
SE BUSCA
#Desaparecido Nicolás Terrazas, de 20 años, pasó la noche junto a su novia embarazada de dos meses en la zona Sur. Ayer salió desde allí rumbo a su casa en Bº El Pilar pero nunca llegó. ¡Compartí la foto, así ayudamos con la búsqueda!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923743"/>
                  </a:ext>
                </a:extLst>
              </a:tr>
            </a:tbl>
          </a:graphicData>
        </a:graphic>
      </p:graphicFrame>
      <p:sp>
        <p:nvSpPr>
          <p:cNvPr id="4" name="Text Placeholder 3">
            <a:extLst>
              <a:ext uri="{FF2B5EF4-FFF2-40B4-BE49-F238E27FC236}">
                <a16:creationId xmlns:a16="http://schemas.microsoft.com/office/drawing/2014/main" id="{8EF68B85-3CC1-40EF-A217-846EE46E562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40389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E43D-10D8-4E74-BC04-740F2B7F3686}"/>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6CBF466C-DACC-46FA-BCC7-8A46BEC32535}"/>
              </a:ext>
            </a:extLst>
          </p:cNvPr>
          <p:cNvGraphicFramePr>
            <a:graphicFrameLocks noGrp="1"/>
          </p:cNvGraphicFramePr>
          <p:nvPr>
            <p:ph type="tbl" sz="quarter" idx="13"/>
            <p:extLst>
              <p:ext uri="{D42A27DB-BD31-4B8C-83A1-F6EECF244321}">
                <p14:modId xmlns:p14="http://schemas.microsoft.com/office/powerpoint/2010/main" val="263398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1831467"/>
                    </a:ext>
                  </a:extLst>
                </a:gridCol>
                <a:gridCol w="658368">
                  <a:extLst>
                    <a:ext uri="{9D8B030D-6E8A-4147-A177-3AD203B41FA5}">
                      <a16:colId xmlns:a16="http://schemas.microsoft.com/office/drawing/2014/main" val="3909552781"/>
                    </a:ext>
                  </a:extLst>
                </a:gridCol>
                <a:gridCol w="658368">
                  <a:extLst>
                    <a:ext uri="{9D8B030D-6E8A-4147-A177-3AD203B41FA5}">
                      <a16:colId xmlns:a16="http://schemas.microsoft.com/office/drawing/2014/main" val="3854377469"/>
                    </a:ext>
                  </a:extLst>
                </a:gridCol>
                <a:gridCol w="658368">
                  <a:extLst>
                    <a:ext uri="{9D8B030D-6E8A-4147-A177-3AD203B41FA5}">
                      <a16:colId xmlns:a16="http://schemas.microsoft.com/office/drawing/2014/main" val="1404765751"/>
                    </a:ext>
                  </a:extLst>
                </a:gridCol>
                <a:gridCol w="658368">
                  <a:extLst>
                    <a:ext uri="{9D8B030D-6E8A-4147-A177-3AD203B41FA5}">
                      <a16:colId xmlns:a16="http://schemas.microsoft.com/office/drawing/2014/main" val="3220477696"/>
                    </a:ext>
                  </a:extLst>
                </a:gridCol>
                <a:gridCol w="658368">
                  <a:extLst>
                    <a:ext uri="{9D8B030D-6E8A-4147-A177-3AD203B41FA5}">
                      <a16:colId xmlns:a16="http://schemas.microsoft.com/office/drawing/2014/main" val="2138182577"/>
                    </a:ext>
                  </a:extLst>
                </a:gridCol>
                <a:gridCol w="658368">
                  <a:extLst>
                    <a:ext uri="{9D8B030D-6E8A-4147-A177-3AD203B41FA5}">
                      <a16:colId xmlns:a16="http://schemas.microsoft.com/office/drawing/2014/main" val="2764822106"/>
                    </a:ext>
                  </a:extLst>
                </a:gridCol>
                <a:gridCol w="658368">
                  <a:extLst>
                    <a:ext uri="{9D8B030D-6E8A-4147-A177-3AD203B41FA5}">
                      <a16:colId xmlns:a16="http://schemas.microsoft.com/office/drawing/2014/main" val="363850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983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- 2017-08-31 19:53:29</a:t>
                      </a:r>
                      <a:r>
                        <a:rPr kumimoji="0" lang="es-ES" sz="1000" b="0" i="0" u="none" strike="noStrike" kern="1200" cap="none" spc="0" normalizeH="0" baseline="0" noProof="0">
                          <a:ln>
                            <a:noFill/>
                          </a:ln>
                          <a:solidFill>
                            <a:prstClr val="black"/>
                          </a:solidFill>
                          <a:effectLst/>
                          <a:uLnTx/>
                          <a:uFillTx/>
                          <a:latin typeface="+mn-lt"/>
                          <a:ea typeface="+mn-ea"/>
                          <a:cs typeface="+mn-cs"/>
                        </a:rPr>
                        <a:t>
A FAVOR DE LA EDUCACIÓN RELIGIOSA
#Marcha Pasadas las 18 horas, se reunieron frente a la Legislatura y desde allí caminaron hasta la plaza 9 de Julio. "La religión en las escuelas guía a nuestros hijos para que tengan buenos valores”, dijo una mamá. Mirá las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181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- 2017-08-03 13:01:52</a:t>
                      </a:r>
                      <a:r>
                        <a:rPr kumimoji="0" lang="es-ES" sz="1000" b="0" i="0" u="none" strike="noStrike" kern="1200" cap="none" spc="0" normalizeH="0" baseline="0" noProof="0">
                          <a:ln>
                            <a:noFill/>
                          </a:ln>
                          <a:solidFill>
                            <a:prstClr val="black"/>
                          </a:solidFill>
                          <a:effectLst/>
                          <a:uLnTx/>
                          <a:uFillTx/>
                          <a:latin typeface="+mn-lt"/>
                          <a:ea typeface="+mn-ea"/>
                          <a:cs typeface="+mn-cs"/>
                        </a:rPr>
                        <a:t>
MILAGRO SALA, RECUPERA SU LIBERTAD
#Justicia| El Poder Judicial de Jujuy informó que el Gobierno le remitió la resolución de la CIDH que reclama la salida de prisión de la presa política. ¿Qué opinás?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904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- 2017-08-24 08:26:15</a:t>
                      </a:r>
                      <a:r>
                        <a:rPr kumimoji="0" lang="es-ES" sz="1000" b="0" i="0" u="none" strike="noStrike" kern="1200" cap="none" spc="0" normalizeH="0" baseline="0" noProof="0">
                          <a:ln>
                            <a:noFill/>
                          </a:ln>
                          <a:solidFill>
                            <a:prstClr val="black"/>
                          </a:solidFill>
                          <a:effectLst/>
                          <a:uLnTx/>
                          <a:uFillTx/>
                          <a:latin typeface="+mn-lt"/>
                          <a:ea typeface="+mn-ea"/>
                          <a:cs typeface="+mn-cs"/>
                        </a:rPr>
                        <a:t>
¡A DESCANSAR Y DISFRUTAR DE LA FIESTA DEL MILAGRO! 
#Vacaciones| En setiembre, los estudiantes primarios y secundarios salteños pasarán toda una semana sin clases. El día del Maestro, una jornada pedagógica y las festividades por el Milagro completan 5 días hábiles sin clases.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6553843"/>
                  </a:ext>
                </a:extLst>
              </a:tr>
            </a:tbl>
          </a:graphicData>
        </a:graphic>
      </p:graphicFrame>
      <p:sp>
        <p:nvSpPr>
          <p:cNvPr id="4" name="Text Placeholder 3">
            <a:extLst>
              <a:ext uri="{FF2B5EF4-FFF2-40B4-BE49-F238E27FC236}">
                <a16:creationId xmlns:a16="http://schemas.microsoft.com/office/drawing/2014/main" id="{2C7F1FD4-FD69-47DF-B123-7293220D561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5162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1727-2CDB-4DA1-B2DA-661A209FE6A9}"/>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FE029013-559C-4214-8663-94343A569E35}"/>
              </a:ext>
            </a:extLst>
          </p:cNvPr>
          <p:cNvGraphicFramePr>
            <a:graphicFrameLocks noGrp="1"/>
          </p:cNvGraphicFramePr>
          <p:nvPr>
            <p:ph type="tbl" sz="quarter" idx="13"/>
            <p:extLst>
              <p:ext uri="{D42A27DB-BD31-4B8C-83A1-F6EECF244321}">
                <p14:modId xmlns:p14="http://schemas.microsoft.com/office/powerpoint/2010/main" val="280913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859969"/>
                    </a:ext>
                  </a:extLst>
                </a:gridCol>
                <a:gridCol w="658368">
                  <a:extLst>
                    <a:ext uri="{9D8B030D-6E8A-4147-A177-3AD203B41FA5}">
                      <a16:colId xmlns:a16="http://schemas.microsoft.com/office/drawing/2014/main" val="170054435"/>
                    </a:ext>
                  </a:extLst>
                </a:gridCol>
                <a:gridCol w="658368">
                  <a:extLst>
                    <a:ext uri="{9D8B030D-6E8A-4147-A177-3AD203B41FA5}">
                      <a16:colId xmlns:a16="http://schemas.microsoft.com/office/drawing/2014/main" val="3901417076"/>
                    </a:ext>
                  </a:extLst>
                </a:gridCol>
                <a:gridCol w="658368">
                  <a:extLst>
                    <a:ext uri="{9D8B030D-6E8A-4147-A177-3AD203B41FA5}">
                      <a16:colId xmlns:a16="http://schemas.microsoft.com/office/drawing/2014/main" val="1379392499"/>
                    </a:ext>
                  </a:extLst>
                </a:gridCol>
                <a:gridCol w="658368">
                  <a:extLst>
                    <a:ext uri="{9D8B030D-6E8A-4147-A177-3AD203B41FA5}">
                      <a16:colId xmlns:a16="http://schemas.microsoft.com/office/drawing/2014/main" val="88875309"/>
                    </a:ext>
                  </a:extLst>
                </a:gridCol>
                <a:gridCol w="658368">
                  <a:extLst>
                    <a:ext uri="{9D8B030D-6E8A-4147-A177-3AD203B41FA5}">
                      <a16:colId xmlns:a16="http://schemas.microsoft.com/office/drawing/2014/main" val="4051292842"/>
                    </a:ext>
                  </a:extLst>
                </a:gridCol>
                <a:gridCol w="658368">
                  <a:extLst>
                    <a:ext uri="{9D8B030D-6E8A-4147-A177-3AD203B41FA5}">
                      <a16:colId xmlns:a16="http://schemas.microsoft.com/office/drawing/2014/main" val="2253200443"/>
                    </a:ext>
                  </a:extLst>
                </a:gridCol>
                <a:gridCol w="658368">
                  <a:extLst>
                    <a:ext uri="{9D8B030D-6E8A-4147-A177-3AD203B41FA5}">
                      <a16:colId xmlns:a16="http://schemas.microsoft.com/office/drawing/2014/main" val="313395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765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- 2017-08-08 22:05:38</a:t>
                      </a:r>
                      <a:r>
                        <a:rPr kumimoji="0" lang="es-ES" sz="1000" b="0" i="0" u="none" strike="noStrike" kern="1200" cap="none" spc="0" normalizeH="0" baseline="0" noProof="0">
                          <a:ln>
                            <a:noFill/>
                          </a:ln>
                          <a:solidFill>
                            <a:prstClr val="black"/>
                          </a:solidFill>
                          <a:effectLst/>
                          <a:uLnTx/>
                          <a:uFillTx/>
                          <a:latin typeface="+mn-lt"/>
                          <a:ea typeface="+mn-ea"/>
                          <a:cs typeface="+mn-cs"/>
                        </a:rPr>
                        <a:t>
#Medios ¿Estás preparado para el fin del mundo?: Una teoría predice que será el 23 septiembre
Astrólogos y numerólogos auguran que un presunto planeta X colisionará con la Tierra y acabará con la vida en nuestro planeta.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521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- 2017-08-24 13:14:13</a:t>
                      </a:r>
                      <a:r>
                        <a:rPr kumimoji="0" lang="es-ES" sz="1000" b="0" i="0" u="none" strike="noStrike" kern="1200" cap="none" spc="0" normalizeH="0" baseline="0" noProof="0">
                          <a:ln>
                            <a:noFill/>
                          </a:ln>
                          <a:solidFill>
                            <a:prstClr val="black"/>
                          </a:solidFill>
                          <a:effectLst/>
                          <a:uLnTx/>
                          <a:uFillTx/>
                          <a:latin typeface="+mn-lt"/>
                          <a:ea typeface="+mn-ea"/>
                          <a:cs typeface="+mn-cs"/>
                        </a:rPr>
                        <a:t>
CRISTINA GANÓ LAS PASO
#Elecciones Según indica hoy el sitio web del diario La Nación, el gobierno reconoció el triunfo de Cristina en la elección del domingo 13 de agosto, luego que escondió los últimos votos que confirmaban la victoria de la expresidenta en provincia de Buenos 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479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Informatesalta - 2017-08-30 19:14:23</a:t>
                      </a:r>
                      <a:r>
                        <a:rPr kumimoji="0" lang="es-ES" sz="1000" b="0" i="0" u="none" strike="noStrike" kern="1200" cap="none" spc="0" normalizeH="0" baseline="0" noProof="0">
                          <a:ln>
                            <a:noFill/>
                          </a:ln>
                          <a:solidFill>
                            <a:prstClr val="black"/>
                          </a:solidFill>
                          <a:effectLst/>
                          <a:uLnTx/>
                          <a:uFillTx/>
                          <a:latin typeface="+mn-lt"/>
                          <a:ea typeface="+mn-ea"/>
                          <a:cs typeface="+mn-cs"/>
                        </a:rPr>
                        <a:t>
PAPÁ DESESPERADO PIDE AYUDA
#Solidaridad A corazón abierto, Rubén Olmos, oriundo de San Antonio de los Cobres, pidió a los salteños encarecidamente ayuda para afrontar los gastos que demanda la alimentación de su hija, de 11 años, quien nació con parálisis cerebral y con el paso del tiempo dejó de comer por vía oral. ¡Compartí la nota así más gente puede ayudar!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5834599"/>
                  </a:ext>
                </a:extLst>
              </a:tr>
            </a:tbl>
          </a:graphicData>
        </a:graphic>
      </p:graphicFrame>
      <p:sp>
        <p:nvSpPr>
          <p:cNvPr id="4" name="Text Placeholder 3">
            <a:extLst>
              <a:ext uri="{FF2B5EF4-FFF2-40B4-BE49-F238E27FC236}">
                <a16:creationId xmlns:a16="http://schemas.microsoft.com/office/drawing/2014/main" id="{41D268C3-D949-4253-9607-22E470FD5BE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89476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85D15-C9AC-435F-840A-738D4451E459}"/>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9647948-F34F-41FD-B96F-36AA470721C7}"/>
              </a:ext>
            </a:extLst>
          </p:cNvPr>
          <p:cNvGraphicFramePr>
            <a:graphicFrameLocks noGrp="1"/>
          </p:cNvGraphicFramePr>
          <p:nvPr>
            <p:ph type="chart" sz="quarter" idx="13"/>
            <p:extLst>
              <p:ext uri="{D42A27DB-BD31-4B8C-83A1-F6EECF244321}">
                <p14:modId xmlns:p14="http://schemas.microsoft.com/office/powerpoint/2010/main" val="1528707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7B1702-14B3-488F-97C4-A396C012CC6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2F09067-ACD9-4AC3-9A5A-BA0068380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29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0173-10F9-4A33-AE2F-86EEB3802AD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2CF0AF4-96F5-4735-AFD3-3A381A4B321E}"/>
              </a:ext>
            </a:extLst>
          </p:cNvPr>
          <p:cNvGraphicFramePr>
            <a:graphicFrameLocks noGrp="1"/>
          </p:cNvGraphicFramePr>
          <p:nvPr>
            <p:ph type="chart" sz="quarter" idx="13"/>
            <p:extLst>
              <p:ext uri="{D42A27DB-BD31-4B8C-83A1-F6EECF244321}">
                <p14:modId xmlns:p14="http://schemas.microsoft.com/office/powerpoint/2010/main" val="716086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00AC9-6620-4570-90B9-2067F1CEF38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8C3D2E6-5873-4D1D-A116-0D5FDAAE8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168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79E3C-1900-43F3-B4B5-B30D4000EDB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CC04356-6E27-4380-9F64-B2B78FC2B4C3}"/>
              </a:ext>
            </a:extLst>
          </p:cNvPr>
          <p:cNvGraphicFramePr>
            <a:graphicFrameLocks noGrp="1"/>
          </p:cNvGraphicFramePr>
          <p:nvPr>
            <p:ph type="chart" sz="quarter" idx="13"/>
            <p:extLst>
              <p:ext uri="{D42A27DB-BD31-4B8C-83A1-F6EECF244321}">
                <p14:modId xmlns:p14="http://schemas.microsoft.com/office/powerpoint/2010/main" val="891381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0F8DA9-C29F-47FC-946F-712BF89B6BE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40B5023-5561-4E87-8FDB-2493ABEA5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777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E3BF-5C46-4E80-8CEB-08CA5DCECD1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B05C668-B1D7-4DB5-A632-745FC3FBB998}"/>
              </a:ext>
            </a:extLst>
          </p:cNvPr>
          <p:cNvGraphicFramePr>
            <a:graphicFrameLocks noGrp="1"/>
          </p:cNvGraphicFramePr>
          <p:nvPr>
            <p:ph type="chart" sz="quarter" idx="13"/>
            <p:extLst>
              <p:ext uri="{D42A27DB-BD31-4B8C-83A1-F6EECF244321}">
                <p14:modId xmlns:p14="http://schemas.microsoft.com/office/powerpoint/2010/main" val="56495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E6807D-965B-42E1-A1C4-448EBCE4BFD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BF4C995-6DD2-4062-AF99-B83F8DE74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273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0BF0-4177-4156-972F-AA9FB1B377B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49656F6-B028-4DBA-B3C9-7EC91DE3C8F7}"/>
              </a:ext>
            </a:extLst>
          </p:cNvPr>
          <p:cNvGraphicFramePr>
            <a:graphicFrameLocks noGrp="1"/>
          </p:cNvGraphicFramePr>
          <p:nvPr>
            <p:ph type="chart" sz="quarter" idx="13"/>
            <p:extLst>
              <p:ext uri="{D42A27DB-BD31-4B8C-83A1-F6EECF244321}">
                <p14:modId xmlns:p14="http://schemas.microsoft.com/office/powerpoint/2010/main" val="339739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902B8-4040-4A02-AD84-042FA9DB463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CA7FF29-B9F4-48FC-A6E8-59348250A3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51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1D02-386C-4AE2-A9BA-799F9EFAE31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86D9BF2-AAD3-4FDB-9039-5B981B0B5E83}"/>
              </a:ext>
            </a:extLst>
          </p:cNvPr>
          <p:cNvGraphicFramePr>
            <a:graphicFrameLocks noGrp="1"/>
          </p:cNvGraphicFramePr>
          <p:nvPr>
            <p:ph type="chart" sz="quarter" idx="13"/>
            <p:extLst>
              <p:ext uri="{D42A27DB-BD31-4B8C-83A1-F6EECF244321}">
                <p14:modId xmlns:p14="http://schemas.microsoft.com/office/powerpoint/2010/main" val="2543344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96368-E2EE-487E-933D-B6B4E6C7B8F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B80AAC7-BD2A-4E8F-97A1-1E8BED6EC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32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2BDC-50AD-4BB1-AFCD-024C920DC63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436C4C1-6FC8-473C-91A5-AA08F037C435}"/>
              </a:ext>
            </a:extLst>
          </p:cNvPr>
          <p:cNvGraphicFramePr>
            <a:graphicFrameLocks noGrp="1"/>
          </p:cNvGraphicFramePr>
          <p:nvPr>
            <p:ph type="chart" sz="quarter" idx="13"/>
            <p:extLst>
              <p:ext uri="{D42A27DB-BD31-4B8C-83A1-F6EECF244321}">
                <p14:modId xmlns:p14="http://schemas.microsoft.com/office/powerpoint/2010/main" val="1588406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213D6-D1F7-4FE4-823B-4E30474AACB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5FCBF33-49E2-463B-B4FA-896E17F08F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536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3E65-2361-4CFA-A9F3-0C3DA24403F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9082DBB-2A9C-4859-A062-DD084F44FF77}"/>
              </a:ext>
            </a:extLst>
          </p:cNvPr>
          <p:cNvGraphicFramePr>
            <a:graphicFrameLocks noGrp="1"/>
          </p:cNvGraphicFramePr>
          <p:nvPr>
            <p:ph type="chart" sz="quarter" idx="13"/>
            <p:extLst>
              <p:ext uri="{D42A27DB-BD31-4B8C-83A1-F6EECF244321}">
                <p14:modId xmlns:p14="http://schemas.microsoft.com/office/powerpoint/2010/main" val="3233582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03300F-0536-4BB5-8940-A86C2279CAE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27FAF88-5AC3-47DE-B545-5958805D5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543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5E2E3-E4E0-43AC-B8B3-618C4B2D7D5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AE0091C-DFEA-4C18-96AB-824DD873158A}"/>
              </a:ext>
            </a:extLst>
          </p:cNvPr>
          <p:cNvGraphicFramePr>
            <a:graphicFrameLocks noGrp="1"/>
          </p:cNvGraphicFramePr>
          <p:nvPr>
            <p:ph type="tbl" sz="quarter" idx="13"/>
            <p:extLst>
              <p:ext uri="{D42A27DB-BD31-4B8C-83A1-F6EECF244321}">
                <p14:modId xmlns:p14="http://schemas.microsoft.com/office/powerpoint/2010/main" val="144478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1958414"/>
                    </a:ext>
                  </a:extLst>
                </a:gridCol>
                <a:gridCol w="2468880">
                  <a:extLst>
                    <a:ext uri="{9D8B030D-6E8A-4147-A177-3AD203B41FA5}">
                      <a16:colId xmlns:a16="http://schemas.microsoft.com/office/drawing/2014/main" val="3685842967"/>
                    </a:ext>
                  </a:extLst>
                </a:gridCol>
                <a:gridCol w="822960">
                  <a:extLst>
                    <a:ext uri="{9D8B030D-6E8A-4147-A177-3AD203B41FA5}">
                      <a16:colId xmlns:a16="http://schemas.microsoft.com/office/drawing/2014/main" val="4055422396"/>
                    </a:ext>
                  </a:extLst>
                </a:gridCol>
                <a:gridCol w="822960">
                  <a:extLst>
                    <a:ext uri="{9D8B030D-6E8A-4147-A177-3AD203B41FA5}">
                      <a16:colId xmlns:a16="http://schemas.microsoft.com/office/drawing/2014/main" val="2921570024"/>
                    </a:ext>
                  </a:extLst>
                </a:gridCol>
                <a:gridCol w="822960">
                  <a:extLst>
                    <a:ext uri="{9D8B030D-6E8A-4147-A177-3AD203B41FA5}">
                      <a16:colId xmlns:a16="http://schemas.microsoft.com/office/drawing/2014/main" val="297868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1615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extLst>
                  <a:ext uri="{0D108BD9-81ED-4DB2-BD59-A6C34878D82A}">
                    <a16:rowId xmlns:a16="http://schemas.microsoft.com/office/drawing/2014/main" val="165615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Maximo 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106120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Mathyas Jonatthan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58760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Eduardo Ganem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72929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Pozzaglio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8160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Walter Vargas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90127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276692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Albus Argentum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76317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Edgardo Alberto Lizarraga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09175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98195364"/>
                  </a:ext>
                </a:extLst>
              </a:tr>
            </a:tbl>
          </a:graphicData>
        </a:graphic>
      </p:graphicFrame>
      <p:sp>
        <p:nvSpPr>
          <p:cNvPr id="4" name="Text Placeholder 3">
            <a:extLst>
              <a:ext uri="{FF2B5EF4-FFF2-40B4-BE49-F238E27FC236}">
                <a16:creationId xmlns:a16="http://schemas.microsoft.com/office/drawing/2014/main" id="{E064C24B-2359-4769-9E16-C417CBEBB9A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66283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55659-6AE2-4911-96DA-8E714C0C15B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E5E1602-7B98-4A94-BEC3-8F690478AEF4}"/>
              </a:ext>
            </a:extLst>
          </p:cNvPr>
          <p:cNvGraphicFramePr>
            <a:graphicFrameLocks noGrp="1"/>
          </p:cNvGraphicFramePr>
          <p:nvPr>
            <p:ph type="tbl" sz="quarter" idx="13"/>
            <p:extLst>
              <p:ext uri="{D42A27DB-BD31-4B8C-83A1-F6EECF244321}">
                <p14:modId xmlns:p14="http://schemas.microsoft.com/office/powerpoint/2010/main" val="248336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8933031"/>
                    </a:ext>
                  </a:extLst>
                </a:gridCol>
                <a:gridCol w="2468880">
                  <a:extLst>
                    <a:ext uri="{9D8B030D-6E8A-4147-A177-3AD203B41FA5}">
                      <a16:colId xmlns:a16="http://schemas.microsoft.com/office/drawing/2014/main" val="474240420"/>
                    </a:ext>
                  </a:extLst>
                </a:gridCol>
                <a:gridCol w="822960">
                  <a:extLst>
                    <a:ext uri="{9D8B030D-6E8A-4147-A177-3AD203B41FA5}">
                      <a16:colId xmlns:a16="http://schemas.microsoft.com/office/drawing/2014/main" val="3744443984"/>
                    </a:ext>
                  </a:extLst>
                </a:gridCol>
                <a:gridCol w="822960">
                  <a:extLst>
                    <a:ext uri="{9D8B030D-6E8A-4147-A177-3AD203B41FA5}">
                      <a16:colId xmlns:a16="http://schemas.microsoft.com/office/drawing/2014/main" val="1529173360"/>
                    </a:ext>
                  </a:extLst>
                </a:gridCol>
                <a:gridCol w="822960">
                  <a:extLst>
                    <a:ext uri="{9D8B030D-6E8A-4147-A177-3AD203B41FA5}">
                      <a16:colId xmlns:a16="http://schemas.microsoft.com/office/drawing/2014/main" val="162700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2357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Iris Eli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42255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Vasquez Figueroa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35072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Nena Campos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9551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Zemberoiz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68856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Betiana Barboza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Informatesalta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478371590"/>
                  </a:ext>
                </a:extLst>
              </a:tr>
            </a:tbl>
          </a:graphicData>
        </a:graphic>
      </p:graphicFrame>
      <p:sp>
        <p:nvSpPr>
          <p:cNvPr id="4" name="Text Placeholder 3">
            <a:extLst>
              <a:ext uri="{FF2B5EF4-FFF2-40B4-BE49-F238E27FC236}">
                <a16:creationId xmlns:a16="http://schemas.microsoft.com/office/drawing/2014/main" id="{6620DEA9-3FA9-4E67-9203-7A544BF24E7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959830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A1B56-C559-47F6-83C4-0F73DDA44D2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44624733-D1A5-4E56-946D-17FEDED21E64}"/>
              </a:ext>
            </a:extLst>
          </p:cNvPr>
          <p:cNvGraphicFramePr>
            <a:graphicFrameLocks noGrp="1"/>
          </p:cNvGraphicFramePr>
          <p:nvPr>
            <p:ph type="chart" sz="quarter" idx="13"/>
            <p:extLst>
              <p:ext uri="{D42A27DB-BD31-4B8C-83A1-F6EECF244321}">
                <p14:modId xmlns:p14="http://schemas.microsoft.com/office/powerpoint/2010/main" val="303952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6EBE5-1B32-4DAF-8795-CEEDD788298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27D6C9F-1849-474D-9452-CA4611C04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604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861</Words>
  <Application>Microsoft Office PowerPoint</Application>
  <PresentationFormat>On-screen Show (4:3)</PresentationFormat>
  <Paragraphs>445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2017-09-04T14:06:00Z</dcterms:created>
  <dcterms:modified xsi:type="dcterms:W3CDTF">2017-09-04T14:06:53Z</dcterms:modified>
</cp:coreProperties>
</file>