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8" r:id="rId21"/>
    <p:sldId id="279" r:id="rId22"/>
    <p:sldId id="280" r:id="rId23"/>
    <p:sldId id="282" r:id="rId24"/>
    <p:sldId id="283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33-46D4-BE76-D1FA2DEEA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066120"/>
        <c:axId val="241066448"/>
      </c:radarChart>
      <c:catAx>
        <c:axId val="24106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66448"/>
        <c:crosses val="autoZero"/>
        <c:auto val="1"/>
        <c:lblAlgn val="ctr"/>
        <c:lblOffset val="100"/>
        <c:noMultiLvlLbl val="0"/>
      </c:catAx>
      <c:valAx>
        <c:axId val="24106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6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-2</c:v>
                </c:pt>
                <c:pt idx="1">
                  <c:v>5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-9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AB-4AC9-8A72-ED1C2E6786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575544"/>
        <c:axId val="243577184"/>
      </c:barChart>
      <c:catAx>
        <c:axId val="243575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77184"/>
        <c:crosses val="autoZero"/>
        <c:auto val="1"/>
        <c:lblAlgn val="ctr"/>
        <c:lblOffset val="100"/>
        <c:noMultiLvlLbl val="0"/>
      </c:catAx>
      <c:valAx>
        <c:axId val="24357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75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  <c:pt idx="6">
                  <c:v>42977</c:v>
                </c:pt>
                <c:pt idx="7">
                  <c:v>42978</c:v>
                </c:pt>
                <c:pt idx="8">
                  <c:v>42979</c:v>
                </c:pt>
                <c:pt idx="9">
                  <c:v>42980</c:v>
                </c:pt>
                <c:pt idx="10">
                  <c:v>42981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1">
                  <c:v>21081</c:v>
                </c:pt>
                <c:pt idx="2">
                  <c:v>21079</c:v>
                </c:pt>
                <c:pt idx="3">
                  <c:v>21079</c:v>
                </c:pt>
                <c:pt idx="4">
                  <c:v>21077</c:v>
                </c:pt>
                <c:pt idx="5">
                  <c:v>21082</c:v>
                </c:pt>
                <c:pt idx="6">
                  <c:v>21083</c:v>
                </c:pt>
                <c:pt idx="7">
                  <c:v>21083</c:v>
                </c:pt>
                <c:pt idx="8">
                  <c:v>21086</c:v>
                </c:pt>
                <c:pt idx="9">
                  <c:v>21071</c:v>
                </c:pt>
                <c:pt idx="10">
                  <c:v>21068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FF-451C-AAAE-080A9E0C3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338720"/>
        <c:axId val="292338064"/>
      </c:lineChart>
      <c:dateAx>
        <c:axId val="292338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38064"/>
        <c:crosses val="autoZero"/>
        <c:auto val="1"/>
        <c:lblOffset val="100"/>
        <c:baseTimeUnit val="days"/>
      </c:dateAx>
      <c:valAx>
        <c:axId val="29233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3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  <c:pt idx="6">
                  <c:v>42977</c:v>
                </c:pt>
                <c:pt idx="7">
                  <c:v>42978</c:v>
                </c:pt>
                <c:pt idx="8">
                  <c:v>42979</c:v>
                </c:pt>
                <c:pt idx="9">
                  <c:v>42980</c:v>
                </c:pt>
                <c:pt idx="10">
                  <c:v>42981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2">
                  <c:v>-2</c:v>
                </c:pt>
                <c:pt idx="3">
                  <c:v>0</c:v>
                </c:pt>
                <c:pt idx="4">
                  <c:v>-2</c:v>
                </c:pt>
                <c:pt idx="5">
                  <c:v>5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-15</c:v>
                </c:pt>
                <c:pt idx="10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50-4D28-BB26-D9C5086058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340688"/>
        <c:axId val="292342984"/>
      </c:lineChart>
      <c:dateAx>
        <c:axId val="292340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42984"/>
        <c:crosses val="autoZero"/>
        <c:auto val="1"/>
        <c:lblOffset val="100"/>
        <c:baseTimeUnit val="days"/>
      </c:dateAx>
      <c:valAx>
        <c:axId val="29234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4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  <c:pt idx="6">
                  <c:v>42977</c:v>
                </c:pt>
                <c:pt idx="7">
                  <c:v>42978</c:v>
                </c:pt>
                <c:pt idx="8">
                  <c:v>42979</c:v>
                </c:pt>
                <c:pt idx="9">
                  <c:v>42980</c:v>
                </c:pt>
                <c:pt idx="10">
                  <c:v>42981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37-4551-92BE-DD79701889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385432"/>
        <c:axId val="290388384"/>
      </c:lineChart>
      <c:dateAx>
        <c:axId val="290385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88384"/>
        <c:crosses val="autoZero"/>
        <c:auto val="1"/>
        <c:lblOffset val="100"/>
        <c:baseTimeUnit val="days"/>
      </c:dateAx>
      <c:valAx>
        <c:axId val="29038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8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@NoblexAr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C-4D8F-AA2D-F10198303D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@NoblexAr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EC-4D8F-AA2D-F10198303D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378872"/>
        <c:axId val="290376904"/>
      </c:barChart>
      <c:catAx>
        <c:axId val="290378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76904"/>
        <c:crosses val="autoZero"/>
        <c:auto val="1"/>
        <c:lblAlgn val="ctr"/>
        <c:lblOffset val="100"/>
        <c:noMultiLvlLbl val="0"/>
      </c:catAx>
      <c:valAx>
        <c:axId val="29037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78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F3-4246-BC74-3144B17D00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377560"/>
        <c:axId val="290376576"/>
      </c:barChart>
      <c:catAx>
        <c:axId val="290377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76576"/>
        <c:crosses val="autoZero"/>
        <c:auto val="1"/>
        <c:lblAlgn val="ctr"/>
        <c:lblOffset val="100"/>
        <c:noMultiLvlLbl val="0"/>
      </c:catAx>
      <c:valAx>
        <c:axId val="29037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7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4.7451836386068003E-3</c:v>
                </c:pt>
                <c:pt idx="2">
                  <c:v>7.1177754579102E-3</c:v>
                </c:pt>
                <c:pt idx="3">
                  <c:v>9.9648856410743003E-2</c:v>
                </c:pt>
                <c:pt idx="4">
                  <c:v>9.4903672772136006E-3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5F-403C-8222-043B9B6455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379856"/>
        <c:axId val="290383464"/>
      </c:barChart>
      <c:catAx>
        <c:axId val="29037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83464"/>
        <c:crosses val="autoZero"/>
        <c:auto val="1"/>
        <c:lblAlgn val="ctr"/>
        <c:lblOffset val="100"/>
        <c:noMultiLvlLbl val="0"/>
      </c:catAx>
      <c:valAx>
        <c:axId val="29038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7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CB-4A3D-AA5A-9688FBBC3B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337736"/>
        <c:axId val="241066776"/>
      </c:lineChart>
      <c:catAx>
        <c:axId val="292337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66776"/>
        <c:crosses val="autoZero"/>
        <c:auto val="1"/>
        <c:lblAlgn val="ctr"/>
        <c:lblOffset val="100"/>
        <c:noMultiLvlLbl val="0"/>
      </c:catAx>
      <c:valAx>
        <c:axId val="24106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3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4.7454088169696E-3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1.4236226450909001E-2</c:v>
                </c:pt>
                <c:pt idx="16">
                  <c:v>9.4908176339392001E-3</c:v>
                </c:pt>
                <c:pt idx="17">
                  <c:v>0</c:v>
                </c:pt>
                <c:pt idx="18">
                  <c:v>0.18981635267878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5F-46B8-86D9-D2FFF776DD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759144"/>
        <c:axId val="292760128"/>
      </c:lineChart>
      <c:catAx>
        <c:axId val="29275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60128"/>
        <c:crosses val="autoZero"/>
        <c:auto val="1"/>
        <c:lblAlgn val="ctr"/>
        <c:lblOffset val="100"/>
        <c:noMultiLvlLbl val="0"/>
      </c:catAx>
      <c:valAx>
        <c:axId val="29276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5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  <c:pt idx="6">
                  <c:v>42977</c:v>
                </c:pt>
                <c:pt idx="7">
                  <c:v>42978</c:v>
                </c:pt>
                <c:pt idx="8">
                  <c:v>42979</c:v>
                </c:pt>
                <c:pt idx="9">
                  <c:v>42980</c:v>
                </c:pt>
                <c:pt idx="10">
                  <c:v>42981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135</c:v>
                </c:pt>
                <c:pt idx="1">
                  <c:v>45</c:v>
                </c:pt>
                <c:pt idx="2">
                  <c:v>13</c:v>
                </c:pt>
                <c:pt idx="3">
                  <c:v>11</c:v>
                </c:pt>
                <c:pt idx="4">
                  <c:v>20</c:v>
                </c:pt>
                <c:pt idx="5">
                  <c:v>49</c:v>
                </c:pt>
                <c:pt idx="6">
                  <c:v>15</c:v>
                </c:pt>
                <c:pt idx="7">
                  <c:v>89</c:v>
                </c:pt>
                <c:pt idx="8">
                  <c:v>18</c:v>
                </c:pt>
                <c:pt idx="9">
                  <c:v>1</c:v>
                </c:pt>
                <c:pt idx="1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B8-44C0-825E-6A7AFA310D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402392"/>
        <c:axId val="351397472"/>
      </c:lineChart>
      <c:dateAx>
        <c:axId val="351402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97472"/>
        <c:crosses val="autoZero"/>
        <c:auto val="1"/>
        <c:lblOffset val="100"/>
        <c:baseTimeUnit val="days"/>
      </c:dateAx>
      <c:valAx>
        <c:axId val="35139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0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6</c:v>
                </c:pt>
                <c:pt idx="3">
                  <c:v>2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80-4949-B670-2200C1A28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7952408"/>
        <c:axId val="377952736"/>
      </c:barChart>
      <c:catAx>
        <c:axId val="377952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952736"/>
        <c:crosses val="autoZero"/>
        <c:auto val="1"/>
        <c:lblAlgn val="ctr"/>
        <c:lblOffset val="100"/>
        <c:noMultiLvlLbl val="0"/>
      </c:catAx>
      <c:valAx>
        <c:axId val="37795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95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E5EBA-B9C6-48C8-AD09-34714B1593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285F43-3E49-45A8-9610-231718359F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44137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B64F4-DC00-4908-905F-C8A129D00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BB83C0-C745-4278-AE81-E132E188A1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6474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4964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5236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7106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8483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4100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2798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7122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2972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2374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2524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4259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4693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6956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0276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849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@NoblexAr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065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8F495-65EE-44D1-8B11-9D5B21400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306346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6FF61-27AA-479F-9FF4-E4BA6B9D4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9BFC46-43A4-40AD-B3EC-1A1FD21311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80078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E15E9-04F3-4F63-BCC5-24855F1AB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E8430-64E1-4BDF-8D70-76E91B6E8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218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D4416-2665-4232-A901-8830CCEB5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A5B2A9-72E5-4BF0-A6DD-D01735C93B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1927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0255D-23E1-47E4-8193-F8B0F45F33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55317-2521-4CA7-B3DC-70B8AC9EE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337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BB47A-C893-4FDF-8CA1-A3B155207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7EB883-50F7-42E7-BBD8-1C81ED7B1A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82640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44C45-275C-4135-B9CC-5D0865614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A4D77-1DF7-4230-A67F-88B43B21B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679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6FDEA-4FFB-4BAF-BE73-7807E1D73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5B9DB8-6A42-452D-97BA-F59F73DA8A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9149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21BAB-14CC-4D91-9F2D-1FC0D63AE2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76EC3-E5D5-41AC-8382-80308A596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926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B68D4-E78C-45C6-9160-309A6E9AD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6D7657-CF5A-41D2-B5AD-F6DC71A535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8416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6B000-4559-4C92-A502-7EE5CF7923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287B9-2989-4E53-A2FA-06D72C704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333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2636D-C7DC-41CE-B8F4-18B33ACFC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297388-AE1C-43F2-974D-8D178575EF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217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D95214-A9CD-4832-B2D3-19EF62C20A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CDBD5-20C4-4C75-B078-CE59DBA9C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119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5A6A0-E848-4566-A332-A2A265ED3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B36105-A41E-410E-9A9A-BDAB0C717F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8754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FD11C-1CCB-46FC-9A74-0EBADA7AE2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087AD-885B-4D61-9C62-3FE4C4873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222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E0E5C-0689-4A0C-A902-4F7115364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D84F86-A847-490F-A10D-74B11F6EDD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4175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7BE9E-B022-4D09-9E74-708B553D02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8F39D-AF15-4E55-BD5F-A6AD0DD1D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186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8A8CF-00DF-4B2E-9FDE-5EC645D9C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8008E4-F0DF-44EB-BA7E-2FB4BD40F6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0713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1C769-B38C-47B7-BB53-568CFBD19C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64FB1-1D9E-4398-83B7-65D69FC3E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382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D9541-E479-49E0-B5C1-5F398077B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368EDE-52A7-4D42-AD82-E3A05CB51D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0812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2EAA0F-D08B-4194-9C97-688634317D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4476D-E2A4-44EE-AEC1-E6F61B887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530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F4779-D184-47E9-BCF0-99EEA12C0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1A728F-CFAD-44C7-B559-31FE6DD72D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7768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1050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294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8335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0536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4494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6624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87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- 2017-08-24 17:14:37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@PolloVignolo: Impresionante #PromoEliminatorias Si comprás un TV @NoblexAr y no clasificamos, te lo quedás y te devuelven la plata http…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626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- 2017-08-24 18:03:23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¡Estamos TAN seguros de nuestra pasión por la selección, que queremos presentarte #PromoEliminatorias!
Conocé más en https://t.co/MiTl381pSl https://t.co/Avk2sVbzHt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33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- 2017-08-24 16:06:32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@wqueijeiro: Genial #PromoEliminatorias Si comprás un TV @NoblexAr y no clasificamos, te quedás la TV y te devuelven la plata https://t.…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112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- 2017-08-28 10:39:30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@libermanmartin: Bien @NoblexAr apoyando la pasión por selección y el fútbol! La #PromoEliminatorias pone TV's en juego. Info en https:/…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186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- 2017-08-24 12:57:50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@DeportivoPD: #SelecciónArgentina | PROMO PARTICULAR: @NoblexAr confía en la clasificación a #Rusia2018. Por eso lanzó la #PromoEliminat…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811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- 2017-08-31 16:51:54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@bastatodo: La gente de @NoblexAr le tiene mucha fe a la selección Argentina y apostó fuerte. ¡Conocé #PromoEliminatorias! https://t.co/…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777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6CF54-C70B-4208-9AF8-A08C6B95B7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1114574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F5CFB-CBA1-4BD5-84CB-FC14B1E26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5DB91B-B394-4FD6-90FC-406D2036A4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5887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50483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085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9101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0358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3274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2623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947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- 2017-08-29 10:18:54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jueves en la cancha tenemos un jugador más: ¡nuestra pasión! 
Conocé la #PromoEliminatorias en: https://t.co/QEs1VnpimY https://t.co/O10caRsdm8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782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- 2017-08-29 12:34:52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@nadie951: La gente de @NoblexAr le tiene mucha fe a la selección Argentina y apostó fuerte. ¡Conocé #PromoEliminatorias! https://t.co/9…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595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- 2017-08-25 16:35:42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@metromedio: La gente de @NoblexAr le tiene mucha fe a la selección Argentina y apostó fuerte. ¡Conocé #PromoEliminatorias! https://t.co…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417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- 2017-08-25 14:16:27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@maxipalma: .@NoblexAr apuesta a la Argentina y presenta una Súper Promo Eliminatorias https://t.co/J4Ombhj6eG https://t.co/Xhjzfkk8Ew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65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- 2017-08-31 10:51:31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estás tan seguro de una pasión, ¡lanzás promos como la #PromoEliminatorias! 
Enterate de qué se trata en: https://t.co/QEs1VnpimY 🇦🇷 https://t.co/Xmj4llWGGT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19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- 2017-08-25 16:53:03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¡Estamos tan seguros de nuestra pasión que para nosotros hay una sola posibilidad! 🇦🇷 
Conocé la #PromoEliminatorias https://t.co/htbmUxUstI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872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710513-1D4C-4BAF-B3E2-2521CEB75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3606683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32F89-7963-4B89-B062-56686A621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3559BD-FC09-455E-ABFC-C400508600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2753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45961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1041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2488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6032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0409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5689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176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- 2017-08-30 10:29:25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Estamos seguros que: 
✔ El fútbol es pasión
✔ Messi es Argentino
✔ Argentina clasifica
Conocé la #PromoEliminatorias https://t.co/QEs1VnpimY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595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- 2017-08-30 15:29:16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¡Jugate por esta pasión! 🇦🇷
Conocé la #PromoEliminatorias https://t.co/QEs1VnpimY https://t.co/AsjzavcTKv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200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F24F29-CF08-4256-81E2-B1DFC3B3D4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3077701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AF15E-8F71-49BA-9726-39DDA11AA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B17AF6-F516-4079-8F72-115B2144D8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7397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C3C2C-F266-47E5-8560-52EA45635E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9D292-4664-467A-94EC-8F2B80113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406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090DB-4165-4310-9DA6-F453E743A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91277E-6CD2-4C27-B694-E4C31C1514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513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98864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23638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7947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6232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164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@VarskySports - 2017-08-24 20:16:23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CONFIRMADO #PromoEliminatorias Si comprás un TV @NoblexAr y no clasificamos, te quedás la TV y te devuelven la plat… https://t.co/qKvTSMET0u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30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@TaLuegoGente - 2017-08-31 22:27:28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 parece que se clavaron los de @NoblexAr https://t.co/dWKD2xqFaX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807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@PolloVignolo - 2017-08-24 16:58:53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Impresionante #PromoEliminatorias Si comprás un TV @NoblexAr y no clasificamos, te lo quedás y te devuelven la plat… https://t.co/SaogRCC7Rb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008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@chapitadelalata - 2017-08-24 13:57:13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Vieron la #PromoEliminatorias? Si comprás un TV @NoblexAr y no clasificamos, te quedás la TV y TE DEVUELVEN LA PLAT… https://t.co/GcZgeMxObV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542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@enunabaldosa - 2017-08-24 16:27:14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Espectacular #PromoEliminatorias Si comprás un TV @NoblexAr y No clasificamos, te lo quedás y te devuelven la plata… https://t.co/TP1Ts3PMdE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819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@JoseAlle - 2017-08-24 11:47:53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la jugaron los de @NoblexAr . Si Argentina no clasifica , te llevas gratis el led tv https://t.co/AYWMtlusQ6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783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@elcosodelvisto - 2017-08-24 14:57:14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Explícame la #PromoEliminatorias Si comprás un TV @NoblexAr y no clasificamos, te lo quedás y te devuelven la plata… https://t.co/MK0h7rAOdf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01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390568-307D-4B90-B45A-8B80385D7D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2039374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AB4FE-8F92-4F5A-A48A-DE52E5AEE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ECA778-AA6E-4F40-8AD5-A9D1F7613E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8611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116675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29223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7345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3195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110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@wqueijeiro - 2017-08-24 15:57:14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Genial #PromoEliminatorias Si comprás un TV @NoblexAr y no clasificamos, te quedás la TV y te devuelven la plata… https://t.co/JcGxwYOZLp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74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@ElPalcoTweet - 2017-08-31 20:34:27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Anda poniendo la plata @NoblexAr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654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@wemovindiego - 2017-08-24 20:20:42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@VarskySports @NoblexAr Si el Kun Aguero sigue siendo titular, compro 8.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41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@pinson1972 - 2017-08-24 17:57:13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Increíble #PromoEliminatorias Si comprás un TV @NoblexAr y no clasificamos, te quedás la TV y te devuelven la plata… https://t.co/o7sucFrqaz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474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@ManuOlivari - 2017-08-24 12:33:40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Particular promoción la de @NoblexAr, que te regala una tele si @Argentina no clasifica al Mundial -… https://t.co/zq3SSRWzxt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07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@Joaquiin_M - 2017-08-24 20:31:03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@VarskySports @NoblexAr Me encantaría ver cómo quiebra Noblex pero prefiero que clasifiquemos...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421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@m_benedetto - 2017-08-24 18:57:15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 #PromoEliminatorias Si comprás un TV @NoblexAr y no clasificamos, te quedás la TV y te devuelven la plata… https://t.co/j0wDPInj9S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075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@El_gran_Et - 2017-08-24 17:13:13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@PolloVignolo @NoblexAr Con Bauza no hacían la promo ni en pedo.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285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1F9F3-3F38-4EE4-953C-6073FB85E5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2891070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98451-B427-49D2-9990-68A3BD71B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7A4B31-3215-4DD8-9BE3-6716049BFC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8805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982286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20558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6510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220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75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@francostechina - 2017-08-24 20:21:27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nueva promoción de @NoblexAr. Comprando un Smart 50", devuelven dinero si Argentina no clasifica al Mundial de R… https://t.co/FlF1V6IAAE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886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@DeportivoPD - 2017-08-24 12:53:54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#SelecciónArgentina | PROMO PARTICULAR: @NoblexAr confía en la clasificación a #Rusia2018. Por eso lanzó la… https://t.co/37ZtJ3Bq1t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903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@pepaobregon1 - 2017-08-24 20:19:22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@VarskySports @NoblexAr Pero si las tv las compran en 🇨🇱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135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@arevalo_martin - 2017-08-25 18:25:20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@NoblexAr están tan seguros de nuestra selección que salieron con #PromoEliminatorias. Enterate más en… https://t.co/2cPz2euxnH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55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@OtroZombieMas - 2017-08-31 20:53:17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@NoblexAr ¿cómo anda todo por ahí?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113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1077E-2221-47B1-B41A-65F4653C7E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1119473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073C7-B191-4498-84ED-46C19894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B3B129-3766-4FD4-B2E8-03D49FB405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9374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338945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080083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82496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527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@MktRegistrado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45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@maxipalma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887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@metromedio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946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@bastatodo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89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@DiegoPuaMcAbro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149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@nadie951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746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@wemovindiego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75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@perroscalle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96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@guilles2012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74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@SantiagoBurgues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918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79DB0-338F-46F8-8A89-835F430FB2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16508656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1E1E9-7A35-494D-B806-677939E34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0F47C4-A7ED-4266-8094-835AB2EE9A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0311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068073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04147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93054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639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@ottov8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375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@mgbartfeld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856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@cris_nzrt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86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@Mariana091MDQ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089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@mktgdeportivo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715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@Alexis_britez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59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@JDaviid_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984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@ELGASOLERO_2008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403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@nnohemm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889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@Embothrium_cocc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404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81FE7-2D41-481F-90E6-F9240621F5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225342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75C00-F7F1-49E4-AEC8-589E02D88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229620-898C-42CE-A3C2-5DA825E095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56032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43606-16F7-45ED-ACCB-6F9B4A519B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0DA39-B77F-4360-BC90-59F822533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330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42A1D-EF6B-4784-8FA5-4471FFB62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5384F3-A729-4DE2-84AB-3E31C5CBD1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850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592271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19854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5090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2778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301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@snurkell - 2017-09-01 23:09:31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Si compro el LED TV Smart 65″ 4K Full HD, y Argentina no clasifica, me la devuelven toda? No le hacen un gol a nadie...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22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@marlaforcada - 2017-09-01 16:19:24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No me deja enviarles por privado, podrán mandarme ustedes?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602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@marlaforcada - 2017-09-01 15:25:00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cómo puedo comunicarme con un servicio técnico? Es para configurar un televisor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09/01/2017 16:11:44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851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@SantiagoBurgues - 2017-09-01 15:15:44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Ya compraron todos los tv?? Q lastima, siempre llegando tarde yo jajaja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527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@Maurolo87 - 2017-09-01 15:01:21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Sigue vigente? O la eliminaron porque es una campaña que puede tener una lectura súper negativa? https://t.co/nNmNMN0Cy8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49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@nicolas28_ - 2017-09-01 01:13:28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Entonces si yo compró un televisor de 50 pulgadas y la selección no va al mundial, es gratis?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06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@snurkell - 2017-08-31 23:36:42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Cuál es el LED más grande que hace @NoblexAr ??? 
Gracias.-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09/01/2017 15:25:11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22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C650BE-E4C3-4BC1-8EB3-6EF025C4FD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39208467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00882-976A-410C-86AB-3B4835A21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AC6FCE-BAE9-485C-8152-388442B728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408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426313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19938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547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3197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44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@Mauro_Ch93 - 2017-08-31 22:51:45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 sigue la propaganda de @NoblexAr ? Porque dsp de hoy es un negocion he un led de 50" gratirola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299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@Luchomorales15 - 2017-08-31 22:32:34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sigue en pie la oferta?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92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@MoliNico - 2017-08-31 22:05:58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@NoblexAr Queda abierto algun local donde se venda la tele esta?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09/01/2017 15:21:56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079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C5A81-F222-49DD-BDCB-4A600B292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4098487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1141</Words>
  <Application>Microsoft Office PowerPoint</Application>
  <PresentationFormat>On-screen Show (4:3)</PresentationFormat>
  <Paragraphs>396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Change Per Weekday</vt:lpstr>
      <vt:lpstr>Twitter Followers Total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3</vt:lpstr>
      <vt:lpstr>Twitter Own and Retweeted Tweets Table - 2 of 3</vt:lpstr>
      <vt:lpstr>Twitter Own and Retweeted Tweets Table - 3 of 3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2017-09-04T12:52:55Z</dcterms:created>
  <dcterms:modified xsi:type="dcterms:W3CDTF">2017-09-04T12:53:46Z</dcterms:modified>
</cp:coreProperties>
</file>